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6.xml" ContentType="application/vnd.openxmlformats-officedocument.theme+xml"/>
  <Override PartName="/ppt/slideLayouts/slideLayout24.xml" ContentType="application/vnd.openxmlformats-officedocument.presentationml.slideLayout+xml"/>
  <Override PartName="/ppt/theme/theme17.xml" ContentType="application/vnd.openxmlformats-officedocument.theme+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9.xml" ContentType="application/vnd.openxmlformats-officedocument.theme+xml"/>
  <Override PartName="/ppt/slideLayouts/slideLayout28.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862" r:id="rId5"/>
    <p:sldMasterId id="2147483863" r:id="rId6"/>
    <p:sldMasterId id="2147483889" r:id="rId7"/>
    <p:sldMasterId id="2147483922" r:id="rId8"/>
    <p:sldMasterId id="2147483956" r:id="rId9"/>
    <p:sldMasterId id="2147483965" r:id="rId10"/>
    <p:sldMasterId id="2147484018" r:id="rId11"/>
    <p:sldMasterId id="2147484079" r:id="rId12"/>
    <p:sldMasterId id="2147484131" r:id="rId13"/>
    <p:sldMasterId id="2147484137" r:id="rId14"/>
    <p:sldMasterId id="2147484171" r:id="rId15"/>
    <p:sldMasterId id="2147484234" r:id="rId16"/>
    <p:sldMasterId id="2147484270" r:id="rId17"/>
    <p:sldMasterId id="2147484280" r:id="rId18"/>
    <p:sldMasterId id="2147484313" r:id="rId19"/>
    <p:sldMasterId id="2147484331" r:id="rId20"/>
    <p:sldMasterId id="2147484384" r:id="rId21"/>
    <p:sldMasterId id="2147484417" r:id="rId22"/>
    <p:sldMasterId id="2147484450" r:id="rId23"/>
  </p:sldMasterIdLst>
  <p:notesMasterIdLst>
    <p:notesMasterId r:id="rId89"/>
  </p:notesMasterIdLst>
  <p:sldIdLst>
    <p:sldId id="2123259244" r:id="rId24"/>
    <p:sldId id="2123259245" r:id="rId25"/>
    <p:sldId id="2146846730" r:id="rId26"/>
    <p:sldId id="2123259246" r:id="rId27"/>
    <p:sldId id="2146846732" r:id="rId28"/>
    <p:sldId id="2146846733" r:id="rId29"/>
    <p:sldId id="2146846734" r:id="rId30"/>
    <p:sldId id="2146846682" r:id="rId31"/>
    <p:sldId id="2147469424" r:id="rId32"/>
    <p:sldId id="2147469423" r:id="rId33"/>
    <p:sldId id="2123259184" r:id="rId34"/>
    <p:sldId id="2146846684" r:id="rId35"/>
    <p:sldId id="2123259249" r:id="rId36"/>
    <p:sldId id="2076138793" r:id="rId37"/>
    <p:sldId id="2147468996" r:id="rId38"/>
    <p:sldId id="2147468995" r:id="rId39"/>
    <p:sldId id="1710" r:id="rId40"/>
    <p:sldId id="4641" r:id="rId41"/>
    <p:sldId id="2147468992" r:id="rId42"/>
    <p:sldId id="2076138231" r:id="rId43"/>
    <p:sldId id="2103812681" r:id="rId44"/>
    <p:sldId id="2147469000" r:id="rId45"/>
    <p:sldId id="2147469422" r:id="rId46"/>
    <p:sldId id="2147468993" r:id="rId47"/>
    <p:sldId id="2123259233" r:id="rId48"/>
    <p:sldId id="2147468981" r:id="rId49"/>
    <p:sldId id="2147468983" r:id="rId50"/>
    <p:sldId id="2147469001" r:id="rId51"/>
    <p:sldId id="2147469002" r:id="rId52"/>
    <p:sldId id="2147468985" r:id="rId53"/>
    <p:sldId id="2146846738" r:id="rId54"/>
    <p:sldId id="2076137512" r:id="rId55"/>
    <p:sldId id="2076137516" r:id="rId56"/>
    <p:sldId id="2076137519" r:id="rId57"/>
    <p:sldId id="2123259176" r:id="rId58"/>
    <p:sldId id="2123259236" r:id="rId59"/>
    <p:sldId id="2076137560" r:id="rId60"/>
    <p:sldId id="2147469548" r:id="rId61"/>
    <p:sldId id="2076137555" r:id="rId62"/>
    <p:sldId id="2076136089" r:id="rId63"/>
    <p:sldId id="2123259173" r:id="rId64"/>
    <p:sldId id="2147469547" r:id="rId65"/>
    <p:sldId id="2146846705" r:id="rId66"/>
    <p:sldId id="2283" r:id="rId67"/>
    <p:sldId id="2123259182" r:id="rId68"/>
    <p:sldId id="2123259183" r:id="rId69"/>
    <p:sldId id="2076138800" r:id="rId70"/>
    <p:sldId id="2123259192" r:id="rId71"/>
    <p:sldId id="2123259234" r:id="rId72"/>
    <p:sldId id="2076137517" r:id="rId73"/>
    <p:sldId id="2076136644" r:id="rId74"/>
    <p:sldId id="2076137544" r:id="rId75"/>
    <p:sldId id="2076138244" r:id="rId76"/>
    <p:sldId id="2147468998" r:id="rId77"/>
    <p:sldId id="2147468997" r:id="rId78"/>
    <p:sldId id="2076136558" r:id="rId79"/>
    <p:sldId id="2123259240" r:id="rId80"/>
    <p:sldId id="2123259241" r:id="rId81"/>
    <p:sldId id="2123259229" r:id="rId82"/>
    <p:sldId id="8599" r:id="rId83"/>
    <p:sldId id="2123259243" r:id="rId84"/>
    <p:sldId id="2123259154" r:id="rId85"/>
    <p:sldId id="2123259157" r:id="rId86"/>
    <p:sldId id="2123259158" r:id="rId87"/>
    <p:sldId id="21232592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3094449B-1140-478A-B18D-98CF947E3C3F}">
          <p14:sldIdLst>
            <p14:sldId id="2123259244"/>
            <p14:sldId id="2123259245"/>
            <p14:sldId id="2146846730"/>
            <p14:sldId id="2123259246"/>
          </p14:sldIdLst>
        </p14:section>
        <p14:section name="People" id="{43695000-EDE8-43DB-9712-E7EA3702997E}">
          <p14:sldIdLst>
            <p14:sldId id="2146846732"/>
            <p14:sldId id="2146846733"/>
            <p14:sldId id="2146846734"/>
            <p14:sldId id="2146846682"/>
          </p14:sldIdLst>
        </p14:section>
        <p14:section name="Microsoft Capabilities" id="{B76BD95B-89AF-4ECB-A6C9-D25085D5D5D7}">
          <p14:sldIdLst>
            <p14:sldId id="2147469424"/>
          </p14:sldIdLst>
        </p14:section>
        <p14:section name="Microsoft Capabilities (Build)" id="{CC3F4995-7195-4327-8A28-1281D8C383AF}">
          <p14:sldIdLst>
            <p14:sldId id="2147469423"/>
          </p14:sldIdLst>
        </p14:section>
        <p14:section name="Multi-Cloud Capabilities" id="{296B27D5-12A1-45A9-A314-4F25E6C0C8A1}">
          <p14:sldIdLst>
            <p14:sldId id="2123259184"/>
            <p14:sldId id="2146846684"/>
            <p14:sldId id="2123259249"/>
            <p14:sldId id="2076138793"/>
          </p14:sldIdLst>
        </p14:section>
        <p14:section name="Attack Chain" id="{25D1BFE4-7E75-4267-89CD-3FF11AC79497}">
          <p14:sldIdLst>
            <p14:sldId id="2147468996"/>
          </p14:sldIdLst>
        </p14:section>
        <p14:section name="Attack Chain (Build)" id="{C972F7B2-046D-4CD6-9EEE-F69C4E36DECF}">
          <p14:sldIdLst>
            <p14:sldId id="2147468995"/>
          </p14:sldIdLst>
        </p14:section>
        <p14:section name="IoT and OT" id="{500DE142-D91E-4275-B20D-FB32E121C573}">
          <p14:sldIdLst>
            <p14:sldId id="1710"/>
          </p14:sldIdLst>
        </p14:section>
        <p14:section name="Zero Trust Overview" id="{7A2BB234-9660-4292-A904-B35ED462D378}">
          <p14:sldIdLst>
            <p14:sldId id="4641"/>
            <p14:sldId id="2147468992"/>
            <p14:sldId id="2076138231"/>
            <p14:sldId id="2103812681"/>
            <p14:sldId id="2147469000"/>
            <p14:sldId id="2147469422"/>
            <p14:sldId id="2147468993"/>
            <p14:sldId id="2123259233"/>
          </p14:sldIdLst>
        </p14:section>
        <p14:section name="Zero Trust Journey" id="{56E5A5A2-524F-4459-90C6-6CC5E34B4F5A}">
          <p14:sldIdLst>
            <p14:sldId id="2147468981"/>
            <p14:sldId id="2147468983"/>
            <p14:sldId id="2147469001"/>
            <p14:sldId id="2147469002"/>
            <p14:sldId id="2147468985"/>
            <p14:sldId id="2146846738"/>
          </p14:sldIdLst>
        </p14:section>
        <p14:section name="Beyond VPN" id="{A24B8EDE-D69A-4BAA-B13E-A45341CD05E0}">
          <p14:sldIdLst>
            <p14:sldId id="2076137512"/>
            <p14:sldId id="2076137516"/>
            <p14:sldId id="2076137519"/>
          </p14:sldIdLst>
        </p14:section>
        <p14:section name="Zero Trust - The Open Group" id="{E3026EDD-CDB3-4BDB-81E5-6C653BA74CD9}">
          <p14:sldIdLst>
            <p14:sldId id="2123259176"/>
            <p14:sldId id="2123259236"/>
            <p14:sldId id="2076137560"/>
            <p14:sldId id="2147469548"/>
            <p14:sldId id="2076137555"/>
            <p14:sldId id="2076136089"/>
          </p14:sldIdLst>
        </p14:section>
        <p14:section name="Secure Access Service Edge (SASE)" id="{D7EEB1C9-E73F-4C2F-B82D-6697D9AF2978}">
          <p14:sldIdLst>
            <p14:sldId id="2123259173"/>
            <p14:sldId id="2147469547"/>
            <p14:sldId id="2146846705"/>
            <p14:sldId id="2283"/>
          </p14:sldIdLst>
        </p14:section>
        <p14:section name="Integration" id="{891300D8-649A-4A16-89C8-49F5DB2A3AFE}">
          <p14:sldIdLst>
            <p14:sldId id="2123259182"/>
            <p14:sldId id="2123259183"/>
          </p14:sldIdLst>
        </p14:section>
        <p14:section name="Security Operations" id="{21C4F463-1B0F-4D0A-9DCD-89E30DA510EC}">
          <p14:sldIdLst>
            <p14:sldId id="2076138800"/>
            <p14:sldId id="2123259192"/>
            <p14:sldId id="2123259234"/>
          </p14:sldIdLst>
        </p14:section>
        <p14:section name="SecOps Integration" id="{4ADAEF98-6B09-4F50-B122-5E8CBCE245DA}">
          <p14:sldIdLst>
            <p14:sldId id="2076137517"/>
            <p14:sldId id="2076136644"/>
          </p14:sldIdLst>
        </p14:section>
        <p14:section name="Threat Intelligence" id="{0F750CE8-C1B3-4E64-913F-3B7426689B9E}">
          <p14:sldIdLst>
            <p14:sldId id="2076137544"/>
            <p14:sldId id="2076138244"/>
            <p14:sldId id="2147468998"/>
            <p14:sldId id="2147468997"/>
          </p14:sldIdLst>
        </p14:section>
        <p14:section name="Azure Native Controls" id="{8D024B5A-434B-44F1-94C7-0229E4F20787}">
          <p14:sldIdLst>
            <p14:sldId id="2076136558"/>
          </p14:sldIdLst>
        </p14:section>
        <p14:section name="Securing Privileged Access" id="{FBA6431A-50BB-4F1E-AD32-6E2FEE30ACD5}">
          <p14:sldIdLst>
            <p14:sldId id="2123259240"/>
            <p14:sldId id="2123259241"/>
            <p14:sldId id="2123259229"/>
            <p14:sldId id="8599"/>
            <p14:sldId id="2123259243"/>
          </p14:sldIdLst>
        </p14:section>
        <p14:section name="Human Operated Ransomware" id="{25F8CA28-5D44-4135-873D-0D8746BC7B69}">
          <p14:sldIdLst>
            <p14:sldId id="2123259154"/>
            <p14:sldId id="2123259157"/>
            <p14:sldId id="2123259158"/>
            <p14:sldId id="21232592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E476B500-96B4-125C-A191-D01A856763A0}" name="Madhu Prasha" initials="MP" userId="S::madhuprasha@microsoft.com::c5e4799d-c604-40b2-816d-b29e2e401fb9" providerId="AD"/>
  <p188:author id="{EED93C06-6FBA-8CA4-1F26-A3DB0B570C46}" name="Irina Nechaeva" initials="IN" userId="S::nechaeva@microsoft.com::d3a725e3-8a82-4f2a-a1a4-5e27f82e1b20" providerId="AD"/>
  <p188:author id="{0836E444-9DBC-3BDF-CFCF-5305D11F8A08}" name="James Ringold" initials="JR" userId="S::jaringol@microsoft.com::db724ab0-41ac-49df-8ed1-6c5858aa2f01" providerId="AD"/>
  <p188:author id="{F5D1E383-0DF9-4BB6-6942-D807053752AA}" name="Shawn Anderson" initials="SA" userId="S::shanders@microsoft.com::4a73e0ac-a2e7-40e2-98aa-38e369506886" providerId="AD"/>
  <p188:author id="{63F25184-722A-4C91-D586-B185263D5604}" name="Andrea Piazza" initials="AP" userId="S::apiazza@microsoft.com::37dd0811-3d09-46b2-a9ba-ebc230d36df3" providerId="AD"/>
  <p188:author id="{F8C5DCB0-2904-1FBA-D6AF-DF5FBB3120B5}" name="Abdi Saeedabadi" initials="AS" userId="S::asaeedabadi@microsoft.com::2bd170f1-5302-444b-b773-bbd345007d8f" providerId="AD"/>
  <p188:author id="{39D1BCE7-A9F0-126E-5609-5DA08D20D189}" name="Chris Raschke" initials="CR" userId="S::chrisras@microsoft.com::2da1ba60-926d-4c37-8edd-ecced02e4ce5" providerId="AD"/>
  <p188:author id="{AF0206F0-DE0B-6795-82C6-5D07FA7696A2}" name="Mark Simos" initials="MS" userId="S::mas@microsoft.com::c67dffaa-54a4-4aef-b866-523fd9eef58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atts" initials="W" lastIdx="12" clrIdx="0">
    <p:extLst>
      <p:ext uri="{19B8F6BF-5375-455C-9EA6-DF929625EA0E}">
        <p15:presenceInfo xmlns:p15="http://schemas.microsoft.com/office/powerpoint/2012/main" userId="Watts" providerId="None"/>
      </p:ext>
    </p:extLst>
  </p:cmAuthor>
  <p:cmAuthor id="2" name="Carrie Pogorelc" initials="CP" lastIdx="34"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78D4"/>
    <a:srgbClr val="D1EBFF"/>
    <a:srgbClr val="F5F0FA"/>
    <a:srgbClr val="E5F3FF"/>
    <a:srgbClr val="D9EBF9"/>
    <a:srgbClr val="80BCEB"/>
    <a:srgbClr val="DEF0FF"/>
    <a:srgbClr val="0078D7"/>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E2F42-BD97-47ED-B35A-2C6C98AB0003}" v="19" dt="2021-12-10T22:30:18.365"/>
    <p1510:client id="{594A58BE-D667-1EF1-64E9-E09B208EC282}" v="27" dt="2021-12-10T22:07:14.364"/>
    <p1510:client id="{A2D7319B-C6C8-423A-8293-94F303F47FDE}" vWet="4" dt="2021-12-10T22:17:14.355"/>
    <p1510:client id="{CB2B8C07-005F-486A-BDD7-D45098D8728E}" v="104" dt="2021-12-10T22:28:53.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notesMaster" Target="notesMasters/notes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Master" Target="slideMasters/slideMaster19.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80" Type="http://schemas.openxmlformats.org/officeDocument/2006/relationships/slide" Target="slides/slide57.xml"/><Relationship Id="rId85"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Flores" userId="S::joflore@microsoft.com::9a0f506d-387b-4687-8338-8958ae0fcf13" providerId="AD" clId="Web-{594A58BE-D667-1EF1-64E9-E09B208EC282}"/>
    <pc:docChg chg="modSld">
      <pc:chgData name="John Flores" userId="S::joflore@microsoft.com::9a0f506d-387b-4687-8338-8958ae0fcf13" providerId="AD" clId="Web-{594A58BE-D667-1EF1-64E9-E09B208EC282}" dt="2021-12-10T22:07:14.364" v="22" actId="20577"/>
      <pc:docMkLst>
        <pc:docMk/>
      </pc:docMkLst>
      <pc:sldChg chg="modSp">
        <pc:chgData name="John Flores" userId="S::joflore@microsoft.com::9a0f506d-387b-4687-8338-8958ae0fcf13" providerId="AD" clId="Web-{594A58BE-D667-1EF1-64E9-E09B208EC282}" dt="2021-12-10T22:06:28.363" v="14" actId="20577"/>
        <pc:sldMkLst>
          <pc:docMk/>
          <pc:sldMk cId="3323906500" sldId="2076137516"/>
        </pc:sldMkLst>
        <pc:spChg chg="mod">
          <ac:chgData name="John Flores" userId="S::joflore@microsoft.com::9a0f506d-387b-4687-8338-8958ae0fcf13" providerId="AD" clId="Web-{594A58BE-D667-1EF1-64E9-E09B208EC282}" dt="2021-12-10T22:06:28.363" v="14" actId="20577"/>
          <ac:spMkLst>
            <pc:docMk/>
            <pc:sldMk cId="3323906500" sldId="2076137516"/>
            <ac:spMk id="44" creationId="{8C5E99A8-B176-4626-9CF5-A0927C573596}"/>
          </ac:spMkLst>
        </pc:spChg>
      </pc:sldChg>
      <pc:sldChg chg="modSp">
        <pc:chgData name="John Flores" userId="S::joflore@microsoft.com::9a0f506d-387b-4687-8338-8958ae0fcf13" providerId="AD" clId="Web-{594A58BE-D667-1EF1-64E9-E09B208EC282}" dt="2021-12-10T22:07:14.364" v="22" actId="20577"/>
        <pc:sldMkLst>
          <pc:docMk/>
          <pc:sldMk cId="739384877" sldId="2076137519"/>
        </pc:sldMkLst>
        <pc:spChg chg="mod">
          <ac:chgData name="John Flores" userId="S::joflore@microsoft.com::9a0f506d-387b-4687-8338-8958ae0fcf13" providerId="AD" clId="Web-{594A58BE-D667-1EF1-64E9-E09B208EC282}" dt="2021-12-10T22:06:58.442" v="18" actId="20577"/>
          <ac:spMkLst>
            <pc:docMk/>
            <pc:sldMk cId="739384877" sldId="2076137519"/>
            <ac:spMk id="12" creationId="{F196D9C9-CC15-49B8-BA35-7B66D9577B36}"/>
          </ac:spMkLst>
        </pc:spChg>
        <pc:spChg chg="mod">
          <ac:chgData name="John Flores" userId="S::joflore@microsoft.com::9a0f506d-387b-4687-8338-8958ae0fcf13" providerId="AD" clId="Web-{594A58BE-D667-1EF1-64E9-E09B208EC282}" dt="2021-12-10T22:07:06.552" v="20" actId="20577"/>
          <ac:spMkLst>
            <pc:docMk/>
            <pc:sldMk cId="739384877" sldId="2076137519"/>
            <ac:spMk id="19" creationId="{B9435624-7EFB-4051-A622-3FAE85A5CEA1}"/>
          </ac:spMkLst>
        </pc:spChg>
        <pc:spChg chg="mod">
          <ac:chgData name="John Flores" userId="S::joflore@microsoft.com::9a0f506d-387b-4687-8338-8958ae0fcf13" providerId="AD" clId="Web-{594A58BE-D667-1EF1-64E9-E09B208EC282}" dt="2021-12-10T22:07:14.364" v="22" actId="20577"/>
          <ac:spMkLst>
            <pc:docMk/>
            <pc:sldMk cId="739384877" sldId="2076137519"/>
            <ac:spMk id="24" creationId="{ED12BF98-31A4-4745-BB32-04B66D16EF53}"/>
          </ac:spMkLst>
        </pc:spChg>
      </pc:sldChg>
      <pc:sldChg chg="modNotes">
        <pc:chgData name="John Flores" userId="S::joflore@microsoft.com::9a0f506d-387b-4687-8338-8958ae0fcf13" providerId="AD" clId="Web-{594A58BE-D667-1EF1-64E9-E09B208EC282}" dt="2021-12-10T22:01:14.771" v="4"/>
        <pc:sldMkLst>
          <pc:docMk/>
          <pc:sldMk cId="3615863604" sldId="2123259182"/>
        </pc:sldMkLst>
      </pc:sldChg>
      <pc:sldChg chg="modSp">
        <pc:chgData name="John Flores" userId="S::joflore@microsoft.com::9a0f506d-387b-4687-8338-8958ae0fcf13" providerId="AD" clId="Web-{594A58BE-D667-1EF1-64E9-E09B208EC282}" dt="2021-12-10T22:05:22.669" v="12" actId="20577"/>
        <pc:sldMkLst>
          <pc:docMk/>
          <pc:sldMk cId="185332253" sldId="2123259233"/>
        </pc:sldMkLst>
        <pc:spChg chg="mod">
          <ac:chgData name="John Flores" userId="S::joflore@microsoft.com::9a0f506d-387b-4687-8338-8958ae0fcf13" providerId="AD" clId="Web-{594A58BE-D667-1EF1-64E9-E09B208EC282}" dt="2021-12-10T22:05:22.669" v="12" actId="20577"/>
          <ac:spMkLst>
            <pc:docMk/>
            <pc:sldMk cId="185332253" sldId="2123259233"/>
            <ac:spMk id="10" creationId="{B6673AC0-C455-454C-938F-0A4784705924}"/>
          </ac:spMkLst>
        </pc:spChg>
        <pc:spChg chg="mod">
          <ac:chgData name="John Flores" userId="S::joflore@microsoft.com::9a0f506d-387b-4687-8338-8958ae0fcf13" providerId="AD" clId="Web-{594A58BE-D667-1EF1-64E9-E09B208EC282}" dt="2021-12-10T22:05:15.153" v="10" actId="20577"/>
          <ac:spMkLst>
            <pc:docMk/>
            <pc:sldMk cId="185332253" sldId="2123259233"/>
            <ac:spMk id="12" creationId="{1951FA70-4DF5-4C3D-90B0-CB1ABBF674E4}"/>
          </ac:spMkLst>
        </pc:spChg>
      </pc:sldChg>
      <pc:sldChg chg="modNotes">
        <pc:chgData name="John Flores" userId="S::joflore@microsoft.com::9a0f506d-387b-4687-8338-8958ae0fcf13" providerId="AD" clId="Web-{594A58BE-D667-1EF1-64E9-E09B208EC282}" dt="2021-12-10T22:01:53.757" v="7"/>
        <pc:sldMkLst>
          <pc:docMk/>
          <pc:sldMk cId="3773554425" sldId="2147468993"/>
        </pc:sldMkLst>
      </pc:sldChg>
    </pc:docChg>
  </pc:docChgLst>
  <pc:docChgLst>
    <pc:chgData name="Mark Simos" userId="c67dffaa-54a4-4aef-b866-523fd9eef58d" providerId="ADAL" clId="{4FDE2F42-BD97-47ED-B35A-2C6C98AB0003}"/>
    <pc:docChg chg="undo custSel addSld modSld sldOrd modSection">
      <pc:chgData name="Mark Simos" userId="c67dffaa-54a4-4aef-b866-523fd9eef58d" providerId="ADAL" clId="{4FDE2F42-BD97-47ED-B35A-2C6C98AB0003}" dt="2021-12-10T22:30:18.367" v="220"/>
      <pc:docMkLst>
        <pc:docMk/>
      </pc:docMkLst>
      <pc:sldChg chg="ord">
        <pc:chgData name="Mark Simos" userId="c67dffaa-54a4-4aef-b866-523fd9eef58d" providerId="ADAL" clId="{4FDE2F42-BD97-47ED-B35A-2C6C98AB0003}" dt="2021-12-10T22:30:18.367" v="220"/>
        <pc:sldMkLst>
          <pc:docMk/>
          <pc:sldMk cId="1073033020" sldId="2283"/>
        </pc:sldMkLst>
      </pc:sldChg>
      <pc:sldChg chg="ord">
        <pc:chgData name="Mark Simos" userId="c67dffaa-54a4-4aef-b866-523fd9eef58d" providerId="ADAL" clId="{4FDE2F42-BD97-47ED-B35A-2C6C98AB0003}" dt="2021-12-10T22:30:18.367" v="220"/>
        <pc:sldMkLst>
          <pc:docMk/>
          <pc:sldMk cId="2291036897" sldId="2123259173"/>
        </pc:sldMkLst>
      </pc:sldChg>
      <pc:sldChg chg="modNotesTx">
        <pc:chgData name="Mark Simos" userId="c67dffaa-54a4-4aef-b866-523fd9eef58d" providerId="ADAL" clId="{4FDE2F42-BD97-47ED-B35A-2C6C98AB0003}" dt="2021-12-10T21:54:21.882" v="216" actId="20577"/>
        <pc:sldMkLst>
          <pc:docMk/>
          <pc:sldMk cId="1278160452" sldId="2123259244"/>
        </pc:sldMkLst>
      </pc:sldChg>
      <pc:sldChg chg="ord">
        <pc:chgData name="Mark Simos" userId="c67dffaa-54a4-4aef-b866-523fd9eef58d" providerId="ADAL" clId="{4FDE2F42-BD97-47ED-B35A-2C6C98AB0003}" dt="2021-12-10T22:30:18.367" v="220"/>
        <pc:sldMkLst>
          <pc:docMk/>
          <pc:sldMk cId="1924462976" sldId="2146846705"/>
        </pc:sldMkLst>
      </pc:sldChg>
      <pc:sldChg chg="delSp mod">
        <pc:chgData name="Mark Simos" userId="c67dffaa-54a4-4aef-b866-523fd9eef58d" providerId="ADAL" clId="{4FDE2F42-BD97-47ED-B35A-2C6C98AB0003}" dt="2021-12-10T21:44:30.227" v="122" actId="478"/>
        <pc:sldMkLst>
          <pc:docMk/>
          <pc:sldMk cId="4042922624" sldId="2146846733"/>
        </pc:sldMkLst>
        <pc:spChg chg="del">
          <ac:chgData name="Mark Simos" userId="c67dffaa-54a4-4aef-b866-523fd9eef58d" providerId="ADAL" clId="{4FDE2F42-BD97-47ED-B35A-2C6C98AB0003}" dt="2021-12-10T21:44:30.227" v="122" actId="478"/>
          <ac:spMkLst>
            <pc:docMk/>
            <pc:sldMk cId="4042922624" sldId="2146846733"/>
            <ac:spMk id="2" creationId="{5C2C3D89-99D8-42D1-B8A0-314D12085DA9}"/>
          </ac:spMkLst>
        </pc:spChg>
      </pc:sldChg>
      <pc:sldChg chg="modSp mod ord">
        <pc:chgData name="Mark Simos" userId="c67dffaa-54a4-4aef-b866-523fd9eef58d" providerId="ADAL" clId="{4FDE2F42-BD97-47ED-B35A-2C6C98AB0003}" dt="2021-12-10T22:30:18.367" v="220"/>
        <pc:sldMkLst>
          <pc:docMk/>
          <pc:sldMk cId="350626701" sldId="2147469547"/>
        </pc:sldMkLst>
        <pc:graphicFrameChg chg="modGraphic">
          <ac:chgData name="Mark Simos" userId="c67dffaa-54a4-4aef-b866-523fd9eef58d" providerId="ADAL" clId="{4FDE2F42-BD97-47ED-B35A-2C6C98AB0003}" dt="2021-12-10T22:30:00.196" v="218" actId="27116"/>
          <ac:graphicFrameMkLst>
            <pc:docMk/>
            <pc:sldMk cId="350626701" sldId="2147469547"/>
            <ac:graphicFrameMk id="68" creationId="{3DBEE0D2-5CDA-4FAF-A4AE-5BFEFABF23F9}"/>
          </ac:graphicFrameMkLst>
        </pc:graphicFrameChg>
        <pc:graphicFrameChg chg="modGraphic">
          <ac:chgData name="Mark Simos" userId="c67dffaa-54a4-4aef-b866-523fd9eef58d" providerId="ADAL" clId="{4FDE2F42-BD97-47ED-B35A-2C6C98AB0003}" dt="2021-12-10T22:29:56.217" v="217" actId="27116"/>
          <ac:graphicFrameMkLst>
            <pc:docMk/>
            <pc:sldMk cId="350626701" sldId="2147469547"/>
            <ac:graphicFrameMk id="69" creationId="{FF4701A1-3324-4B75-B754-45F791569C4D}"/>
          </ac:graphicFrameMkLst>
        </pc:graphicFrameChg>
      </pc:sldChg>
      <pc:sldChg chg="addSp delSp modSp new mod ord modNotesTx">
        <pc:chgData name="Mark Simos" userId="c67dffaa-54a4-4aef-b866-523fd9eef58d" providerId="ADAL" clId="{4FDE2F42-BD97-47ED-B35A-2C6C98AB0003}" dt="2021-12-10T21:53:01.677" v="214"/>
        <pc:sldMkLst>
          <pc:docMk/>
          <pc:sldMk cId="3534411458" sldId="2147469548"/>
        </pc:sldMkLst>
        <pc:spChg chg="mod">
          <ac:chgData name="Mark Simos" userId="c67dffaa-54a4-4aef-b866-523fd9eef58d" providerId="ADAL" clId="{4FDE2F42-BD97-47ED-B35A-2C6C98AB0003}" dt="2021-12-10T21:52:44.112" v="211" actId="1076"/>
          <ac:spMkLst>
            <pc:docMk/>
            <pc:sldMk cId="3534411458" sldId="2147469548"/>
            <ac:spMk id="2" creationId="{22C65FA4-E686-49BD-AF3A-229E9D63B27B}"/>
          </ac:spMkLst>
        </pc:spChg>
        <pc:spChg chg="add del">
          <ac:chgData name="Mark Simos" userId="c67dffaa-54a4-4aef-b866-523fd9eef58d" providerId="ADAL" clId="{4FDE2F42-BD97-47ED-B35A-2C6C98AB0003}" dt="2021-12-10T21:46:30.253" v="148" actId="22"/>
          <ac:spMkLst>
            <pc:docMk/>
            <pc:sldMk cId="3534411458" sldId="2147469548"/>
            <ac:spMk id="4" creationId="{FF293CD7-37A5-43A8-81B5-59CBC2971EE7}"/>
          </ac:spMkLst>
        </pc:spChg>
        <pc:spChg chg="add del">
          <ac:chgData name="Mark Simos" userId="c67dffaa-54a4-4aef-b866-523fd9eef58d" providerId="ADAL" clId="{4FDE2F42-BD97-47ED-B35A-2C6C98AB0003}" dt="2021-12-10T21:46:40.292" v="150" actId="22"/>
          <ac:spMkLst>
            <pc:docMk/>
            <pc:sldMk cId="3534411458" sldId="2147469548"/>
            <ac:spMk id="6" creationId="{AC40F971-6E68-40B0-AF6C-CCC170334510}"/>
          </ac:spMkLst>
        </pc:spChg>
        <pc:graphicFrameChg chg="add mod modGraphic">
          <ac:chgData name="Mark Simos" userId="c67dffaa-54a4-4aef-b866-523fd9eef58d" providerId="ADAL" clId="{4FDE2F42-BD97-47ED-B35A-2C6C98AB0003}" dt="2021-12-10T21:52:32.379" v="210" actId="2711"/>
          <ac:graphicFrameMkLst>
            <pc:docMk/>
            <pc:sldMk cId="3534411458" sldId="2147469548"/>
            <ac:graphicFrameMk id="7" creationId="{A2331301-BFCD-4928-8E9E-7EEE1EFCCC9A}"/>
          </ac:graphicFrameMkLst>
        </pc:graphicFrameChg>
        <pc:picChg chg="add">
          <ac:chgData name="Mark Simos" userId="c67dffaa-54a4-4aef-b866-523fd9eef58d" providerId="ADAL" clId="{4FDE2F42-BD97-47ED-B35A-2C6C98AB0003}" dt="2021-12-10T21:52:49.646" v="212" actId="22"/>
          <ac:picMkLst>
            <pc:docMk/>
            <pc:sldMk cId="3534411458" sldId="2147469548"/>
            <ac:picMk id="9" creationId="{1BD78279-2035-452F-A108-C710C58F12E0}"/>
          </ac:picMkLst>
        </pc:picChg>
      </pc:sldChg>
      <pc:sldMasterChg chg="delSldLayout">
        <pc:chgData name="Mark Simos" userId="c67dffaa-54a4-4aef-b866-523fd9eef58d" providerId="ADAL" clId="{4FDE2F42-BD97-47ED-B35A-2C6C98AB0003}" dt="2021-12-10T21:43:07.888" v="50" actId="2696"/>
        <pc:sldMasterMkLst>
          <pc:docMk/>
          <pc:sldMasterMk cId="3953577420" sldId="2147484331"/>
        </pc:sldMasterMkLst>
        <pc:sldLayoutChg chg="del">
          <pc:chgData name="Mark Simos" userId="c67dffaa-54a4-4aef-b866-523fd9eef58d" providerId="ADAL" clId="{4FDE2F42-BD97-47ED-B35A-2C6C98AB0003}" dt="2021-12-10T21:43:07.803" v="0" actId="2696"/>
          <pc:sldLayoutMkLst>
            <pc:docMk/>
            <pc:sldMasterMk cId="3953577420" sldId="2147484331"/>
            <pc:sldLayoutMk cId="3343009838" sldId="2147484332"/>
          </pc:sldLayoutMkLst>
        </pc:sldLayoutChg>
        <pc:sldLayoutChg chg="del">
          <pc:chgData name="Mark Simos" userId="c67dffaa-54a4-4aef-b866-523fd9eef58d" providerId="ADAL" clId="{4FDE2F42-BD97-47ED-B35A-2C6C98AB0003}" dt="2021-12-10T21:43:07.806" v="1" actId="2696"/>
          <pc:sldLayoutMkLst>
            <pc:docMk/>
            <pc:sldMasterMk cId="3953577420" sldId="2147484331"/>
            <pc:sldLayoutMk cId="3491077652" sldId="2147484333"/>
          </pc:sldLayoutMkLst>
        </pc:sldLayoutChg>
        <pc:sldLayoutChg chg="del">
          <pc:chgData name="Mark Simos" userId="c67dffaa-54a4-4aef-b866-523fd9eef58d" providerId="ADAL" clId="{4FDE2F42-BD97-47ED-B35A-2C6C98AB0003}" dt="2021-12-10T21:43:07.807" v="2" actId="2696"/>
          <pc:sldLayoutMkLst>
            <pc:docMk/>
            <pc:sldMasterMk cId="3953577420" sldId="2147484331"/>
            <pc:sldLayoutMk cId="175432701" sldId="2147484334"/>
          </pc:sldLayoutMkLst>
        </pc:sldLayoutChg>
        <pc:sldLayoutChg chg="del">
          <pc:chgData name="Mark Simos" userId="c67dffaa-54a4-4aef-b866-523fd9eef58d" providerId="ADAL" clId="{4FDE2F42-BD97-47ED-B35A-2C6C98AB0003}" dt="2021-12-10T21:43:07.808" v="3" actId="2696"/>
          <pc:sldLayoutMkLst>
            <pc:docMk/>
            <pc:sldMasterMk cId="3953577420" sldId="2147484331"/>
            <pc:sldLayoutMk cId="3903441033" sldId="2147484335"/>
          </pc:sldLayoutMkLst>
        </pc:sldLayoutChg>
        <pc:sldLayoutChg chg="del">
          <pc:chgData name="Mark Simos" userId="c67dffaa-54a4-4aef-b866-523fd9eef58d" providerId="ADAL" clId="{4FDE2F42-BD97-47ED-B35A-2C6C98AB0003}" dt="2021-12-10T21:43:07.810" v="4" actId="2696"/>
          <pc:sldLayoutMkLst>
            <pc:docMk/>
            <pc:sldMasterMk cId="3953577420" sldId="2147484331"/>
            <pc:sldLayoutMk cId="2853612070" sldId="2147484336"/>
          </pc:sldLayoutMkLst>
        </pc:sldLayoutChg>
        <pc:sldLayoutChg chg="del">
          <pc:chgData name="Mark Simos" userId="c67dffaa-54a4-4aef-b866-523fd9eef58d" providerId="ADAL" clId="{4FDE2F42-BD97-47ED-B35A-2C6C98AB0003}" dt="2021-12-10T21:43:07.811" v="5" actId="2696"/>
          <pc:sldLayoutMkLst>
            <pc:docMk/>
            <pc:sldMasterMk cId="3953577420" sldId="2147484331"/>
            <pc:sldLayoutMk cId="975406895" sldId="2147484337"/>
          </pc:sldLayoutMkLst>
        </pc:sldLayoutChg>
        <pc:sldLayoutChg chg="del">
          <pc:chgData name="Mark Simos" userId="c67dffaa-54a4-4aef-b866-523fd9eef58d" providerId="ADAL" clId="{4FDE2F42-BD97-47ED-B35A-2C6C98AB0003}" dt="2021-12-10T21:43:07.813" v="6" actId="2696"/>
          <pc:sldLayoutMkLst>
            <pc:docMk/>
            <pc:sldMasterMk cId="3953577420" sldId="2147484331"/>
            <pc:sldLayoutMk cId="935796384" sldId="2147484338"/>
          </pc:sldLayoutMkLst>
        </pc:sldLayoutChg>
        <pc:sldLayoutChg chg="del">
          <pc:chgData name="Mark Simos" userId="c67dffaa-54a4-4aef-b866-523fd9eef58d" providerId="ADAL" clId="{4FDE2F42-BD97-47ED-B35A-2C6C98AB0003}" dt="2021-12-10T21:43:07.815" v="7" actId="2696"/>
          <pc:sldLayoutMkLst>
            <pc:docMk/>
            <pc:sldMasterMk cId="3953577420" sldId="2147484331"/>
            <pc:sldLayoutMk cId="707774624" sldId="2147484339"/>
          </pc:sldLayoutMkLst>
        </pc:sldLayoutChg>
        <pc:sldLayoutChg chg="del">
          <pc:chgData name="Mark Simos" userId="c67dffaa-54a4-4aef-b866-523fd9eef58d" providerId="ADAL" clId="{4FDE2F42-BD97-47ED-B35A-2C6C98AB0003}" dt="2021-12-10T21:43:07.817" v="8" actId="2696"/>
          <pc:sldLayoutMkLst>
            <pc:docMk/>
            <pc:sldMasterMk cId="3953577420" sldId="2147484331"/>
            <pc:sldLayoutMk cId="1294738179" sldId="2147484340"/>
          </pc:sldLayoutMkLst>
        </pc:sldLayoutChg>
        <pc:sldLayoutChg chg="del">
          <pc:chgData name="Mark Simos" userId="c67dffaa-54a4-4aef-b866-523fd9eef58d" providerId="ADAL" clId="{4FDE2F42-BD97-47ED-B35A-2C6C98AB0003}" dt="2021-12-10T21:43:07.819" v="9" actId="2696"/>
          <pc:sldLayoutMkLst>
            <pc:docMk/>
            <pc:sldMasterMk cId="3953577420" sldId="2147484331"/>
            <pc:sldLayoutMk cId="2582256412" sldId="2147484341"/>
          </pc:sldLayoutMkLst>
        </pc:sldLayoutChg>
        <pc:sldLayoutChg chg="del">
          <pc:chgData name="Mark Simos" userId="c67dffaa-54a4-4aef-b866-523fd9eef58d" providerId="ADAL" clId="{4FDE2F42-BD97-47ED-B35A-2C6C98AB0003}" dt="2021-12-10T21:43:07.821" v="10" actId="2696"/>
          <pc:sldLayoutMkLst>
            <pc:docMk/>
            <pc:sldMasterMk cId="3953577420" sldId="2147484331"/>
            <pc:sldLayoutMk cId="4042467052" sldId="2147484342"/>
          </pc:sldLayoutMkLst>
        </pc:sldLayoutChg>
        <pc:sldLayoutChg chg="del">
          <pc:chgData name="Mark Simos" userId="c67dffaa-54a4-4aef-b866-523fd9eef58d" providerId="ADAL" clId="{4FDE2F42-BD97-47ED-B35A-2C6C98AB0003}" dt="2021-12-10T21:43:07.823" v="11" actId="2696"/>
          <pc:sldLayoutMkLst>
            <pc:docMk/>
            <pc:sldMasterMk cId="3953577420" sldId="2147484331"/>
            <pc:sldLayoutMk cId="1832749018" sldId="2147484344"/>
          </pc:sldLayoutMkLst>
        </pc:sldLayoutChg>
        <pc:sldLayoutChg chg="del">
          <pc:chgData name="Mark Simos" userId="c67dffaa-54a4-4aef-b866-523fd9eef58d" providerId="ADAL" clId="{4FDE2F42-BD97-47ED-B35A-2C6C98AB0003}" dt="2021-12-10T21:43:07.824" v="12" actId="2696"/>
          <pc:sldLayoutMkLst>
            <pc:docMk/>
            <pc:sldMasterMk cId="3953577420" sldId="2147484331"/>
            <pc:sldLayoutMk cId="3609914716" sldId="2147484345"/>
          </pc:sldLayoutMkLst>
        </pc:sldLayoutChg>
        <pc:sldLayoutChg chg="del">
          <pc:chgData name="Mark Simos" userId="c67dffaa-54a4-4aef-b866-523fd9eef58d" providerId="ADAL" clId="{4FDE2F42-BD97-47ED-B35A-2C6C98AB0003}" dt="2021-12-10T21:43:07.826" v="13" actId="2696"/>
          <pc:sldLayoutMkLst>
            <pc:docMk/>
            <pc:sldMasterMk cId="3953577420" sldId="2147484331"/>
            <pc:sldLayoutMk cId="2348600608" sldId="2147484346"/>
          </pc:sldLayoutMkLst>
        </pc:sldLayoutChg>
        <pc:sldLayoutChg chg="del">
          <pc:chgData name="Mark Simos" userId="c67dffaa-54a4-4aef-b866-523fd9eef58d" providerId="ADAL" clId="{4FDE2F42-BD97-47ED-B35A-2C6C98AB0003}" dt="2021-12-10T21:43:07.829" v="14" actId="2696"/>
          <pc:sldLayoutMkLst>
            <pc:docMk/>
            <pc:sldMasterMk cId="3953577420" sldId="2147484331"/>
            <pc:sldLayoutMk cId="403555830" sldId="2147484347"/>
          </pc:sldLayoutMkLst>
        </pc:sldLayoutChg>
        <pc:sldLayoutChg chg="del">
          <pc:chgData name="Mark Simos" userId="c67dffaa-54a4-4aef-b866-523fd9eef58d" providerId="ADAL" clId="{4FDE2F42-BD97-47ED-B35A-2C6C98AB0003}" dt="2021-12-10T21:43:07.831" v="15" actId="2696"/>
          <pc:sldLayoutMkLst>
            <pc:docMk/>
            <pc:sldMasterMk cId="3953577420" sldId="2147484331"/>
            <pc:sldLayoutMk cId="3651207300" sldId="2147484348"/>
          </pc:sldLayoutMkLst>
        </pc:sldLayoutChg>
        <pc:sldLayoutChg chg="del">
          <pc:chgData name="Mark Simos" userId="c67dffaa-54a4-4aef-b866-523fd9eef58d" providerId="ADAL" clId="{4FDE2F42-BD97-47ED-B35A-2C6C98AB0003}" dt="2021-12-10T21:43:07.832" v="16" actId="2696"/>
          <pc:sldLayoutMkLst>
            <pc:docMk/>
            <pc:sldMasterMk cId="3953577420" sldId="2147484331"/>
            <pc:sldLayoutMk cId="269194148" sldId="2147484349"/>
          </pc:sldLayoutMkLst>
        </pc:sldLayoutChg>
        <pc:sldLayoutChg chg="del">
          <pc:chgData name="Mark Simos" userId="c67dffaa-54a4-4aef-b866-523fd9eef58d" providerId="ADAL" clId="{4FDE2F42-BD97-47ED-B35A-2C6C98AB0003}" dt="2021-12-10T21:43:07.835" v="17" actId="2696"/>
          <pc:sldLayoutMkLst>
            <pc:docMk/>
            <pc:sldMasterMk cId="3953577420" sldId="2147484331"/>
            <pc:sldLayoutMk cId="546052480" sldId="2147484350"/>
          </pc:sldLayoutMkLst>
        </pc:sldLayoutChg>
        <pc:sldLayoutChg chg="del">
          <pc:chgData name="Mark Simos" userId="c67dffaa-54a4-4aef-b866-523fd9eef58d" providerId="ADAL" clId="{4FDE2F42-BD97-47ED-B35A-2C6C98AB0003}" dt="2021-12-10T21:43:07.836" v="18" actId="2696"/>
          <pc:sldLayoutMkLst>
            <pc:docMk/>
            <pc:sldMasterMk cId="3953577420" sldId="2147484331"/>
            <pc:sldLayoutMk cId="1519718403" sldId="2147484351"/>
          </pc:sldLayoutMkLst>
        </pc:sldLayoutChg>
        <pc:sldLayoutChg chg="del">
          <pc:chgData name="Mark Simos" userId="c67dffaa-54a4-4aef-b866-523fd9eef58d" providerId="ADAL" clId="{4FDE2F42-BD97-47ED-B35A-2C6C98AB0003}" dt="2021-12-10T21:43:07.838" v="19" actId="2696"/>
          <pc:sldLayoutMkLst>
            <pc:docMk/>
            <pc:sldMasterMk cId="3953577420" sldId="2147484331"/>
            <pc:sldLayoutMk cId="1573965356" sldId="2147484352"/>
          </pc:sldLayoutMkLst>
        </pc:sldLayoutChg>
        <pc:sldLayoutChg chg="del">
          <pc:chgData name="Mark Simos" userId="c67dffaa-54a4-4aef-b866-523fd9eef58d" providerId="ADAL" clId="{4FDE2F42-BD97-47ED-B35A-2C6C98AB0003}" dt="2021-12-10T21:43:07.840" v="20" actId="2696"/>
          <pc:sldLayoutMkLst>
            <pc:docMk/>
            <pc:sldMasterMk cId="3953577420" sldId="2147484331"/>
            <pc:sldLayoutMk cId="2158174124" sldId="2147484353"/>
          </pc:sldLayoutMkLst>
        </pc:sldLayoutChg>
        <pc:sldLayoutChg chg="del">
          <pc:chgData name="Mark Simos" userId="c67dffaa-54a4-4aef-b866-523fd9eef58d" providerId="ADAL" clId="{4FDE2F42-BD97-47ED-B35A-2C6C98AB0003}" dt="2021-12-10T21:43:07.842" v="21" actId="2696"/>
          <pc:sldLayoutMkLst>
            <pc:docMk/>
            <pc:sldMasterMk cId="3953577420" sldId="2147484331"/>
            <pc:sldLayoutMk cId="1069851799" sldId="2147484354"/>
          </pc:sldLayoutMkLst>
        </pc:sldLayoutChg>
        <pc:sldLayoutChg chg="del">
          <pc:chgData name="Mark Simos" userId="c67dffaa-54a4-4aef-b866-523fd9eef58d" providerId="ADAL" clId="{4FDE2F42-BD97-47ED-B35A-2C6C98AB0003}" dt="2021-12-10T21:43:07.843" v="22" actId="2696"/>
          <pc:sldLayoutMkLst>
            <pc:docMk/>
            <pc:sldMasterMk cId="3953577420" sldId="2147484331"/>
            <pc:sldLayoutMk cId="1753025307" sldId="2147484355"/>
          </pc:sldLayoutMkLst>
        </pc:sldLayoutChg>
        <pc:sldLayoutChg chg="del">
          <pc:chgData name="Mark Simos" userId="c67dffaa-54a4-4aef-b866-523fd9eef58d" providerId="ADAL" clId="{4FDE2F42-BD97-47ED-B35A-2C6C98AB0003}" dt="2021-12-10T21:43:07.845" v="23" actId="2696"/>
          <pc:sldLayoutMkLst>
            <pc:docMk/>
            <pc:sldMasterMk cId="3953577420" sldId="2147484331"/>
            <pc:sldLayoutMk cId="2364554518" sldId="2147484356"/>
          </pc:sldLayoutMkLst>
        </pc:sldLayoutChg>
        <pc:sldLayoutChg chg="del">
          <pc:chgData name="Mark Simos" userId="c67dffaa-54a4-4aef-b866-523fd9eef58d" providerId="ADAL" clId="{4FDE2F42-BD97-47ED-B35A-2C6C98AB0003}" dt="2021-12-10T21:43:07.847" v="24" actId="2696"/>
          <pc:sldLayoutMkLst>
            <pc:docMk/>
            <pc:sldMasterMk cId="3953577420" sldId="2147484331"/>
            <pc:sldLayoutMk cId="2989939328" sldId="2147484357"/>
          </pc:sldLayoutMkLst>
        </pc:sldLayoutChg>
        <pc:sldLayoutChg chg="del">
          <pc:chgData name="Mark Simos" userId="c67dffaa-54a4-4aef-b866-523fd9eef58d" providerId="ADAL" clId="{4FDE2F42-BD97-47ED-B35A-2C6C98AB0003}" dt="2021-12-10T21:43:07.849" v="25" actId="2696"/>
          <pc:sldLayoutMkLst>
            <pc:docMk/>
            <pc:sldMasterMk cId="3953577420" sldId="2147484331"/>
            <pc:sldLayoutMk cId="3733190076" sldId="2147484358"/>
          </pc:sldLayoutMkLst>
        </pc:sldLayoutChg>
        <pc:sldLayoutChg chg="del">
          <pc:chgData name="Mark Simos" userId="c67dffaa-54a4-4aef-b866-523fd9eef58d" providerId="ADAL" clId="{4FDE2F42-BD97-47ED-B35A-2C6C98AB0003}" dt="2021-12-10T21:43:07.851" v="26" actId="2696"/>
          <pc:sldLayoutMkLst>
            <pc:docMk/>
            <pc:sldMasterMk cId="3953577420" sldId="2147484331"/>
            <pc:sldLayoutMk cId="725896969" sldId="2147484359"/>
          </pc:sldLayoutMkLst>
        </pc:sldLayoutChg>
        <pc:sldLayoutChg chg="del">
          <pc:chgData name="Mark Simos" userId="c67dffaa-54a4-4aef-b866-523fd9eef58d" providerId="ADAL" clId="{4FDE2F42-BD97-47ED-B35A-2C6C98AB0003}" dt="2021-12-10T21:43:07.854" v="27" actId="2696"/>
          <pc:sldLayoutMkLst>
            <pc:docMk/>
            <pc:sldMasterMk cId="3953577420" sldId="2147484331"/>
            <pc:sldLayoutMk cId="3514844112" sldId="2147484360"/>
          </pc:sldLayoutMkLst>
        </pc:sldLayoutChg>
        <pc:sldLayoutChg chg="del">
          <pc:chgData name="Mark Simos" userId="c67dffaa-54a4-4aef-b866-523fd9eef58d" providerId="ADAL" clId="{4FDE2F42-BD97-47ED-B35A-2C6C98AB0003}" dt="2021-12-10T21:43:07.855" v="28" actId="2696"/>
          <pc:sldLayoutMkLst>
            <pc:docMk/>
            <pc:sldMasterMk cId="3953577420" sldId="2147484331"/>
            <pc:sldLayoutMk cId="148141677" sldId="2147484361"/>
          </pc:sldLayoutMkLst>
        </pc:sldLayoutChg>
        <pc:sldLayoutChg chg="del">
          <pc:chgData name="Mark Simos" userId="c67dffaa-54a4-4aef-b866-523fd9eef58d" providerId="ADAL" clId="{4FDE2F42-BD97-47ED-B35A-2C6C98AB0003}" dt="2021-12-10T21:43:07.857" v="29" actId="2696"/>
          <pc:sldLayoutMkLst>
            <pc:docMk/>
            <pc:sldMasterMk cId="3953577420" sldId="2147484331"/>
            <pc:sldLayoutMk cId="1176253571" sldId="2147484362"/>
          </pc:sldLayoutMkLst>
        </pc:sldLayoutChg>
        <pc:sldLayoutChg chg="del">
          <pc:chgData name="Mark Simos" userId="c67dffaa-54a4-4aef-b866-523fd9eef58d" providerId="ADAL" clId="{4FDE2F42-BD97-47ED-B35A-2C6C98AB0003}" dt="2021-12-10T21:43:07.859" v="30" actId="2696"/>
          <pc:sldLayoutMkLst>
            <pc:docMk/>
            <pc:sldMasterMk cId="3953577420" sldId="2147484331"/>
            <pc:sldLayoutMk cId="2653024184" sldId="2147484363"/>
          </pc:sldLayoutMkLst>
        </pc:sldLayoutChg>
        <pc:sldLayoutChg chg="del">
          <pc:chgData name="Mark Simos" userId="c67dffaa-54a4-4aef-b866-523fd9eef58d" providerId="ADAL" clId="{4FDE2F42-BD97-47ED-B35A-2C6C98AB0003}" dt="2021-12-10T21:43:07.860" v="31" actId="2696"/>
          <pc:sldLayoutMkLst>
            <pc:docMk/>
            <pc:sldMasterMk cId="3953577420" sldId="2147484331"/>
            <pc:sldLayoutMk cId="2922932931" sldId="2147484364"/>
          </pc:sldLayoutMkLst>
        </pc:sldLayoutChg>
        <pc:sldLayoutChg chg="del">
          <pc:chgData name="Mark Simos" userId="c67dffaa-54a4-4aef-b866-523fd9eef58d" providerId="ADAL" clId="{4FDE2F42-BD97-47ED-B35A-2C6C98AB0003}" dt="2021-12-10T21:43:07.862" v="32" actId="2696"/>
          <pc:sldLayoutMkLst>
            <pc:docMk/>
            <pc:sldMasterMk cId="3953577420" sldId="2147484331"/>
            <pc:sldLayoutMk cId="199114693" sldId="2147484365"/>
          </pc:sldLayoutMkLst>
        </pc:sldLayoutChg>
        <pc:sldLayoutChg chg="del">
          <pc:chgData name="Mark Simos" userId="c67dffaa-54a4-4aef-b866-523fd9eef58d" providerId="ADAL" clId="{4FDE2F42-BD97-47ED-B35A-2C6C98AB0003}" dt="2021-12-10T21:43:07.864" v="33" actId="2696"/>
          <pc:sldLayoutMkLst>
            <pc:docMk/>
            <pc:sldMasterMk cId="3953577420" sldId="2147484331"/>
            <pc:sldLayoutMk cId="833888074" sldId="2147484366"/>
          </pc:sldLayoutMkLst>
        </pc:sldLayoutChg>
        <pc:sldLayoutChg chg="del">
          <pc:chgData name="Mark Simos" userId="c67dffaa-54a4-4aef-b866-523fd9eef58d" providerId="ADAL" clId="{4FDE2F42-BD97-47ED-B35A-2C6C98AB0003}" dt="2021-12-10T21:43:07.866" v="34" actId="2696"/>
          <pc:sldLayoutMkLst>
            <pc:docMk/>
            <pc:sldMasterMk cId="3953577420" sldId="2147484331"/>
            <pc:sldLayoutMk cId="922006143" sldId="2147484367"/>
          </pc:sldLayoutMkLst>
        </pc:sldLayoutChg>
        <pc:sldLayoutChg chg="del">
          <pc:chgData name="Mark Simos" userId="c67dffaa-54a4-4aef-b866-523fd9eef58d" providerId="ADAL" clId="{4FDE2F42-BD97-47ED-B35A-2C6C98AB0003}" dt="2021-12-10T21:43:07.867" v="35" actId="2696"/>
          <pc:sldLayoutMkLst>
            <pc:docMk/>
            <pc:sldMasterMk cId="3953577420" sldId="2147484331"/>
            <pc:sldLayoutMk cId="1800270154" sldId="2147484368"/>
          </pc:sldLayoutMkLst>
        </pc:sldLayoutChg>
        <pc:sldLayoutChg chg="del">
          <pc:chgData name="Mark Simos" userId="c67dffaa-54a4-4aef-b866-523fd9eef58d" providerId="ADAL" clId="{4FDE2F42-BD97-47ED-B35A-2C6C98AB0003}" dt="2021-12-10T21:43:07.869" v="36" actId="2696"/>
          <pc:sldLayoutMkLst>
            <pc:docMk/>
            <pc:sldMasterMk cId="3953577420" sldId="2147484331"/>
            <pc:sldLayoutMk cId="210166132" sldId="2147484369"/>
          </pc:sldLayoutMkLst>
        </pc:sldLayoutChg>
        <pc:sldLayoutChg chg="del">
          <pc:chgData name="Mark Simos" userId="c67dffaa-54a4-4aef-b866-523fd9eef58d" providerId="ADAL" clId="{4FDE2F42-BD97-47ED-B35A-2C6C98AB0003}" dt="2021-12-10T21:43:07.870" v="37" actId="2696"/>
          <pc:sldLayoutMkLst>
            <pc:docMk/>
            <pc:sldMasterMk cId="3953577420" sldId="2147484331"/>
            <pc:sldLayoutMk cId="1409172933" sldId="2147484370"/>
          </pc:sldLayoutMkLst>
        </pc:sldLayoutChg>
        <pc:sldLayoutChg chg="del">
          <pc:chgData name="Mark Simos" userId="c67dffaa-54a4-4aef-b866-523fd9eef58d" providerId="ADAL" clId="{4FDE2F42-BD97-47ED-B35A-2C6C98AB0003}" dt="2021-12-10T21:43:07.872" v="38" actId="2696"/>
          <pc:sldLayoutMkLst>
            <pc:docMk/>
            <pc:sldMasterMk cId="3953577420" sldId="2147484331"/>
            <pc:sldLayoutMk cId="847372223" sldId="2147484371"/>
          </pc:sldLayoutMkLst>
        </pc:sldLayoutChg>
        <pc:sldLayoutChg chg="del">
          <pc:chgData name="Mark Simos" userId="c67dffaa-54a4-4aef-b866-523fd9eef58d" providerId="ADAL" clId="{4FDE2F42-BD97-47ED-B35A-2C6C98AB0003}" dt="2021-12-10T21:43:07.873" v="39" actId="2696"/>
          <pc:sldLayoutMkLst>
            <pc:docMk/>
            <pc:sldMasterMk cId="3953577420" sldId="2147484331"/>
            <pc:sldLayoutMk cId="1951508347" sldId="2147484372"/>
          </pc:sldLayoutMkLst>
        </pc:sldLayoutChg>
        <pc:sldLayoutChg chg="del">
          <pc:chgData name="Mark Simos" userId="c67dffaa-54a4-4aef-b866-523fd9eef58d" providerId="ADAL" clId="{4FDE2F42-BD97-47ED-B35A-2C6C98AB0003}" dt="2021-12-10T21:43:07.874" v="40" actId="2696"/>
          <pc:sldLayoutMkLst>
            <pc:docMk/>
            <pc:sldMasterMk cId="3953577420" sldId="2147484331"/>
            <pc:sldLayoutMk cId="1151427538" sldId="2147484373"/>
          </pc:sldLayoutMkLst>
        </pc:sldLayoutChg>
        <pc:sldLayoutChg chg="del">
          <pc:chgData name="Mark Simos" userId="c67dffaa-54a4-4aef-b866-523fd9eef58d" providerId="ADAL" clId="{4FDE2F42-BD97-47ED-B35A-2C6C98AB0003}" dt="2021-12-10T21:43:07.875" v="41" actId="2696"/>
          <pc:sldLayoutMkLst>
            <pc:docMk/>
            <pc:sldMasterMk cId="3953577420" sldId="2147484331"/>
            <pc:sldLayoutMk cId="3563420606" sldId="2147484374"/>
          </pc:sldLayoutMkLst>
        </pc:sldLayoutChg>
        <pc:sldLayoutChg chg="del">
          <pc:chgData name="Mark Simos" userId="c67dffaa-54a4-4aef-b866-523fd9eef58d" providerId="ADAL" clId="{4FDE2F42-BD97-47ED-B35A-2C6C98AB0003}" dt="2021-12-10T21:43:07.877" v="42" actId="2696"/>
          <pc:sldLayoutMkLst>
            <pc:docMk/>
            <pc:sldMasterMk cId="3953577420" sldId="2147484331"/>
            <pc:sldLayoutMk cId="937554344" sldId="2147484375"/>
          </pc:sldLayoutMkLst>
        </pc:sldLayoutChg>
        <pc:sldLayoutChg chg="del">
          <pc:chgData name="Mark Simos" userId="c67dffaa-54a4-4aef-b866-523fd9eef58d" providerId="ADAL" clId="{4FDE2F42-BD97-47ED-B35A-2C6C98AB0003}" dt="2021-12-10T21:43:07.878" v="43" actId="2696"/>
          <pc:sldLayoutMkLst>
            <pc:docMk/>
            <pc:sldMasterMk cId="3953577420" sldId="2147484331"/>
            <pc:sldLayoutMk cId="2264982486" sldId="2147484376"/>
          </pc:sldLayoutMkLst>
        </pc:sldLayoutChg>
        <pc:sldLayoutChg chg="del">
          <pc:chgData name="Mark Simos" userId="c67dffaa-54a4-4aef-b866-523fd9eef58d" providerId="ADAL" clId="{4FDE2F42-BD97-47ED-B35A-2C6C98AB0003}" dt="2021-12-10T21:43:07.879" v="44" actId="2696"/>
          <pc:sldLayoutMkLst>
            <pc:docMk/>
            <pc:sldMasterMk cId="3953577420" sldId="2147484331"/>
            <pc:sldLayoutMk cId="2275850704" sldId="2147484377"/>
          </pc:sldLayoutMkLst>
        </pc:sldLayoutChg>
        <pc:sldLayoutChg chg="del">
          <pc:chgData name="Mark Simos" userId="c67dffaa-54a4-4aef-b866-523fd9eef58d" providerId="ADAL" clId="{4FDE2F42-BD97-47ED-B35A-2C6C98AB0003}" dt="2021-12-10T21:43:07.880" v="45" actId="2696"/>
          <pc:sldLayoutMkLst>
            <pc:docMk/>
            <pc:sldMasterMk cId="3953577420" sldId="2147484331"/>
            <pc:sldLayoutMk cId="3000624236" sldId="2147484378"/>
          </pc:sldLayoutMkLst>
        </pc:sldLayoutChg>
        <pc:sldLayoutChg chg="del">
          <pc:chgData name="Mark Simos" userId="c67dffaa-54a4-4aef-b866-523fd9eef58d" providerId="ADAL" clId="{4FDE2F42-BD97-47ED-B35A-2C6C98AB0003}" dt="2021-12-10T21:43:07.882" v="46" actId="2696"/>
          <pc:sldLayoutMkLst>
            <pc:docMk/>
            <pc:sldMasterMk cId="3953577420" sldId="2147484331"/>
            <pc:sldLayoutMk cId="725422654" sldId="2147484379"/>
          </pc:sldLayoutMkLst>
        </pc:sldLayoutChg>
        <pc:sldLayoutChg chg="del">
          <pc:chgData name="Mark Simos" userId="c67dffaa-54a4-4aef-b866-523fd9eef58d" providerId="ADAL" clId="{4FDE2F42-BD97-47ED-B35A-2C6C98AB0003}" dt="2021-12-10T21:43:07.883" v="47" actId="2696"/>
          <pc:sldLayoutMkLst>
            <pc:docMk/>
            <pc:sldMasterMk cId="3953577420" sldId="2147484331"/>
            <pc:sldLayoutMk cId="429746609" sldId="2147484380"/>
          </pc:sldLayoutMkLst>
        </pc:sldLayoutChg>
        <pc:sldLayoutChg chg="del">
          <pc:chgData name="Mark Simos" userId="c67dffaa-54a4-4aef-b866-523fd9eef58d" providerId="ADAL" clId="{4FDE2F42-BD97-47ED-B35A-2C6C98AB0003}" dt="2021-12-10T21:43:07.885" v="48" actId="2696"/>
          <pc:sldLayoutMkLst>
            <pc:docMk/>
            <pc:sldMasterMk cId="3953577420" sldId="2147484331"/>
            <pc:sldLayoutMk cId="1242390854" sldId="2147484381"/>
          </pc:sldLayoutMkLst>
        </pc:sldLayoutChg>
        <pc:sldLayoutChg chg="del">
          <pc:chgData name="Mark Simos" userId="c67dffaa-54a4-4aef-b866-523fd9eef58d" providerId="ADAL" clId="{4FDE2F42-BD97-47ED-B35A-2C6C98AB0003}" dt="2021-12-10T21:43:07.886" v="49" actId="2696"/>
          <pc:sldLayoutMkLst>
            <pc:docMk/>
            <pc:sldMasterMk cId="3953577420" sldId="2147484331"/>
            <pc:sldLayoutMk cId="2060751930" sldId="2147484382"/>
          </pc:sldLayoutMkLst>
        </pc:sldLayoutChg>
        <pc:sldLayoutChg chg="del">
          <pc:chgData name="Mark Simos" userId="c67dffaa-54a4-4aef-b866-523fd9eef58d" providerId="ADAL" clId="{4FDE2F42-BD97-47ED-B35A-2C6C98AB0003}" dt="2021-12-10T21:43:07.888" v="50" actId="2696"/>
          <pc:sldLayoutMkLst>
            <pc:docMk/>
            <pc:sldMasterMk cId="3953577420" sldId="2147484331"/>
            <pc:sldLayoutMk cId="375793959" sldId="2147484383"/>
          </pc:sldLayoutMkLst>
        </pc:sldLayoutChg>
      </pc:sldMasterChg>
      <pc:sldMasterChg chg="delSldLayout">
        <pc:chgData name="Mark Simos" userId="c67dffaa-54a4-4aef-b866-523fd9eef58d" providerId="ADAL" clId="{4FDE2F42-BD97-47ED-B35A-2C6C98AB0003}" dt="2021-12-10T21:43:07.937" v="81" actId="2696"/>
        <pc:sldMasterMkLst>
          <pc:docMk/>
          <pc:sldMasterMk cId="2341295336" sldId="2147484384"/>
        </pc:sldMasterMkLst>
        <pc:sldLayoutChg chg="del">
          <pc:chgData name="Mark Simos" userId="c67dffaa-54a4-4aef-b866-523fd9eef58d" providerId="ADAL" clId="{4FDE2F42-BD97-47ED-B35A-2C6C98AB0003}" dt="2021-12-10T21:43:07.891" v="51" actId="2696"/>
          <pc:sldLayoutMkLst>
            <pc:docMk/>
            <pc:sldMasterMk cId="2341295336" sldId="2147484384"/>
            <pc:sldLayoutMk cId="2793771371" sldId="2147484385"/>
          </pc:sldLayoutMkLst>
        </pc:sldLayoutChg>
        <pc:sldLayoutChg chg="del">
          <pc:chgData name="Mark Simos" userId="c67dffaa-54a4-4aef-b866-523fd9eef58d" providerId="ADAL" clId="{4FDE2F42-BD97-47ED-B35A-2C6C98AB0003}" dt="2021-12-10T21:43:07.894" v="52" actId="2696"/>
          <pc:sldLayoutMkLst>
            <pc:docMk/>
            <pc:sldMasterMk cId="2341295336" sldId="2147484384"/>
            <pc:sldLayoutMk cId="140144075" sldId="2147484386"/>
          </pc:sldLayoutMkLst>
        </pc:sldLayoutChg>
        <pc:sldLayoutChg chg="del">
          <pc:chgData name="Mark Simos" userId="c67dffaa-54a4-4aef-b866-523fd9eef58d" providerId="ADAL" clId="{4FDE2F42-BD97-47ED-B35A-2C6C98AB0003}" dt="2021-12-10T21:43:07.896" v="53" actId="2696"/>
          <pc:sldLayoutMkLst>
            <pc:docMk/>
            <pc:sldMasterMk cId="2341295336" sldId="2147484384"/>
            <pc:sldLayoutMk cId="2120011343" sldId="2147484387"/>
          </pc:sldLayoutMkLst>
        </pc:sldLayoutChg>
        <pc:sldLayoutChg chg="del">
          <pc:chgData name="Mark Simos" userId="c67dffaa-54a4-4aef-b866-523fd9eef58d" providerId="ADAL" clId="{4FDE2F42-BD97-47ED-B35A-2C6C98AB0003}" dt="2021-12-10T21:43:07.897" v="54" actId="2696"/>
          <pc:sldLayoutMkLst>
            <pc:docMk/>
            <pc:sldMasterMk cId="2341295336" sldId="2147484384"/>
            <pc:sldLayoutMk cId="2999212909" sldId="2147484388"/>
          </pc:sldLayoutMkLst>
        </pc:sldLayoutChg>
        <pc:sldLayoutChg chg="del">
          <pc:chgData name="Mark Simos" userId="c67dffaa-54a4-4aef-b866-523fd9eef58d" providerId="ADAL" clId="{4FDE2F42-BD97-47ED-B35A-2C6C98AB0003}" dt="2021-12-10T21:43:07.899" v="55" actId="2696"/>
          <pc:sldLayoutMkLst>
            <pc:docMk/>
            <pc:sldMasterMk cId="2341295336" sldId="2147484384"/>
            <pc:sldLayoutMk cId="3484001863" sldId="2147484389"/>
          </pc:sldLayoutMkLst>
        </pc:sldLayoutChg>
        <pc:sldLayoutChg chg="del">
          <pc:chgData name="Mark Simos" userId="c67dffaa-54a4-4aef-b866-523fd9eef58d" providerId="ADAL" clId="{4FDE2F42-BD97-47ED-B35A-2C6C98AB0003}" dt="2021-12-10T21:43:07.900" v="56" actId="2696"/>
          <pc:sldLayoutMkLst>
            <pc:docMk/>
            <pc:sldMasterMk cId="2341295336" sldId="2147484384"/>
            <pc:sldLayoutMk cId="2316092592" sldId="2147484390"/>
          </pc:sldLayoutMkLst>
        </pc:sldLayoutChg>
        <pc:sldLayoutChg chg="del">
          <pc:chgData name="Mark Simos" userId="c67dffaa-54a4-4aef-b866-523fd9eef58d" providerId="ADAL" clId="{4FDE2F42-BD97-47ED-B35A-2C6C98AB0003}" dt="2021-12-10T21:43:07.901" v="57" actId="2696"/>
          <pc:sldLayoutMkLst>
            <pc:docMk/>
            <pc:sldMasterMk cId="2341295336" sldId="2147484384"/>
            <pc:sldLayoutMk cId="1578095645" sldId="2147484391"/>
          </pc:sldLayoutMkLst>
        </pc:sldLayoutChg>
        <pc:sldLayoutChg chg="del">
          <pc:chgData name="Mark Simos" userId="c67dffaa-54a4-4aef-b866-523fd9eef58d" providerId="ADAL" clId="{4FDE2F42-BD97-47ED-B35A-2C6C98AB0003}" dt="2021-12-10T21:43:07.903" v="58" actId="2696"/>
          <pc:sldLayoutMkLst>
            <pc:docMk/>
            <pc:sldMasterMk cId="2341295336" sldId="2147484384"/>
            <pc:sldLayoutMk cId="3389053891" sldId="2147484392"/>
          </pc:sldLayoutMkLst>
        </pc:sldLayoutChg>
        <pc:sldLayoutChg chg="del">
          <pc:chgData name="Mark Simos" userId="c67dffaa-54a4-4aef-b866-523fd9eef58d" providerId="ADAL" clId="{4FDE2F42-BD97-47ED-B35A-2C6C98AB0003}" dt="2021-12-10T21:43:07.904" v="59" actId="2696"/>
          <pc:sldLayoutMkLst>
            <pc:docMk/>
            <pc:sldMasterMk cId="2341295336" sldId="2147484384"/>
            <pc:sldLayoutMk cId="597297820" sldId="2147484394"/>
          </pc:sldLayoutMkLst>
        </pc:sldLayoutChg>
        <pc:sldLayoutChg chg="del">
          <pc:chgData name="Mark Simos" userId="c67dffaa-54a4-4aef-b866-523fd9eef58d" providerId="ADAL" clId="{4FDE2F42-BD97-47ED-B35A-2C6C98AB0003}" dt="2021-12-10T21:43:07.907" v="60" actId="2696"/>
          <pc:sldLayoutMkLst>
            <pc:docMk/>
            <pc:sldMasterMk cId="2341295336" sldId="2147484384"/>
            <pc:sldLayoutMk cId="1666429184" sldId="2147484395"/>
          </pc:sldLayoutMkLst>
        </pc:sldLayoutChg>
        <pc:sldLayoutChg chg="del">
          <pc:chgData name="Mark Simos" userId="c67dffaa-54a4-4aef-b866-523fd9eef58d" providerId="ADAL" clId="{4FDE2F42-BD97-47ED-B35A-2C6C98AB0003}" dt="2021-12-10T21:43:07.909" v="61" actId="2696"/>
          <pc:sldLayoutMkLst>
            <pc:docMk/>
            <pc:sldMasterMk cId="2341295336" sldId="2147484384"/>
            <pc:sldLayoutMk cId="1984740032" sldId="2147484396"/>
          </pc:sldLayoutMkLst>
        </pc:sldLayoutChg>
        <pc:sldLayoutChg chg="del">
          <pc:chgData name="Mark Simos" userId="c67dffaa-54a4-4aef-b866-523fd9eef58d" providerId="ADAL" clId="{4FDE2F42-BD97-47ED-B35A-2C6C98AB0003}" dt="2021-12-10T21:43:07.910" v="62" actId="2696"/>
          <pc:sldLayoutMkLst>
            <pc:docMk/>
            <pc:sldMasterMk cId="2341295336" sldId="2147484384"/>
            <pc:sldLayoutMk cId="343271209" sldId="2147484397"/>
          </pc:sldLayoutMkLst>
        </pc:sldLayoutChg>
        <pc:sldLayoutChg chg="del">
          <pc:chgData name="Mark Simos" userId="c67dffaa-54a4-4aef-b866-523fd9eef58d" providerId="ADAL" clId="{4FDE2F42-BD97-47ED-B35A-2C6C98AB0003}" dt="2021-12-10T21:43:07.912" v="63" actId="2696"/>
          <pc:sldLayoutMkLst>
            <pc:docMk/>
            <pc:sldMasterMk cId="2341295336" sldId="2147484384"/>
            <pc:sldLayoutMk cId="1642533583" sldId="2147484398"/>
          </pc:sldLayoutMkLst>
        </pc:sldLayoutChg>
        <pc:sldLayoutChg chg="del">
          <pc:chgData name="Mark Simos" userId="c67dffaa-54a4-4aef-b866-523fd9eef58d" providerId="ADAL" clId="{4FDE2F42-BD97-47ED-B35A-2C6C98AB0003}" dt="2021-12-10T21:43:07.913" v="64" actId="2696"/>
          <pc:sldLayoutMkLst>
            <pc:docMk/>
            <pc:sldMasterMk cId="2341295336" sldId="2147484384"/>
            <pc:sldLayoutMk cId="3279207121" sldId="2147484399"/>
          </pc:sldLayoutMkLst>
        </pc:sldLayoutChg>
        <pc:sldLayoutChg chg="del">
          <pc:chgData name="Mark Simos" userId="c67dffaa-54a4-4aef-b866-523fd9eef58d" providerId="ADAL" clId="{4FDE2F42-BD97-47ED-B35A-2C6C98AB0003}" dt="2021-12-10T21:43:07.915" v="65" actId="2696"/>
          <pc:sldLayoutMkLst>
            <pc:docMk/>
            <pc:sldMasterMk cId="2341295336" sldId="2147484384"/>
            <pc:sldLayoutMk cId="2858171784" sldId="2147484400"/>
          </pc:sldLayoutMkLst>
        </pc:sldLayoutChg>
        <pc:sldLayoutChg chg="del">
          <pc:chgData name="Mark Simos" userId="c67dffaa-54a4-4aef-b866-523fd9eef58d" providerId="ADAL" clId="{4FDE2F42-BD97-47ED-B35A-2C6C98AB0003}" dt="2021-12-10T21:43:07.916" v="66" actId="2696"/>
          <pc:sldLayoutMkLst>
            <pc:docMk/>
            <pc:sldMasterMk cId="2341295336" sldId="2147484384"/>
            <pc:sldLayoutMk cId="4006528508" sldId="2147484401"/>
          </pc:sldLayoutMkLst>
        </pc:sldLayoutChg>
        <pc:sldLayoutChg chg="del">
          <pc:chgData name="Mark Simos" userId="c67dffaa-54a4-4aef-b866-523fd9eef58d" providerId="ADAL" clId="{4FDE2F42-BD97-47ED-B35A-2C6C98AB0003}" dt="2021-12-10T21:43:07.917" v="67" actId="2696"/>
          <pc:sldLayoutMkLst>
            <pc:docMk/>
            <pc:sldMasterMk cId="2341295336" sldId="2147484384"/>
            <pc:sldLayoutMk cId="433923482" sldId="2147484402"/>
          </pc:sldLayoutMkLst>
        </pc:sldLayoutChg>
        <pc:sldLayoutChg chg="del">
          <pc:chgData name="Mark Simos" userId="c67dffaa-54a4-4aef-b866-523fd9eef58d" providerId="ADAL" clId="{4FDE2F42-BD97-47ED-B35A-2C6C98AB0003}" dt="2021-12-10T21:43:07.919" v="68" actId="2696"/>
          <pc:sldLayoutMkLst>
            <pc:docMk/>
            <pc:sldMasterMk cId="2341295336" sldId="2147484384"/>
            <pc:sldLayoutMk cId="3969676161" sldId="2147484403"/>
          </pc:sldLayoutMkLst>
        </pc:sldLayoutChg>
        <pc:sldLayoutChg chg="del">
          <pc:chgData name="Mark Simos" userId="c67dffaa-54a4-4aef-b866-523fd9eef58d" providerId="ADAL" clId="{4FDE2F42-BD97-47ED-B35A-2C6C98AB0003}" dt="2021-12-10T21:43:07.921" v="69" actId="2696"/>
          <pc:sldLayoutMkLst>
            <pc:docMk/>
            <pc:sldMasterMk cId="2341295336" sldId="2147484384"/>
            <pc:sldLayoutMk cId="3653441602" sldId="2147484404"/>
          </pc:sldLayoutMkLst>
        </pc:sldLayoutChg>
        <pc:sldLayoutChg chg="del">
          <pc:chgData name="Mark Simos" userId="c67dffaa-54a4-4aef-b866-523fd9eef58d" providerId="ADAL" clId="{4FDE2F42-BD97-47ED-B35A-2C6C98AB0003}" dt="2021-12-10T21:43:07.922" v="70" actId="2696"/>
          <pc:sldLayoutMkLst>
            <pc:docMk/>
            <pc:sldMasterMk cId="2341295336" sldId="2147484384"/>
            <pc:sldLayoutMk cId="2770457243" sldId="2147484405"/>
          </pc:sldLayoutMkLst>
        </pc:sldLayoutChg>
        <pc:sldLayoutChg chg="del">
          <pc:chgData name="Mark Simos" userId="c67dffaa-54a4-4aef-b866-523fd9eef58d" providerId="ADAL" clId="{4FDE2F42-BD97-47ED-B35A-2C6C98AB0003}" dt="2021-12-10T21:43:07.924" v="71" actId="2696"/>
          <pc:sldLayoutMkLst>
            <pc:docMk/>
            <pc:sldMasterMk cId="2341295336" sldId="2147484384"/>
            <pc:sldLayoutMk cId="1426298986" sldId="2147484406"/>
          </pc:sldLayoutMkLst>
        </pc:sldLayoutChg>
        <pc:sldLayoutChg chg="del">
          <pc:chgData name="Mark Simos" userId="c67dffaa-54a4-4aef-b866-523fd9eef58d" providerId="ADAL" clId="{4FDE2F42-BD97-47ED-B35A-2C6C98AB0003}" dt="2021-12-10T21:43:07.925" v="72" actId="2696"/>
          <pc:sldLayoutMkLst>
            <pc:docMk/>
            <pc:sldMasterMk cId="2341295336" sldId="2147484384"/>
            <pc:sldLayoutMk cId="4028023118" sldId="2147484407"/>
          </pc:sldLayoutMkLst>
        </pc:sldLayoutChg>
        <pc:sldLayoutChg chg="del">
          <pc:chgData name="Mark Simos" userId="c67dffaa-54a4-4aef-b866-523fd9eef58d" providerId="ADAL" clId="{4FDE2F42-BD97-47ED-B35A-2C6C98AB0003}" dt="2021-12-10T21:43:07.926" v="73" actId="2696"/>
          <pc:sldLayoutMkLst>
            <pc:docMk/>
            <pc:sldMasterMk cId="2341295336" sldId="2147484384"/>
            <pc:sldLayoutMk cId="3013193244" sldId="2147484408"/>
          </pc:sldLayoutMkLst>
        </pc:sldLayoutChg>
        <pc:sldLayoutChg chg="del">
          <pc:chgData name="Mark Simos" userId="c67dffaa-54a4-4aef-b866-523fd9eef58d" providerId="ADAL" clId="{4FDE2F42-BD97-47ED-B35A-2C6C98AB0003}" dt="2021-12-10T21:43:07.928" v="74" actId="2696"/>
          <pc:sldLayoutMkLst>
            <pc:docMk/>
            <pc:sldMasterMk cId="2341295336" sldId="2147484384"/>
            <pc:sldLayoutMk cId="3221159198" sldId="2147484409"/>
          </pc:sldLayoutMkLst>
        </pc:sldLayoutChg>
        <pc:sldLayoutChg chg="del">
          <pc:chgData name="Mark Simos" userId="c67dffaa-54a4-4aef-b866-523fd9eef58d" providerId="ADAL" clId="{4FDE2F42-BD97-47ED-B35A-2C6C98AB0003}" dt="2021-12-10T21:43:07.929" v="75" actId="2696"/>
          <pc:sldLayoutMkLst>
            <pc:docMk/>
            <pc:sldMasterMk cId="2341295336" sldId="2147484384"/>
            <pc:sldLayoutMk cId="3920025545" sldId="2147484410"/>
          </pc:sldLayoutMkLst>
        </pc:sldLayoutChg>
        <pc:sldLayoutChg chg="del">
          <pc:chgData name="Mark Simos" userId="c67dffaa-54a4-4aef-b866-523fd9eef58d" providerId="ADAL" clId="{4FDE2F42-BD97-47ED-B35A-2C6C98AB0003}" dt="2021-12-10T21:43:07.930" v="76" actId="2696"/>
          <pc:sldLayoutMkLst>
            <pc:docMk/>
            <pc:sldMasterMk cId="2341295336" sldId="2147484384"/>
            <pc:sldLayoutMk cId="3496778782" sldId="2147484411"/>
          </pc:sldLayoutMkLst>
        </pc:sldLayoutChg>
        <pc:sldLayoutChg chg="del">
          <pc:chgData name="Mark Simos" userId="c67dffaa-54a4-4aef-b866-523fd9eef58d" providerId="ADAL" clId="{4FDE2F42-BD97-47ED-B35A-2C6C98AB0003}" dt="2021-12-10T21:43:07.932" v="77" actId="2696"/>
          <pc:sldLayoutMkLst>
            <pc:docMk/>
            <pc:sldMasterMk cId="2341295336" sldId="2147484384"/>
            <pc:sldLayoutMk cId="3820803545" sldId="2147484412"/>
          </pc:sldLayoutMkLst>
        </pc:sldLayoutChg>
        <pc:sldLayoutChg chg="del">
          <pc:chgData name="Mark Simos" userId="c67dffaa-54a4-4aef-b866-523fd9eef58d" providerId="ADAL" clId="{4FDE2F42-BD97-47ED-B35A-2C6C98AB0003}" dt="2021-12-10T21:43:07.933" v="78" actId="2696"/>
          <pc:sldLayoutMkLst>
            <pc:docMk/>
            <pc:sldMasterMk cId="2341295336" sldId="2147484384"/>
            <pc:sldLayoutMk cId="2333306218" sldId="2147484413"/>
          </pc:sldLayoutMkLst>
        </pc:sldLayoutChg>
        <pc:sldLayoutChg chg="del">
          <pc:chgData name="Mark Simos" userId="c67dffaa-54a4-4aef-b866-523fd9eef58d" providerId="ADAL" clId="{4FDE2F42-BD97-47ED-B35A-2C6C98AB0003}" dt="2021-12-10T21:43:07.934" v="79" actId="2696"/>
          <pc:sldLayoutMkLst>
            <pc:docMk/>
            <pc:sldMasterMk cId="2341295336" sldId="2147484384"/>
            <pc:sldLayoutMk cId="2771973194" sldId="2147484414"/>
          </pc:sldLayoutMkLst>
        </pc:sldLayoutChg>
        <pc:sldLayoutChg chg="del">
          <pc:chgData name="Mark Simos" userId="c67dffaa-54a4-4aef-b866-523fd9eef58d" providerId="ADAL" clId="{4FDE2F42-BD97-47ED-B35A-2C6C98AB0003}" dt="2021-12-10T21:43:07.935" v="80" actId="2696"/>
          <pc:sldLayoutMkLst>
            <pc:docMk/>
            <pc:sldMasterMk cId="2341295336" sldId="2147484384"/>
            <pc:sldLayoutMk cId="2869680375" sldId="2147484415"/>
          </pc:sldLayoutMkLst>
        </pc:sldLayoutChg>
        <pc:sldLayoutChg chg="del">
          <pc:chgData name="Mark Simos" userId="c67dffaa-54a4-4aef-b866-523fd9eef58d" providerId="ADAL" clId="{4FDE2F42-BD97-47ED-B35A-2C6C98AB0003}" dt="2021-12-10T21:43:07.937" v="81" actId="2696"/>
          <pc:sldLayoutMkLst>
            <pc:docMk/>
            <pc:sldMasterMk cId="2341295336" sldId="2147484384"/>
            <pc:sldLayoutMk cId="898907289" sldId="2147484416"/>
          </pc:sldLayoutMkLst>
        </pc:sldLayoutChg>
      </pc:sldMasterChg>
      <pc:sldMasterChg chg="delSldLayout">
        <pc:chgData name="Mark Simos" userId="c67dffaa-54a4-4aef-b866-523fd9eef58d" providerId="ADAL" clId="{4FDE2F42-BD97-47ED-B35A-2C6C98AB0003}" dt="2021-12-10T21:43:07.983" v="111" actId="2696"/>
        <pc:sldMasterMkLst>
          <pc:docMk/>
          <pc:sldMasterMk cId="2283718241" sldId="2147484417"/>
        </pc:sldMasterMkLst>
        <pc:sldLayoutChg chg="del">
          <pc:chgData name="Mark Simos" userId="c67dffaa-54a4-4aef-b866-523fd9eef58d" providerId="ADAL" clId="{4FDE2F42-BD97-47ED-B35A-2C6C98AB0003}" dt="2021-12-10T21:43:07.939" v="82" actId="2696"/>
          <pc:sldLayoutMkLst>
            <pc:docMk/>
            <pc:sldMasterMk cId="2283718241" sldId="2147484417"/>
            <pc:sldLayoutMk cId="1319462441" sldId="2147484418"/>
          </pc:sldLayoutMkLst>
        </pc:sldLayoutChg>
        <pc:sldLayoutChg chg="del">
          <pc:chgData name="Mark Simos" userId="c67dffaa-54a4-4aef-b866-523fd9eef58d" providerId="ADAL" clId="{4FDE2F42-BD97-47ED-B35A-2C6C98AB0003}" dt="2021-12-10T21:43:07.941" v="83" actId="2696"/>
          <pc:sldLayoutMkLst>
            <pc:docMk/>
            <pc:sldMasterMk cId="2283718241" sldId="2147484417"/>
            <pc:sldLayoutMk cId="2720059917" sldId="2147484419"/>
          </pc:sldLayoutMkLst>
        </pc:sldLayoutChg>
        <pc:sldLayoutChg chg="del">
          <pc:chgData name="Mark Simos" userId="c67dffaa-54a4-4aef-b866-523fd9eef58d" providerId="ADAL" clId="{4FDE2F42-BD97-47ED-B35A-2C6C98AB0003}" dt="2021-12-10T21:43:07.944" v="84" actId="2696"/>
          <pc:sldLayoutMkLst>
            <pc:docMk/>
            <pc:sldMasterMk cId="2283718241" sldId="2147484417"/>
            <pc:sldLayoutMk cId="821568508" sldId="2147484420"/>
          </pc:sldLayoutMkLst>
        </pc:sldLayoutChg>
        <pc:sldLayoutChg chg="del">
          <pc:chgData name="Mark Simos" userId="c67dffaa-54a4-4aef-b866-523fd9eef58d" providerId="ADAL" clId="{4FDE2F42-BD97-47ED-B35A-2C6C98AB0003}" dt="2021-12-10T21:43:07.946" v="85" actId="2696"/>
          <pc:sldLayoutMkLst>
            <pc:docMk/>
            <pc:sldMasterMk cId="2283718241" sldId="2147484417"/>
            <pc:sldLayoutMk cId="4003915439" sldId="2147484421"/>
          </pc:sldLayoutMkLst>
        </pc:sldLayoutChg>
        <pc:sldLayoutChg chg="del">
          <pc:chgData name="Mark Simos" userId="c67dffaa-54a4-4aef-b866-523fd9eef58d" providerId="ADAL" clId="{4FDE2F42-BD97-47ED-B35A-2C6C98AB0003}" dt="2021-12-10T21:43:07.947" v="86" actId="2696"/>
          <pc:sldLayoutMkLst>
            <pc:docMk/>
            <pc:sldMasterMk cId="2283718241" sldId="2147484417"/>
            <pc:sldLayoutMk cId="339200937" sldId="2147484422"/>
          </pc:sldLayoutMkLst>
        </pc:sldLayoutChg>
        <pc:sldLayoutChg chg="del">
          <pc:chgData name="Mark Simos" userId="c67dffaa-54a4-4aef-b866-523fd9eef58d" providerId="ADAL" clId="{4FDE2F42-BD97-47ED-B35A-2C6C98AB0003}" dt="2021-12-10T21:43:07.949" v="87" actId="2696"/>
          <pc:sldLayoutMkLst>
            <pc:docMk/>
            <pc:sldMasterMk cId="2283718241" sldId="2147484417"/>
            <pc:sldLayoutMk cId="409251746" sldId="2147484423"/>
          </pc:sldLayoutMkLst>
        </pc:sldLayoutChg>
        <pc:sldLayoutChg chg="del">
          <pc:chgData name="Mark Simos" userId="c67dffaa-54a4-4aef-b866-523fd9eef58d" providerId="ADAL" clId="{4FDE2F42-BD97-47ED-B35A-2C6C98AB0003}" dt="2021-12-10T21:43:07.950" v="88" actId="2696"/>
          <pc:sldLayoutMkLst>
            <pc:docMk/>
            <pc:sldMasterMk cId="2283718241" sldId="2147484417"/>
            <pc:sldLayoutMk cId="971898581" sldId="2147484424"/>
          </pc:sldLayoutMkLst>
        </pc:sldLayoutChg>
        <pc:sldLayoutChg chg="del">
          <pc:chgData name="Mark Simos" userId="c67dffaa-54a4-4aef-b866-523fd9eef58d" providerId="ADAL" clId="{4FDE2F42-BD97-47ED-B35A-2C6C98AB0003}" dt="2021-12-10T21:43:07.951" v="89" actId="2696"/>
          <pc:sldLayoutMkLst>
            <pc:docMk/>
            <pc:sldMasterMk cId="2283718241" sldId="2147484417"/>
            <pc:sldLayoutMk cId="1017451939" sldId="2147484425"/>
          </pc:sldLayoutMkLst>
        </pc:sldLayoutChg>
        <pc:sldLayoutChg chg="del">
          <pc:chgData name="Mark Simos" userId="c67dffaa-54a4-4aef-b866-523fd9eef58d" providerId="ADAL" clId="{4FDE2F42-BD97-47ED-B35A-2C6C98AB0003}" dt="2021-12-10T21:43:07.953" v="90" actId="2696"/>
          <pc:sldLayoutMkLst>
            <pc:docMk/>
            <pc:sldMasterMk cId="2283718241" sldId="2147484417"/>
            <pc:sldLayoutMk cId="866333249" sldId="2147484427"/>
          </pc:sldLayoutMkLst>
        </pc:sldLayoutChg>
        <pc:sldLayoutChg chg="del">
          <pc:chgData name="Mark Simos" userId="c67dffaa-54a4-4aef-b866-523fd9eef58d" providerId="ADAL" clId="{4FDE2F42-BD97-47ED-B35A-2C6C98AB0003}" dt="2021-12-10T21:43:07.954" v="91" actId="2696"/>
          <pc:sldLayoutMkLst>
            <pc:docMk/>
            <pc:sldMasterMk cId="2283718241" sldId="2147484417"/>
            <pc:sldLayoutMk cId="965572462" sldId="2147484428"/>
          </pc:sldLayoutMkLst>
        </pc:sldLayoutChg>
        <pc:sldLayoutChg chg="del">
          <pc:chgData name="Mark Simos" userId="c67dffaa-54a4-4aef-b866-523fd9eef58d" providerId="ADAL" clId="{4FDE2F42-BD97-47ED-B35A-2C6C98AB0003}" dt="2021-12-10T21:43:07.956" v="92" actId="2696"/>
          <pc:sldLayoutMkLst>
            <pc:docMk/>
            <pc:sldMasterMk cId="2283718241" sldId="2147484417"/>
            <pc:sldLayoutMk cId="701142768" sldId="2147484429"/>
          </pc:sldLayoutMkLst>
        </pc:sldLayoutChg>
        <pc:sldLayoutChg chg="del">
          <pc:chgData name="Mark Simos" userId="c67dffaa-54a4-4aef-b866-523fd9eef58d" providerId="ADAL" clId="{4FDE2F42-BD97-47ED-B35A-2C6C98AB0003}" dt="2021-12-10T21:43:07.957" v="93" actId="2696"/>
          <pc:sldLayoutMkLst>
            <pc:docMk/>
            <pc:sldMasterMk cId="2283718241" sldId="2147484417"/>
            <pc:sldLayoutMk cId="1973481231" sldId="2147484430"/>
          </pc:sldLayoutMkLst>
        </pc:sldLayoutChg>
        <pc:sldLayoutChg chg="del">
          <pc:chgData name="Mark Simos" userId="c67dffaa-54a4-4aef-b866-523fd9eef58d" providerId="ADAL" clId="{4FDE2F42-BD97-47ED-B35A-2C6C98AB0003}" dt="2021-12-10T21:43:07.959" v="94" actId="2696"/>
          <pc:sldLayoutMkLst>
            <pc:docMk/>
            <pc:sldMasterMk cId="2283718241" sldId="2147484417"/>
            <pc:sldLayoutMk cId="748735109" sldId="2147484431"/>
          </pc:sldLayoutMkLst>
        </pc:sldLayoutChg>
        <pc:sldLayoutChg chg="del">
          <pc:chgData name="Mark Simos" userId="c67dffaa-54a4-4aef-b866-523fd9eef58d" providerId="ADAL" clId="{4FDE2F42-BD97-47ED-B35A-2C6C98AB0003}" dt="2021-12-10T21:43:07.960" v="95" actId="2696"/>
          <pc:sldLayoutMkLst>
            <pc:docMk/>
            <pc:sldMasterMk cId="2283718241" sldId="2147484417"/>
            <pc:sldLayoutMk cId="530616064" sldId="2147484432"/>
          </pc:sldLayoutMkLst>
        </pc:sldLayoutChg>
        <pc:sldLayoutChg chg="del">
          <pc:chgData name="Mark Simos" userId="c67dffaa-54a4-4aef-b866-523fd9eef58d" providerId="ADAL" clId="{4FDE2F42-BD97-47ED-B35A-2C6C98AB0003}" dt="2021-12-10T21:43:07.961" v="96" actId="2696"/>
          <pc:sldLayoutMkLst>
            <pc:docMk/>
            <pc:sldMasterMk cId="2283718241" sldId="2147484417"/>
            <pc:sldLayoutMk cId="1714950415" sldId="2147484433"/>
          </pc:sldLayoutMkLst>
        </pc:sldLayoutChg>
        <pc:sldLayoutChg chg="del">
          <pc:chgData name="Mark Simos" userId="c67dffaa-54a4-4aef-b866-523fd9eef58d" providerId="ADAL" clId="{4FDE2F42-BD97-47ED-B35A-2C6C98AB0003}" dt="2021-12-10T21:43:07.963" v="97" actId="2696"/>
          <pc:sldLayoutMkLst>
            <pc:docMk/>
            <pc:sldMasterMk cId="2283718241" sldId="2147484417"/>
            <pc:sldLayoutMk cId="1246513841" sldId="2147484434"/>
          </pc:sldLayoutMkLst>
        </pc:sldLayoutChg>
        <pc:sldLayoutChg chg="del">
          <pc:chgData name="Mark Simos" userId="c67dffaa-54a4-4aef-b866-523fd9eef58d" providerId="ADAL" clId="{4FDE2F42-BD97-47ED-B35A-2C6C98AB0003}" dt="2021-12-10T21:43:07.964" v="98" actId="2696"/>
          <pc:sldLayoutMkLst>
            <pc:docMk/>
            <pc:sldMasterMk cId="2283718241" sldId="2147484417"/>
            <pc:sldLayoutMk cId="3662782203" sldId="2147484435"/>
          </pc:sldLayoutMkLst>
        </pc:sldLayoutChg>
        <pc:sldLayoutChg chg="del">
          <pc:chgData name="Mark Simos" userId="c67dffaa-54a4-4aef-b866-523fd9eef58d" providerId="ADAL" clId="{4FDE2F42-BD97-47ED-B35A-2C6C98AB0003}" dt="2021-12-10T21:43:07.966" v="99" actId="2696"/>
          <pc:sldLayoutMkLst>
            <pc:docMk/>
            <pc:sldMasterMk cId="2283718241" sldId="2147484417"/>
            <pc:sldLayoutMk cId="1275584105" sldId="2147484436"/>
          </pc:sldLayoutMkLst>
        </pc:sldLayoutChg>
        <pc:sldLayoutChg chg="del">
          <pc:chgData name="Mark Simos" userId="c67dffaa-54a4-4aef-b866-523fd9eef58d" providerId="ADAL" clId="{4FDE2F42-BD97-47ED-B35A-2C6C98AB0003}" dt="2021-12-10T21:43:07.967" v="100" actId="2696"/>
          <pc:sldLayoutMkLst>
            <pc:docMk/>
            <pc:sldMasterMk cId="2283718241" sldId="2147484417"/>
            <pc:sldLayoutMk cId="2212810833" sldId="2147484437"/>
          </pc:sldLayoutMkLst>
        </pc:sldLayoutChg>
        <pc:sldLayoutChg chg="del">
          <pc:chgData name="Mark Simos" userId="c67dffaa-54a4-4aef-b866-523fd9eef58d" providerId="ADAL" clId="{4FDE2F42-BD97-47ED-B35A-2C6C98AB0003}" dt="2021-12-10T21:43:07.970" v="101" actId="2696"/>
          <pc:sldLayoutMkLst>
            <pc:docMk/>
            <pc:sldMasterMk cId="2283718241" sldId="2147484417"/>
            <pc:sldLayoutMk cId="2383988337" sldId="2147484438"/>
          </pc:sldLayoutMkLst>
        </pc:sldLayoutChg>
        <pc:sldLayoutChg chg="del">
          <pc:chgData name="Mark Simos" userId="c67dffaa-54a4-4aef-b866-523fd9eef58d" providerId="ADAL" clId="{4FDE2F42-BD97-47ED-B35A-2C6C98AB0003}" dt="2021-12-10T21:43:07.972" v="102" actId="2696"/>
          <pc:sldLayoutMkLst>
            <pc:docMk/>
            <pc:sldMasterMk cId="2283718241" sldId="2147484417"/>
            <pc:sldLayoutMk cId="1001859644" sldId="2147484439"/>
          </pc:sldLayoutMkLst>
        </pc:sldLayoutChg>
        <pc:sldLayoutChg chg="del">
          <pc:chgData name="Mark Simos" userId="c67dffaa-54a4-4aef-b866-523fd9eef58d" providerId="ADAL" clId="{4FDE2F42-BD97-47ED-B35A-2C6C98AB0003}" dt="2021-12-10T21:43:07.974" v="103" actId="2696"/>
          <pc:sldLayoutMkLst>
            <pc:docMk/>
            <pc:sldMasterMk cId="2283718241" sldId="2147484417"/>
            <pc:sldLayoutMk cId="2394873206" sldId="2147484440"/>
          </pc:sldLayoutMkLst>
        </pc:sldLayoutChg>
        <pc:sldLayoutChg chg="del">
          <pc:chgData name="Mark Simos" userId="c67dffaa-54a4-4aef-b866-523fd9eef58d" providerId="ADAL" clId="{4FDE2F42-BD97-47ED-B35A-2C6C98AB0003}" dt="2021-12-10T21:43:07.975" v="104" actId="2696"/>
          <pc:sldLayoutMkLst>
            <pc:docMk/>
            <pc:sldMasterMk cId="2283718241" sldId="2147484417"/>
            <pc:sldLayoutMk cId="3305583936" sldId="2147484441"/>
          </pc:sldLayoutMkLst>
        </pc:sldLayoutChg>
        <pc:sldLayoutChg chg="del">
          <pc:chgData name="Mark Simos" userId="c67dffaa-54a4-4aef-b866-523fd9eef58d" providerId="ADAL" clId="{4FDE2F42-BD97-47ED-B35A-2C6C98AB0003}" dt="2021-12-10T21:43:07.976" v="105" actId="2696"/>
          <pc:sldLayoutMkLst>
            <pc:docMk/>
            <pc:sldMasterMk cId="2283718241" sldId="2147484417"/>
            <pc:sldLayoutMk cId="368074486" sldId="2147484442"/>
          </pc:sldLayoutMkLst>
        </pc:sldLayoutChg>
        <pc:sldLayoutChg chg="del">
          <pc:chgData name="Mark Simos" userId="c67dffaa-54a4-4aef-b866-523fd9eef58d" providerId="ADAL" clId="{4FDE2F42-BD97-47ED-B35A-2C6C98AB0003}" dt="2021-12-10T21:43:07.977" v="106" actId="2696"/>
          <pc:sldLayoutMkLst>
            <pc:docMk/>
            <pc:sldMasterMk cId="2283718241" sldId="2147484417"/>
            <pc:sldLayoutMk cId="324944092" sldId="2147484443"/>
          </pc:sldLayoutMkLst>
        </pc:sldLayoutChg>
        <pc:sldLayoutChg chg="del">
          <pc:chgData name="Mark Simos" userId="c67dffaa-54a4-4aef-b866-523fd9eef58d" providerId="ADAL" clId="{4FDE2F42-BD97-47ED-B35A-2C6C98AB0003}" dt="2021-12-10T21:43:07.978" v="107" actId="2696"/>
          <pc:sldLayoutMkLst>
            <pc:docMk/>
            <pc:sldMasterMk cId="2283718241" sldId="2147484417"/>
            <pc:sldLayoutMk cId="3101907911" sldId="2147484444"/>
          </pc:sldLayoutMkLst>
        </pc:sldLayoutChg>
        <pc:sldLayoutChg chg="del">
          <pc:chgData name="Mark Simos" userId="c67dffaa-54a4-4aef-b866-523fd9eef58d" providerId="ADAL" clId="{4FDE2F42-BD97-47ED-B35A-2C6C98AB0003}" dt="2021-12-10T21:43:07.979" v="108" actId="2696"/>
          <pc:sldLayoutMkLst>
            <pc:docMk/>
            <pc:sldMasterMk cId="2283718241" sldId="2147484417"/>
            <pc:sldLayoutMk cId="1958413407" sldId="2147484446"/>
          </pc:sldLayoutMkLst>
        </pc:sldLayoutChg>
        <pc:sldLayoutChg chg="del">
          <pc:chgData name="Mark Simos" userId="c67dffaa-54a4-4aef-b866-523fd9eef58d" providerId="ADAL" clId="{4FDE2F42-BD97-47ED-B35A-2C6C98AB0003}" dt="2021-12-10T21:43:07.980" v="109" actId="2696"/>
          <pc:sldLayoutMkLst>
            <pc:docMk/>
            <pc:sldMasterMk cId="2283718241" sldId="2147484417"/>
            <pc:sldLayoutMk cId="2485295216" sldId="2147484447"/>
          </pc:sldLayoutMkLst>
        </pc:sldLayoutChg>
        <pc:sldLayoutChg chg="del">
          <pc:chgData name="Mark Simos" userId="c67dffaa-54a4-4aef-b866-523fd9eef58d" providerId="ADAL" clId="{4FDE2F42-BD97-47ED-B35A-2C6C98AB0003}" dt="2021-12-10T21:43:07.982" v="110" actId="2696"/>
          <pc:sldLayoutMkLst>
            <pc:docMk/>
            <pc:sldMasterMk cId="2283718241" sldId="2147484417"/>
            <pc:sldLayoutMk cId="3887030149" sldId="2147484448"/>
          </pc:sldLayoutMkLst>
        </pc:sldLayoutChg>
        <pc:sldLayoutChg chg="del">
          <pc:chgData name="Mark Simos" userId="c67dffaa-54a4-4aef-b866-523fd9eef58d" providerId="ADAL" clId="{4FDE2F42-BD97-47ED-B35A-2C6C98AB0003}" dt="2021-12-10T21:43:07.983" v="111" actId="2696"/>
          <pc:sldLayoutMkLst>
            <pc:docMk/>
            <pc:sldMasterMk cId="2283718241" sldId="2147484417"/>
            <pc:sldLayoutMk cId="1767402600" sldId="2147484449"/>
          </pc:sldLayoutMkLst>
        </pc:sldLayoutChg>
      </pc:sldMasterChg>
      <pc:sldMasterChg chg="delSldLayout">
        <pc:chgData name="Mark Simos" userId="c67dffaa-54a4-4aef-b866-523fd9eef58d" providerId="ADAL" clId="{4FDE2F42-BD97-47ED-B35A-2C6C98AB0003}" dt="2021-12-10T21:43:07.996" v="121" actId="2696"/>
        <pc:sldMasterMkLst>
          <pc:docMk/>
          <pc:sldMasterMk cId="2509322370" sldId="2147484450"/>
        </pc:sldMasterMkLst>
        <pc:sldLayoutChg chg="del">
          <pc:chgData name="Mark Simos" userId="c67dffaa-54a4-4aef-b866-523fd9eef58d" providerId="ADAL" clId="{4FDE2F42-BD97-47ED-B35A-2C6C98AB0003}" dt="2021-12-10T21:43:07.985" v="112" actId="2696"/>
          <pc:sldLayoutMkLst>
            <pc:docMk/>
            <pc:sldMasterMk cId="2509322370" sldId="2147484450"/>
            <pc:sldLayoutMk cId="3248705714" sldId="2147484451"/>
          </pc:sldLayoutMkLst>
        </pc:sldLayoutChg>
        <pc:sldLayoutChg chg="del">
          <pc:chgData name="Mark Simos" userId="c67dffaa-54a4-4aef-b866-523fd9eef58d" providerId="ADAL" clId="{4FDE2F42-BD97-47ED-B35A-2C6C98AB0003}" dt="2021-12-10T21:43:07.986" v="113" actId="2696"/>
          <pc:sldLayoutMkLst>
            <pc:docMk/>
            <pc:sldMasterMk cId="2509322370" sldId="2147484450"/>
            <pc:sldLayoutMk cId="147695285" sldId="2147484452"/>
          </pc:sldLayoutMkLst>
        </pc:sldLayoutChg>
        <pc:sldLayoutChg chg="del">
          <pc:chgData name="Mark Simos" userId="c67dffaa-54a4-4aef-b866-523fd9eef58d" providerId="ADAL" clId="{4FDE2F42-BD97-47ED-B35A-2C6C98AB0003}" dt="2021-12-10T21:43:07.988" v="114" actId="2696"/>
          <pc:sldLayoutMkLst>
            <pc:docMk/>
            <pc:sldMasterMk cId="2509322370" sldId="2147484450"/>
            <pc:sldLayoutMk cId="3231248042" sldId="2147484453"/>
          </pc:sldLayoutMkLst>
        </pc:sldLayoutChg>
        <pc:sldLayoutChg chg="del">
          <pc:chgData name="Mark Simos" userId="c67dffaa-54a4-4aef-b866-523fd9eef58d" providerId="ADAL" clId="{4FDE2F42-BD97-47ED-B35A-2C6C98AB0003}" dt="2021-12-10T21:43:07.989" v="115" actId="2696"/>
          <pc:sldLayoutMkLst>
            <pc:docMk/>
            <pc:sldMasterMk cId="2509322370" sldId="2147484450"/>
            <pc:sldLayoutMk cId="90592337" sldId="2147484454"/>
          </pc:sldLayoutMkLst>
        </pc:sldLayoutChg>
        <pc:sldLayoutChg chg="del">
          <pc:chgData name="Mark Simos" userId="c67dffaa-54a4-4aef-b866-523fd9eef58d" providerId="ADAL" clId="{4FDE2F42-BD97-47ED-B35A-2C6C98AB0003}" dt="2021-12-10T21:43:07.990" v="116" actId="2696"/>
          <pc:sldLayoutMkLst>
            <pc:docMk/>
            <pc:sldMasterMk cId="2509322370" sldId="2147484450"/>
            <pc:sldLayoutMk cId="1587751880" sldId="2147484455"/>
          </pc:sldLayoutMkLst>
        </pc:sldLayoutChg>
        <pc:sldLayoutChg chg="del">
          <pc:chgData name="Mark Simos" userId="c67dffaa-54a4-4aef-b866-523fd9eef58d" providerId="ADAL" clId="{4FDE2F42-BD97-47ED-B35A-2C6C98AB0003}" dt="2021-12-10T21:43:07.991" v="117" actId="2696"/>
          <pc:sldLayoutMkLst>
            <pc:docMk/>
            <pc:sldMasterMk cId="2509322370" sldId="2147484450"/>
            <pc:sldLayoutMk cId="3934544151" sldId="2147484457"/>
          </pc:sldLayoutMkLst>
        </pc:sldLayoutChg>
        <pc:sldLayoutChg chg="del">
          <pc:chgData name="Mark Simos" userId="c67dffaa-54a4-4aef-b866-523fd9eef58d" providerId="ADAL" clId="{4FDE2F42-BD97-47ED-B35A-2C6C98AB0003}" dt="2021-12-10T21:43:07.993" v="118" actId="2696"/>
          <pc:sldLayoutMkLst>
            <pc:docMk/>
            <pc:sldMasterMk cId="2509322370" sldId="2147484450"/>
            <pc:sldLayoutMk cId="719376067" sldId="2147484458"/>
          </pc:sldLayoutMkLst>
        </pc:sldLayoutChg>
        <pc:sldLayoutChg chg="del">
          <pc:chgData name="Mark Simos" userId="c67dffaa-54a4-4aef-b866-523fd9eef58d" providerId="ADAL" clId="{4FDE2F42-BD97-47ED-B35A-2C6C98AB0003}" dt="2021-12-10T21:43:07.994" v="119" actId="2696"/>
          <pc:sldLayoutMkLst>
            <pc:docMk/>
            <pc:sldMasterMk cId="2509322370" sldId="2147484450"/>
            <pc:sldLayoutMk cId="165657231" sldId="2147484459"/>
          </pc:sldLayoutMkLst>
        </pc:sldLayoutChg>
        <pc:sldLayoutChg chg="del">
          <pc:chgData name="Mark Simos" userId="c67dffaa-54a4-4aef-b866-523fd9eef58d" providerId="ADAL" clId="{4FDE2F42-BD97-47ED-B35A-2C6C98AB0003}" dt="2021-12-10T21:43:07.995" v="120" actId="2696"/>
          <pc:sldLayoutMkLst>
            <pc:docMk/>
            <pc:sldMasterMk cId="2509322370" sldId="2147484450"/>
            <pc:sldLayoutMk cId="1906654358" sldId="2147484460"/>
          </pc:sldLayoutMkLst>
        </pc:sldLayoutChg>
        <pc:sldLayoutChg chg="del">
          <pc:chgData name="Mark Simos" userId="c67dffaa-54a4-4aef-b866-523fd9eef58d" providerId="ADAL" clId="{4FDE2F42-BD97-47ED-B35A-2C6C98AB0003}" dt="2021-12-10T21:43:07.996" v="121" actId="2696"/>
          <pc:sldLayoutMkLst>
            <pc:docMk/>
            <pc:sldMasterMk cId="2509322370" sldId="2147484450"/>
            <pc:sldLayoutMk cId="1009568762" sldId="2147484461"/>
          </pc:sldLayoutMkLst>
        </pc:sldLayoutChg>
      </pc:sldMasterChg>
    </pc:docChg>
  </pc:docChgLst>
  <pc:docChgLst>
    <pc:chgData name="John Flores" userId="S::joflore@microsoft.com::9a0f506d-387b-4687-8338-8958ae0fcf13" providerId="AD" clId="Web-{CB2B8C07-005F-486A-BDD7-D45098D8728E}"/>
    <pc:docChg chg="modSld">
      <pc:chgData name="John Flores" userId="S::joflore@microsoft.com::9a0f506d-387b-4687-8338-8958ae0fcf13" providerId="AD" clId="Web-{CB2B8C07-005F-486A-BDD7-D45098D8728E}" dt="2021-12-10T22:28:53.102" v="32"/>
      <pc:docMkLst>
        <pc:docMk/>
      </pc:docMkLst>
      <pc:sldChg chg="modNotes">
        <pc:chgData name="John Flores" userId="S::joflore@microsoft.com::9a0f506d-387b-4687-8338-8958ae0fcf13" providerId="AD" clId="Web-{CB2B8C07-005F-486A-BDD7-D45098D8728E}" dt="2021-12-10T22:25:27.801" v="27"/>
        <pc:sldMkLst>
          <pc:docMk/>
          <pc:sldMk cId="445040863" sldId="2076136644"/>
        </pc:sldMkLst>
      </pc:sldChg>
      <pc:sldChg chg="modNotes">
        <pc:chgData name="John Flores" userId="S::joflore@microsoft.com::9a0f506d-387b-4687-8338-8958ae0fcf13" providerId="AD" clId="Web-{CB2B8C07-005F-486A-BDD7-D45098D8728E}" dt="2021-12-10T22:23:22.345" v="18"/>
        <pc:sldMkLst>
          <pc:docMk/>
          <pc:sldMk cId="2139507097" sldId="2076137512"/>
        </pc:sldMkLst>
      </pc:sldChg>
      <pc:sldChg chg="modNotes">
        <pc:chgData name="John Flores" userId="S::joflore@microsoft.com::9a0f506d-387b-4687-8338-8958ae0fcf13" providerId="AD" clId="Web-{CB2B8C07-005F-486A-BDD7-D45098D8728E}" dt="2021-12-10T22:17:31.697" v="2"/>
        <pc:sldMkLst>
          <pc:docMk/>
          <pc:sldMk cId="658737899" sldId="2076138793"/>
        </pc:sldMkLst>
      </pc:sldChg>
      <pc:sldChg chg="modNotes">
        <pc:chgData name="John Flores" userId="S::joflore@microsoft.com::9a0f506d-387b-4687-8338-8958ae0fcf13" providerId="AD" clId="Web-{CB2B8C07-005F-486A-BDD7-D45098D8728E}" dt="2021-12-10T22:23:52.642" v="20"/>
        <pc:sldMkLst>
          <pc:docMk/>
          <pc:sldMk cId="3615863604" sldId="2123259182"/>
        </pc:sldMkLst>
      </pc:sldChg>
      <pc:sldChg chg="modNotes">
        <pc:chgData name="John Flores" userId="S::joflore@microsoft.com::9a0f506d-387b-4687-8338-8958ae0fcf13" providerId="AD" clId="Web-{CB2B8C07-005F-486A-BDD7-D45098D8728E}" dt="2021-12-10T22:24:11.627" v="23"/>
        <pc:sldMkLst>
          <pc:docMk/>
          <pc:sldMk cId="1464690906" sldId="2123259183"/>
        </pc:sldMkLst>
      </pc:sldChg>
      <pc:sldChg chg="modNotes">
        <pc:chgData name="John Flores" userId="S::joflore@microsoft.com::9a0f506d-387b-4687-8338-8958ae0fcf13" providerId="AD" clId="Web-{CB2B8C07-005F-486A-BDD7-D45098D8728E}" dt="2021-12-10T22:24:51.472" v="25"/>
        <pc:sldMkLst>
          <pc:docMk/>
          <pc:sldMk cId="3416287217" sldId="2123259192"/>
        </pc:sldMkLst>
      </pc:sldChg>
      <pc:sldChg chg="modNotes">
        <pc:chgData name="John Flores" userId="S::joflore@microsoft.com::9a0f506d-387b-4687-8338-8958ae0fcf13" providerId="AD" clId="Web-{CB2B8C07-005F-486A-BDD7-D45098D8728E}" dt="2021-12-10T22:28:53.102" v="32"/>
        <pc:sldMkLst>
          <pc:docMk/>
          <pc:sldMk cId="2744117829" sldId="2123259243"/>
        </pc:sldMkLst>
      </pc:sldChg>
      <pc:sldChg chg="modNotes">
        <pc:chgData name="John Flores" userId="S::joflore@microsoft.com::9a0f506d-387b-4687-8338-8958ae0fcf13" providerId="AD" clId="Web-{CB2B8C07-005F-486A-BDD7-D45098D8728E}" dt="2021-12-10T22:21:41.624" v="10"/>
        <pc:sldMkLst>
          <pc:docMk/>
          <pc:sldMk cId="3773554425" sldId="2147468993"/>
        </pc:sldMkLst>
      </pc:sldChg>
      <pc:sldChg chg="modNotes">
        <pc:chgData name="John Flores" userId="S::joflore@microsoft.com::9a0f506d-387b-4687-8338-8958ae0fcf13" providerId="AD" clId="Web-{CB2B8C07-005F-486A-BDD7-D45098D8728E}" dt="2021-12-10T22:18:33.808" v="4"/>
        <pc:sldMkLst>
          <pc:docMk/>
          <pc:sldMk cId="529334076" sldId="2147469424"/>
        </pc:sldMkLst>
      </pc:sldChg>
      <pc:sldChg chg="modNotes">
        <pc:chgData name="John Flores" userId="S::joflore@microsoft.com::9a0f506d-387b-4687-8338-8958ae0fcf13" providerId="AD" clId="Web-{CB2B8C07-005F-486A-BDD7-D45098D8728E}" dt="2021-12-10T22:20:17.873" v="7"/>
        <pc:sldMkLst>
          <pc:docMk/>
          <pc:sldMk cId="350626701" sldId="2147469547"/>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svg"/><Relationship Id="rId1" Type="http://schemas.openxmlformats.org/officeDocument/2006/relationships/image" Target="../media/image382.png"/><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svg"/></Relationships>
</file>

<file path=ppt/diagrams/_rels/data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4" Type="http://schemas.openxmlformats.org/officeDocument/2006/relationships/image" Target="../media/image393.svg"/></Relationships>
</file>

<file path=ppt/diagrams/_rels/data4.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svg"/><Relationship Id="rId1" Type="http://schemas.openxmlformats.org/officeDocument/2006/relationships/image" Target="../media/image394.png"/><Relationship Id="rId4" Type="http://schemas.openxmlformats.org/officeDocument/2006/relationships/image" Target="../media/image39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svg"/><Relationship Id="rId1" Type="http://schemas.openxmlformats.org/officeDocument/2006/relationships/image" Target="../media/image382.png"/><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svg"/><Relationship Id="rId1" Type="http://schemas.openxmlformats.org/officeDocument/2006/relationships/image" Target="../media/image390.png"/><Relationship Id="rId4" Type="http://schemas.openxmlformats.org/officeDocument/2006/relationships/image" Target="../media/image39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svg"/><Relationship Id="rId1" Type="http://schemas.openxmlformats.org/officeDocument/2006/relationships/image" Target="../media/image394.png"/><Relationship Id="rId4" Type="http://schemas.openxmlformats.org/officeDocument/2006/relationships/image" Target="../media/image397.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F7FEF-3618-496E-B89F-5665AF91084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7E190C42-57FF-40E7-9EA8-FB4819AA7C7E}">
      <dgm:prSet custT="1"/>
      <dgm:spPr/>
      <dgm:t>
        <a:bodyPr/>
        <a:lstStyle/>
        <a:p>
          <a:r>
            <a:rPr lang="en-US" sz="1000" b="1"/>
            <a:t>1. The scope and level of protection should be specific and appropriate to the asset at risk. </a:t>
          </a:r>
        </a:p>
      </dgm:t>
    </dgm:pt>
    <dgm:pt modelId="{7E42E211-3884-4EE1-9FA9-EBCC6A29ABBA}" type="parTrans" cxnId="{F801B98F-854B-4085-9BC4-D744A90E3F7F}">
      <dgm:prSet/>
      <dgm:spPr/>
      <dgm:t>
        <a:bodyPr/>
        <a:lstStyle/>
        <a:p>
          <a:endParaRPr lang="en-US" sz="1000"/>
        </a:p>
      </dgm:t>
    </dgm:pt>
    <dgm:pt modelId="{3F8C7133-E74D-41BB-ABB0-B446AB4DE1F2}" type="sibTrans" cxnId="{F801B98F-854B-4085-9BC4-D744A90E3F7F}">
      <dgm:prSet/>
      <dgm:spPr/>
      <dgm:t>
        <a:bodyPr/>
        <a:lstStyle/>
        <a:p>
          <a:endParaRPr lang="en-US" sz="1000"/>
        </a:p>
      </dgm:t>
    </dgm:pt>
    <dgm:pt modelId="{47AE83F1-95D0-47AA-8341-A749064C1E25}">
      <dgm:prSet custT="1"/>
      <dgm:spPr/>
      <dgm:t>
        <a:bodyPr/>
        <a:lstStyle/>
        <a:p>
          <a:r>
            <a:rPr lang="en-US" sz="1000" b="1"/>
            <a:t>2. Security mechanisms must be pervasive, simple, scalable, and easy to manage. </a:t>
          </a:r>
        </a:p>
      </dgm:t>
    </dgm:pt>
    <dgm:pt modelId="{405CE7F6-A51E-4F7E-88D2-04A24D4A1DC9}" type="parTrans" cxnId="{CC45672D-17B4-4707-AD46-5200F69F0222}">
      <dgm:prSet/>
      <dgm:spPr/>
      <dgm:t>
        <a:bodyPr/>
        <a:lstStyle/>
        <a:p>
          <a:endParaRPr lang="en-US" sz="1000"/>
        </a:p>
      </dgm:t>
    </dgm:pt>
    <dgm:pt modelId="{0148DE67-CC28-48C7-AA17-B118244E652F}" type="sibTrans" cxnId="{CC45672D-17B4-4707-AD46-5200F69F0222}">
      <dgm:prSet/>
      <dgm:spPr/>
      <dgm:t>
        <a:bodyPr/>
        <a:lstStyle/>
        <a:p>
          <a:endParaRPr lang="en-US" sz="1000"/>
        </a:p>
      </dgm:t>
    </dgm:pt>
    <dgm:pt modelId="{40520A07-30BD-4535-97B5-CB546C270367}">
      <dgm:prSet custT="1"/>
      <dgm:spPr/>
      <dgm:t>
        <a:bodyPr/>
        <a:lstStyle/>
        <a:p>
          <a:r>
            <a:rPr lang="en-US" sz="1000" b="1"/>
            <a:t>3. Assume context at your peril. </a:t>
          </a:r>
        </a:p>
      </dgm:t>
    </dgm:pt>
    <dgm:pt modelId="{D90C9F39-8C42-4849-8C78-6A6E7D24C893}" type="parTrans" cxnId="{574C5EE4-798F-4C88-AE03-C630A046C140}">
      <dgm:prSet/>
      <dgm:spPr/>
      <dgm:t>
        <a:bodyPr/>
        <a:lstStyle/>
        <a:p>
          <a:endParaRPr lang="en-US" sz="1000"/>
        </a:p>
      </dgm:t>
    </dgm:pt>
    <dgm:pt modelId="{38AD0C07-0DF2-4A1D-87B9-A171FE19BBEE}" type="sibTrans" cxnId="{574C5EE4-798F-4C88-AE03-C630A046C140}">
      <dgm:prSet/>
      <dgm:spPr/>
      <dgm:t>
        <a:bodyPr/>
        <a:lstStyle/>
        <a:p>
          <a:endParaRPr lang="en-US" sz="1000"/>
        </a:p>
      </dgm:t>
    </dgm:pt>
    <dgm:pt modelId="{3ACF89C2-0389-4B87-9AD6-56AA5B2AF17E}">
      <dgm:prSet custT="1"/>
      <dgm:spPr/>
      <dgm:t>
        <a:bodyPr/>
        <a:lstStyle/>
        <a:p>
          <a:r>
            <a:rPr lang="en-US" sz="1000" b="1"/>
            <a:t>4. Devices and applications must communicate using open, secure protocols. </a:t>
          </a:r>
        </a:p>
      </dgm:t>
    </dgm:pt>
    <dgm:pt modelId="{F2785D1F-DBC9-4004-903F-268F66A426D7}" type="parTrans" cxnId="{D1CAED25-79B5-4434-8A9F-ED5E27B08D80}">
      <dgm:prSet/>
      <dgm:spPr/>
      <dgm:t>
        <a:bodyPr/>
        <a:lstStyle/>
        <a:p>
          <a:endParaRPr lang="en-US" sz="1000"/>
        </a:p>
      </dgm:t>
    </dgm:pt>
    <dgm:pt modelId="{7F0BA394-A581-4BCC-BB8B-BADC7767CC09}" type="sibTrans" cxnId="{D1CAED25-79B5-4434-8A9F-ED5E27B08D80}">
      <dgm:prSet/>
      <dgm:spPr/>
      <dgm:t>
        <a:bodyPr/>
        <a:lstStyle/>
        <a:p>
          <a:endParaRPr lang="en-US" sz="1000"/>
        </a:p>
      </dgm:t>
    </dgm:pt>
    <dgm:pt modelId="{D9FD8B33-CDD9-482E-9603-8FB8D336EA14}">
      <dgm:prSet custT="1"/>
      <dgm:spPr/>
      <dgm:t>
        <a:bodyPr/>
        <a:lstStyle/>
        <a:p>
          <a:r>
            <a:rPr lang="en-US" sz="1000" b="1"/>
            <a:t>5. All devices must be capable of maintaining their security policy on an un-trusted network. </a:t>
          </a:r>
        </a:p>
      </dgm:t>
    </dgm:pt>
    <dgm:pt modelId="{782AF18F-7F7A-45EE-BCDC-9742E0BB5222}" type="parTrans" cxnId="{D488686B-AC23-48A8-915D-615B35601D2C}">
      <dgm:prSet/>
      <dgm:spPr/>
      <dgm:t>
        <a:bodyPr/>
        <a:lstStyle/>
        <a:p>
          <a:endParaRPr lang="en-US" sz="1000"/>
        </a:p>
      </dgm:t>
    </dgm:pt>
    <dgm:pt modelId="{F3033E6F-738A-41D4-91E8-DEE0A3D8911E}" type="sibTrans" cxnId="{D488686B-AC23-48A8-915D-615B35601D2C}">
      <dgm:prSet/>
      <dgm:spPr/>
      <dgm:t>
        <a:bodyPr/>
        <a:lstStyle/>
        <a:p>
          <a:endParaRPr lang="en-US" sz="1000"/>
        </a:p>
      </dgm:t>
    </dgm:pt>
    <dgm:pt modelId="{17766F76-6577-490E-A507-C4D09E20CA1B}">
      <dgm:prSet custT="1"/>
      <dgm:spPr/>
      <dgm:t>
        <a:bodyPr/>
        <a:lstStyle/>
        <a:p>
          <a:r>
            <a:rPr lang="en-US" sz="1000" b="1"/>
            <a:t>6. All people, processes, and technology must have declared &amp; transparent levels of trust for any transaction to take place. </a:t>
          </a:r>
        </a:p>
      </dgm:t>
    </dgm:pt>
    <dgm:pt modelId="{7D9BCF7E-D04B-46D7-B024-FEDAB3E150B9}" type="parTrans" cxnId="{E380C6B2-51B6-4F17-8019-4EC8810EFCB4}">
      <dgm:prSet/>
      <dgm:spPr/>
      <dgm:t>
        <a:bodyPr/>
        <a:lstStyle/>
        <a:p>
          <a:endParaRPr lang="en-US" sz="1000"/>
        </a:p>
      </dgm:t>
    </dgm:pt>
    <dgm:pt modelId="{FD68AA81-AB8E-4952-B427-223BDB0B0BC1}" type="sibTrans" cxnId="{E380C6B2-51B6-4F17-8019-4EC8810EFCB4}">
      <dgm:prSet/>
      <dgm:spPr/>
      <dgm:t>
        <a:bodyPr/>
        <a:lstStyle/>
        <a:p>
          <a:endParaRPr lang="en-US" sz="1000"/>
        </a:p>
      </dgm:t>
    </dgm:pt>
    <dgm:pt modelId="{B4DAD66C-3F6C-4060-A523-7D07AF6778B3}">
      <dgm:prSet custT="1"/>
      <dgm:spPr/>
      <dgm:t>
        <a:bodyPr/>
        <a:lstStyle/>
        <a:p>
          <a:r>
            <a:rPr lang="en-US" sz="1000" b="1"/>
            <a:t>7. Mutual trust assurance levels must be determinable. </a:t>
          </a:r>
        </a:p>
      </dgm:t>
    </dgm:pt>
    <dgm:pt modelId="{F45BF25A-1B2D-494B-B8B4-FE05E8A9BA61}" type="parTrans" cxnId="{C3B648E9-B2F0-46A7-BA89-1DB3F063070E}">
      <dgm:prSet/>
      <dgm:spPr/>
      <dgm:t>
        <a:bodyPr/>
        <a:lstStyle/>
        <a:p>
          <a:endParaRPr lang="en-US" sz="1000"/>
        </a:p>
      </dgm:t>
    </dgm:pt>
    <dgm:pt modelId="{2F0FAE98-A13E-4BBD-A0B9-A494457090E3}" type="sibTrans" cxnId="{C3B648E9-B2F0-46A7-BA89-1DB3F063070E}">
      <dgm:prSet/>
      <dgm:spPr/>
      <dgm:t>
        <a:bodyPr/>
        <a:lstStyle/>
        <a:p>
          <a:endParaRPr lang="en-US" sz="1000"/>
        </a:p>
      </dgm:t>
    </dgm:pt>
    <dgm:pt modelId="{B7FEAB01-250A-4A39-9E2B-0261F8BC9982}">
      <dgm:prSet custT="1"/>
      <dgm:spPr/>
      <dgm:t>
        <a:bodyPr/>
        <a:lstStyle/>
        <a:p>
          <a:r>
            <a:rPr lang="en-US" sz="1000" b="1"/>
            <a:t>8. Authentication, authorization, and accountability must interoperate/exchange outside of your locus/area of control.</a:t>
          </a:r>
        </a:p>
      </dgm:t>
    </dgm:pt>
    <dgm:pt modelId="{8C85A07F-920C-495A-9577-55FB86CF879A}" type="parTrans" cxnId="{69AD0C20-50A4-46E8-81FF-18C59E8FAD5B}">
      <dgm:prSet/>
      <dgm:spPr/>
      <dgm:t>
        <a:bodyPr/>
        <a:lstStyle/>
        <a:p>
          <a:endParaRPr lang="en-US" sz="1000"/>
        </a:p>
      </dgm:t>
    </dgm:pt>
    <dgm:pt modelId="{4DC50D1B-B9D0-44B5-B960-28FCAA4A502C}" type="sibTrans" cxnId="{69AD0C20-50A4-46E8-81FF-18C59E8FAD5B}">
      <dgm:prSet/>
      <dgm:spPr/>
      <dgm:t>
        <a:bodyPr/>
        <a:lstStyle/>
        <a:p>
          <a:endParaRPr lang="en-US" sz="1000"/>
        </a:p>
      </dgm:t>
    </dgm:pt>
    <dgm:pt modelId="{2FF6D336-4B3F-41F1-8FC3-904421030679}">
      <dgm:prSet custT="1"/>
      <dgm:spPr/>
      <dgm:t>
        <a:bodyPr/>
        <a:lstStyle/>
        <a:p>
          <a:r>
            <a:rPr lang="en-US" sz="1000" b="1"/>
            <a:t>9. Access to data should be controlled by security attributes of the data itself. </a:t>
          </a:r>
        </a:p>
      </dgm:t>
    </dgm:pt>
    <dgm:pt modelId="{AC61986B-DD02-4FBA-A3D5-DCD769E6A221}" type="parTrans" cxnId="{C25CA1D2-8CDE-408A-B374-CACEB0DE30C5}">
      <dgm:prSet/>
      <dgm:spPr/>
      <dgm:t>
        <a:bodyPr/>
        <a:lstStyle/>
        <a:p>
          <a:endParaRPr lang="en-US" sz="1000"/>
        </a:p>
      </dgm:t>
    </dgm:pt>
    <dgm:pt modelId="{236B3346-ACF1-40ED-8B70-6D38AD951E1C}" type="sibTrans" cxnId="{C25CA1D2-8CDE-408A-B374-CACEB0DE30C5}">
      <dgm:prSet/>
      <dgm:spPr/>
      <dgm:t>
        <a:bodyPr/>
        <a:lstStyle/>
        <a:p>
          <a:endParaRPr lang="en-US" sz="1000"/>
        </a:p>
      </dgm:t>
    </dgm:pt>
    <dgm:pt modelId="{0948A4AD-F8A5-4396-85B3-A37D2BB1FC76}">
      <dgm:prSet custT="1"/>
      <dgm:spPr/>
      <dgm:t>
        <a:bodyPr/>
        <a:lstStyle/>
        <a:p>
          <a:r>
            <a:rPr lang="en-US" sz="1000" b="1"/>
            <a:t>10. Data privacy (and security of any asset of sufficiently high value) requires a segregation of duties/privileges. </a:t>
          </a:r>
        </a:p>
      </dgm:t>
    </dgm:pt>
    <dgm:pt modelId="{612A6F57-1F97-4351-96E6-B7372581220E}" type="parTrans" cxnId="{0A2F767C-1492-4E28-980F-789F47AD563C}">
      <dgm:prSet/>
      <dgm:spPr/>
      <dgm:t>
        <a:bodyPr/>
        <a:lstStyle/>
        <a:p>
          <a:endParaRPr lang="en-US" sz="1000"/>
        </a:p>
      </dgm:t>
    </dgm:pt>
    <dgm:pt modelId="{E6A2FB15-11A3-408F-9795-C5A094A5A8C9}" type="sibTrans" cxnId="{0A2F767C-1492-4E28-980F-789F47AD563C}">
      <dgm:prSet/>
      <dgm:spPr/>
      <dgm:t>
        <a:bodyPr/>
        <a:lstStyle/>
        <a:p>
          <a:endParaRPr lang="en-US" sz="1000"/>
        </a:p>
      </dgm:t>
    </dgm:pt>
    <dgm:pt modelId="{19E5B3F8-7CE4-47BC-ACDF-AB40095A661B}">
      <dgm:prSet custT="1"/>
      <dgm:spPr/>
      <dgm:t>
        <a:bodyPr/>
        <a:lstStyle/>
        <a:p>
          <a:r>
            <a:rPr lang="en-US" sz="1000" b="1"/>
            <a:t>11. By default, data must be appropriately secured when stored, in transit, and in use. </a:t>
          </a:r>
        </a:p>
      </dgm:t>
    </dgm:pt>
    <dgm:pt modelId="{FA097704-EAB1-4358-BBED-F90DE370E406}" type="parTrans" cxnId="{E6906D87-BF62-46E5-9D14-C327431B87E0}">
      <dgm:prSet/>
      <dgm:spPr/>
      <dgm:t>
        <a:bodyPr/>
        <a:lstStyle/>
        <a:p>
          <a:endParaRPr lang="en-US" sz="1000"/>
        </a:p>
      </dgm:t>
    </dgm:pt>
    <dgm:pt modelId="{783D3226-4AEC-4EDC-AE5A-3CE6CCAC3F84}" type="sibTrans" cxnId="{E6906D87-BF62-46E5-9D14-C327431B87E0}">
      <dgm:prSet/>
      <dgm:spPr/>
      <dgm:t>
        <a:bodyPr/>
        <a:lstStyle/>
        <a:p>
          <a:endParaRPr lang="en-US" sz="1000"/>
        </a:p>
      </dgm:t>
    </dgm:pt>
    <dgm:pt modelId="{9B6A443F-0239-45F2-822B-9D2BD9A17883}" type="pres">
      <dgm:prSet presAssocID="{BF1F7FEF-3618-496E-B89F-5665AF91084A}" presName="linear" presStyleCnt="0">
        <dgm:presLayoutVars>
          <dgm:animLvl val="lvl"/>
          <dgm:resizeHandles val="exact"/>
        </dgm:presLayoutVars>
      </dgm:prSet>
      <dgm:spPr/>
    </dgm:pt>
    <dgm:pt modelId="{DE8BADCD-54E1-4C63-9937-CA7911C86170}" type="pres">
      <dgm:prSet presAssocID="{7E190C42-57FF-40E7-9EA8-FB4819AA7C7E}" presName="parentText" presStyleLbl="node1" presStyleIdx="0" presStyleCnt="11">
        <dgm:presLayoutVars>
          <dgm:chMax val="0"/>
          <dgm:bulletEnabled val="1"/>
        </dgm:presLayoutVars>
      </dgm:prSet>
      <dgm:spPr>
        <a:xfrm>
          <a:off x="0" y="56152"/>
          <a:ext cx="3873609" cy="422370"/>
        </a:xfrm>
        <a:prstGeom prst="roundRect">
          <a:avLst/>
        </a:prstGeom>
      </dgm:spPr>
    </dgm:pt>
    <dgm:pt modelId="{F52B81DD-0CDA-4044-BBB7-5765C882AB1F}" type="pres">
      <dgm:prSet presAssocID="{3F8C7133-E74D-41BB-ABB0-B446AB4DE1F2}" presName="spacer" presStyleCnt="0"/>
      <dgm:spPr/>
    </dgm:pt>
    <dgm:pt modelId="{B76B8FB3-183C-4511-BBB4-3F6BDBF5E86C}" type="pres">
      <dgm:prSet presAssocID="{47AE83F1-95D0-47AA-8341-A749064C1E25}" presName="parentText" presStyleLbl="node1" presStyleIdx="1" presStyleCnt="11">
        <dgm:presLayoutVars>
          <dgm:chMax val="0"/>
          <dgm:bulletEnabled val="1"/>
        </dgm:presLayoutVars>
      </dgm:prSet>
      <dgm:spPr/>
    </dgm:pt>
    <dgm:pt modelId="{BDFFF2E5-1E1D-4E73-A04D-BF13B027E580}" type="pres">
      <dgm:prSet presAssocID="{0148DE67-CC28-48C7-AA17-B118244E652F}" presName="spacer" presStyleCnt="0"/>
      <dgm:spPr/>
    </dgm:pt>
    <dgm:pt modelId="{BF4B7D4E-CF96-4873-BF76-48319FD70251}" type="pres">
      <dgm:prSet presAssocID="{40520A07-30BD-4535-97B5-CB546C270367}" presName="parentText" presStyleLbl="node1" presStyleIdx="2" presStyleCnt="11">
        <dgm:presLayoutVars>
          <dgm:chMax val="0"/>
          <dgm:bulletEnabled val="1"/>
        </dgm:presLayoutVars>
      </dgm:prSet>
      <dgm:spPr/>
    </dgm:pt>
    <dgm:pt modelId="{F877984C-2874-41F9-B896-BB6DA496F408}" type="pres">
      <dgm:prSet presAssocID="{38AD0C07-0DF2-4A1D-87B9-A171FE19BBEE}" presName="spacer" presStyleCnt="0"/>
      <dgm:spPr/>
    </dgm:pt>
    <dgm:pt modelId="{351B4DD4-42A0-4C9A-9FBB-ED1A696D8E43}" type="pres">
      <dgm:prSet presAssocID="{3ACF89C2-0389-4B87-9AD6-56AA5B2AF17E}" presName="parentText" presStyleLbl="node1" presStyleIdx="3" presStyleCnt="11">
        <dgm:presLayoutVars>
          <dgm:chMax val="0"/>
          <dgm:bulletEnabled val="1"/>
        </dgm:presLayoutVars>
      </dgm:prSet>
      <dgm:spPr/>
    </dgm:pt>
    <dgm:pt modelId="{1D1B7D60-6F1A-43D9-86BC-177795098A40}" type="pres">
      <dgm:prSet presAssocID="{7F0BA394-A581-4BCC-BB8B-BADC7767CC09}" presName="spacer" presStyleCnt="0"/>
      <dgm:spPr/>
    </dgm:pt>
    <dgm:pt modelId="{624D06EC-3876-4A22-8029-55F5A4978961}" type="pres">
      <dgm:prSet presAssocID="{D9FD8B33-CDD9-482E-9603-8FB8D336EA14}" presName="parentText" presStyleLbl="node1" presStyleIdx="4" presStyleCnt="11">
        <dgm:presLayoutVars>
          <dgm:chMax val="0"/>
          <dgm:bulletEnabled val="1"/>
        </dgm:presLayoutVars>
      </dgm:prSet>
      <dgm:spPr/>
    </dgm:pt>
    <dgm:pt modelId="{18C4E2F5-E594-4CBE-85CB-915BC57AF278}" type="pres">
      <dgm:prSet presAssocID="{F3033E6F-738A-41D4-91E8-DEE0A3D8911E}" presName="spacer" presStyleCnt="0"/>
      <dgm:spPr/>
    </dgm:pt>
    <dgm:pt modelId="{BEFE52FD-5C3B-4B6C-A7C9-8E483C74730F}" type="pres">
      <dgm:prSet presAssocID="{17766F76-6577-490E-A507-C4D09E20CA1B}" presName="parentText" presStyleLbl="node1" presStyleIdx="5" presStyleCnt="11">
        <dgm:presLayoutVars>
          <dgm:chMax val="0"/>
          <dgm:bulletEnabled val="1"/>
        </dgm:presLayoutVars>
      </dgm:prSet>
      <dgm:spPr/>
    </dgm:pt>
    <dgm:pt modelId="{741D3711-CCD9-44AA-BBD3-1C7317DCBCC5}" type="pres">
      <dgm:prSet presAssocID="{FD68AA81-AB8E-4952-B427-223BDB0B0BC1}" presName="spacer" presStyleCnt="0"/>
      <dgm:spPr/>
    </dgm:pt>
    <dgm:pt modelId="{4F913111-EEBE-4DF6-B42F-634028ECC16C}" type="pres">
      <dgm:prSet presAssocID="{B4DAD66C-3F6C-4060-A523-7D07AF6778B3}" presName="parentText" presStyleLbl="node1" presStyleIdx="6" presStyleCnt="11">
        <dgm:presLayoutVars>
          <dgm:chMax val="0"/>
          <dgm:bulletEnabled val="1"/>
        </dgm:presLayoutVars>
      </dgm:prSet>
      <dgm:spPr/>
    </dgm:pt>
    <dgm:pt modelId="{0E356536-B287-4350-ACB2-A5B9775A9E49}" type="pres">
      <dgm:prSet presAssocID="{2F0FAE98-A13E-4BBD-A0B9-A494457090E3}" presName="spacer" presStyleCnt="0"/>
      <dgm:spPr/>
    </dgm:pt>
    <dgm:pt modelId="{78CF0332-ED38-4CD8-8656-A9E2F41C3BA5}" type="pres">
      <dgm:prSet presAssocID="{B7FEAB01-250A-4A39-9E2B-0261F8BC9982}" presName="parentText" presStyleLbl="node1" presStyleIdx="7" presStyleCnt="11">
        <dgm:presLayoutVars>
          <dgm:chMax val="0"/>
          <dgm:bulletEnabled val="1"/>
        </dgm:presLayoutVars>
      </dgm:prSet>
      <dgm:spPr/>
    </dgm:pt>
    <dgm:pt modelId="{D30FE327-F2D2-4783-B2F6-D246EC1C0873}" type="pres">
      <dgm:prSet presAssocID="{4DC50D1B-B9D0-44B5-B960-28FCAA4A502C}" presName="spacer" presStyleCnt="0"/>
      <dgm:spPr/>
    </dgm:pt>
    <dgm:pt modelId="{27D42203-6177-43A2-8482-AFCBC8A6F624}" type="pres">
      <dgm:prSet presAssocID="{2FF6D336-4B3F-41F1-8FC3-904421030679}" presName="parentText" presStyleLbl="node1" presStyleIdx="8" presStyleCnt="11">
        <dgm:presLayoutVars>
          <dgm:chMax val="0"/>
          <dgm:bulletEnabled val="1"/>
        </dgm:presLayoutVars>
      </dgm:prSet>
      <dgm:spPr/>
    </dgm:pt>
    <dgm:pt modelId="{3A0893E4-1937-4EDC-AAFC-729347FEC941}" type="pres">
      <dgm:prSet presAssocID="{236B3346-ACF1-40ED-8B70-6D38AD951E1C}" presName="spacer" presStyleCnt="0"/>
      <dgm:spPr/>
    </dgm:pt>
    <dgm:pt modelId="{4AD9C0DB-A955-42BF-A375-8DE63B2BDC76}" type="pres">
      <dgm:prSet presAssocID="{0948A4AD-F8A5-4396-85B3-A37D2BB1FC76}" presName="parentText" presStyleLbl="node1" presStyleIdx="9" presStyleCnt="11">
        <dgm:presLayoutVars>
          <dgm:chMax val="0"/>
          <dgm:bulletEnabled val="1"/>
        </dgm:presLayoutVars>
      </dgm:prSet>
      <dgm:spPr/>
    </dgm:pt>
    <dgm:pt modelId="{FB80E406-04F8-4B4C-AED6-82328D1A2AB4}" type="pres">
      <dgm:prSet presAssocID="{E6A2FB15-11A3-408F-9795-C5A094A5A8C9}" presName="spacer" presStyleCnt="0"/>
      <dgm:spPr/>
    </dgm:pt>
    <dgm:pt modelId="{8B6AE742-4E2B-4C08-B11E-FD3F57D432A0}" type="pres">
      <dgm:prSet presAssocID="{19E5B3F8-7CE4-47BC-ACDF-AB40095A661B}" presName="parentText" presStyleLbl="node1" presStyleIdx="10" presStyleCnt="11">
        <dgm:presLayoutVars>
          <dgm:chMax val="0"/>
          <dgm:bulletEnabled val="1"/>
        </dgm:presLayoutVars>
      </dgm:prSet>
      <dgm:spPr/>
    </dgm:pt>
  </dgm:ptLst>
  <dgm:cxnLst>
    <dgm:cxn modelId="{A1207F13-8972-4325-8984-E701B3C4E2DA}" type="presOf" srcId="{19E5B3F8-7CE4-47BC-ACDF-AB40095A661B}" destId="{8B6AE742-4E2B-4C08-B11E-FD3F57D432A0}" srcOrd="0" destOrd="0" presId="urn:microsoft.com/office/officeart/2005/8/layout/vList2"/>
    <dgm:cxn modelId="{69AD0C20-50A4-46E8-81FF-18C59E8FAD5B}" srcId="{BF1F7FEF-3618-496E-B89F-5665AF91084A}" destId="{B7FEAB01-250A-4A39-9E2B-0261F8BC9982}" srcOrd="7" destOrd="0" parTransId="{8C85A07F-920C-495A-9577-55FB86CF879A}" sibTransId="{4DC50D1B-B9D0-44B5-B960-28FCAA4A502C}"/>
    <dgm:cxn modelId="{D1CAED25-79B5-4434-8A9F-ED5E27B08D80}" srcId="{BF1F7FEF-3618-496E-B89F-5665AF91084A}" destId="{3ACF89C2-0389-4B87-9AD6-56AA5B2AF17E}" srcOrd="3" destOrd="0" parTransId="{F2785D1F-DBC9-4004-903F-268F66A426D7}" sibTransId="{7F0BA394-A581-4BCC-BB8B-BADC7767CC09}"/>
    <dgm:cxn modelId="{CC45672D-17B4-4707-AD46-5200F69F0222}" srcId="{BF1F7FEF-3618-496E-B89F-5665AF91084A}" destId="{47AE83F1-95D0-47AA-8341-A749064C1E25}" srcOrd="1" destOrd="0" parTransId="{405CE7F6-A51E-4F7E-88D2-04A24D4A1DC9}" sibTransId="{0148DE67-CC28-48C7-AA17-B118244E652F}"/>
    <dgm:cxn modelId="{58B6DE5B-1CBF-4065-A896-BF4680D9BD96}" type="presOf" srcId="{47AE83F1-95D0-47AA-8341-A749064C1E25}" destId="{B76B8FB3-183C-4511-BBB4-3F6BDBF5E86C}" srcOrd="0" destOrd="0" presId="urn:microsoft.com/office/officeart/2005/8/layout/vList2"/>
    <dgm:cxn modelId="{D488686B-AC23-48A8-915D-615B35601D2C}" srcId="{BF1F7FEF-3618-496E-B89F-5665AF91084A}" destId="{D9FD8B33-CDD9-482E-9603-8FB8D336EA14}" srcOrd="4" destOrd="0" parTransId="{782AF18F-7F7A-45EE-BCDC-9742E0BB5222}" sibTransId="{F3033E6F-738A-41D4-91E8-DEE0A3D8911E}"/>
    <dgm:cxn modelId="{8BEB346D-B2ED-4A70-8E10-3B2D32E537B4}" type="presOf" srcId="{2FF6D336-4B3F-41F1-8FC3-904421030679}" destId="{27D42203-6177-43A2-8482-AFCBC8A6F624}" srcOrd="0" destOrd="0" presId="urn:microsoft.com/office/officeart/2005/8/layout/vList2"/>
    <dgm:cxn modelId="{99E82551-275F-44FF-9271-0031417B4D11}" type="presOf" srcId="{B7FEAB01-250A-4A39-9E2B-0261F8BC9982}" destId="{78CF0332-ED38-4CD8-8656-A9E2F41C3BA5}" srcOrd="0" destOrd="0" presId="urn:microsoft.com/office/officeart/2005/8/layout/vList2"/>
    <dgm:cxn modelId="{0A2F767C-1492-4E28-980F-789F47AD563C}" srcId="{BF1F7FEF-3618-496E-B89F-5665AF91084A}" destId="{0948A4AD-F8A5-4396-85B3-A37D2BB1FC76}" srcOrd="9" destOrd="0" parTransId="{612A6F57-1F97-4351-96E6-B7372581220E}" sibTransId="{E6A2FB15-11A3-408F-9795-C5A094A5A8C9}"/>
    <dgm:cxn modelId="{E6906D87-BF62-46E5-9D14-C327431B87E0}" srcId="{BF1F7FEF-3618-496E-B89F-5665AF91084A}" destId="{19E5B3F8-7CE4-47BC-ACDF-AB40095A661B}" srcOrd="10" destOrd="0" parTransId="{FA097704-EAB1-4358-BBED-F90DE370E406}" sibTransId="{783D3226-4AEC-4EDC-AE5A-3CE6CCAC3F84}"/>
    <dgm:cxn modelId="{D478AD8D-52DD-4513-B625-A98CD4CCB7E2}" type="presOf" srcId="{D9FD8B33-CDD9-482E-9603-8FB8D336EA14}" destId="{624D06EC-3876-4A22-8029-55F5A4978961}" srcOrd="0" destOrd="0" presId="urn:microsoft.com/office/officeart/2005/8/layout/vList2"/>
    <dgm:cxn modelId="{F801B98F-854B-4085-9BC4-D744A90E3F7F}" srcId="{BF1F7FEF-3618-496E-B89F-5665AF91084A}" destId="{7E190C42-57FF-40E7-9EA8-FB4819AA7C7E}" srcOrd="0" destOrd="0" parTransId="{7E42E211-3884-4EE1-9FA9-EBCC6A29ABBA}" sibTransId="{3F8C7133-E74D-41BB-ABB0-B446AB4DE1F2}"/>
    <dgm:cxn modelId="{C5AD0A91-4CD1-4920-B1A3-E78AF9657965}" type="presOf" srcId="{7E190C42-57FF-40E7-9EA8-FB4819AA7C7E}" destId="{DE8BADCD-54E1-4C63-9937-CA7911C86170}" srcOrd="0" destOrd="0" presId="urn:microsoft.com/office/officeart/2005/8/layout/vList2"/>
    <dgm:cxn modelId="{D23E7195-133A-4BFC-A8F1-B58D1FCD7D5E}" type="presOf" srcId="{B4DAD66C-3F6C-4060-A523-7D07AF6778B3}" destId="{4F913111-EEBE-4DF6-B42F-634028ECC16C}" srcOrd="0" destOrd="0" presId="urn:microsoft.com/office/officeart/2005/8/layout/vList2"/>
    <dgm:cxn modelId="{F6CF73A6-BCBD-4D33-8978-8A4084B9298B}" type="presOf" srcId="{3ACF89C2-0389-4B87-9AD6-56AA5B2AF17E}" destId="{351B4DD4-42A0-4C9A-9FBB-ED1A696D8E43}" srcOrd="0" destOrd="0" presId="urn:microsoft.com/office/officeart/2005/8/layout/vList2"/>
    <dgm:cxn modelId="{E380C6B2-51B6-4F17-8019-4EC8810EFCB4}" srcId="{BF1F7FEF-3618-496E-B89F-5665AF91084A}" destId="{17766F76-6577-490E-A507-C4D09E20CA1B}" srcOrd="5" destOrd="0" parTransId="{7D9BCF7E-D04B-46D7-B024-FEDAB3E150B9}" sibTransId="{FD68AA81-AB8E-4952-B427-223BDB0B0BC1}"/>
    <dgm:cxn modelId="{0F25F5B4-B3F0-4857-9118-3BD7D352897A}" type="presOf" srcId="{BF1F7FEF-3618-496E-B89F-5665AF91084A}" destId="{9B6A443F-0239-45F2-822B-9D2BD9A17883}" srcOrd="0" destOrd="0" presId="urn:microsoft.com/office/officeart/2005/8/layout/vList2"/>
    <dgm:cxn modelId="{A5BED2CC-26E5-41FB-96B8-545299F5B144}" type="presOf" srcId="{40520A07-30BD-4535-97B5-CB546C270367}" destId="{BF4B7D4E-CF96-4873-BF76-48319FD70251}" srcOrd="0" destOrd="0" presId="urn:microsoft.com/office/officeart/2005/8/layout/vList2"/>
    <dgm:cxn modelId="{C25CA1D2-8CDE-408A-B374-CACEB0DE30C5}" srcId="{BF1F7FEF-3618-496E-B89F-5665AF91084A}" destId="{2FF6D336-4B3F-41F1-8FC3-904421030679}" srcOrd="8" destOrd="0" parTransId="{AC61986B-DD02-4FBA-A3D5-DCD769E6A221}" sibTransId="{236B3346-ACF1-40ED-8B70-6D38AD951E1C}"/>
    <dgm:cxn modelId="{574C5EE4-798F-4C88-AE03-C630A046C140}" srcId="{BF1F7FEF-3618-496E-B89F-5665AF91084A}" destId="{40520A07-30BD-4535-97B5-CB546C270367}" srcOrd="2" destOrd="0" parTransId="{D90C9F39-8C42-4849-8C78-6A6E7D24C893}" sibTransId="{38AD0C07-0DF2-4A1D-87B9-A171FE19BBEE}"/>
    <dgm:cxn modelId="{C3B648E9-B2F0-46A7-BA89-1DB3F063070E}" srcId="{BF1F7FEF-3618-496E-B89F-5665AF91084A}" destId="{B4DAD66C-3F6C-4060-A523-7D07AF6778B3}" srcOrd="6" destOrd="0" parTransId="{F45BF25A-1B2D-494B-B8B4-FE05E8A9BA61}" sibTransId="{2F0FAE98-A13E-4BBD-A0B9-A494457090E3}"/>
    <dgm:cxn modelId="{FE7BAAF0-029B-4A0C-8B31-AEECBA971AAA}" type="presOf" srcId="{17766F76-6577-490E-A507-C4D09E20CA1B}" destId="{BEFE52FD-5C3B-4B6C-A7C9-8E483C74730F}" srcOrd="0" destOrd="0" presId="urn:microsoft.com/office/officeart/2005/8/layout/vList2"/>
    <dgm:cxn modelId="{076525FE-5F85-48BF-A792-20ED77E04475}" type="presOf" srcId="{0948A4AD-F8A5-4396-85B3-A37D2BB1FC76}" destId="{4AD9C0DB-A955-42BF-A375-8DE63B2BDC76}" srcOrd="0" destOrd="0" presId="urn:microsoft.com/office/officeart/2005/8/layout/vList2"/>
    <dgm:cxn modelId="{81569A29-63B6-4AD0-AF13-14FF1317342D}" type="presParOf" srcId="{9B6A443F-0239-45F2-822B-9D2BD9A17883}" destId="{DE8BADCD-54E1-4C63-9937-CA7911C86170}" srcOrd="0" destOrd="0" presId="urn:microsoft.com/office/officeart/2005/8/layout/vList2"/>
    <dgm:cxn modelId="{3F255CB4-EEE8-491D-BB67-FA81D1097804}" type="presParOf" srcId="{9B6A443F-0239-45F2-822B-9D2BD9A17883}" destId="{F52B81DD-0CDA-4044-BBB7-5765C882AB1F}" srcOrd="1" destOrd="0" presId="urn:microsoft.com/office/officeart/2005/8/layout/vList2"/>
    <dgm:cxn modelId="{46B9E6AA-0309-45F8-8669-A516A1011EA2}" type="presParOf" srcId="{9B6A443F-0239-45F2-822B-9D2BD9A17883}" destId="{B76B8FB3-183C-4511-BBB4-3F6BDBF5E86C}" srcOrd="2" destOrd="0" presId="urn:microsoft.com/office/officeart/2005/8/layout/vList2"/>
    <dgm:cxn modelId="{8CBF5343-C689-421F-BB76-CC8DDF67374C}" type="presParOf" srcId="{9B6A443F-0239-45F2-822B-9D2BD9A17883}" destId="{BDFFF2E5-1E1D-4E73-A04D-BF13B027E580}" srcOrd="3" destOrd="0" presId="urn:microsoft.com/office/officeart/2005/8/layout/vList2"/>
    <dgm:cxn modelId="{23FA4637-7780-41A5-893B-4E85C5C3045D}" type="presParOf" srcId="{9B6A443F-0239-45F2-822B-9D2BD9A17883}" destId="{BF4B7D4E-CF96-4873-BF76-48319FD70251}" srcOrd="4" destOrd="0" presId="urn:microsoft.com/office/officeart/2005/8/layout/vList2"/>
    <dgm:cxn modelId="{34647FAC-CA1D-445E-B2E0-75DD01A04EE5}" type="presParOf" srcId="{9B6A443F-0239-45F2-822B-9D2BD9A17883}" destId="{F877984C-2874-41F9-B896-BB6DA496F408}" srcOrd="5" destOrd="0" presId="urn:microsoft.com/office/officeart/2005/8/layout/vList2"/>
    <dgm:cxn modelId="{57FA6146-263E-4687-8AC3-C64EBE2854E6}" type="presParOf" srcId="{9B6A443F-0239-45F2-822B-9D2BD9A17883}" destId="{351B4DD4-42A0-4C9A-9FBB-ED1A696D8E43}" srcOrd="6" destOrd="0" presId="urn:microsoft.com/office/officeart/2005/8/layout/vList2"/>
    <dgm:cxn modelId="{E7FD601C-0111-4F52-8AAF-E44F0FBAF7A5}" type="presParOf" srcId="{9B6A443F-0239-45F2-822B-9D2BD9A17883}" destId="{1D1B7D60-6F1A-43D9-86BC-177795098A40}" srcOrd="7" destOrd="0" presId="urn:microsoft.com/office/officeart/2005/8/layout/vList2"/>
    <dgm:cxn modelId="{2E37ADAF-C2F7-4BCE-9126-C86966A5EA51}" type="presParOf" srcId="{9B6A443F-0239-45F2-822B-9D2BD9A17883}" destId="{624D06EC-3876-4A22-8029-55F5A4978961}" srcOrd="8" destOrd="0" presId="urn:microsoft.com/office/officeart/2005/8/layout/vList2"/>
    <dgm:cxn modelId="{F1D4DB3B-2901-4A7C-83AE-87FE70BBCFE1}" type="presParOf" srcId="{9B6A443F-0239-45F2-822B-9D2BD9A17883}" destId="{18C4E2F5-E594-4CBE-85CB-915BC57AF278}" srcOrd="9" destOrd="0" presId="urn:microsoft.com/office/officeart/2005/8/layout/vList2"/>
    <dgm:cxn modelId="{912F8415-1472-47AE-91E4-C202D2F9AF47}" type="presParOf" srcId="{9B6A443F-0239-45F2-822B-9D2BD9A17883}" destId="{BEFE52FD-5C3B-4B6C-A7C9-8E483C74730F}" srcOrd="10" destOrd="0" presId="urn:microsoft.com/office/officeart/2005/8/layout/vList2"/>
    <dgm:cxn modelId="{C7C84C0A-8F57-409C-9D09-4CB1520FE02F}" type="presParOf" srcId="{9B6A443F-0239-45F2-822B-9D2BD9A17883}" destId="{741D3711-CCD9-44AA-BBD3-1C7317DCBCC5}" srcOrd="11" destOrd="0" presId="urn:microsoft.com/office/officeart/2005/8/layout/vList2"/>
    <dgm:cxn modelId="{AF860CA8-482D-4DE8-AB70-DE6F2538C3A2}" type="presParOf" srcId="{9B6A443F-0239-45F2-822B-9D2BD9A17883}" destId="{4F913111-EEBE-4DF6-B42F-634028ECC16C}" srcOrd="12" destOrd="0" presId="urn:microsoft.com/office/officeart/2005/8/layout/vList2"/>
    <dgm:cxn modelId="{737A7B3F-B364-419E-9093-70BA240B4DAA}" type="presParOf" srcId="{9B6A443F-0239-45F2-822B-9D2BD9A17883}" destId="{0E356536-B287-4350-ACB2-A5B9775A9E49}" srcOrd="13" destOrd="0" presId="urn:microsoft.com/office/officeart/2005/8/layout/vList2"/>
    <dgm:cxn modelId="{B07CC833-F3E0-4074-9A51-E93BF5493190}" type="presParOf" srcId="{9B6A443F-0239-45F2-822B-9D2BD9A17883}" destId="{78CF0332-ED38-4CD8-8656-A9E2F41C3BA5}" srcOrd="14" destOrd="0" presId="urn:microsoft.com/office/officeart/2005/8/layout/vList2"/>
    <dgm:cxn modelId="{4177C81F-7632-4A3A-8EA5-A93E2EAAD6FF}" type="presParOf" srcId="{9B6A443F-0239-45F2-822B-9D2BD9A17883}" destId="{D30FE327-F2D2-4783-B2F6-D246EC1C0873}" srcOrd="15" destOrd="0" presId="urn:microsoft.com/office/officeart/2005/8/layout/vList2"/>
    <dgm:cxn modelId="{6102D9DC-E9E6-4484-9E83-B93A7246E632}" type="presParOf" srcId="{9B6A443F-0239-45F2-822B-9D2BD9A17883}" destId="{27D42203-6177-43A2-8482-AFCBC8A6F624}" srcOrd="16" destOrd="0" presId="urn:microsoft.com/office/officeart/2005/8/layout/vList2"/>
    <dgm:cxn modelId="{6E8B9E61-2F83-4AC1-80C5-34A7CAF64C5F}" type="presParOf" srcId="{9B6A443F-0239-45F2-822B-9D2BD9A17883}" destId="{3A0893E4-1937-4EDC-AAFC-729347FEC941}" srcOrd="17" destOrd="0" presId="urn:microsoft.com/office/officeart/2005/8/layout/vList2"/>
    <dgm:cxn modelId="{639BA965-6EA5-42D8-9D7E-AC3B15D9556C}" type="presParOf" srcId="{9B6A443F-0239-45F2-822B-9D2BD9A17883}" destId="{4AD9C0DB-A955-42BF-A375-8DE63B2BDC76}" srcOrd="18" destOrd="0" presId="urn:microsoft.com/office/officeart/2005/8/layout/vList2"/>
    <dgm:cxn modelId="{439B06D5-CBC6-4EAD-8283-B88A5F6C7873}" type="presParOf" srcId="{9B6A443F-0239-45F2-822B-9D2BD9A17883}" destId="{FB80E406-04F8-4B4C-AED6-82328D1A2AB4}" srcOrd="19" destOrd="0" presId="urn:microsoft.com/office/officeart/2005/8/layout/vList2"/>
    <dgm:cxn modelId="{42058663-2393-444A-91C5-E0E759ABCAE3}" type="presParOf" srcId="{9B6A443F-0239-45F2-822B-9D2BD9A17883}" destId="{8B6AE742-4E2B-4C08-B11E-FD3F57D432A0}" srcOrd="20" destOrd="0" presId="urn:microsoft.com/office/officeart/2005/8/layout/vList2"/>
  </dgm:cxnLst>
  <dgm:bg>
    <a:noFill/>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F1F7FEF-3618-496E-B89F-5665AF91084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E190C42-57FF-40E7-9EA8-FB4819AA7C7E}">
      <dgm:prSet custT="1"/>
      <dgm:spPr/>
      <dgm:t>
        <a:bodyPr/>
        <a:lstStyle/>
        <a:p>
          <a:pPr>
            <a:lnSpc>
              <a:spcPct val="100000"/>
            </a:lnSpc>
          </a:pPr>
          <a:r>
            <a:rPr lang="en-US" sz="1050" b="1"/>
            <a:t>2. Goal Alignment</a:t>
          </a:r>
          <a:r>
            <a:rPr lang="en-US" sz="1050"/>
            <a:t> – Security must align with and enable organization goals within the risk tolerance and threshold.</a:t>
          </a:r>
        </a:p>
      </dgm:t>
    </dgm:pt>
    <dgm:pt modelId="{7E42E211-3884-4EE1-9FA9-EBCC6A29ABBA}" type="parTrans" cxnId="{F801B98F-854B-4085-9BC4-D744A90E3F7F}">
      <dgm:prSet/>
      <dgm:spPr/>
      <dgm:t>
        <a:bodyPr/>
        <a:lstStyle/>
        <a:p>
          <a:endParaRPr lang="en-US" sz="1200"/>
        </a:p>
      </dgm:t>
    </dgm:pt>
    <dgm:pt modelId="{3F8C7133-E74D-41BB-ABB0-B446AB4DE1F2}" type="sibTrans" cxnId="{F801B98F-854B-4085-9BC4-D744A90E3F7F}">
      <dgm:prSet/>
      <dgm:spPr/>
      <dgm:t>
        <a:bodyPr/>
        <a:lstStyle/>
        <a:p>
          <a:endParaRPr lang="en-US" sz="1200"/>
        </a:p>
      </dgm:t>
    </dgm:pt>
    <dgm:pt modelId="{A466AC75-9428-43AB-B9C7-1667AE9A8C37}">
      <dgm:prSet custT="1"/>
      <dgm:spPr/>
      <dgm:t>
        <a:bodyPr/>
        <a:lstStyle/>
        <a:p>
          <a:pPr>
            <a:lnSpc>
              <a:spcPct val="100000"/>
            </a:lnSpc>
          </a:pPr>
          <a:r>
            <a:rPr lang="en-US" sz="1050" b="1"/>
            <a:t>3. Risk Alignment</a:t>
          </a:r>
          <a:r>
            <a:rPr lang="en-US" sz="1050"/>
            <a:t> – Security risk must be managed and measured using a consistent risk framework and considering organizational risk tolerance and thresholds.</a:t>
          </a:r>
        </a:p>
      </dgm:t>
    </dgm:pt>
    <dgm:pt modelId="{BDC98A28-A738-419C-90A2-8704A53AA96B}" type="parTrans" cxnId="{1C3BA644-EFB9-41AA-8EB6-9A2D9D2570BD}">
      <dgm:prSet/>
      <dgm:spPr/>
      <dgm:t>
        <a:bodyPr/>
        <a:lstStyle/>
        <a:p>
          <a:endParaRPr lang="en-US" sz="1200"/>
        </a:p>
      </dgm:t>
    </dgm:pt>
    <dgm:pt modelId="{AFF4BA10-5B9D-4A90-8BD4-71D7DF014544}" type="sibTrans" cxnId="{1C3BA644-EFB9-41AA-8EB6-9A2D9D2570BD}">
      <dgm:prSet/>
      <dgm:spPr/>
      <dgm:t>
        <a:bodyPr/>
        <a:lstStyle/>
        <a:p>
          <a:endParaRPr lang="en-US" sz="1200"/>
        </a:p>
      </dgm:t>
    </dgm:pt>
    <dgm:pt modelId="{88CB9E30-EEFD-4FFA-A979-FCE482385650}">
      <dgm:prSet custT="1"/>
      <dgm:spPr/>
      <dgm:t>
        <a:bodyPr/>
        <a:lstStyle/>
        <a:p>
          <a:pPr>
            <a:lnSpc>
              <a:spcPct val="100000"/>
            </a:lnSpc>
          </a:pPr>
          <a:r>
            <a:rPr lang="en-US" sz="1050" b="1"/>
            <a:t>1. Modern Work Enablement</a:t>
          </a:r>
          <a:r>
            <a:rPr lang="en-US" sz="1050"/>
            <a:t> – Users in organizational ecosystems must be able to work on any network in any location with the same security assurances. </a:t>
          </a:r>
        </a:p>
      </dgm:t>
    </dgm:pt>
    <dgm:pt modelId="{4160EAC1-F03C-4DEE-AB29-971AB78AA894}" type="parTrans" cxnId="{F72AD64E-802E-4841-9483-0C8429D4F548}">
      <dgm:prSet/>
      <dgm:spPr/>
      <dgm:t>
        <a:bodyPr/>
        <a:lstStyle/>
        <a:p>
          <a:endParaRPr lang="en-US" sz="1200"/>
        </a:p>
      </dgm:t>
    </dgm:pt>
    <dgm:pt modelId="{70470660-3D03-42D1-9472-7A518EE1BE31}" type="sibTrans" cxnId="{F72AD64E-802E-4841-9483-0C8429D4F548}">
      <dgm:prSet/>
      <dgm:spPr/>
      <dgm:t>
        <a:bodyPr/>
        <a:lstStyle/>
        <a:p>
          <a:endParaRPr lang="en-US" sz="1200"/>
        </a:p>
      </dgm:t>
    </dgm:pt>
    <dgm:pt modelId="{13EEA6D9-3E1D-46CE-A626-C6F4AFFCB8E9}" type="pres">
      <dgm:prSet presAssocID="{BF1F7FEF-3618-496E-B89F-5665AF91084A}" presName="root" presStyleCnt="0">
        <dgm:presLayoutVars>
          <dgm:dir/>
          <dgm:resizeHandles val="exact"/>
        </dgm:presLayoutVars>
      </dgm:prSet>
      <dgm:spPr/>
    </dgm:pt>
    <dgm:pt modelId="{7DF68FFD-62DF-4853-BA5C-7FE704028AD1}" type="pres">
      <dgm:prSet presAssocID="{88CB9E30-EEFD-4FFA-A979-FCE482385650}" presName="compNode" presStyleCnt="0"/>
      <dgm:spPr/>
    </dgm:pt>
    <dgm:pt modelId="{E27DCDCA-3C95-41E7-BF6F-31EA7C30FADD}" type="pres">
      <dgm:prSet presAssocID="{88CB9E30-EEFD-4FFA-A979-FCE482385650}" presName="bgRect" presStyleLbl="bgShp" presStyleIdx="0" presStyleCnt="3">
        <dgm:style>
          <a:lnRef idx="1">
            <a:schemeClr val="accent2"/>
          </a:lnRef>
          <a:fillRef idx="3">
            <a:schemeClr val="accent2"/>
          </a:fillRef>
          <a:effectRef idx="2">
            <a:schemeClr val="accent2"/>
          </a:effectRef>
          <a:fontRef idx="minor">
            <a:schemeClr val="lt1"/>
          </a:fontRef>
        </dgm:style>
      </dgm:prSet>
      <dgm:spPr>
        <a:xfrm>
          <a:off x="0" y="590"/>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E929C1A4-1824-4BC7-B8DB-690A7BF4A595}" type="pres">
      <dgm:prSet presAssocID="{88CB9E30-EEFD-4FFA-A979-FCE48238565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arth globe: Africa and Europe"/>
        </a:ext>
      </dgm:extLst>
    </dgm:pt>
    <dgm:pt modelId="{747F01A4-FC7F-487E-A226-5DEA82B44F19}" type="pres">
      <dgm:prSet presAssocID="{88CB9E30-EEFD-4FFA-A979-FCE482385650}" presName="spaceRect" presStyleCnt="0"/>
      <dgm:spPr/>
    </dgm:pt>
    <dgm:pt modelId="{B78E60EA-3361-46F3-8F70-5427930556FC}" type="pres">
      <dgm:prSet presAssocID="{88CB9E30-EEFD-4FFA-A979-FCE482385650}" presName="parTx" presStyleLbl="revTx" presStyleIdx="0" presStyleCnt="3">
        <dgm:presLayoutVars>
          <dgm:chMax val="0"/>
          <dgm:chPref val="0"/>
        </dgm:presLayoutVars>
      </dgm:prSet>
      <dgm:spPr/>
    </dgm:pt>
    <dgm:pt modelId="{76BB6BED-5AAF-4F9F-898E-5032D9C47643}" type="pres">
      <dgm:prSet presAssocID="{70470660-3D03-42D1-9472-7A518EE1BE31}" presName="sibTrans" presStyleCnt="0"/>
      <dgm:spPr/>
    </dgm:pt>
    <dgm:pt modelId="{6A5DAB40-11B6-44E5-AAD4-56439D19680C}" type="pres">
      <dgm:prSet presAssocID="{7E190C42-57FF-40E7-9EA8-FB4819AA7C7E}" presName="compNode" presStyleCnt="0"/>
      <dgm:spPr/>
    </dgm:pt>
    <dgm:pt modelId="{A46FE27E-A958-42C4-B3C1-31E8AE10AF1A}" type="pres">
      <dgm:prSet presAssocID="{7E190C42-57FF-40E7-9EA8-FB4819AA7C7E}" presName="bgRect" presStyleLbl="bgShp" presStyleIdx="1" presStyleCnt="3">
        <dgm:style>
          <a:lnRef idx="1">
            <a:schemeClr val="accent2"/>
          </a:lnRef>
          <a:fillRef idx="3">
            <a:schemeClr val="accent2"/>
          </a:fillRef>
          <a:effectRef idx="2">
            <a:schemeClr val="accent2"/>
          </a:effectRef>
          <a:fontRef idx="minor">
            <a:schemeClr val="lt1"/>
          </a:fontRef>
        </dgm:style>
      </dgm:prSet>
      <dgm:spPr>
        <a:xfrm>
          <a:off x="0" y="1726575"/>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90D472B6-54D2-443C-BE27-AE76393B3E42}" type="pres">
      <dgm:prSet presAssocID="{7E190C42-57FF-40E7-9EA8-FB4819AA7C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4C5200A2-593E-40B2-81EF-AC906D8A6660}" type="pres">
      <dgm:prSet presAssocID="{7E190C42-57FF-40E7-9EA8-FB4819AA7C7E}" presName="spaceRect" presStyleCnt="0"/>
      <dgm:spPr/>
    </dgm:pt>
    <dgm:pt modelId="{9603E9E9-9E4D-41A9-8802-D4E89861A88A}" type="pres">
      <dgm:prSet presAssocID="{7E190C42-57FF-40E7-9EA8-FB4819AA7C7E}" presName="parTx" presStyleLbl="revTx" presStyleIdx="1" presStyleCnt="3">
        <dgm:presLayoutVars>
          <dgm:chMax val="0"/>
          <dgm:chPref val="0"/>
        </dgm:presLayoutVars>
      </dgm:prSet>
      <dgm:spPr/>
    </dgm:pt>
    <dgm:pt modelId="{079593D3-EBFC-400B-BF86-BDEF673A84BA}" type="pres">
      <dgm:prSet presAssocID="{3F8C7133-E74D-41BB-ABB0-B446AB4DE1F2}" presName="sibTrans" presStyleCnt="0"/>
      <dgm:spPr/>
    </dgm:pt>
    <dgm:pt modelId="{FDE53EC5-1DD0-4302-AC48-EC4BA5FC82F2}" type="pres">
      <dgm:prSet presAssocID="{A466AC75-9428-43AB-B9C7-1667AE9A8C37}" presName="compNode" presStyleCnt="0"/>
      <dgm:spPr/>
    </dgm:pt>
    <dgm:pt modelId="{D6905C37-0C2A-4CCF-AD9C-1F9B73658539}" type="pres">
      <dgm:prSet presAssocID="{A466AC75-9428-43AB-B9C7-1667AE9A8C37}" presName="bgRect" presStyleLbl="bgShp" presStyleIdx="2" presStyleCnt="3">
        <dgm:style>
          <a:lnRef idx="1">
            <a:schemeClr val="accent2"/>
          </a:lnRef>
          <a:fillRef idx="3">
            <a:schemeClr val="accent2"/>
          </a:fillRef>
          <a:effectRef idx="2">
            <a:schemeClr val="accent2"/>
          </a:effectRef>
          <a:fontRef idx="minor">
            <a:schemeClr val="lt1"/>
          </a:fontRef>
        </dgm:style>
      </dgm:prSet>
      <dgm:spPr>
        <a:xfrm>
          <a:off x="0" y="3452559"/>
          <a:ext cx="11018837" cy="1380787"/>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0966D8A5-1B84-4B36-8F1B-2AFE7ECB1D31}" type="pres">
      <dgm:prSet presAssocID="{A466AC75-9428-43AB-B9C7-1667AE9A8C3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edometer Low"/>
        </a:ext>
      </dgm:extLst>
    </dgm:pt>
    <dgm:pt modelId="{0F2E8779-371D-4D7D-9366-8D4280053439}" type="pres">
      <dgm:prSet presAssocID="{A466AC75-9428-43AB-B9C7-1667AE9A8C37}" presName="spaceRect" presStyleCnt="0"/>
      <dgm:spPr/>
    </dgm:pt>
    <dgm:pt modelId="{557FEE7C-8FF3-4251-A4ED-95F7520C3F79}" type="pres">
      <dgm:prSet presAssocID="{A466AC75-9428-43AB-B9C7-1667AE9A8C37}" presName="parTx" presStyleLbl="revTx" presStyleIdx="2" presStyleCnt="3">
        <dgm:presLayoutVars>
          <dgm:chMax val="0"/>
          <dgm:chPref val="0"/>
        </dgm:presLayoutVars>
      </dgm:prSet>
      <dgm:spPr/>
    </dgm:pt>
  </dgm:ptLst>
  <dgm:cxnLst>
    <dgm:cxn modelId="{A5767409-578F-48AF-973D-E4C7A3BBD72D}" type="presOf" srcId="{BF1F7FEF-3618-496E-B89F-5665AF91084A}" destId="{13EEA6D9-3E1D-46CE-A626-C6F4AFFCB8E9}" srcOrd="0" destOrd="0" presId="urn:microsoft.com/office/officeart/2018/2/layout/IconVerticalSolidList"/>
    <dgm:cxn modelId="{D3F7F00E-7A41-4448-A219-8206BC1807DE}" type="presOf" srcId="{A466AC75-9428-43AB-B9C7-1667AE9A8C37}" destId="{557FEE7C-8FF3-4251-A4ED-95F7520C3F79}" srcOrd="0" destOrd="0" presId="urn:microsoft.com/office/officeart/2018/2/layout/IconVerticalSolidList"/>
    <dgm:cxn modelId="{1C3BA644-EFB9-41AA-8EB6-9A2D9D2570BD}" srcId="{BF1F7FEF-3618-496E-B89F-5665AF91084A}" destId="{A466AC75-9428-43AB-B9C7-1667AE9A8C37}" srcOrd="2" destOrd="0" parTransId="{BDC98A28-A738-419C-90A2-8704A53AA96B}" sibTransId="{AFF4BA10-5B9D-4A90-8BD4-71D7DF014544}"/>
    <dgm:cxn modelId="{F72AD64E-802E-4841-9483-0C8429D4F548}" srcId="{BF1F7FEF-3618-496E-B89F-5665AF91084A}" destId="{88CB9E30-EEFD-4FFA-A979-FCE482385650}" srcOrd="0" destOrd="0" parTransId="{4160EAC1-F03C-4DEE-AB29-971AB78AA894}" sibTransId="{70470660-3D03-42D1-9472-7A518EE1BE31}"/>
    <dgm:cxn modelId="{F801B98F-854B-4085-9BC4-D744A90E3F7F}" srcId="{BF1F7FEF-3618-496E-B89F-5665AF91084A}" destId="{7E190C42-57FF-40E7-9EA8-FB4819AA7C7E}" srcOrd="1" destOrd="0" parTransId="{7E42E211-3884-4EE1-9FA9-EBCC6A29ABBA}" sibTransId="{3F8C7133-E74D-41BB-ABB0-B446AB4DE1F2}"/>
    <dgm:cxn modelId="{368459B1-6608-4CB5-8949-5B1E602C95A3}" type="presOf" srcId="{7E190C42-57FF-40E7-9EA8-FB4819AA7C7E}" destId="{9603E9E9-9E4D-41A9-8802-D4E89861A88A}" srcOrd="0" destOrd="0" presId="urn:microsoft.com/office/officeart/2018/2/layout/IconVerticalSolidList"/>
    <dgm:cxn modelId="{DE1165D0-94FC-4A8F-A460-1A96FAE3B001}" type="presOf" srcId="{88CB9E30-EEFD-4FFA-A979-FCE482385650}" destId="{B78E60EA-3361-46F3-8F70-5427930556FC}" srcOrd="0" destOrd="0" presId="urn:microsoft.com/office/officeart/2018/2/layout/IconVerticalSolidList"/>
    <dgm:cxn modelId="{200C6681-047C-4181-9BB4-609A28655E14}" type="presParOf" srcId="{13EEA6D9-3E1D-46CE-A626-C6F4AFFCB8E9}" destId="{7DF68FFD-62DF-4853-BA5C-7FE704028AD1}" srcOrd="0" destOrd="0" presId="urn:microsoft.com/office/officeart/2018/2/layout/IconVerticalSolidList"/>
    <dgm:cxn modelId="{3DE90094-25D5-4507-B187-127BB9336952}" type="presParOf" srcId="{7DF68FFD-62DF-4853-BA5C-7FE704028AD1}" destId="{E27DCDCA-3C95-41E7-BF6F-31EA7C30FADD}" srcOrd="0" destOrd="0" presId="urn:microsoft.com/office/officeart/2018/2/layout/IconVerticalSolidList"/>
    <dgm:cxn modelId="{5E3EC5F8-69FF-476D-85D9-F6AA76C73E51}" type="presParOf" srcId="{7DF68FFD-62DF-4853-BA5C-7FE704028AD1}" destId="{E929C1A4-1824-4BC7-B8DB-690A7BF4A595}" srcOrd="1" destOrd="0" presId="urn:microsoft.com/office/officeart/2018/2/layout/IconVerticalSolidList"/>
    <dgm:cxn modelId="{48F1DCEA-6956-4FBB-8006-4B103707F247}" type="presParOf" srcId="{7DF68FFD-62DF-4853-BA5C-7FE704028AD1}" destId="{747F01A4-FC7F-487E-A226-5DEA82B44F19}" srcOrd="2" destOrd="0" presId="urn:microsoft.com/office/officeart/2018/2/layout/IconVerticalSolidList"/>
    <dgm:cxn modelId="{FD46DE63-DA27-488F-92F2-825D90317674}" type="presParOf" srcId="{7DF68FFD-62DF-4853-BA5C-7FE704028AD1}" destId="{B78E60EA-3361-46F3-8F70-5427930556FC}" srcOrd="3" destOrd="0" presId="urn:microsoft.com/office/officeart/2018/2/layout/IconVerticalSolidList"/>
    <dgm:cxn modelId="{951A2D5A-3926-4A75-A2F5-6D5D408C21EE}" type="presParOf" srcId="{13EEA6D9-3E1D-46CE-A626-C6F4AFFCB8E9}" destId="{76BB6BED-5AAF-4F9F-898E-5032D9C47643}" srcOrd="1" destOrd="0" presId="urn:microsoft.com/office/officeart/2018/2/layout/IconVerticalSolidList"/>
    <dgm:cxn modelId="{7BF3429C-00DD-4F7F-A06D-25E85CF4CCD0}" type="presParOf" srcId="{13EEA6D9-3E1D-46CE-A626-C6F4AFFCB8E9}" destId="{6A5DAB40-11B6-44E5-AAD4-56439D19680C}" srcOrd="2" destOrd="0" presId="urn:microsoft.com/office/officeart/2018/2/layout/IconVerticalSolidList"/>
    <dgm:cxn modelId="{8D0003C7-9A31-40AB-8F24-25F3BA953A96}" type="presParOf" srcId="{6A5DAB40-11B6-44E5-AAD4-56439D19680C}" destId="{A46FE27E-A958-42C4-B3C1-31E8AE10AF1A}" srcOrd="0" destOrd="0" presId="urn:microsoft.com/office/officeart/2018/2/layout/IconVerticalSolidList"/>
    <dgm:cxn modelId="{BFAB6E40-E5C0-49FB-883C-BD214276C531}" type="presParOf" srcId="{6A5DAB40-11B6-44E5-AAD4-56439D19680C}" destId="{90D472B6-54D2-443C-BE27-AE76393B3E42}" srcOrd="1" destOrd="0" presId="urn:microsoft.com/office/officeart/2018/2/layout/IconVerticalSolidList"/>
    <dgm:cxn modelId="{0FE13288-E5E9-4B8B-8B11-FEDB118A74F1}" type="presParOf" srcId="{6A5DAB40-11B6-44E5-AAD4-56439D19680C}" destId="{4C5200A2-593E-40B2-81EF-AC906D8A6660}" srcOrd="2" destOrd="0" presId="urn:microsoft.com/office/officeart/2018/2/layout/IconVerticalSolidList"/>
    <dgm:cxn modelId="{DAE1AB18-7747-4D3E-9BC3-45572B15585F}" type="presParOf" srcId="{6A5DAB40-11B6-44E5-AAD4-56439D19680C}" destId="{9603E9E9-9E4D-41A9-8802-D4E89861A88A}" srcOrd="3" destOrd="0" presId="urn:microsoft.com/office/officeart/2018/2/layout/IconVerticalSolidList"/>
    <dgm:cxn modelId="{987A0774-B6BA-44F4-8B57-D09D81BF3609}" type="presParOf" srcId="{13EEA6D9-3E1D-46CE-A626-C6F4AFFCB8E9}" destId="{079593D3-EBFC-400B-BF86-BDEF673A84BA}" srcOrd="3" destOrd="0" presId="urn:microsoft.com/office/officeart/2018/2/layout/IconVerticalSolidList"/>
    <dgm:cxn modelId="{12DD6E51-866A-4A75-BA26-92CB6E32D830}" type="presParOf" srcId="{13EEA6D9-3E1D-46CE-A626-C6F4AFFCB8E9}" destId="{FDE53EC5-1DD0-4302-AC48-EC4BA5FC82F2}" srcOrd="4" destOrd="0" presId="urn:microsoft.com/office/officeart/2018/2/layout/IconVerticalSolidList"/>
    <dgm:cxn modelId="{A22B9C7A-6C56-4001-A7E6-4A90709D2BA4}" type="presParOf" srcId="{FDE53EC5-1DD0-4302-AC48-EC4BA5FC82F2}" destId="{D6905C37-0C2A-4CCF-AD9C-1F9B73658539}" srcOrd="0" destOrd="0" presId="urn:microsoft.com/office/officeart/2018/2/layout/IconVerticalSolidList"/>
    <dgm:cxn modelId="{BC3A988A-13B2-48F4-AC75-3ABA0E096332}" type="presParOf" srcId="{FDE53EC5-1DD0-4302-AC48-EC4BA5FC82F2}" destId="{0966D8A5-1B84-4B36-8F1B-2AFE7ECB1D31}" srcOrd="1" destOrd="0" presId="urn:microsoft.com/office/officeart/2018/2/layout/IconVerticalSolidList"/>
    <dgm:cxn modelId="{911514DF-690C-471A-89CD-E0096A38411E}" type="presParOf" srcId="{FDE53EC5-1DD0-4302-AC48-EC4BA5FC82F2}" destId="{0F2E8779-371D-4D7D-9366-8D4280053439}" srcOrd="2" destOrd="0" presId="urn:microsoft.com/office/officeart/2018/2/layout/IconVerticalSolidList"/>
    <dgm:cxn modelId="{96B16169-C041-4505-908E-5492D4CE9459}" type="presParOf" srcId="{FDE53EC5-1DD0-4302-AC48-EC4BA5FC82F2}" destId="{557FEE7C-8FF3-4251-A4ED-95F7520C3F79}" srcOrd="3" destOrd="0" presId="urn:microsoft.com/office/officeart/2018/2/layout/IconVerticalSolid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4EE13-85C1-4BEF-821F-9E305ABC242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DB0DB3-812E-4E63-9735-67FD9C9C96BE}">
      <dgm:prSet custT="1"/>
      <dgm:spPr/>
      <dgm:t>
        <a:bodyPr/>
        <a:lstStyle/>
        <a:p>
          <a:pPr>
            <a:lnSpc>
              <a:spcPct val="100000"/>
            </a:lnSpc>
          </a:pPr>
          <a:r>
            <a:rPr lang="en-US" sz="1000" b="1"/>
            <a:t>Asset-Centric Security</a:t>
          </a:r>
          <a:r>
            <a:rPr lang="en-US" sz="1000"/>
            <a:t> – </a:t>
          </a:r>
          <a:r>
            <a:rPr lang="en-US" sz="800"/>
            <a:t>Security must be as close to the assets as possible (i.e., data-centric and application-centric approaches instead of network-centric strategies) to provide a tailored approach the minimizes productivity disruption.</a:t>
          </a:r>
        </a:p>
      </dgm:t>
    </dgm:pt>
    <dgm:pt modelId="{6F8CB81B-7432-4B11-8BEC-AF757052D5C7}" type="parTrans" cxnId="{BA965C1A-A62D-4ACD-9A26-BEF8BEA91AD7}">
      <dgm:prSet/>
      <dgm:spPr/>
      <dgm:t>
        <a:bodyPr/>
        <a:lstStyle/>
        <a:p>
          <a:endParaRPr lang="en-US" sz="1100"/>
        </a:p>
      </dgm:t>
    </dgm:pt>
    <dgm:pt modelId="{0486072B-5E1D-4359-AFD4-594E6050E98B}" type="sibTrans" cxnId="{BA965C1A-A62D-4ACD-9A26-BEF8BEA91AD7}">
      <dgm:prSet/>
      <dgm:spPr/>
      <dgm:t>
        <a:bodyPr/>
        <a:lstStyle/>
        <a:p>
          <a:endParaRPr lang="en-US" sz="1100"/>
        </a:p>
      </dgm:t>
    </dgm:pt>
    <dgm:pt modelId="{4363EBE8-6615-45F8-9C03-3748F38728C7}">
      <dgm:prSet custT="1"/>
      <dgm:spPr/>
      <dgm:t>
        <a:bodyPr/>
        <a:lstStyle/>
        <a:p>
          <a:pPr>
            <a:lnSpc>
              <a:spcPct val="100000"/>
            </a:lnSpc>
          </a:pPr>
          <a:r>
            <a:rPr lang="en-US" sz="1000" b="1"/>
            <a:t>Least Privilege</a:t>
          </a:r>
          <a:r>
            <a:rPr lang="en-US" sz="1000"/>
            <a:t> – Access to systems and data must be granted only as required and removed when no longer required.</a:t>
          </a:r>
        </a:p>
      </dgm:t>
    </dgm:pt>
    <dgm:pt modelId="{F4F5537E-33A8-456F-BAC1-78DC06DA492A}" type="sibTrans" cxnId="{4C073615-9912-48AF-BDC8-B5B797BFB31D}">
      <dgm:prSet/>
      <dgm:spPr/>
      <dgm:t>
        <a:bodyPr/>
        <a:lstStyle/>
        <a:p>
          <a:endParaRPr lang="en-US" sz="1100"/>
        </a:p>
      </dgm:t>
    </dgm:pt>
    <dgm:pt modelId="{5B5ADC5D-BFF9-447C-A8C1-4E8DA4B795C2}" type="parTrans" cxnId="{4C073615-9912-48AF-BDC8-B5B797BFB31D}">
      <dgm:prSet/>
      <dgm:spPr/>
      <dgm:t>
        <a:bodyPr/>
        <a:lstStyle/>
        <a:p>
          <a:endParaRPr lang="en-US" sz="1100"/>
        </a:p>
      </dgm:t>
    </dgm:pt>
    <dgm:pt modelId="{CC9377CE-DC25-4BC0-9BCD-86A26F658FC2}" type="pres">
      <dgm:prSet presAssocID="{01A4EE13-85C1-4BEF-821F-9E305ABC2425}" presName="root" presStyleCnt="0">
        <dgm:presLayoutVars>
          <dgm:dir/>
          <dgm:resizeHandles val="exact"/>
        </dgm:presLayoutVars>
      </dgm:prSet>
      <dgm:spPr/>
    </dgm:pt>
    <dgm:pt modelId="{859DA26B-CDBE-451A-A9F9-2419672D5E7A}" type="pres">
      <dgm:prSet presAssocID="{37DB0DB3-812E-4E63-9735-67FD9C9C96BE}" presName="compNode" presStyleCnt="0"/>
      <dgm:spPr/>
    </dgm:pt>
    <dgm:pt modelId="{403CC4B1-7621-42D5-9973-9B73F98EB7FD}" type="pres">
      <dgm:prSet presAssocID="{37DB0DB3-812E-4E63-9735-67FD9C9C96BE}" presName="bgRect" presStyleLbl="bgShp" presStyleIdx="0" presStyleCnt="2">
        <dgm:style>
          <a:lnRef idx="1">
            <a:schemeClr val="accent2"/>
          </a:lnRef>
          <a:fillRef idx="3">
            <a:schemeClr val="accent2"/>
          </a:fillRef>
          <a:effectRef idx="2">
            <a:schemeClr val="accent2"/>
          </a:effectRef>
          <a:fontRef idx="minor">
            <a:schemeClr val="lt1"/>
          </a:fontRef>
        </dgm:style>
      </dgm:prSet>
      <dgm:spPr>
        <a:xfrm>
          <a:off x="0" y="785514"/>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D2EA7DE6-146D-49E3-9FAD-827F3C29B1AD}" type="pres">
      <dgm:prSet presAssocID="{37DB0DB3-812E-4E63-9735-67FD9C9C96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ehive"/>
        </a:ext>
      </dgm:extLst>
    </dgm:pt>
    <dgm:pt modelId="{61B0C6DC-4ABD-4B09-8B07-DC7843CE932F}" type="pres">
      <dgm:prSet presAssocID="{37DB0DB3-812E-4E63-9735-67FD9C9C96BE}" presName="spaceRect" presStyleCnt="0"/>
      <dgm:spPr/>
    </dgm:pt>
    <dgm:pt modelId="{145F2106-626C-42BB-8C36-839511E52F71}" type="pres">
      <dgm:prSet presAssocID="{37DB0DB3-812E-4E63-9735-67FD9C9C96BE}" presName="parTx" presStyleLbl="revTx" presStyleIdx="0" presStyleCnt="2">
        <dgm:presLayoutVars>
          <dgm:chMax val="0"/>
          <dgm:chPref val="0"/>
        </dgm:presLayoutVars>
      </dgm:prSet>
      <dgm:spPr/>
    </dgm:pt>
    <dgm:pt modelId="{7652C94F-0BCC-4C9E-BE9C-02B0F0A43B38}" type="pres">
      <dgm:prSet presAssocID="{0486072B-5E1D-4359-AFD4-594E6050E98B}" presName="sibTrans" presStyleCnt="0"/>
      <dgm:spPr/>
    </dgm:pt>
    <dgm:pt modelId="{3FD973A0-5261-47C5-8BCE-309A4CD766AB}" type="pres">
      <dgm:prSet presAssocID="{4363EBE8-6615-45F8-9C03-3748F38728C7}" presName="compNode" presStyleCnt="0"/>
      <dgm:spPr/>
    </dgm:pt>
    <dgm:pt modelId="{E84FFE2A-A6E1-46AC-B04C-D66363E22608}" type="pres">
      <dgm:prSet presAssocID="{4363EBE8-6615-45F8-9C03-3748F38728C7}" presName="bgRect" presStyleLbl="bgShp" presStyleIdx="1" presStyleCnt="2">
        <dgm:style>
          <a:lnRef idx="1">
            <a:schemeClr val="accent2"/>
          </a:lnRef>
          <a:fillRef idx="3">
            <a:schemeClr val="accent2"/>
          </a:fillRef>
          <a:effectRef idx="2">
            <a:schemeClr val="accent2"/>
          </a:effectRef>
          <a:fontRef idx="minor">
            <a:schemeClr val="lt1"/>
          </a:fontRef>
        </dgm:style>
      </dgm:prSet>
      <dgm:spPr>
        <a:xfrm>
          <a:off x="0" y="2598241"/>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8C3E77F7-8EEC-49A6-BD9A-4B799E812092}" type="pres">
      <dgm:prSet presAssocID="{4363EBE8-6615-45F8-9C03-3748F38728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inimize"/>
        </a:ext>
      </dgm:extLst>
    </dgm:pt>
    <dgm:pt modelId="{534F7F03-3B07-4D27-B13F-FAF852B836D3}" type="pres">
      <dgm:prSet presAssocID="{4363EBE8-6615-45F8-9C03-3748F38728C7}" presName="spaceRect" presStyleCnt="0"/>
      <dgm:spPr/>
    </dgm:pt>
    <dgm:pt modelId="{50B75A28-1117-4B8E-9181-F50FBD0516B0}" type="pres">
      <dgm:prSet presAssocID="{4363EBE8-6615-45F8-9C03-3748F38728C7}" presName="parTx" presStyleLbl="revTx" presStyleIdx="1" presStyleCnt="2">
        <dgm:presLayoutVars>
          <dgm:chMax val="0"/>
          <dgm:chPref val="0"/>
        </dgm:presLayoutVars>
      </dgm:prSet>
      <dgm:spPr/>
    </dgm:pt>
  </dgm:ptLst>
  <dgm:cxnLst>
    <dgm:cxn modelId="{B8BAD807-F115-4FDE-80DE-58055EDCEF5D}" type="presOf" srcId="{4363EBE8-6615-45F8-9C03-3748F38728C7}" destId="{50B75A28-1117-4B8E-9181-F50FBD0516B0}" srcOrd="0" destOrd="0" presId="urn:microsoft.com/office/officeart/2018/2/layout/IconVerticalSolidList"/>
    <dgm:cxn modelId="{4C073615-9912-48AF-BDC8-B5B797BFB31D}" srcId="{01A4EE13-85C1-4BEF-821F-9E305ABC2425}" destId="{4363EBE8-6615-45F8-9C03-3748F38728C7}" srcOrd="1" destOrd="0" parTransId="{5B5ADC5D-BFF9-447C-A8C1-4E8DA4B795C2}" sibTransId="{F4F5537E-33A8-456F-BAC1-78DC06DA492A}"/>
    <dgm:cxn modelId="{BA965C1A-A62D-4ACD-9A26-BEF8BEA91AD7}" srcId="{01A4EE13-85C1-4BEF-821F-9E305ABC2425}" destId="{37DB0DB3-812E-4E63-9735-67FD9C9C96BE}" srcOrd="0" destOrd="0" parTransId="{6F8CB81B-7432-4B11-8BEC-AF757052D5C7}" sibTransId="{0486072B-5E1D-4359-AFD4-594E6050E98B}"/>
    <dgm:cxn modelId="{41116E62-15AE-4AA8-8421-83375B72361D}" type="presOf" srcId="{01A4EE13-85C1-4BEF-821F-9E305ABC2425}" destId="{CC9377CE-DC25-4BC0-9BCD-86A26F658FC2}" srcOrd="0" destOrd="0" presId="urn:microsoft.com/office/officeart/2018/2/layout/IconVerticalSolidList"/>
    <dgm:cxn modelId="{50FED391-D40A-4A6B-9E01-5F4F9BC6A71B}" type="presOf" srcId="{37DB0DB3-812E-4E63-9735-67FD9C9C96BE}" destId="{145F2106-626C-42BB-8C36-839511E52F71}" srcOrd="0" destOrd="0" presId="urn:microsoft.com/office/officeart/2018/2/layout/IconVerticalSolidList"/>
    <dgm:cxn modelId="{933563AF-96A7-45A5-A2F2-110DA2B65337}" type="presParOf" srcId="{CC9377CE-DC25-4BC0-9BCD-86A26F658FC2}" destId="{859DA26B-CDBE-451A-A9F9-2419672D5E7A}" srcOrd="0" destOrd="0" presId="urn:microsoft.com/office/officeart/2018/2/layout/IconVerticalSolidList"/>
    <dgm:cxn modelId="{D87E3A2C-7A2A-4DAD-9F52-D55332077364}" type="presParOf" srcId="{859DA26B-CDBE-451A-A9F9-2419672D5E7A}" destId="{403CC4B1-7621-42D5-9973-9B73F98EB7FD}" srcOrd="0" destOrd="0" presId="urn:microsoft.com/office/officeart/2018/2/layout/IconVerticalSolidList"/>
    <dgm:cxn modelId="{C994C5C9-12A7-4219-8793-0FE77F58FE35}" type="presParOf" srcId="{859DA26B-CDBE-451A-A9F9-2419672D5E7A}" destId="{D2EA7DE6-146D-49E3-9FAD-827F3C29B1AD}" srcOrd="1" destOrd="0" presId="urn:microsoft.com/office/officeart/2018/2/layout/IconVerticalSolidList"/>
    <dgm:cxn modelId="{2194C79F-B296-4626-BC2D-49BF9C37B81D}" type="presParOf" srcId="{859DA26B-CDBE-451A-A9F9-2419672D5E7A}" destId="{61B0C6DC-4ABD-4B09-8B07-DC7843CE932F}" srcOrd="2" destOrd="0" presId="urn:microsoft.com/office/officeart/2018/2/layout/IconVerticalSolidList"/>
    <dgm:cxn modelId="{0368D1C3-AD04-4F2C-ADEC-6CF1F0322A06}" type="presParOf" srcId="{859DA26B-CDBE-451A-A9F9-2419672D5E7A}" destId="{145F2106-626C-42BB-8C36-839511E52F71}" srcOrd="3" destOrd="0" presId="urn:microsoft.com/office/officeart/2018/2/layout/IconVerticalSolidList"/>
    <dgm:cxn modelId="{385E2663-6EB9-4D63-B21C-03AEBCF36A9F}" type="presParOf" srcId="{CC9377CE-DC25-4BC0-9BCD-86A26F658FC2}" destId="{7652C94F-0BCC-4C9E-BE9C-02B0F0A43B38}" srcOrd="1" destOrd="0" presId="urn:microsoft.com/office/officeart/2018/2/layout/IconVerticalSolidList"/>
    <dgm:cxn modelId="{4962FE1A-B70E-4CE3-93DB-A23C6C3B489E}" type="presParOf" srcId="{CC9377CE-DC25-4BC0-9BCD-86A26F658FC2}" destId="{3FD973A0-5261-47C5-8BCE-309A4CD766AB}" srcOrd="2" destOrd="0" presId="urn:microsoft.com/office/officeart/2018/2/layout/IconVerticalSolidList"/>
    <dgm:cxn modelId="{525B25EC-E356-44C1-A0F9-27D13A7FE920}" type="presParOf" srcId="{3FD973A0-5261-47C5-8BCE-309A4CD766AB}" destId="{E84FFE2A-A6E1-46AC-B04C-D66363E22608}" srcOrd="0" destOrd="0" presId="urn:microsoft.com/office/officeart/2018/2/layout/IconVerticalSolidList"/>
    <dgm:cxn modelId="{9FAC41DA-9B6F-4833-B9F5-5D29269090A7}" type="presParOf" srcId="{3FD973A0-5261-47C5-8BCE-309A4CD766AB}" destId="{8C3E77F7-8EEC-49A6-BD9A-4B799E812092}" srcOrd="1" destOrd="0" presId="urn:microsoft.com/office/officeart/2018/2/layout/IconVerticalSolidList"/>
    <dgm:cxn modelId="{CEE2285D-C3BF-452F-814B-B1C27A1EA67F}" type="presParOf" srcId="{3FD973A0-5261-47C5-8BCE-309A4CD766AB}" destId="{534F7F03-3B07-4D27-B13F-FAF852B836D3}" srcOrd="2" destOrd="0" presId="urn:microsoft.com/office/officeart/2018/2/layout/IconVerticalSolidList"/>
    <dgm:cxn modelId="{6CDE09BB-4C81-4E48-A693-68B35D007226}" type="presParOf" srcId="{3FD973A0-5261-47C5-8BCE-309A4CD766AB}" destId="{50B75A28-1117-4B8E-9181-F50FBD0516B0}" srcOrd="3" destOrd="0" presId="urn:microsoft.com/office/officeart/2018/2/layout/IconVerticalSolidList"/>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4EE13-85C1-4BEF-821F-9E305ABC242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7DB0DB3-812E-4E63-9735-67FD9C9C96BE}">
      <dgm:prSet custT="1"/>
      <dgm:spPr/>
      <dgm:t>
        <a:bodyPr/>
        <a:lstStyle/>
        <a:p>
          <a:pPr>
            <a:lnSpc>
              <a:spcPct val="100000"/>
            </a:lnSpc>
          </a:pPr>
          <a:r>
            <a:rPr lang="en-US" sz="900" b="1"/>
            <a:t>10. Simple and Pervasive Security</a:t>
          </a:r>
          <a:r>
            <a:rPr lang="en-US" sz="900"/>
            <a:t> – Security mechanisms must be simple, scalable, and easy to implement and manage throughout the organizational ecosystem (whether internal or external).</a:t>
          </a:r>
        </a:p>
      </dgm:t>
    </dgm:pt>
    <dgm:pt modelId="{6F8CB81B-7432-4B11-8BEC-AF757052D5C7}" type="parTrans" cxnId="{BA965C1A-A62D-4ACD-9A26-BEF8BEA91AD7}">
      <dgm:prSet/>
      <dgm:spPr/>
      <dgm:t>
        <a:bodyPr/>
        <a:lstStyle/>
        <a:p>
          <a:endParaRPr lang="en-US" sz="1050"/>
        </a:p>
      </dgm:t>
    </dgm:pt>
    <dgm:pt modelId="{0486072B-5E1D-4359-AFD4-594E6050E98B}" type="sibTrans" cxnId="{BA965C1A-A62D-4ACD-9A26-BEF8BEA91AD7}">
      <dgm:prSet/>
      <dgm:spPr/>
      <dgm:t>
        <a:bodyPr/>
        <a:lstStyle/>
        <a:p>
          <a:endParaRPr lang="en-US" sz="1050"/>
        </a:p>
      </dgm:t>
    </dgm:pt>
    <dgm:pt modelId="{4363EBE8-6615-45F8-9C03-3748F38728C7}">
      <dgm:prSet custT="1"/>
      <dgm:spPr/>
      <dgm:t>
        <a:bodyPr/>
        <a:lstStyle/>
        <a:p>
          <a:pPr>
            <a:lnSpc>
              <a:spcPct val="100000"/>
            </a:lnSpc>
          </a:pPr>
          <a:r>
            <a:rPr lang="en-US" sz="900" b="1"/>
            <a:t>11. Explicit Trust Validation</a:t>
          </a:r>
          <a:r>
            <a:rPr lang="en-US" sz="900"/>
            <a:t> – Assumptions of integrity and trust level must be explicitly validated against organization risk threshold and tolerance. </a:t>
          </a:r>
        </a:p>
      </dgm:t>
    </dgm:pt>
    <dgm:pt modelId="{5B5ADC5D-BFF9-447C-A8C1-4E8DA4B795C2}" type="parTrans" cxnId="{4C073615-9912-48AF-BDC8-B5B797BFB31D}">
      <dgm:prSet/>
      <dgm:spPr/>
      <dgm:t>
        <a:bodyPr/>
        <a:lstStyle/>
        <a:p>
          <a:endParaRPr lang="en-US" sz="1050"/>
        </a:p>
      </dgm:t>
    </dgm:pt>
    <dgm:pt modelId="{F4F5537E-33A8-456F-BAC1-78DC06DA492A}" type="sibTrans" cxnId="{4C073615-9912-48AF-BDC8-B5B797BFB31D}">
      <dgm:prSet/>
      <dgm:spPr/>
      <dgm:t>
        <a:bodyPr/>
        <a:lstStyle/>
        <a:p>
          <a:endParaRPr lang="en-US" sz="1050"/>
        </a:p>
      </dgm:t>
    </dgm:pt>
    <dgm:pt modelId="{CC9377CE-DC25-4BC0-9BCD-86A26F658FC2}" type="pres">
      <dgm:prSet presAssocID="{01A4EE13-85C1-4BEF-821F-9E305ABC2425}" presName="root" presStyleCnt="0">
        <dgm:presLayoutVars>
          <dgm:dir/>
          <dgm:resizeHandles val="exact"/>
        </dgm:presLayoutVars>
      </dgm:prSet>
      <dgm:spPr/>
    </dgm:pt>
    <dgm:pt modelId="{859DA26B-CDBE-451A-A9F9-2419672D5E7A}" type="pres">
      <dgm:prSet presAssocID="{37DB0DB3-812E-4E63-9735-67FD9C9C96BE}" presName="compNode" presStyleCnt="0"/>
      <dgm:spPr/>
    </dgm:pt>
    <dgm:pt modelId="{403CC4B1-7621-42D5-9973-9B73F98EB7FD}" type="pres">
      <dgm:prSet presAssocID="{37DB0DB3-812E-4E63-9735-67FD9C9C96BE}" presName="bgRect" presStyleLbl="bgShp" presStyleIdx="0" presStyleCnt="2">
        <dgm:style>
          <a:lnRef idx="1">
            <a:schemeClr val="accent2"/>
          </a:lnRef>
          <a:fillRef idx="3">
            <a:schemeClr val="accent2"/>
          </a:fillRef>
          <a:effectRef idx="2">
            <a:schemeClr val="accent2"/>
          </a:effectRef>
          <a:fontRef idx="minor">
            <a:schemeClr val="lt1"/>
          </a:fontRef>
        </dgm:style>
      </dgm:prSet>
      <dgm:spPr>
        <a:xfrm>
          <a:off x="0" y="785514"/>
          <a:ext cx="11018837" cy="1450181"/>
        </a:xfrm>
        <a:prstGeom prst="roundRect">
          <a:avLst>
            <a:gd name="adj" fmla="val 10000"/>
          </a:avLst>
        </a:prstGeom>
        <a:solidFill>
          <a:srgbClr val="4CB1FF"/>
        </a:solidFill>
        <a:ln>
          <a:noFill/>
        </a:ln>
        <a:effectLst>
          <a:outerShdw blurRad="241300" dist="50800" dir="2700000" algn="tl" rotWithShape="0">
            <a:prstClr val="black">
              <a:alpha val="20000"/>
            </a:prstClr>
          </a:outerShdw>
        </a:effectLst>
      </dgm:spPr>
    </dgm:pt>
    <dgm:pt modelId="{D2EA7DE6-146D-49E3-9FAD-827F3C29B1AD}" type="pres">
      <dgm:prSet presAssocID="{37DB0DB3-812E-4E63-9735-67FD9C9C96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storm"/>
        </a:ext>
      </dgm:extLst>
    </dgm:pt>
    <dgm:pt modelId="{61B0C6DC-4ABD-4B09-8B07-DC7843CE932F}" type="pres">
      <dgm:prSet presAssocID="{37DB0DB3-812E-4E63-9735-67FD9C9C96BE}" presName="spaceRect" presStyleCnt="0"/>
      <dgm:spPr/>
    </dgm:pt>
    <dgm:pt modelId="{145F2106-626C-42BB-8C36-839511E52F71}" type="pres">
      <dgm:prSet presAssocID="{37DB0DB3-812E-4E63-9735-67FD9C9C96BE}" presName="parTx" presStyleLbl="revTx" presStyleIdx="0" presStyleCnt="2">
        <dgm:presLayoutVars>
          <dgm:chMax val="0"/>
          <dgm:chPref val="0"/>
        </dgm:presLayoutVars>
      </dgm:prSet>
      <dgm:spPr/>
    </dgm:pt>
    <dgm:pt modelId="{7652C94F-0BCC-4C9E-BE9C-02B0F0A43B38}" type="pres">
      <dgm:prSet presAssocID="{0486072B-5E1D-4359-AFD4-594E6050E98B}" presName="sibTrans" presStyleCnt="0"/>
      <dgm:spPr/>
    </dgm:pt>
    <dgm:pt modelId="{3FD973A0-5261-47C5-8BCE-309A4CD766AB}" type="pres">
      <dgm:prSet presAssocID="{4363EBE8-6615-45F8-9C03-3748F38728C7}" presName="compNode" presStyleCnt="0"/>
      <dgm:spPr/>
    </dgm:pt>
    <dgm:pt modelId="{E84FFE2A-A6E1-46AC-B04C-D66363E22608}" type="pres">
      <dgm:prSet presAssocID="{4363EBE8-6615-45F8-9C03-3748F38728C7}" presName="bgRect" presStyleLbl="bgShp" presStyleIdx="1" presStyleCnt="2">
        <dgm:style>
          <a:lnRef idx="1">
            <a:schemeClr val="accent2"/>
          </a:lnRef>
          <a:fillRef idx="3">
            <a:schemeClr val="accent2"/>
          </a:fillRef>
          <a:effectRef idx="2">
            <a:schemeClr val="accent2"/>
          </a:effectRef>
          <a:fontRef idx="minor">
            <a:schemeClr val="lt1"/>
          </a:fontRef>
        </dgm:style>
      </dgm:prSet>
      <dgm:spPr>
        <a:xfrm>
          <a:off x="0" y="2598241"/>
          <a:ext cx="11018837" cy="1450181"/>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dgm:spPr>
    </dgm:pt>
    <dgm:pt modelId="{8C3E77F7-8EEC-49A6-BD9A-4B799E812092}" type="pres">
      <dgm:prSet presAssocID="{4363EBE8-6615-45F8-9C03-3748F38728C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ipboard Checked"/>
        </a:ext>
      </dgm:extLst>
    </dgm:pt>
    <dgm:pt modelId="{534F7F03-3B07-4D27-B13F-FAF852B836D3}" type="pres">
      <dgm:prSet presAssocID="{4363EBE8-6615-45F8-9C03-3748F38728C7}" presName="spaceRect" presStyleCnt="0"/>
      <dgm:spPr/>
    </dgm:pt>
    <dgm:pt modelId="{50B75A28-1117-4B8E-9181-F50FBD0516B0}" type="pres">
      <dgm:prSet presAssocID="{4363EBE8-6615-45F8-9C03-3748F38728C7}" presName="parTx" presStyleLbl="revTx" presStyleIdx="1" presStyleCnt="2">
        <dgm:presLayoutVars>
          <dgm:chMax val="0"/>
          <dgm:chPref val="0"/>
        </dgm:presLayoutVars>
      </dgm:prSet>
      <dgm:spPr/>
    </dgm:pt>
  </dgm:ptLst>
  <dgm:cxnLst>
    <dgm:cxn modelId="{B8BAD807-F115-4FDE-80DE-58055EDCEF5D}" type="presOf" srcId="{4363EBE8-6615-45F8-9C03-3748F38728C7}" destId="{50B75A28-1117-4B8E-9181-F50FBD0516B0}" srcOrd="0" destOrd="0" presId="urn:microsoft.com/office/officeart/2018/2/layout/IconVerticalSolidList"/>
    <dgm:cxn modelId="{4C073615-9912-48AF-BDC8-B5B797BFB31D}" srcId="{01A4EE13-85C1-4BEF-821F-9E305ABC2425}" destId="{4363EBE8-6615-45F8-9C03-3748F38728C7}" srcOrd="1" destOrd="0" parTransId="{5B5ADC5D-BFF9-447C-A8C1-4E8DA4B795C2}" sibTransId="{F4F5537E-33A8-456F-BAC1-78DC06DA492A}"/>
    <dgm:cxn modelId="{BA965C1A-A62D-4ACD-9A26-BEF8BEA91AD7}" srcId="{01A4EE13-85C1-4BEF-821F-9E305ABC2425}" destId="{37DB0DB3-812E-4E63-9735-67FD9C9C96BE}" srcOrd="0" destOrd="0" parTransId="{6F8CB81B-7432-4B11-8BEC-AF757052D5C7}" sibTransId="{0486072B-5E1D-4359-AFD4-594E6050E98B}"/>
    <dgm:cxn modelId="{41116E62-15AE-4AA8-8421-83375B72361D}" type="presOf" srcId="{01A4EE13-85C1-4BEF-821F-9E305ABC2425}" destId="{CC9377CE-DC25-4BC0-9BCD-86A26F658FC2}" srcOrd="0" destOrd="0" presId="urn:microsoft.com/office/officeart/2018/2/layout/IconVerticalSolidList"/>
    <dgm:cxn modelId="{50FED391-D40A-4A6B-9E01-5F4F9BC6A71B}" type="presOf" srcId="{37DB0DB3-812E-4E63-9735-67FD9C9C96BE}" destId="{145F2106-626C-42BB-8C36-839511E52F71}" srcOrd="0" destOrd="0" presId="urn:microsoft.com/office/officeart/2018/2/layout/IconVerticalSolidList"/>
    <dgm:cxn modelId="{933563AF-96A7-45A5-A2F2-110DA2B65337}" type="presParOf" srcId="{CC9377CE-DC25-4BC0-9BCD-86A26F658FC2}" destId="{859DA26B-CDBE-451A-A9F9-2419672D5E7A}" srcOrd="0" destOrd="0" presId="urn:microsoft.com/office/officeart/2018/2/layout/IconVerticalSolidList"/>
    <dgm:cxn modelId="{D87E3A2C-7A2A-4DAD-9F52-D55332077364}" type="presParOf" srcId="{859DA26B-CDBE-451A-A9F9-2419672D5E7A}" destId="{403CC4B1-7621-42D5-9973-9B73F98EB7FD}" srcOrd="0" destOrd="0" presId="urn:microsoft.com/office/officeart/2018/2/layout/IconVerticalSolidList"/>
    <dgm:cxn modelId="{C994C5C9-12A7-4219-8793-0FE77F58FE35}" type="presParOf" srcId="{859DA26B-CDBE-451A-A9F9-2419672D5E7A}" destId="{D2EA7DE6-146D-49E3-9FAD-827F3C29B1AD}" srcOrd="1" destOrd="0" presId="urn:microsoft.com/office/officeart/2018/2/layout/IconVerticalSolidList"/>
    <dgm:cxn modelId="{2194C79F-B296-4626-BC2D-49BF9C37B81D}" type="presParOf" srcId="{859DA26B-CDBE-451A-A9F9-2419672D5E7A}" destId="{61B0C6DC-4ABD-4B09-8B07-DC7843CE932F}" srcOrd="2" destOrd="0" presId="urn:microsoft.com/office/officeart/2018/2/layout/IconVerticalSolidList"/>
    <dgm:cxn modelId="{0368D1C3-AD04-4F2C-ADEC-6CF1F0322A06}" type="presParOf" srcId="{859DA26B-CDBE-451A-A9F9-2419672D5E7A}" destId="{145F2106-626C-42BB-8C36-839511E52F71}" srcOrd="3" destOrd="0" presId="urn:microsoft.com/office/officeart/2018/2/layout/IconVerticalSolidList"/>
    <dgm:cxn modelId="{385E2663-6EB9-4D63-B21C-03AEBCF36A9F}" type="presParOf" srcId="{CC9377CE-DC25-4BC0-9BCD-86A26F658FC2}" destId="{7652C94F-0BCC-4C9E-BE9C-02B0F0A43B38}" srcOrd="1" destOrd="0" presId="urn:microsoft.com/office/officeart/2018/2/layout/IconVerticalSolidList"/>
    <dgm:cxn modelId="{4962FE1A-B70E-4CE3-93DB-A23C6C3B489E}" type="presParOf" srcId="{CC9377CE-DC25-4BC0-9BCD-86A26F658FC2}" destId="{3FD973A0-5261-47C5-8BCE-309A4CD766AB}" srcOrd="2" destOrd="0" presId="urn:microsoft.com/office/officeart/2018/2/layout/IconVerticalSolidList"/>
    <dgm:cxn modelId="{525B25EC-E356-44C1-A0F9-27D13A7FE920}" type="presParOf" srcId="{3FD973A0-5261-47C5-8BCE-309A4CD766AB}" destId="{E84FFE2A-A6E1-46AC-B04C-D66363E22608}" srcOrd="0" destOrd="0" presId="urn:microsoft.com/office/officeart/2018/2/layout/IconVerticalSolidList"/>
    <dgm:cxn modelId="{9FAC41DA-9B6F-4833-B9F5-5D29269090A7}" type="presParOf" srcId="{3FD973A0-5261-47C5-8BCE-309A4CD766AB}" destId="{8C3E77F7-8EEC-49A6-BD9A-4B799E812092}" srcOrd="1" destOrd="0" presId="urn:microsoft.com/office/officeart/2018/2/layout/IconVerticalSolidList"/>
    <dgm:cxn modelId="{CEE2285D-C3BF-452F-814B-B1C27A1EA67F}" type="presParOf" srcId="{3FD973A0-5261-47C5-8BCE-309A4CD766AB}" destId="{534F7F03-3B07-4D27-B13F-FAF852B836D3}" srcOrd="2" destOrd="0" presId="urn:microsoft.com/office/officeart/2018/2/layout/IconVerticalSolidList"/>
    <dgm:cxn modelId="{6CDE09BB-4C81-4E48-A693-68B35D007226}" type="presParOf" srcId="{3FD973A0-5261-47C5-8BCE-309A4CD766AB}" destId="{50B75A28-1117-4B8E-9181-F50FBD0516B0}" srcOrd="3" destOrd="0" presId="urn:microsoft.com/office/officeart/2018/2/layout/IconVerticalSolidList"/>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BADCD-54E1-4C63-9937-CA7911C86170}">
      <dsp:nvSpPr>
        <dsp:cNvPr id="0" name=""/>
        <dsp:cNvSpPr/>
      </dsp:nvSpPr>
      <dsp:spPr>
        <a:xfrm>
          <a:off x="0" y="5615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 The scope and level of protection should be specific and appropriate to the asset at risk. </a:t>
          </a:r>
        </a:p>
      </dsp:txBody>
      <dsp:txXfrm>
        <a:off x="20618" y="76770"/>
        <a:ext cx="3832373" cy="381134"/>
      </dsp:txXfrm>
    </dsp:sp>
    <dsp:sp modelId="{B76B8FB3-183C-4511-BBB4-3F6BDBF5E86C}">
      <dsp:nvSpPr>
        <dsp:cNvPr id="0" name=""/>
        <dsp:cNvSpPr/>
      </dsp:nvSpPr>
      <dsp:spPr>
        <a:xfrm>
          <a:off x="0" y="53324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2. Security mechanisms must be pervasive, simple, scalable, and easy to manage. </a:t>
          </a:r>
        </a:p>
      </dsp:txBody>
      <dsp:txXfrm>
        <a:off x="20618" y="553860"/>
        <a:ext cx="3832373" cy="381134"/>
      </dsp:txXfrm>
    </dsp:sp>
    <dsp:sp modelId="{BF4B7D4E-CF96-4873-BF76-48319FD70251}">
      <dsp:nvSpPr>
        <dsp:cNvPr id="0" name=""/>
        <dsp:cNvSpPr/>
      </dsp:nvSpPr>
      <dsp:spPr>
        <a:xfrm>
          <a:off x="0" y="101033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3. Assume context at your peril. </a:t>
          </a:r>
        </a:p>
      </dsp:txBody>
      <dsp:txXfrm>
        <a:off x="20618" y="1030950"/>
        <a:ext cx="3832373" cy="381134"/>
      </dsp:txXfrm>
    </dsp:sp>
    <dsp:sp modelId="{351B4DD4-42A0-4C9A-9FBB-ED1A696D8E43}">
      <dsp:nvSpPr>
        <dsp:cNvPr id="0" name=""/>
        <dsp:cNvSpPr/>
      </dsp:nvSpPr>
      <dsp:spPr>
        <a:xfrm>
          <a:off x="0" y="148742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4. Devices and applications must communicate using open, secure protocols. </a:t>
          </a:r>
        </a:p>
      </dsp:txBody>
      <dsp:txXfrm>
        <a:off x="20618" y="1508040"/>
        <a:ext cx="3832373" cy="381134"/>
      </dsp:txXfrm>
    </dsp:sp>
    <dsp:sp modelId="{624D06EC-3876-4A22-8029-55F5A4978961}">
      <dsp:nvSpPr>
        <dsp:cNvPr id="0" name=""/>
        <dsp:cNvSpPr/>
      </dsp:nvSpPr>
      <dsp:spPr>
        <a:xfrm>
          <a:off x="0" y="196451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5. All devices must be capable of maintaining their security policy on an un-trusted network. </a:t>
          </a:r>
        </a:p>
      </dsp:txBody>
      <dsp:txXfrm>
        <a:off x="20618" y="1985130"/>
        <a:ext cx="3832373" cy="381134"/>
      </dsp:txXfrm>
    </dsp:sp>
    <dsp:sp modelId="{BEFE52FD-5C3B-4B6C-A7C9-8E483C74730F}">
      <dsp:nvSpPr>
        <dsp:cNvPr id="0" name=""/>
        <dsp:cNvSpPr/>
      </dsp:nvSpPr>
      <dsp:spPr>
        <a:xfrm>
          <a:off x="0" y="244160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6. All people, processes, and technology must have declared &amp; transparent levels of trust for any transaction to take place. </a:t>
          </a:r>
        </a:p>
      </dsp:txBody>
      <dsp:txXfrm>
        <a:off x="20618" y="2462220"/>
        <a:ext cx="3832373" cy="381134"/>
      </dsp:txXfrm>
    </dsp:sp>
    <dsp:sp modelId="{4F913111-EEBE-4DF6-B42F-634028ECC16C}">
      <dsp:nvSpPr>
        <dsp:cNvPr id="0" name=""/>
        <dsp:cNvSpPr/>
      </dsp:nvSpPr>
      <dsp:spPr>
        <a:xfrm>
          <a:off x="0" y="291869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7. Mutual trust assurance levels must be determinable. </a:t>
          </a:r>
        </a:p>
      </dsp:txBody>
      <dsp:txXfrm>
        <a:off x="20618" y="2939310"/>
        <a:ext cx="3832373" cy="381134"/>
      </dsp:txXfrm>
    </dsp:sp>
    <dsp:sp modelId="{78CF0332-ED38-4CD8-8656-A9E2F41C3BA5}">
      <dsp:nvSpPr>
        <dsp:cNvPr id="0" name=""/>
        <dsp:cNvSpPr/>
      </dsp:nvSpPr>
      <dsp:spPr>
        <a:xfrm>
          <a:off x="0" y="339578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8. Authentication, authorization, and accountability must interoperate/exchange outside of your locus/area of control.</a:t>
          </a:r>
        </a:p>
      </dsp:txBody>
      <dsp:txXfrm>
        <a:off x="20618" y="3416400"/>
        <a:ext cx="3832373" cy="381134"/>
      </dsp:txXfrm>
    </dsp:sp>
    <dsp:sp modelId="{27D42203-6177-43A2-8482-AFCBC8A6F624}">
      <dsp:nvSpPr>
        <dsp:cNvPr id="0" name=""/>
        <dsp:cNvSpPr/>
      </dsp:nvSpPr>
      <dsp:spPr>
        <a:xfrm>
          <a:off x="0" y="387287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9. Access to data should be controlled by security attributes of the data itself. </a:t>
          </a:r>
        </a:p>
      </dsp:txBody>
      <dsp:txXfrm>
        <a:off x="20618" y="3893490"/>
        <a:ext cx="3832373" cy="381134"/>
      </dsp:txXfrm>
    </dsp:sp>
    <dsp:sp modelId="{4AD9C0DB-A955-42BF-A375-8DE63B2BDC76}">
      <dsp:nvSpPr>
        <dsp:cNvPr id="0" name=""/>
        <dsp:cNvSpPr/>
      </dsp:nvSpPr>
      <dsp:spPr>
        <a:xfrm>
          <a:off x="0" y="434996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10. Data privacy (and security of any asset of sufficiently high value) requires a segregation of duties/privileges. </a:t>
          </a:r>
        </a:p>
      </dsp:txBody>
      <dsp:txXfrm>
        <a:off x="20618" y="4370580"/>
        <a:ext cx="3832373" cy="381134"/>
      </dsp:txXfrm>
    </dsp:sp>
    <dsp:sp modelId="{8B6AE742-4E2B-4C08-B11E-FD3F57D432A0}">
      <dsp:nvSpPr>
        <dsp:cNvPr id="0" name=""/>
        <dsp:cNvSpPr/>
      </dsp:nvSpPr>
      <dsp:spPr>
        <a:xfrm>
          <a:off x="0" y="4827052"/>
          <a:ext cx="3873609" cy="422370"/>
        </a:xfrm>
        <a:prstGeom prst="round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11. By default, data must be appropriately secured when stored, in transit, and in use. </a:t>
          </a:r>
        </a:p>
      </dsp:txBody>
      <dsp:txXfrm>
        <a:off x="20618" y="4847670"/>
        <a:ext cx="3832373" cy="381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DCDCA-3C95-41E7-BF6F-31EA7C30FADD}">
      <dsp:nvSpPr>
        <dsp:cNvPr id="0" name=""/>
        <dsp:cNvSpPr/>
      </dsp:nvSpPr>
      <dsp:spPr>
        <a:xfrm>
          <a:off x="0" y="805"/>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E929C1A4-1824-4BC7-B8DB-690A7BF4A595}">
      <dsp:nvSpPr>
        <dsp:cNvPr id="0" name=""/>
        <dsp:cNvSpPr/>
      </dsp:nvSpPr>
      <dsp:spPr>
        <a:xfrm>
          <a:off x="111064" y="83415"/>
          <a:ext cx="202132" cy="2019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8E60EA-3361-46F3-8F70-5427930556FC}">
      <dsp:nvSpPr>
        <dsp:cNvPr id="0" name=""/>
        <dsp:cNvSpPr/>
      </dsp:nvSpPr>
      <dsp:spPr>
        <a:xfrm>
          <a:off x="424260" y="805"/>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1. Modern Work Enablement</a:t>
          </a:r>
          <a:r>
            <a:rPr lang="en-US" sz="1050" kern="1200"/>
            <a:t> – Users in organizational ecosystems must be able to work on any network in any location with the same security assurances. </a:t>
          </a:r>
        </a:p>
      </dsp:txBody>
      <dsp:txXfrm>
        <a:off x="424260" y="805"/>
        <a:ext cx="5820867" cy="367513"/>
      </dsp:txXfrm>
    </dsp:sp>
    <dsp:sp modelId="{A46FE27E-A958-42C4-B3C1-31E8AE10AF1A}">
      <dsp:nvSpPr>
        <dsp:cNvPr id="0" name=""/>
        <dsp:cNvSpPr/>
      </dsp:nvSpPr>
      <dsp:spPr>
        <a:xfrm>
          <a:off x="0" y="443706"/>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90D472B6-54D2-443C-BE27-AE76393B3E42}">
      <dsp:nvSpPr>
        <dsp:cNvPr id="0" name=""/>
        <dsp:cNvSpPr/>
      </dsp:nvSpPr>
      <dsp:spPr>
        <a:xfrm>
          <a:off x="111064" y="526316"/>
          <a:ext cx="202132" cy="201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03E9E9-9E4D-41A9-8802-D4E89861A88A}">
      <dsp:nvSpPr>
        <dsp:cNvPr id="0" name=""/>
        <dsp:cNvSpPr/>
      </dsp:nvSpPr>
      <dsp:spPr>
        <a:xfrm>
          <a:off x="424260" y="443706"/>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2. Goal Alignment</a:t>
          </a:r>
          <a:r>
            <a:rPr lang="en-US" sz="1050" kern="1200"/>
            <a:t> – Security must align with and enable organization goals within the risk tolerance and threshold.</a:t>
          </a:r>
        </a:p>
      </dsp:txBody>
      <dsp:txXfrm>
        <a:off x="424260" y="443706"/>
        <a:ext cx="5820867" cy="367513"/>
      </dsp:txXfrm>
    </dsp:sp>
    <dsp:sp modelId="{D6905C37-0C2A-4CCF-AD9C-1F9B73658539}">
      <dsp:nvSpPr>
        <dsp:cNvPr id="0" name=""/>
        <dsp:cNvSpPr/>
      </dsp:nvSpPr>
      <dsp:spPr>
        <a:xfrm>
          <a:off x="0" y="886606"/>
          <a:ext cx="6295788" cy="367154"/>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0966D8A5-1B84-4B36-8F1B-2AFE7ECB1D31}">
      <dsp:nvSpPr>
        <dsp:cNvPr id="0" name=""/>
        <dsp:cNvSpPr/>
      </dsp:nvSpPr>
      <dsp:spPr>
        <a:xfrm>
          <a:off x="111064" y="969216"/>
          <a:ext cx="202132" cy="20193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7FEE7C-8FF3-4251-A4ED-95F7520C3F79}">
      <dsp:nvSpPr>
        <dsp:cNvPr id="0" name=""/>
        <dsp:cNvSpPr/>
      </dsp:nvSpPr>
      <dsp:spPr>
        <a:xfrm>
          <a:off x="424260" y="886606"/>
          <a:ext cx="5820867" cy="367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895" tIns="38895" rIns="38895" bIns="38895" numCol="1" spcCol="1270" anchor="ctr" anchorCtr="0">
          <a:noAutofit/>
        </a:bodyPr>
        <a:lstStyle/>
        <a:p>
          <a:pPr marL="0" lvl="0" indent="0" algn="l" defTabSz="466725">
            <a:lnSpc>
              <a:spcPct val="100000"/>
            </a:lnSpc>
            <a:spcBef>
              <a:spcPct val="0"/>
            </a:spcBef>
            <a:spcAft>
              <a:spcPct val="35000"/>
            </a:spcAft>
            <a:buNone/>
          </a:pPr>
          <a:r>
            <a:rPr lang="en-US" sz="1050" b="1" kern="1200"/>
            <a:t>3. Risk Alignment</a:t>
          </a:r>
          <a:r>
            <a:rPr lang="en-US" sz="1050" kern="1200"/>
            <a:t> – Security risk must be managed and measured using a consistent risk framework and considering organizational risk tolerance and thresholds.</a:t>
          </a:r>
        </a:p>
      </dsp:txBody>
      <dsp:txXfrm>
        <a:off x="424260" y="886606"/>
        <a:ext cx="5820867" cy="367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CC4B1-7621-42D5-9973-9B73F98EB7FD}">
      <dsp:nvSpPr>
        <dsp:cNvPr id="0" name=""/>
        <dsp:cNvSpPr/>
      </dsp:nvSpPr>
      <dsp:spPr>
        <a:xfrm>
          <a:off x="0" y="29163"/>
          <a:ext cx="6294250" cy="389861"/>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D2EA7DE6-146D-49E3-9FAD-827F3C29B1AD}">
      <dsp:nvSpPr>
        <dsp:cNvPr id="0" name=""/>
        <dsp:cNvSpPr/>
      </dsp:nvSpPr>
      <dsp:spPr>
        <a:xfrm>
          <a:off x="117933" y="116882"/>
          <a:ext cx="214633" cy="214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5F2106-626C-42BB-8C36-839511E52F71}">
      <dsp:nvSpPr>
        <dsp:cNvPr id="0" name=""/>
        <dsp:cNvSpPr/>
      </dsp:nvSpPr>
      <dsp:spPr>
        <a:xfrm>
          <a:off x="450499" y="29163"/>
          <a:ext cx="5842869" cy="39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301" tIns="41301" rIns="41301" bIns="41301" numCol="1" spcCol="1270" anchor="ctr" anchorCtr="0">
          <a:noAutofit/>
        </a:bodyPr>
        <a:lstStyle/>
        <a:p>
          <a:pPr marL="0" lvl="0" indent="0" algn="l" defTabSz="444500">
            <a:lnSpc>
              <a:spcPct val="100000"/>
            </a:lnSpc>
            <a:spcBef>
              <a:spcPct val="0"/>
            </a:spcBef>
            <a:spcAft>
              <a:spcPct val="35000"/>
            </a:spcAft>
            <a:buNone/>
          </a:pPr>
          <a:r>
            <a:rPr lang="en-US" sz="1000" b="1" kern="1200"/>
            <a:t>Asset-Centric Security</a:t>
          </a:r>
          <a:r>
            <a:rPr lang="en-US" sz="1000" kern="1200"/>
            <a:t> – </a:t>
          </a:r>
          <a:r>
            <a:rPr lang="en-US" sz="800" kern="1200"/>
            <a:t>Security must be as close to the assets as possible (i.e., data-centric and application-centric approaches instead of network-centric strategies) to provide a tailored approach the minimizes productivity disruption.</a:t>
          </a:r>
        </a:p>
      </dsp:txBody>
      <dsp:txXfrm>
        <a:off x="450499" y="29163"/>
        <a:ext cx="5842869" cy="390242"/>
      </dsp:txXfrm>
    </dsp:sp>
    <dsp:sp modelId="{E84FFE2A-A6E1-46AC-B04C-D66363E22608}">
      <dsp:nvSpPr>
        <dsp:cNvPr id="0" name=""/>
        <dsp:cNvSpPr/>
      </dsp:nvSpPr>
      <dsp:spPr>
        <a:xfrm>
          <a:off x="0" y="487274"/>
          <a:ext cx="6294250" cy="389861"/>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8C3E77F7-8EEC-49A6-BD9A-4B799E812092}">
      <dsp:nvSpPr>
        <dsp:cNvPr id="0" name=""/>
        <dsp:cNvSpPr/>
      </dsp:nvSpPr>
      <dsp:spPr>
        <a:xfrm>
          <a:off x="117933" y="574992"/>
          <a:ext cx="214633" cy="214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B75A28-1117-4B8E-9181-F50FBD0516B0}">
      <dsp:nvSpPr>
        <dsp:cNvPr id="0" name=""/>
        <dsp:cNvSpPr/>
      </dsp:nvSpPr>
      <dsp:spPr>
        <a:xfrm>
          <a:off x="450499" y="487274"/>
          <a:ext cx="5842869" cy="390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301" tIns="41301" rIns="41301" bIns="41301" numCol="1" spcCol="1270" anchor="ctr" anchorCtr="0">
          <a:noAutofit/>
        </a:bodyPr>
        <a:lstStyle/>
        <a:p>
          <a:pPr marL="0" lvl="0" indent="0" algn="l" defTabSz="444500">
            <a:lnSpc>
              <a:spcPct val="100000"/>
            </a:lnSpc>
            <a:spcBef>
              <a:spcPct val="0"/>
            </a:spcBef>
            <a:spcAft>
              <a:spcPct val="35000"/>
            </a:spcAft>
            <a:buNone/>
          </a:pPr>
          <a:r>
            <a:rPr lang="en-US" sz="1000" b="1" kern="1200"/>
            <a:t>Least Privilege</a:t>
          </a:r>
          <a:r>
            <a:rPr lang="en-US" sz="1000" kern="1200"/>
            <a:t> – Access to systems and data must be granted only as required and removed when no longer required.</a:t>
          </a:r>
        </a:p>
      </dsp:txBody>
      <dsp:txXfrm>
        <a:off x="450499" y="487274"/>
        <a:ext cx="5842869" cy="390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CC4B1-7621-42D5-9973-9B73F98EB7FD}">
      <dsp:nvSpPr>
        <dsp:cNvPr id="0" name=""/>
        <dsp:cNvSpPr/>
      </dsp:nvSpPr>
      <dsp:spPr>
        <a:xfrm>
          <a:off x="0" y="703"/>
          <a:ext cx="6285738" cy="330352"/>
        </a:xfrm>
        <a:prstGeom prst="roundRect">
          <a:avLst>
            <a:gd name="adj" fmla="val 10000"/>
          </a:avLst>
        </a:prstGeom>
        <a:solidFill>
          <a:srgbClr val="4CB1FF"/>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D2EA7DE6-146D-49E3-9FAD-827F3C29B1AD}">
      <dsp:nvSpPr>
        <dsp:cNvPr id="0" name=""/>
        <dsp:cNvSpPr/>
      </dsp:nvSpPr>
      <dsp:spPr>
        <a:xfrm>
          <a:off x="99931" y="75032"/>
          <a:ext cx="181871" cy="1816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5F2106-626C-42BB-8C36-839511E52F71}">
      <dsp:nvSpPr>
        <dsp:cNvPr id="0" name=""/>
        <dsp:cNvSpPr/>
      </dsp:nvSpPr>
      <dsp:spPr>
        <a:xfrm>
          <a:off x="381735" y="703"/>
          <a:ext cx="5870219" cy="330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7" tIns="34997" rIns="34997" bIns="34997" numCol="1" spcCol="1270" anchor="ctr" anchorCtr="0">
          <a:noAutofit/>
        </a:bodyPr>
        <a:lstStyle/>
        <a:p>
          <a:pPr marL="0" lvl="0" indent="0" algn="l" defTabSz="400050">
            <a:lnSpc>
              <a:spcPct val="100000"/>
            </a:lnSpc>
            <a:spcBef>
              <a:spcPct val="0"/>
            </a:spcBef>
            <a:spcAft>
              <a:spcPct val="35000"/>
            </a:spcAft>
            <a:buNone/>
          </a:pPr>
          <a:r>
            <a:rPr lang="en-US" sz="900" b="1" kern="1200"/>
            <a:t>10. Simple and Pervasive Security</a:t>
          </a:r>
          <a:r>
            <a:rPr lang="en-US" sz="900" kern="1200"/>
            <a:t> – Security mechanisms must be simple, scalable, and easy to implement and manage throughout the organizational ecosystem (whether internal or external).</a:t>
          </a:r>
        </a:p>
      </dsp:txBody>
      <dsp:txXfrm>
        <a:off x="381735" y="703"/>
        <a:ext cx="5870219" cy="330675"/>
      </dsp:txXfrm>
    </dsp:sp>
    <dsp:sp modelId="{E84FFE2A-A6E1-46AC-B04C-D66363E22608}">
      <dsp:nvSpPr>
        <dsp:cNvPr id="0" name=""/>
        <dsp:cNvSpPr/>
      </dsp:nvSpPr>
      <dsp:spPr>
        <a:xfrm>
          <a:off x="0" y="376216"/>
          <a:ext cx="6285738" cy="330352"/>
        </a:xfrm>
        <a:prstGeom prst="roundRect">
          <a:avLst>
            <a:gd name="adj" fmla="val 10000"/>
          </a:avLst>
        </a:prstGeom>
        <a:solidFill>
          <a:schemeClr val="accent1">
            <a:lumMod val="60000"/>
            <a:lumOff val="40000"/>
          </a:schemeClr>
        </a:solidFill>
        <a:ln w="9525" cap="flat" cmpd="sng" algn="ctr">
          <a:noFill/>
          <a:prstDash val="solid"/>
        </a:ln>
        <a:effectLst>
          <a:outerShdw blurRad="241300" dist="50800" dir="2700000" algn="tl" rotWithShape="0">
            <a:prstClr val="black">
              <a:alpha val="20000"/>
            </a:prstClr>
          </a:outerShdw>
        </a:effectLst>
      </dsp:spPr>
      <dsp:style>
        <a:lnRef idx="1">
          <a:schemeClr val="accent2"/>
        </a:lnRef>
        <a:fillRef idx="3">
          <a:schemeClr val="accent2"/>
        </a:fillRef>
        <a:effectRef idx="2">
          <a:schemeClr val="accent2"/>
        </a:effectRef>
        <a:fontRef idx="minor">
          <a:schemeClr val="lt1"/>
        </a:fontRef>
      </dsp:style>
    </dsp:sp>
    <dsp:sp modelId="{8C3E77F7-8EEC-49A6-BD9A-4B799E812092}">
      <dsp:nvSpPr>
        <dsp:cNvPr id="0" name=""/>
        <dsp:cNvSpPr/>
      </dsp:nvSpPr>
      <dsp:spPr>
        <a:xfrm>
          <a:off x="99931" y="450546"/>
          <a:ext cx="181871" cy="1816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B75A28-1117-4B8E-9181-F50FBD0516B0}">
      <dsp:nvSpPr>
        <dsp:cNvPr id="0" name=""/>
        <dsp:cNvSpPr/>
      </dsp:nvSpPr>
      <dsp:spPr>
        <a:xfrm>
          <a:off x="381735" y="376216"/>
          <a:ext cx="5870219" cy="330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97" tIns="34997" rIns="34997" bIns="34997" numCol="1" spcCol="1270" anchor="ctr" anchorCtr="0">
          <a:noAutofit/>
        </a:bodyPr>
        <a:lstStyle/>
        <a:p>
          <a:pPr marL="0" lvl="0" indent="0" algn="l" defTabSz="400050">
            <a:lnSpc>
              <a:spcPct val="100000"/>
            </a:lnSpc>
            <a:spcBef>
              <a:spcPct val="0"/>
            </a:spcBef>
            <a:spcAft>
              <a:spcPct val="35000"/>
            </a:spcAft>
            <a:buNone/>
          </a:pPr>
          <a:r>
            <a:rPr lang="en-US" sz="900" b="1" kern="1200"/>
            <a:t>11. Explicit Trust Validation</a:t>
          </a:r>
          <a:r>
            <a:rPr lang="en-US" sz="900" kern="1200"/>
            <a:t> – Assumptions of integrity and trust level must be explicitly validated against organization risk threshold and tolerance. </a:t>
          </a:r>
        </a:p>
      </dsp:txBody>
      <dsp:txXfrm>
        <a:off x="381735" y="376216"/>
        <a:ext cx="5870219" cy="3306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nam06.safelinks.protection.outlook.com/?url=https%3A%2F%2Ftechcommunity.microsoft.com%2Ft5%2Fazure-sentinel%2Fazure-sentinel-syslog-cef-logstash-and-other-3rd-party%2Fba-p%2F803891&amp;data=04%7C01%7CMark.Simos%40microsoft.com%7Ca547a0d8db93456cc04f08d8c1588df3%7C72f988bf86f141af91ab2d7cd011db47%7C1%7C0%7C637471933439579474%7CUnknown%7CTWFpbGZsb3d8eyJWIjoiMC4wLjAwMDAiLCJQIjoiV2luMzIiLCJBTiI6Ik1haWwiLCJXVCI6Mn0%3D%7C1000&amp;sdata=Y98ylgimUlxzksaI7APmVCnJvSvBxaruk7XNEZe7m3c%3D&amp;reserved=0" TargetMode="External"/><Relationship Id="rId3" Type="http://schemas.openxmlformats.org/officeDocument/2006/relationships/hyperlink" Target="https://nam06.safelinks.protection.outlook.com/?url=https%3A%2F%2Fdocs.microsoft.com%2Fen-us%2Fazure%2Fsecurity-center%2Fquickstart-onboard-aws&amp;data=04%7C01%7CMark.Simos%40microsoft.com%7Ca547a0d8db93456cc04f08d8c1588df3%7C72f988bf86f141af91ab2d7cd011db47%7C1%7C0%7C637471933439549488%7CUnknown%7CTWFpbGZsb3d8eyJWIjoiMC4wLjAwMDAiLCJQIjoiV2luMzIiLCJBTiI6Ik1haWwiLCJXVCI6Mn0%3D%7C1000&amp;sdata=QNOWdXoTL19HI%2FXI%2B6Mvi8uApNKCzcvEiPoYLvbeyrE%3D&amp;reserved=0" TargetMode="External"/><Relationship Id="rId7" Type="http://schemas.openxmlformats.org/officeDocument/2006/relationships/hyperlink" Target="https://techcommunity.microsoft.com/t5/azure-sentinel/automating-the-onboarding-on-premises-aws-and-gcp-vms-on/ba-p/1488267"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nam06.safelinks.protection.outlook.com/?url=https%3A%2F%2Fdocs.microsoft.com%2Fen-us%2Fazure%2Fsecurity-center%2Fquickstart-onboard-aws&amp;data=04%7C01%7CMark.Simos%40microsoft.com%7Ca547a0d8db93456cc04f08d8c1588df3%7C72f988bf86f141af91ab2d7cd011db47%7C1%7C0%7C637471933439569476%7CUnknown%7CTWFpbGZsb3d8eyJWIjoiMC4wLjAwMDAiLCJQIjoiV2luMzIiLCJBTiI6Ik1haWwiLCJXVCI6Mn0%3D%7C1000&amp;sdata=rqR1MO5OJW%2BkBuH%2BXh6DuJZ6ZzTiZEDtf25WNMjzywk%3D&amp;reserved=0" TargetMode="External"/><Relationship Id="rId5" Type="http://schemas.openxmlformats.org/officeDocument/2006/relationships/hyperlink" Target="https://nam06.safelinks.protection.outlook.com/?url=https%3A%2F%2Fdocs.microsoft.com%2Fen-us%2Fcloud-app-security%2Fsecurity-config&amp;data=04%7C01%7CMark.Simos%40microsoft.com%7Ca547a0d8db93456cc04f08d8c1588df3%7C72f988bf86f141af91ab2d7cd011db47%7C1%7C0%7C637471933439559480%7CUnknown%7CTWFpbGZsb3d8eyJWIjoiMC4wLjAwMDAiLCJQIjoiV2luMzIiLCJBTiI6Ik1haWwiLCJXVCI6Mn0%3D%7C1000&amp;sdata=inYkTj%2BwuDbPMp7BNWcfTNxF68YVFwdJ9EbM0OSAbK8%3D&amp;reserved=0" TargetMode="External"/><Relationship Id="rId4" Type="http://schemas.openxmlformats.org/officeDocument/2006/relationships/hyperlink" Target="https://nam06.safelinks.protection.outlook.com/?url=https%3A%2F%2Fdocs.microsoft.com%2Fen-us%2Fazure%2Fsecurity-center%2Fquickstart-onboard-gcp&amp;data=04%7C01%7CMark.Simos%40microsoft.com%7Ca547a0d8db93456cc04f08d8c1588df3%7C72f988bf86f141af91ab2d7cd011db47%7C1%7C0%7C637471933439559480%7CUnknown%7CTWFpbGZsb3d8eyJWIjoiMC4wLjAwMDAiLCJQIjoiV2luMzIiLCJBTiI6Ik1haWwiLCJXVCI6Mn0%3D%7C1000&amp;sdata=B3Ec86dntsp%2BCxyvYdTRH4maOX87Jfx3jBp8d0PEYlU%3D&amp;reserved=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services/azure-arc/"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microsoft.com/security/blog/2020/12/02/protect-your-sql-server-on-premises-in-azure-and-in-multi-cloud/" TargetMode="External"/><Relationship Id="rId4" Type="http://schemas.openxmlformats.org/officeDocument/2006/relationships/hyperlink" Target="https://www.microsoft.com/security/blog/2021/01/27/protecting-multi-cloud-environments-with-azure-security-center/"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yberx-labs.com/blog/how-to-translate-safety-into-security/"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Purdue_Enterprise_Reference_Architectu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azure/active-directory/manage-apps/what-is-application-prox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azure/active-directory/conditional-access/howto-conditional-access-policy-compliant-devic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microsoft.com/microsoft-365/security/defender-endpoint/automated-investigations" TargetMode="External"/><Relationship Id="rId4" Type="http://schemas.openxmlformats.org/officeDocument/2006/relationships/hyperlink" Target="https://docs.microsoft.com/mem/intune/protect/advanced-threat-protection-configure#create-and-assign-compliance-policy-to-set-device-risk-level"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azure/active-directory/conditional-access/concept-continuous-access-evaluat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ocs.microsoft.com/microsoft-365/security/mtp/mtp-autoir" TargetMode="External"/><Relationship Id="rId3" Type="http://schemas.openxmlformats.org/officeDocument/2006/relationships/hyperlink" Target="https://docs.microsoft.com/azure/data-explorer/" TargetMode="External"/><Relationship Id="rId7" Type="http://schemas.openxmlformats.org/officeDocument/2006/relationships/hyperlink" Target="https://www.microsoft.com/security/blog/2020/06/25/zen-and-the-art-of-threat-hunting/"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microsoft.com/security/blog/2020/05/04/lessons-learned-microsoft-soc-part-3c/" TargetMode="External"/><Relationship Id="rId5" Type="http://schemas.openxmlformats.org/officeDocument/2006/relationships/hyperlink" Target="https://www.microsoft.com/security/blog/2019/12/23/ciso-series-lessons-learned-from-the-microsoft-soc-part-3b-a-day-in-the-life/" TargetMode="External"/><Relationship Id="rId4" Type="http://schemas.openxmlformats.org/officeDocument/2006/relationships/hyperlink" Target="https://www.microsoft.com/security/blog/2019/02/21/lessons-learned-from-the-microsoft-soc-part-1-organization/"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microsoft-365/security/defender-endpoint/automated-investigation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azure/sentinel/microsoft-365-defender-sentinel-integration" TargetMode="External"/><Relationship Id="rId4" Type="http://schemas.openxmlformats.org/officeDocument/2006/relationships/hyperlink" Target="https://docs.microsoft.com/azure/sentinel/automation-in-azure-sentine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ka.ms/WAF"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aka.ms/CAF" TargetMode="External"/><Relationship Id="rId4" Type="http://schemas.openxmlformats.org/officeDocument/2006/relationships/hyperlink" Target="https://aka.ms/BenchmarkDoc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ka.ms/sharedresponsibility"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aka.ms/tiermodel" TargetMode="External"/><Relationship Id="rId4" Type="http://schemas.openxmlformats.org/officeDocument/2006/relationships/hyperlink" Target="https://aka.ms/AccessMode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s.microsoft.com/iot/2018/04/04/microsoft-will-invest-5-billion-in-iot-heres-why/"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aka.ms/markslist" TargetMode="External"/><Relationship Id="rId4" Type="http://schemas.openxmlformats.org/officeDocument/2006/relationships/hyperlink" Target="https://azure.microsoft.com/blog/introducing-microsoft-azure-sphere-secure-and-power-the-intelligent-edg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aka.ms/markslist" TargetMode="External"/><Relationship Id="rId4" Type="http://schemas.openxmlformats.org/officeDocument/2006/relationships/hyperlink" Target="https://docs.microsoft.com/cloud-app-security/connect-aws-to-microsoft-cloud-app-secur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200" kern="0">
                <a:gradFill>
                  <a:gsLst>
                    <a:gs pos="0">
                      <a:prstClr val="black"/>
                    </a:gs>
                    <a:gs pos="100000">
                      <a:prstClr val="black"/>
                    </a:gs>
                  </a:gsLst>
                  <a:lin ang="5400000" scaled="0"/>
                </a:gradFill>
                <a:latin typeface="Segoe UI" pitchFamily="34" charset="0"/>
                <a:ea typeface="Segoe UI" pitchFamily="34" charset="0"/>
                <a:cs typeface="Segoe UI" pitchFamily="34" charset="0"/>
              </a:rPr>
              <a:t>© 2021 Microsoft Corporation. All rights reserved. Microsoft, Windows, and other product names are or may be registered trademarks and/or trademarks in the U.S. and/or other countries.</a:t>
            </a:r>
          </a:p>
          <a:p>
            <a:pPr lvl="0" defTabSz="914099" eaLnBrk="0" hangingPunct="0">
              <a:defRPr/>
            </a:pPr>
            <a:endParaRPr lang="en-US" sz="12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2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a:t>
            </a:r>
          </a:p>
          <a:p>
            <a:pPr lvl="0" defTabSz="914099" eaLnBrk="0" hangingPunct="0">
              <a:defRPr/>
            </a:pPr>
            <a:endParaRPr lang="en-US" sz="12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2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mn-lt"/>
              </a:rPr>
              <a:t>Key Takeaway: </a:t>
            </a:r>
            <a:r>
              <a:rPr lang="en-US" sz="1200">
                <a:latin typeface="+mn-lt"/>
              </a:rPr>
              <a:t>These are the technical diagrams that compose the Microsoft Security Reference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These diagrams evolves over time, so here are a few highlights on what's changed</a:t>
            </a:r>
          </a:p>
          <a:p>
            <a:endParaRPr lang="en-US" sz="1200" b="1" i="0" u="sng"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December 2021 release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Added Section for Secure Access Service Edge (SASE)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Added Section on Zero Trust Transformation Journey from a network security architecture perspective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Added Defender for IoT (and OT) to attack chain diagram</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Added Data Security to People diagram</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Added Role Types Diagram to People section</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1A1A1A"/>
                </a:solidFill>
                <a:effectLst/>
                <a:uLnTx/>
                <a:uFillTx/>
                <a:latin typeface="Segoe UI"/>
                <a:ea typeface="Segoe UI" pitchFamily="34" charset="0"/>
                <a:cs typeface="Segoe UI" pitchFamily="34" charset="0"/>
              </a:rPr>
              <a:t>Updated Zero Trust slides – Definition, Rapid Modernization Plan (</a:t>
            </a:r>
            <a:r>
              <a:rPr lang="en-US" sz="1800" kern="0" err="1">
                <a:solidFill>
                  <a:srgbClr val="1A1A1A"/>
                </a:solidFill>
                <a:latin typeface="Segoe UI"/>
                <a:ea typeface="Segoe UI" pitchFamily="34" charset="0"/>
                <a:cs typeface="Segoe UI" pitchFamily="34" charset="0"/>
              </a:rPr>
              <a:t>RaMP</a:t>
            </a:r>
            <a:r>
              <a:rPr lang="en-US" sz="1800" kern="0">
                <a:solidFill>
                  <a:srgbClr val="1A1A1A"/>
                </a:solidFill>
                <a:latin typeface="Segoe UI"/>
                <a:ea typeface="Segoe UI" pitchFamily="34" charset="0"/>
                <a:cs typeface="Segoe UI" pitchFamily="34" charset="0"/>
              </a:rPr>
              <a:t>), simple summary diagram, </a:t>
            </a:r>
            <a:r>
              <a:rPr kumimoji="0" lang="en-US" sz="1800" b="0" i="0" u="none" strike="noStrike" kern="0" cap="none" spc="0" normalizeH="0" baseline="0" noProof="0">
                <a:ln>
                  <a:noFill/>
                </a:ln>
                <a:solidFill>
                  <a:srgbClr val="1A1A1A"/>
                </a:solidFill>
                <a:effectLst/>
                <a:uLnTx/>
                <a:uFillTx/>
                <a:latin typeface="Segoe UI"/>
                <a:ea typeface="Segoe UI" pitchFamily="34" charset="0"/>
                <a:cs typeface="Segoe UI" pitchFamily="34" charset="0"/>
              </a:rPr>
              <a:t>Zero Trust User Access (including a</a:t>
            </a:r>
            <a:r>
              <a:rPr lang="en-US" kern="0" err="1">
                <a:solidFill>
                  <a:srgbClr val="1A1A1A"/>
                </a:solidFill>
                <a:latin typeface="Segoe UI"/>
                <a:ea typeface="Segoe UI" pitchFamily="34" charset="0"/>
                <a:cs typeface="Segoe UI" pitchFamily="34" charset="0"/>
              </a:rPr>
              <a:t>nimation</a:t>
            </a:r>
            <a:r>
              <a:rPr lang="en-US" kern="0">
                <a:solidFill>
                  <a:srgbClr val="1A1A1A"/>
                </a:solidFill>
                <a:latin typeface="Segoe UI"/>
                <a:ea typeface="Segoe UI" pitchFamily="34" charset="0"/>
                <a:cs typeface="Segoe UI" pitchFamily="34" charset="0"/>
              </a:rPr>
              <a:t> order, 3</a:t>
            </a:r>
            <a:r>
              <a:rPr lang="en-US" kern="0" baseline="30000">
                <a:solidFill>
                  <a:srgbClr val="1A1A1A"/>
                </a:solidFill>
                <a:latin typeface="Segoe UI"/>
                <a:ea typeface="Segoe UI" pitchFamily="34" charset="0"/>
                <a:cs typeface="Segoe UI" pitchFamily="34" charset="0"/>
              </a:rPr>
              <a:t>rd</a:t>
            </a:r>
            <a:r>
              <a:rPr lang="en-US" kern="0">
                <a:solidFill>
                  <a:srgbClr val="1A1A1A"/>
                </a:solidFill>
                <a:latin typeface="Segoe UI"/>
                <a:ea typeface="Segoe UI" pitchFamily="34" charset="0"/>
                <a:cs typeface="Segoe UI" pitchFamily="34" charset="0"/>
              </a:rPr>
              <a:t> party MFA, Device Filters)</a:t>
            </a:r>
          </a:p>
          <a:p>
            <a:pPr marL="171450" indent="-171450" defTabSz="932472" fontAlgn="base">
              <a:spcBef>
                <a:spcPct val="0"/>
              </a:spcBef>
              <a:spcAft>
                <a:spcPct val="0"/>
              </a:spcAft>
              <a:buFont typeface="Arial" panose="020B0604020202020204" pitchFamily="34" charset="0"/>
              <a:buChar char="•"/>
              <a:defRPr/>
            </a:pPr>
            <a:r>
              <a:rPr lang="en-US" kern="0">
                <a:solidFill>
                  <a:srgbClr val="1A1A1A"/>
                </a:solidFill>
                <a:latin typeface="Segoe UI"/>
                <a:ea typeface="Segoe UI" pitchFamily="34" charset="0"/>
                <a:cs typeface="Segoe UI" pitchFamily="34" charset="0"/>
              </a:rPr>
              <a:t>Updated Threat Intelligence slides – updated statistics, added MDDR links, added D4IoT Product, and added original research like Section 52/ransomware/disinformation</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lang="en-US" kern="0">
                <a:solidFill>
                  <a:srgbClr val="1A1A1A"/>
                </a:solidFill>
                <a:latin typeface="Segoe UI"/>
                <a:ea typeface="Segoe UI" pitchFamily="34" charset="0"/>
                <a:cs typeface="Segoe UI" pitchFamily="34" charset="0"/>
              </a:rPr>
              <a:t>Update Product Names based on changes at Ignite 2021</a:t>
            </a:r>
          </a:p>
          <a:p>
            <a:pPr marL="742950" lvl="1" indent="-285750" defTabSz="932472" fontAlgn="base">
              <a:spcBef>
                <a:spcPct val="0"/>
              </a:spcBef>
              <a:spcAft>
                <a:spcPct val="0"/>
              </a:spcAft>
              <a:buFont typeface="Arial" panose="020B0604020202020204" pitchFamily="34" charset="0"/>
              <a:buChar char="•"/>
              <a:defRPr/>
            </a:pPr>
            <a:r>
              <a:rPr lang="en-US" sz="1100" kern="0">
                <a:solidFill>
                  <a:srgbClr val="1A1A1A"/>
                </a:solidFill>
                <a:latin typeface="Segoe UI"/>
                <a:ea typeface="Segoe UI" pitchFamily="34" charset="0"/>
                <a:cs typeface="Segoe UI" pitchFamily="34" charset="0"/>
              </a:rPr>
              <a:t>Azure Sentinel </a:t>
            </a:r>
            <a:r>
              <a:rPr lang="en-US" sz="1100" kern="0">
                <a:solidFill>
                  <a:srgbClr val="1A1A1A"/>
                </a:solidFill>
                <a:latin typeface="Segoe UI"/>
                <a:ea typeface="Segoe UI" pitchFamily="34" charset="0"/>
                <a:cs typeface="Segoe UI" pitchFamily="34" charset="0"/>
                <a:sym typeface="Wingdings" panose="05000000000000000000" pitchFamily="2" charset="2"/>
              </a:rPr>
              <a:t> </a:t>
            </a:r>
            <a:r>
              <a:rPr lang="en-US" sz="1100" kern="0">
                <a:solidFill>
                  <a:srgbClr val="1A1A1A"/>
                </a:solidFill>
                <a:latin typeface="Segoe UI"/>
                <a:ea typeface="Segoe UI" pitchFamily="34" charset="0"/>
                <a:cs typeface="Segoe UI" pitchFamily="34" charset="0"/>
              </a:rPr>
              <a:t>Microsoft Sentinel</a:t>
            </a:r>
          </a:p>
          <a:p>
            <a:pPr marL="742950" lvl="1" indent="-285750" defTabSz="932472" fontAlgn="base">
              <a:spcBef>
                <a:spcPct val="0"/>
              </a:spcBef>
              <a:spcAft>
                <a:spcPct val="0"/>
              </a:spcAft>
              <a:buFont typeface="Arial" panose="020B0604020202020204" pitchFamily="34" charset="0"/>
              <a:buChar char="•"/>
              <a:defRPr/>
            </a:pPr>
            <a:r>
              <a:rPr lang="en-US" sz="1100" kern="0">
                <a:solidFill>
                  <a:srgbClr val="1A1A1A"/>
                </a:solidFill>
                <a:latin typeface="Segoe UI"/>
                <a:ea typeface="Segoe UI" pitchFamily="34" charset="0"/>
                <a:cs typeface="Segoe UI" pitchFamily="34" charset="0"/>
              </a:rPr>
              <a:t>Azure Security Center + Azure Defender </a:t>
            </a:r>
            <a:r>
              <a:rPr lang="en-US" sz="1100" kern="0">
                <a:solidFill>
                  <a:srgbClr val="1A1A1A"/>
                </a:solidFill>
                <a:latin typeface="Segoe UI"/>
                <a:ea typeface="Segoe UI" pitchFamily="34" charset="0"/>
                <a:cs typeface="Segoe UI" pitchFamily="34" charset="0"/>
                <a:sym typeface="Wingdings" panose="05000000000000000000" pitchFamily="2" charset="2"/>
              </a:rPr>
              <a:t> </a:t>
            </a:r>
            <a:r>
              <a:rPr lang="en-US" sz="1100" kern="0">
                <a:solidFill>
                  <a:srgbClr val="1A1A1A"/>
                </a:solidFill>
                <a:latin typeface="Segoe UI"/>
                <a:ea typeface="Segoe UI" pitchFamily="34" charset="0"/>
                <a:cs typeface="Segoe UI" pitchFamily="34" charset="0"/>
              </a:rPr>
              <a:t>Microsoft Defender for Cloud</a:t>
            </a:r>
          </a:p>
          <a:p>
            <a:pPr marL="742950" lvl="1" indent="-285750" defTabSz="932472" fontAlgn="base">
              <a:spcBef>
                <a:spcPct val="0"/>
              </a:spcBef>
              <a:spcAft>
                <a:spcPct val="0"/>
              </a:spcAft>
              <a:buFont typeface="Arial" panose="020B0604020202020204" pitchFamily="34" charset="0"/>
              <a:buChar char="•"/>
              <a:defRPr/>
            </a:pPr>
            <a:r>
              <a:rPr lang="en-US" sz="1100" kern="0">
                <a:solidFill>
                  <a:srgbClr val="1A1A1A"/>
                </a:solidFill>
                <a:latin typeface="Segoe UI"/>
                <a:ea typeface="Segoe UI" pitchFamily="34" charset="0"/>
                <a:cs typeface="Segoe UI" pitchFamily="34" charset="0"/>
              </a:rPr>
              <a:t>Microsoft Cloud App Security </a:t>
            </a:r>
            <a:r>
              <a:rPr lang="en-US" sz="1100" kern="0">
                <a:solidFill>
                  <a:srgbClr val="1A1A1A"/>
                </a:solidFill>
                <a:latin typeface="Segoe UI"/>
                <a:ea typeface="Segoe UI" pitchFamily="34" charset="0"/>
                <a:cs typeface="Segoe UI" pitchFamily="34" charset="0"/>
                <a:sym typeface="Wingdings" panose="05000000000000000000" pitchFamily="2" charset="2"/>
              </a:rPr>
              <a:t> </a:t>
            </a:r>
            <a:r>
              <a:rPr lang="en-US" sz="1100" kern="0">
                <a:solidFill>
                  <a:srgbClr val="1A1A1A"/>
                </a:solidFill>
                <a:latin typeface="Segoe UI"/>
                <a:ea typeface="Segoe UI" pitchFamily="34" charset="0"/>
                <a:cs typeface="Segoe UI" pitchFamily="34" charset="0"/>
              </a:rPr>
              <a:t>Microsoft Defender for Cloud Apps</a:t>
            </a:r>
          </a:p>
          <a:p>
            <a:pPr marL="742950" marR="0" lvl="1"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kern="0">
                <a:solidFill>
                  <a:srgbClr val="1A1A1A"/>
                </a:solidFill>
                <a:latin typeface="Segoe UI"/>
                <a:ea typeface="Segoe UI" pitchFamily="34" charset="0"/>
                <a:cs typeface="Segoe UI" pitchFamily="34" charset="0"/>
              </a:rPr>
              <a:t>Azure Defender for IoT </a:t>
            </a:r>
            <a:r>
              <a:rPr lang="en-US" sz="1100" kern="0">
                <a:solidFill>
                  <a:srgbClr val="1A1A1A"/>
                </a:solidFill>
                <a:latin typeface="Segoe UI"/>
                <a:ea typeface="Segoe UI" pitchFamily="34" charset="0"/>
                <a:cs typeface="Segoe UI" pitchFamily="34" charset="0"/>
                <a:sym typeface="Wingdings" panose="05000000000000000000" pitchFamily="2" charset="2"/>
              </a:rPr>
              <a:t> </a:t>
            </a:r>
            <a:r>
              <a:rPr lang="en-US" sz="1100" kern="0">
                <a:solidFill>
                  <a:srgbClr val="1A1A1A"/>
                </a:solidFill>
                <a:latin typeface="Segoe UI"/>
                <a:ea typeface="Segoe UI" pitchFamily="34" charset="0"/>
                <a:cs typeface="Segoe UI" pitchFamily="34" charset="0"/>
              </a:rPr>
              <a:t>Microsoft Defender for IoT</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0" noProof="0">
                <a:solidFill>
                  <a:srgbClr val="1A1A1A"/>
                </a:solidFill>
                <a:latin typeface="Segoe UI"/>
                <a:ea typeface="Segoe UI" pitchFamily="34" charset="0"/>
                <a:cs typeface="Segoe UI" pitchFamily="34" charset="0"/>
              </a:rPr>
              <a:t>Added Zero Trust Commandments link to industry references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0" noProof="0">
                <a:solidFill>
                  <a:srgbClr val="1A1A1A"/>
                </a:solidFill>
                <a:latin typeface="Segoe UI"/>
                <a:ea typeface="Segoe UI" pitchFamily="34" charset="0"/>
                <a:cs typeface="Segoe UI" pitchFamily="34" charset="0"/>
              </a:rPr>
              <a:t>Updated PowerPoint </a:t>
            </a:r>
            <a:r>
              <a:rPr lang="en-US" sz="1200" kern="0">
                <a:solidFill>
                  <a:srgbClr val="1A1A1A"/>
                </a:solidFill>
                <a:latin typeface="Segoe UI"/>
                <a:ea typeface="Segoe UI" pitchFamily="34" charset="0"/>
                <a:cs typeface="Segoe UI" pitchFamily="34" charset="0"/>
              </a:rPr>
              <a:t>Slide Show Mode to “Full Screen”</a:t>
            </a:r>
            <a:endParaRPr lang="en-US" sz="1200" kern="0" noProof="0">
              <a:solidFill>
                <a:srgbClr val="1A1A1A"/>
              </a:solidFill>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mn-lt"/>
            </a:endParaRPr>
          </a:p>
        </p:txBody>
      </p:sp>
      <p:sp>
        <p:nvSpPr>
          <p:cNvPr id="4" name="Slide Number Placeholder 3"/>
          <p:cNvSpPr>
            <a:spLocks noGrp="1"/>
          </p:cNvSpPr>
          <p:nvPr>
            <p:ph type="sldNum" sz="quarter" idx="5"/>
          </p:nvPr>
        </p:nvSpPr>
        <p:spPr/>
        <p:txBody>
          <a:bodyPr/>
          <a:lstStyle/>
          <a:p>
            <a:fld id="{A724FE22-94F8-4D93-820B-89FCE526CE4F}" type="slidenum">
              <a:rPr lang="en-US" smtClean="0"/>
              <a:t>1</a:t>
            </a:fld>
            <a:endParaRPr lang="en-US"/>
          </a:p>
        </p:txBody>
      </p:sp>
    </p:spTree>
    <p:extLst>
      <p:ext uri="{BB962C8B-B14F-4D97-AF65-F5344CB8AC3E}">
        <p14:creationId xmlns:p14="http://schemas.microsoft.com/office/powerpoint/2010/main" val="384769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t>Key Takeaway - </a:t>
            </a:r>
            <a:r>
              <a:rPr lang="en-US"/>
              <a:t>Microsoft builds security for the multi-cloud and cross-platform enterprise you have, it’s </a:t>
            </a:r>
            <a:r>
              <a:rPr lang="en-US" b="0" i="0"/>
              <a:t>not</a:t>
            </a:r>
            <a:r>
              <a:rPr lang="en-US"/>
              <a:t> just ‘security for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Most organizations today operate a complex environment that includes numerous operating system platforms, SaaS cloud services, and IaaS/PaaS cloud providers. Depending on your industry, this also often includes a variety of operational technology (also referred to as SCADA, ICS, or PCN) and IoT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is focused on providing the security capabilities organizations needed to reduce risk to these modern estates by leverage the insights we glean from over 8 trillion signals/day, helping organizations improve the various disciplines of their security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also focuses on bringing security expertise and intelligence from our global network of customers and partners spanning solution integration and MDR/MSSP partners, organizations like NIST, CIS, and The Open Group, CERTS, ISACs, Law Enforcement agencies (for botnet takedowns), and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Additional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OT and IoT – </a:t>
            </a:r>
            <a:r>
              <a:rPr lang="en-US" b="0" i="0"/>
              <a:t>We have learned that organizations have exposure to IoT and OT security risk through either or both of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a:t>Common </a:t>
            </a:r>
            <a:r>
              <a:rPr lang="en-US" b="0" i="0"/>
              <a:t>systems like HVAC systems, security cameras, and datacenters seen at most organizations</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a:t>Specialized </a:t>
            </a:r>
            <a:r>
              <a:rPr lang="en-US" b="0" i="0"/>
              <a:t>network enabled equipment for manufacturing, power generation/distribution, healthcare, or other equipment/sensors to supporting physical business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12/10/2021 2:30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97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Key Takeaway – </a:t>
            </a:r>
            <a:r>
              <a:rPr lang="en-US" b="0" i="0"/>
              <a:t>This is a summary of Microsoft’s current multi-cloud and cross-platform capabilities</a:t>
            </a:r>
          </a:p>
          <a:p>
            <a:endParaRPr lang="en-US" b="0" i="0"/>
          </a:p>
          <a:p>
            <a:r>
              <a:rPr lang="en-US" b="1" i="0"/>
              <a:t>CLICK 1 – Endpoint and Cloud Management</a:t>
            </a:r>
          </a:p>
          <a:p>
            <a:endParaRPr lang="en-US" b="0" i="0"/>
          </a:p>
          <a:p>
            <a:r>
              <a:rPr lang="en-US" b="0" i="0"/>
              <a:t>Microsoft’s cross-platform/cloud security starts with endpoints and cloud visibility and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Endpoint management </a:t>
            </a:r>
            <a:r>
              <a:rPr lang="en-US"/>
              <a:t>across Mac, Android, iOS, and Windows operating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Cloud Security </a:t>
            </a:r>
            <a:r>
              <a:rPr lang="en-US"/>
              <a:t>Posture Management (CSPM) that provides insight across your multi-cloud and on-premises datacenter estate as well as Cloud Workload Protection capabilities (aka CWPP)</a:t>
            </a:r>
          </a:p>
          <a:p>
            <a:endParaRPr lang="en-US" b="0" i="0"/>
          </a:p>
          <a:p>
            <a:r>
              <a:rPr lang="en-US" b="1" i="0"/>
              <a:t>CLICK 2 – SIEM and XDR Strategy</a:t>
            </a:r>
          </a:p>
          <a:p>
            <a:endParaRPr lang="en-US" b="0" i="0"/>
          </a:p>
          <a:p>
            <a:r>
              <a:rPr lang="en-US" b="0" i="0"/>
              <a:t>Microsoft provides integrated capabilities for the Security Operations / SOC to get the broad and deep visibility needed to rapidly detect, hunt for, and respond/recover to threats across clouds and platforms:</a:t>
            </a:r>
            <a:endParaRPr lang="en-US" b="1" i="1"/>
          </a:p>
          <a:p>
            <a:pPr marL="171450" indent="-171450">
              <a:buFont typeface="Arial" panose="020B0604020202020204" pitchFamily="34" charset="0"/>
              <a:buChar char="•"/>
            </a:pPr>
            <a:r>
              <a:rPr lang="en-US" b="1" i="0"/>
              <a:t>Broad – </a:t>
            </a:r>
            <a:r>
              <a:rPr lang="en-US" b="0" i="1"/>
              <a:t>Security Information and Event Management (SIEM)</a:t>
            </a:r>
            <a:r>
              <a:rPr lang="en-US" b="1" i="0"/>
              <a:t> </a:t>
            </a:r>
            <a:r>
              <a:rPr lang="en-US" b="0" i="0"/>
              <a:t>– Microsoft Sentinel </a:t>
            </a:r>
            <a:r>
              <a:rPr lang="en-US" b="0" i="1"/>
              <a:t>ingests any logs from any source, correlates them, and reasons over them </a:t>
            </a:r>
            <a:r>
              <a:rPr lang="en-US" b="0" i="0"/>
              <a:t>with machine learning (ML) and user and entity behavioral analytics (UEBA), and automates response with Security Orchestration, Automation and Response (SOAR)</a:t>
            </a:r>
          </a:p>
          <a:p>
            <a:pPr marL="171450" indent="-171450">
              <a:buFont typeface="Arial" panose="020B0604020202020204" pitchFamily="34" charset="0"/>
              <a:buChar char="•"/>
            </a:pPr>
            <a:r>
              <a:rPr lang="en-US" b="1" i="0"/>
              <a:t>Deep - </a:t>
            </a:r>
            <a:r>
              <a:rPr lang="en-US" b="0" i="1"/>
              <a:t>Extended Detection and Response (XDR) </a:t>
            </a:r>
            <a:r>
              <a:rPr lang="en-US" b="0" i="0"/>
              <a:t>– capabilities provide detection and response capabilities tailored to the specific assets to provide high quality alerts (low false positive rate) to reduce the burden on SOC analysts to write alert queries and handle false positives for endpoint, cloud and on-premises identity, email, Office 365, Azure services, and more. </a:t>
            </a:r>
          </a:p>
          <a:p>
            <a:pPr marL="0" indent="0">
              <a:buFont typeface="Arial" panose="020B0604020202020204" pitchFamily="34" charset="0"/>
              <a:buNone/>
            </a:pPr>
            <a:endParaRPr lang="en-US" b="0" i="0"/>
          </a:p>
          <a:p>
            <a:r>
              <a:rPr lang="en-US" b="1" i="0"/>
              <a:t>CLICK 3 – Infrastructure XDR</a:t>
            </a:r>
          </a:p>
          <a:p>
            <a:endParaRPr lang="en-US" b="1" i="0"/>
          </a:p>
          <a:p>
            <a:pPr marL="171450" indent="-171450">
              <a:buFont typeface="Arial" panose="020B0604020202020204" pitchFamily="34" charset="0"/>
              <a:buChar char="•"/>
            </a:pPr>
            <a:r>
              <a:rPr lang="en-US" b="1" i="0"/>
              <a:t>Microsoft Defender for Cloud </a:t>
            </a:r>
            <a:r>
              <a:rPr lang="en-US" b="0" i="0"/>
              <a:t>is the XDR for Azure services including servers/VMs, App Services, Storage, SQL, Kubernetes, container registries, DNS, and more.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t>Azure Arc </a:t>
            </a:r>
            <a:r>
              <a:rPr lang="en-US" b="0" i="0"/>
              <a:t>extends Microsoft Defender for Cloud to AWS, GCP, and on-premises resources by projecting those resources into Azure objects, enabling management and security of those resources</a:t>
            </a:r>
          </a:p>
          <a:p>
            <a:pPr marL="171450" indent="-171450">
              <a:buFont typeface="Arial" panose="020B0604020202020204" pitchFamily="34" charset="0"/>
              <a:buChar char="•"/>
            </a:pPr>
            <a:r>
              <a:rPr lang="en-US" b="1" i="0"/>
              <a:t>Microsoft Defender for IoT (and OT) </a:t>
            </a:r>
            <a:r>
              <a:rPr lang="en-US" b="0" i="0"/>
              <a:t>provides threat detection and response capabilities for Operational Technology (OT) devices like SCADA, ICS, and industrial IoT (</a:t>
            </a:r>
            <a:r>
              <a:rPr lang="en-US" b="0" i="0" err="1"/>
              <a:t>IIoT</a:t>
            </a:r>
            <a:r>
              <a:rPr lang="en-US" b="0" i="0"/>
              <a:t>)</a:t>
            </a:r>
          </a:p>
          <a:p>
            <a:pPr marL="628650" lvl="1" indent="-171450">
              <a:buFont typeface="Arial" panose="020B0604020202020204" pitchFamily="34" charset="0"/>
              <a:buChar char="•"/>
            </a:pPr>
            <a:r>
              <a:rPr lang="en-US" b="0" i="0"/>
              <a:t>This can be run in offline mode for security isolation or in online mode where it integrates natively with playbooks and more in Microsoft Sentinel.</a:t>
            </a:r>
          </a:p>
          <a:p>
            <a:endParaRPr lang="en-US" b="0" i="0"/>
          </a:p>
          <a:p>
            <a:r>
              <a:rPr lang="en-US" b="1" i="0"/>
              <a:t>CLICK 4 – Productivity and Identity XDR</a:t>
            </a:r>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t>Microsoft 365 Defender </a:t>
            </a:r>
            <a:r>
              <a:rPr lang="en-US" b="0" i="0"/>
              <a:t>provides an extensive library of pre-built investigation and response automation (SOAR) capabilities, Data Loss Protection (DLP) capabilities, Web Content Filtering, integrated Threat and Vulnerability Management, and more. </a:t>
            </a:r>
          </a:p>
          <a:p>
            <a:endParaRPr lang="en-US" b="0" i="0"/>
          </a:p>
          <a:p>
            <a:r>
              <a:rPr lang="en-US" b="1" i="0"/>
              <a:t>CLICK 5 – Identity Enablement and Security</a:t>
            </a:r>
          </a:p>
          <a:p>
            <a:endParaRPr lang="en-US" b="0" i="0"/>
          </a:p>
          <a:p>
            <a:r>
              <a:rPr lang="en-US" b="1" i="0"/>
              <a:t>Azure Active Directory </a:t>
            </a:r>
            <a:r>
              <a:rPr lang="en-US" b="0" i="0"/>
              <a:t>provides comprehensive solutions for</a:t>
            </a:r>
          </a:p>
          <a:p>
            <a:pPr marL="171450" indent="-171450">
              <a:buFont typeface="Arial" panose="020B0604020202020204" pitchFamily="34" charset="0"/>
              <a:buChar char="•"/>
            </a:pPr>
            <a:r>
              <a:rPr lang="en-US" b="1" i="0"/>
              <a:t>Identity Enablement – </a:t>
            </a:r>
            <a:r>
              <a:rPr lang="en-US" b="0" i="0"/>
              <a:t>for employees, partners (B2B), and customers/clients/citizens (B2C) across any platform or cloud</a:t>
            </a:r>
          </a:p>
          <a:p>
            <a:pPr marL="171450" indent="-171450">
              <a:buFont typeface="Arial" panose="020B0604020202020204" pitchFamily="34" charset="0"/>
              <a:buChar char="•"/>
            </a:pPr>
            <a:r>
              <a:rPr lang="en-US" b="1" i="0"/>
              <a:t>Identity Security – </a:t>
            </a:r>
            <a:r>
              <a:rPr lang="en-US" b="0" i="0"/>
              <a:t>for those scenarios with Zero Trust access control that explicitly verifies trustworthiness of devices (via XDR) and users via native UEBA, Threat Intelligence, and analytics. </a:t>
            </a:r>
          </a:p>
          <a:p>
            <a:endParaRPr lang="en-US" b="0" i="0"/>
          </a:p>
          <a:p>
            <a:r>
              <a:rPr lang="en-US" b="1" i="0"/>
              <a:t>CLICK 6 – Information Protection</a:t>
            </a:r>
          </a:p>
          <a:p>
            <a:r>
              <a:rPr lang="en-US" b="1" i="0"/>
              <a:t>Microsoft Information Protection </a:t>
            </a:r>
            <a:r>
              <a:rPr lang="en-US" b="0" i="0"/>
              <a:t>and</a:t>
            </a:r>
            <a:r>
              <a:rPr lang="en-US" b="1" i="0"/>
              <a:t> Azure Purview </a:t>
            </a:r>
            <a:r>
              <a:rPr lang="en-US" b="0" i="0"/>
              <a:t>provide a full lifecycle approach to discovering, classifying, protecting, and monitoring structured and unstructured data as your organization generates and leverages more data and insights to drive mission completion and competitive advantage. </a:t>
            </a:r>
          </a:p>
          <a:p>
            <a:endParaRPr lang="en-US" b="0" i="0"/>
          </a:p>
          <a:p>
            <a:endParaRPr lang="en-US" b="0" i="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4FE22-94F8-4D93-820B-89FCE526CE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32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t>Key Takeaway: </a:t>
            </a:r>
            <a:r>
              <a:rPr lang="en-US" b="0" i="0"/>
              <a:t>These are key resources that illustrate Microsoft’s commitment to natively supporting cross-platform and cross-cloud organizations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People are sometimes surprised at how much Microsoft helps secure our customer’s assets on other platforms and clouds, so we provide a few highlights that illustrate that commitment and get you started on simplifying securing your cross cloud/platform enterprise.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nn-NO" b="1" i="0"/>
              <a:t>Key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n-NO" b="0" i="0"/>
              <a:t>Microsoft Defender for Endpoint for Linux - </a:t>
            </a:r>
            <a:r>
              <a:rPr lang="en-US" b="0" i="0"/>
              <a:t>https://docs.microsoft.com/windows/security/threat-protection/microsoft-defender-atp/microsoft-defender-atp-linux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Azure security solutions for AWS - https://docs.microsoft.com/azure/architecture/reference-architectures/aws/aws-azure-security-solutions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t>Azure AD identity and access management for AWS - https://docs.microsoft.com/azure/architecture/reference-architectures/aws/aws-azure-ad-security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t>Additional Resources</a:t>
            </a:r>
          </a:p>
          <a:p>
            <a:endParaRPr lang="en-US"/>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Identity and Access Management </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Azure Active Directory single sign-on (SSO) integration with Amazon Web Services (AWS) - </a:t>
            </a:r>
            <a:r>
              <a:rPr lang="en-US" sz="1200" u="sng">
                <a:solidFill>
                  <a:srgbClr val="0563C1"/>
                </a:solidFill>
                <a:effectLst/>
                <a:latin typeface="Calibri" panose="020F0502020204030204" pitchFamily="34" charset="0"/>
                <a:ea typeface="Calibri" panose="020F0502020204030204" pitchFamily="34" charset="0"/>
              </a:rPr>
              <a:t>https://docs.microsoft.com/azure/active-directory/saas-apps/aws-multi-accounts-tutorial </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Azure Active Directory single sign-on (SSO) integration with Google Cloud (G Suite) Connector - </a:t>
            </a:r>
            <a:r>
              <a:rPr lang="en-US" sz="1200" u="sng">
                <a:solidFill>
                  <a:srgbClr val="0563C1"/>
                </a:solidFill>
                <a:effectLst/>
                <a:latin typeface="Calibri" panose="020F0502020204030204" pitchFamily="34" charset="0"/>
                <a:ea typeface="Calibri" panose="020F0502020204030204" pitchFamily="34" charset="0"/>
              </a:rPr>
              <a:t>https://docs.microsoft.com/azure/active-directory/saas-apps/google-apps-tutorial</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Centralized threat protection across distributed environment</a:t>
            </a:r>
          </a:p>
          <a:p>
            <a:pPr marL="457200" marR="0" lvl="1">
              <a:spcBef>
                <a:spcPts val="0"/>
              </a:spcBef>
              <a:spcAft>
                <a:spcPts val="0"/>
              </a:spcAft>
            </a:pPr>
            <a:r>
              <a:rPr lang="en-US" sz="1200" u="sng">
                <a:solidFill>
                  <a:srgbClr val="0563C1"/>
                </a:solidFill>
                <a:effectLst/>
                <a:latin typeface="Calibri" panose="020F0502020204030204" pitchFamily="34" charset="0"/>
                <a:ea typeface="Calibri" panose="020F0502020204030204" pitchFamily="34" charset="0"/>
                <a:hlinkClick r:id="rId3"/>
              </a:rPr>
              <a:t>https://docs.microsoft.com/azure/security-center/quickstart-onboard-aws</a:t>
            </a:r>
            <a:endParaRPr lang="en-US" sz="1200">
              <a:effectLst/>
              <a:latin typeface="Calibri" panose="020F0502020204030204" pitchFamily="34" charset="0"/>
              <a:ea typeface="Calibri" panose="020F0502020204030204" pitchFamily="34" charset="0"/>
            </a:endParaRPr>
          </a:p>
          <a:p>
            <a:pPr marL="457200" marR="0" lvl="1">
              <a:spcBef>
                <a:spcPts val="0"/>
              </a:spcBef>
              <a:spcAft>
                <a:spcPts val="0"/>
              </a:spcAft>
            </a:pPr>
            <a:r>
              <a:rPr lang="en-US" sz="1200" u="sng">
                <a:solidFill>
                  <a:srgbClr val="0563C1"/>
                </a:solidFill>
                <a:effectLst/>
                <a:latin typeface="Calibri" panose="020F0502020204030204" pitchFamily="34" charset="0"/>
                <a:ea typeface="Calibri" panose="020F0502020204030204" pitchFamily="34" charset="0"/>
                <a:hlinkClick r:id="rId4"/>
              </a:rPr>
              <a:t>https://docs.microsoft.com/azure/security-center/quickstart-onboard-gcp</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GB"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GB" sz="1200" b="0" i="1" u="none">
                <a:effectLst/>
                <a:latin typeface="Calibri" panose="020F0502020204030204" pitchFamily="34" charset="0"/>
                <a:ea typeface="Calibri" panose="020F0502020204030204" pitchFamily="34" charset="0"/>
              </a:rPr>
              <a:t>Security Configuration Management:</a:t>
            </a:r>
            <a:endParaRPr lang="en-US" sz="1200" b="0" i="1" u="none">
              <a:effectLst/>
              <a:latin typeface="Calibri" panose="020F0502020204030204" pitchFamily="34" charset="0"/>
              <a:ea typeface="Calibri" panose="020F0502020204030204" pitchFamily="34" charset="0"/>
            </a:endParaRPr>
          </a:p>
          <a:p>
            <a:pPr marL="457200" marR="0" lvl="1">
              <a:spcBef>
                <a:spcPts val="0"/>
              </a:spcBef>
              <a:spcAft>
                <a:spcPts val="0"/>
              </a:spcAft>
            </a:pPr>
            <a:r>
              <a:rPr lang="nn-NO" sz="1200">
                <a:effectLst/>
                <a:latin typeface="Calibri" panose="020F0502020204030204" pitchFamily="34" charset="0"/>
                <a:ea typeface="Calibri" panose="020F0502020204030204" pitchFamily="34" charset="0"/>
              </a:rPr>
              <a:t>Microsoft Defender for Cloud Apps</a:t>
            </a:r>
            <a:r>
              <a:rPr lang="en-US" sz="1200">
                <a:effectLst/>
                <a:latin typeface="Calibri" panose="020F0502020204030204" pitchFamily="34" charset="0"/>
                <a:ea typeface="Calibri" panose="020F0502020204030204" pitchFamily="34" charset="0"/>
              </a:rPr>
              <a:t> provides you with security configuration assessments for your Azure, Amazon Web Services (AWS), and Google Cloud Platform (GCP). Recommendations cover all connected Azure subscriptions, AWS accounts including member accounts, and all GCP projects that are connected to your organization. This multi-cloud view of cloud platform security configuration recommendations enables security admins to investigate security configuration gaps in </a:t>
            </a:r>
            <a:r>
              <a:rPr lang="nn-NO" sz="1200">
                <a:effectLst/>
                <a:latin typeface="Calibri" panose="020F0502020204030204" pitchFamily="34" charset="0"/>
                <a:ea typeface="Calibri" panose="020F0502020204030204" pitchFamily="34" charset="0"/>
              </a:rPr>
              <a:t>Microsoft Defender for Cloud Apps</a:t>
            </a:r>
            <a:r>
              <a:rPr lang="en-US" sz="1200">
                <a:effectLst/>
                <a:latin typeface="Calibri" panose="020F0502020204030204" pitchFamily="34" charset="0"/>
                <a:ea typeface="Calibri" panose="020F0502020204030204" pitchFamily="34"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u="sng">
                <a:solidFill>
                  <a:srgbClr val="0563C1"/>
                </a:solidFill>
                <a:effectLst/>
                <a:latin typeface="Calibri" panose="020F0502020204030204" pitchFamily="34" charset="0"/>
                <a:ea typeface="Calibri" panose="020F0502020204030204" pitchFamily="34" charset="0"/>
                <a:hlinkClick r:id="rId5"/>
              </a:rPr>
              <a:t>https://docs.microsoft.com/cloud-app-security/security-config</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Centralized policy management and Vulnerability Management</a:t>
            </a:r>
          </a:p>
          <a:p>
            <a:pPr marL="457200" marR="0" lvl="1">
              <a:spcBef>
                <a:spcPts val="0"/>
              </a:spcBef>
              <a:spcAft>
                <a:spcPts val="0"/>
              </a:spcAft>
            </a:pPr>
            <a:r>
              <a:rPr lang="en-US" sz="1200">
                <a:effectLst/>
                <a:latin typeface="Calibri" panose="020F0502020204030204" pitchFamily="34" charset="0"/>
                <a:ea typeface="Calibri" panose="020F0502020204030204" pitchFamily="34" charset="0"/>
              </a:rPr>
              <a:t>Microsoft Defender for Cloud via Azure Arc - </a:t>
            </a:r>
            <a:r>
              <a:rPr lang="en-US" sz="1200" u="sng">
                <a:solidFill>
                  <a:srgbClr val="0563C1"/>
                </a:solidFill>
                <a:effectLst/>
                <a:latin typeface="Calibri" panose="020F0502020204030204" pitchFamily="34" charset="0"/>
                <a:ea typeface="Calibri" panose="020F0502020204030204" pitchFamily="34" charset="0"/>
                <a:hlinkClick r:id="rId6"/>
              </a:rPr>
              <a:t>https://docs.microsoft.com/azure/security-center/quickstart-onboard-aws</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u="none" strike="noStrike">
                <a:effectLst/>
                <a:latin typeface="Calibri" panose="020F050202020403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0" i="1" u="none">
                <a:effectLst/>
                <a:latin typeface="Calibri" panose="020F0502020204030204" pitchFamily="34" charset="0"/>
                <a:ea typeface="Calibri" panose="020F0502020204030204" pitchFamily="34" charset="0"/>
              </a:rPr>
              <a:t>Security Information and Event Management (SIEM)</a:t>
            </a: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Microsoft Sentinel connector for AWS CloudTrail - </a:t>
            </a:r>
            <a:r>
              <a:rPr lang="en-US">
                <a:hlinkClick r:id="rId7"/>
              </a:rPr>
              <a:t>Automating the onboarding on-premises, AWS and GCP VMs on Sentinel with Azure Arc - Microsoft Tech Community</a:t>
            </a:r>
            <a:endParaRPr lang="en-US" sz="1200">
              <a:effectLst/>
              <a:latin typeface="Calibri" panose="020F0502020204030204" pitchFamily="34" charset="0"/>
              <a:ea typeface="Calibri" panose="020F0502020204030204" pitchFamily="34" charset="0"/>
            </a:endParaRP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Control Plane and PaaS services logs from </a:t>
            </a:r>
            <a:r>
              <a:rPr lang="en-GB" sz="1200">
                <a:effectLst/>
                <a:latin typeface="Calibri" panose="020F0502020204030204" pitchFamily="34" charset="0"/>
                <a:ea typeface="Calibri" panose="020F0502020204030204" pitchFamily="34" charset="0"/>
              </a:rPr>
              <a:t>GCP via Logstash: </a:t>
            </a:r>
            <a:r>
              <a:rPr lang="en-GB" sz="1200" u="sng">
                <a:solidFill>
                  <a:srgbClr val="0563C1"/>
                </a:solidFill>
                <a:effectLst/>
                <a:latin typeface="Calibri" panose="020F0502020204030204" pitchFamily="34" charset="0"/>
                <a:ea typeface="Calibri" panose="020F0502020204030204" pitchFamily="34" charset="0"/>
                <a:hlinkClick r:id="rId8"/>
              </a:rPr>
              <a:t>https://techcommunity.microsoft.com/t5/azure-sentinel/azure-sentinel-syslog-cef-logstash-and-other-3rd-party/ba-p/803891</a:t>
            </a:r>
            <a:endParaRPr lang="en-US" sz="1200" u="sng">
              <a:solidFill>
                <a:srgbClr val="0563C1"/>
              </a:solidFill>
              <a:effectLst/>
              <a:latin typeface="Calibri" panose="020F0502020204030204" pitchFamily="34" charset="0"/>
              <a:ea typeface="Calibri" panose="020F0502020204030204" pitchFamily="34" charset="0"/>
            </a:endParaRPr>
          </a:p>
          <a:p>
            <a:pPr marL="628650" marR="0" lvl="1"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G-Suite via MDCA integration with Microsoft Sentinel </a:t>
            </a:r>
          </a:p>
          <a:p>
            <a:pPr marL="1085850" marR="0" lvl="2"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https://docs.microsoft.com/azure/sentinel/connect-cloud-app-security</a:t>
            </a:r>
          </a:p>
          <a:p>
            <a:pPr marL="1085850" marR="0" lvl="2" indent="-171450">
              <a:spcBef>
                <a:spcPts val="0"/>
              </a:spcBef>
              <a:spcAft>
                <a:spcPts val="0"/>
              </a:spcAft>
              <a:buFont typeface="Arial" panose="020B0604020202020204" pitchFamily="34" charset="0"/>
              <a:buChar char="•"/>
            </a:pPr>
            <a:r>
              <a:rPr lang="en-US" sz="1200">
                <a:effectLst/>
                <a:latin typeface="Calibri" panose="020F0502020204030204" pitchFamily="34" charset="0"/>
                <a:ea typeface="Calibri" panose="020F0502020204030204" pitchFamily="34" charset="0"/>
              </a:rPr>
              <a:t>https://docs.microsoft.com/cloud-app-security/connect-google-workspace-to-microsoft-cloud-app-security</a:t>
            </a:r>
          </a:p>
          <a:p>
            <a:pPr marL="0" marR="0">
              <a:spcBef>
                <a:spcPts val="0"/>
              </a:spcBef>
              <a:spcAft>
                <a:spcPts val="0"/>
              </a:spcAft>
            </a:pP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13</a:t>
            </a:fld>
            <a:endParaRPr lang="en-US"/>
          </a:p>
        </p:txBody>
      </p:sp>
    </p:spTree>
    <p:extLst>
      <p:ext uri="{BB962C8B-B14F-4D97-AF65-F5344CB8AC3E}">
        <p14:creationId xmlns:p14="http://schemas.microsoft.com/office/powerpoint/2010/main" val="710216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800" b="1"/>
              <a:t>Key Takeaway: </a:t>
            </a:r>
            <a:r>
              <a:rPr lang="en-US" sz="800" b="0"/>
              <a:t>Overview of security support for cross-cloud (via Azure Arc)</a:t>
            </a:r>
          </a:p>
          <a:p>
            <a:pPr>
              <a:lnSpc>
                <a:spcPct val="150000"/>
              </a:lnSpc>
            </a:pPr>
            <a:endParaRPr lang="en-US" sz="800" b="1"/>
          </a:p>
          <a:p>
            <a:pPr>
              <a:lnSpc>
                <a:spcPct val="150000"/>
              </a:lnSpc>
            </a:pPr>
            <a:r>
              <a:rPr lang="en-US" sz="800" b="0"/>
              <a:t>Microsoft’s Azure security and management tools extend to your full multi-cloud estate (AWS + GCP)</a:t>
            </a:r>
            <a:r>
              <a:rPr lang="en-US" sz="800"/>
              <a:t> </a:t>
            </a:r>
            <a:endParaRPr lang="en-US" sz="800" b="0">
              <a:cs typeface="Calibri"/>
            </a:endParaRPr>
          </a:p>
          <a:p>
            <a:pPr marL="171450" indent="-171450">
              <a:lnSpc>
                <a:spcPct val="150000"/>
              </a:lnSpc>
              <a:buFont typeface="Arial" panose="020B0604020202020204" pitchFamily="34" charset="0"/>
              <a:buChar char="•"/>
            </a:pPr>
            <a:r>
              <a:rPr lang="en-US" sz="800" b="1" i="0">
                <a:solidFill>
                  <a:srgbClr val="42424E"/>
                </a:solidFill>
                <a:effectLst/>
                <a:latin typeface="Segoe UI"/>
                <a:cs typeface="Segoe UI"/>
              </a:rPr>
              <a:t>Microsoft Defender for Cloud </a:t>
            </a:r>
            <a:r>
              <a:rPr lang="en-US" sz="800" b="0" i="0">
                <a:solidFill>
                  <a:srgbClr val="42424E"/>
                </a:solidFill>
                <a:effectLst/>
                <a:latin typeface="Segoe UI"/>
                <a:cs typeface="Segoe UI"/>
              </a:rPr>
              <a:t>leverages </a:t>
            </a:r>
            <a:r>
              <a:rPr lang="en-US" b="1" i="0" u="none" strike="noStrike">
                <a:effectLst/>
                <a:hlinkClick r:id="rId3"/>
              </a:rPr>
              <a:t>Azure Arc</a:t>
            </a:r>
            <a:r>
              <a:rPr lang="en-US" b="1" i="0">
                <a:effectLst/>
              </a:rPr>
              <a:t> </a:t>
            </a:r>
            <a:r>
              <a:rPr lang="en-US" sz="800" b="0" i="0">
                <a:solidFill>
                  <a:srgbClr val="42424E"/>
                </a:solidFill>
                <a:effectLst/>
                <a:latin typeface="Segoe UI"/>
                <a:cs typeface="Segoe UI"/>
              </a:rPr>
              <a:t>to simplify the on-boarding and security of virtual machines running in AWS, GCP, and hybrid clouds. </a:t>
            </a:r>
            <a:r>
              <a:rPr lang="en-US" sz="800" b="1"/>
              <a:t>Azure Arc </a:t>
            </a:r>
            <a:r>
              <a:rPr lang="en-US" sz="800" b="0"/>
              <a:t>projects non-Azure </a:t>
            </a:r>
            <a:r>
              <a:rPr lang="en-US" sz="800"/>
              <a:t>resources into Azure native objects that can be managed and secured with Azure capabilities </a:t>
            </a:r>
            <a:r>
              <a:rPr lang="en-US" sz="800" b="0"/>
              <a:t>(Secure Score, Compliance Reporting, Azure Policy, Microsoft Defender for Cloud, asset management, and more).</a:t>
            </a:r>
            <a:r>
              <a:rPr lang="en-US" sz="800"/>
              <a:t> </a:t>
            </a:r>
            <a:endParaRPr lang="en-US" sz="800" b="0">
              <a:cs typeface="Calibri"/>
            </a:endParaRPr>
          </a:p>
          <a:p>
            <a:pPr marL="171450" indent="-171450">
              <a:lnSpc>
                <a:spcPct val="150000"/>
              </a:lnSpc>
              <a:buFont typeface="Arial" panose="020B0604020202020204" pitchFamily="34" charset="0"/>
              <a:buChar char="•"/>
            </a:pPr>
            <a:r>
              <a:rPr lang="en-US" sz="800" b="1"/>
              <a:t>Microsoft Defender for Cloud </a:t>
            </a:r>
            <a:r>
              <a:rPr lang="en-US" sz="800" b="0"/>
              <a:t>also</a:t>
            </a:r>
            <a:r>
              <a:rPr lang="en-US" sz="800" b="1"/>
              <a:t> </a:t>
            </a:r>
            <a:r>
              <a:rPr lang="en-US" sz="1050" b="0" i="0">
                <a:solidFill>
                  <a:srgbClr val="42424E"/>
                </a:solidFill>
                <a:effectLst/>
                <a:latin typeface="Segoe UI"/>
                <a:cs typeface="Segoe UI"/>
              </a:rPr>
              <a:t>provides a unified multi-cloud view of security posture by integrating </a:t>
            </a:r>
            <a:r>
              <a:rPr lang="en-US" b="0" i="0">
                <a:solidFill>
                  <a:srgbClr val="42424E"/>
                </a:solidFill>
                <a:effectLst/>
                <a:latin typeface="Segoe UI"/>
                <a:cs typeface="Segoe UI"/>
              </a:rPr>
              <a:t>AWS Security Hub and GCP Security Command Center detected misconfigurations and findings in Secure Score and Regulatory Compliance Experience.</a:t>
            </a:r>
          </a:p>
          <a:p>
            <a:pPr marL="171450" indent="-171450">
              <a:lnSpc>
                <a:spcPct val="150000"/>
              </a:lnSpc>
              <a:buFont typeface="Arial" panose="020B0604020202020204" pitchFamily="34" charset="0"/>
              <a:buChar char="•"/>
            </a:pPr>
            <a:r>
              <a:rPr lang="en-US" b="1" i="0">
                <a:solidFill>
                  <a:srgbClr val="42424E"/>
                </a:solidFill>
                <a:effectLst/>
                <a:latin typeface="Segoe UI"/>
                <a:cs typeface="Segoe UI"/>
              </a:rPr>
              <a:t>Microsoft Defender for SQL </a:t>
            </a:r>
            <a:r>
              <a:rPr lang="en-US" b="0" i="0">
                <a:solidFill>
                  <a:srgbClr val="42424E"/>
                </a:solidFill>
                <a:effectLst/>
                <a:latin typeface="Segoe UI"/>
                <a:cs typeface="Segoe UI"/>
              </a:rPr>
              <a:t>constantly monitors your SQL servers for threats, whether they are hosted on-premises, in multi-cloud deployments on Amazon Web Services (AWS), and Google Cloud Platform (GCP), and in virtual machines on Azure. </a:t>
            </a:r>
          </a:p>
          <a:p>
            <a:pPr marL="171450" indent="-171450">
              <a:lnSpc>
                <a:spcPct val="150000"/>
              </a:lnSpc>
              <a:buFont typeface="Arial" panose="020B0604020202020204" pitchFamily="34" charset="0"/>
              <a:buChar char="•"/>
            </a:pPr>
            <a:endParaRPr lang="en-US" b="0" i="0">
              <a:solidFill>
                <a:srgbClr val="42424E"/>
              </a:solidFill>
              <a:effectLst/>
              <a:latin typeface="Segoe UI" panose="020B0502040204020203" pitchFamily="34" charset="0"/>
            </a:endParaRPr>
          </a:p>
          <a:p>
            <a:pPr marL="0" indent="0">
              <a:lnSpc>
                <a:spcPct val="150000"/>
              </a:lnSpc>
              <a:buFont typeface="Arial" panose="020B0604020202020204" pitchFamily="34" charset="0"/>
              <a:buNone/>
            </a:pPr>
            <a:r>
              <a:rPr lang="en-US" b="0" i="0">
                <a:solidFill>
                  <a:srgbClr val="42424E"/>
                </a:solidFill>
                <a:effectLst/>
                <a:latin typeface="Segoe UI"/>
                <a:cs typeface="Segoe UI"/>
              </a:rPr>
              <a:t>Additional Information</a:t>
            </a:r>
          </a:p>
          <a:p>
            <a:pPr marL="171450" indent="-171450">
              <a:lnSpc>
                <a:spcPct val="150000"/>
              </a:lnSpc>
              <a:buFont typeface="Arial" panose="020B0604020202020204" pitchFamily="34" charset="0"/>
              <a:buChar char="•"/>
            </a:pPr>
            <a:r>
              <a:rPr lang="en-US">
                <a:hlinkClick r:id="rId4"/>
              </a:rPr>
              <a:t>Protecting multi-cloud environments with Microsoft Defender for Cloud - Microsoft Security</a:t>
            </a:r>
            <a:endParaRPr lang="en-US" b="0" i="0">
              <a:solidFill>
                <a:srgbClr val="42424E"/>
              </a:solidFill>
              <a:effectLst/>
              <a:latin typeface="Segoe UI" panose="020B0502040204020203" pitchFamily="34" charset="0"/>
            </a:endParaRPr>
          </a:p>
          <a:p>
            <a:pPr marL="171450" indent="-171450">
              <a:lnSpc>
                <a:spcPct val="150000"/>
              </a:lnSpc>
              <a:buFont typeface="Arial" panose="020B0604020202020204" pitchFamily="34" charset="0"/>
              <a:buChar char="•"/>
            </a:pPr>
            <a:r>
              <a:rPr lang="en-US">
                <a:hlinkClick r:id="rId5"/>
              </a:rPr>
              <a:t>Protect your SQL Server on-premises, in Azure, and in multicloud - Microsoft Security</a:t>
            </a:r>
            <a:endParaRPr lang="en-US" b="0" i="0">
              <a:solidFill>
                <a:srgbClr val="333333"/>
              </a:solidFill>
              <a:effectLst/>
              <a:latin typeface="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185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provides end to end integrated visibility for the variety of attack techniques seen in both external attacks and insider risk</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External Threats - </a:t>
            </a:r>
            <a:r>
              <a:rPr lang="en-US" sz="1200">
                <a:effectLst/>
                <a:latin typeface="Calibri" panose="020F0502020204030204" pitchFamily="34" charset="0"/>
                <a:ea typeface="Calibri" panose="020F0502020204030204" pitchFamily="34" charset="0"/>
                <a:cs typeface="Times New Roman" panose="02020603050405020304" pitchFamily="18" charset="0"/>
              </a:rPr>
              <a:t>Attackers are flexible and can use a variety of attack techniques during an attack chain sequence to reach their ultimate objective (most commonly stealing data, but ransomware and other extortion attackers are becoming more common).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Microsoft offers an integrated set of extended detection and response (XDR) and SIEM/SOAR capabilities that provide coverage across common attack chains. These XDR capabilities provide advanced threat detections with a focus on high quality alerts (a low rate of false alarms, aka false positives) as well as automated investigation and response capabilities. These tools are designed to work together and include: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Office 365 </a:t>
            </a:r>
            <a:r>
              <a:rPr lang="en-US" sz="1200">
                <a:effectLst/>
                <a:latin typeface="Calibri" panose="020F0502020204030204" pitchFamily="34" charset="0"/>
                <a:ea typeface="Calibri" panose="020F0502020204030204" pitchFamily="34" charset="0"/>
                <a:cs typeface="Times New Roman" panose="02020603050405020304" pitchFamily="18" charset="0"/>
              </a:rPr>
              <a:t>(MDO) provides protection for email, SharePoint, OneDrive, Teams, and other Office 365 capabilities.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Endpoint</a:t>
            </a:r>
            <a:r>
              <a:rPr lang="en-US" sz="1200">
                <a:effectLst/>
                <a:latin typeface="Calibri" panose="020F0502020204030204" pitchFamily="34" charset="0"/>
                <a:ea typeface="Calibri" panose="020F0502020204030204" pitchFamily="34" charset="0"/>
                <a:cs typeface="Times New Roman" panose="02020603050405020304" pitchFamily="18" charset="0"/>
              </a:rPr>
              <a:t> (MDE) provides endpoint detection and response (EDR) capabilities covering productivity workstations, servers, mobile devices, and more.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IoT</a:t>
            </a:r>
            <a:r>
              <a:rPr lang="en-US" sz="1200" b="0">
                <a:effectLst/>
                <a:latin typeface="Calibri" panose="020F0502020204030204" pitchFamily="34" charset="0"/>
                <a:ea typeface="Calibri" panose="020F0502020204030204" pitchFamily="34" charset="0"/>
                <a:cs typeface="Times New Roman" panose="02020603050405020304" pitchFamily="18" charset="0"/>
              </a:rPr>
              <a:t> provide coverage for Asset Discovery and Threat Management for IoT Devices and for attacks on Operational Technology (OT) resources (which can result in disruption of physical processes like factory production, power generation, medical device functionality, and more). </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US" sz="1200">
                <a:effectLst/>
                <a:latin typeface="Calibri" panose="020F0502020204030204" pitchFamily="34" charset="0"/>
                <a:ea typeface="Calibri" panose="020F0502020204030204" pitchFamily="34" charset="0"/>
                <a:cs typeface="Times New Roman" panose="02020603050405020304" pitchFamily="18" charset="0"/>
              </a:rPr>
              <a:t> provides additional capabilities for Server VMs and coverage of SQL servers, containers, and more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Azure AD Identity Protection</a:t>
            </a:r>
            <a:r>
              <a:rPr lang="en-US" sz="1200">
                <a:effectLst/>
                <a:latin typeface="Calibri" panose="020F0502020204030204" pitchFamily="34" charset="0"/>
                <a:ea typeface="Calibri" panose="020F0502020204030204" pitchFamily="34" charset="0"/>
                <a:cs typeface="Times New Roman" panose="02020603050405020304" pitchFamily="18" charset="0"/>
              </a:rPr>
              <a:t> and </a:t>
            </a: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Identity</a:t>
            </a:r>
            <a:r>
              <a:rPr lang="en-US" sz="1200">
                <a:effectLst/>
                <a:latin typeface="Calibri" panose="020F0502020204030204" pitchFamily="34" charset="0"/>
                <a:ea typeface="Calibri" panose="020F0502020204030204" pitchFamily="34" charset="0"/>
                <a:cs typeface="Times New Roman" panose="02020603050405020304" pitchFamily="18" charset="0"/>
              </a:rPr>
              <a:t> (MDI) collectively cover the identity stages of attacks, providing detection of threats for cloud based Azure Active Directory and for on-premises based identity infrastructure based on Windows Server Active Directory and Active Directory Federation Services (ADFS).  </a:t>
            </a:r>
          </a:p>
          <a:p>
            <a:pPr marL="285750" marR="0" indent="-285750">
              <a:lnSpc>
                <a:spcPct val="107000"/>
              </a:lnSpc>
              <a:spcBef>
                <a:spcPts val="0"/>
              </a:spcBef>
              <a:spcAft>
                <a:spcPts val="800"/>
              </a:spcAft>
              <a:buFont typeface="Arial" panose="020B0604020202020204" pitchFamily="34" charset="0"/>
              <a:buChar char="•"/>
            </a:pPr>
            <a:r>
              <a:rPr lang="nn-NO" sz="12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1200" b="1">
                <a:effectLst/>
                <a:latin typeface="Calibri" panose="020F0502020204030204" pitchFamily="34" charset="0"/>
                <a:ea typeface="Calibri" panose="020F0502020204030204" pitchFamily="34" charset="0"/>
                <a:cs typeface="Times New Roman" panose="02020603050405020304" pitchFamily="18" charset="0"/>
              </a:rPr>
              <a:t> (MDCA) </a:t>
            </a:r>
            <a:r>
              <a:rPr lang="en-US" sz="1200">
                <a:effectLst/>
                <a:latin typeface="Calibri" panose="020F0502020204030204" pitchFamily="34" charset="0"/>
                <a:ea typeface="Calibri" panose="020F0502020204030204" pitchFamily="34" charset="0"/>
                <a:cs typeface="Times New Roman" panose="02020603050405020304" pitchFamily="18" charset="0"/>
              </a:rPr>
              <a:t>provides coverage for software as a service (SaaS) apps from both an attack detection and a data exfiltration perspective.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Sentinel</a:t>
            </a:r>
            <a:r>
              <a:rPr lang="en-US" sz="1200">
                <a:effectLst/>
                <a:latin typeface="Calibri" panose="020F0502020204030204" pitchFamily="34" charset="0"/>
                <a:ea typeface="Calibri" panose="020F0502020204030204" pitchFamily="34" charset="0"/>
                <a:cs typeface="Times New Roman" panose="02020603050405020304" pitchFamily="18" charset="0"/>
              </a:rPr>
              <a:t> provides unified visibility these tools as well as event logs and alerts from other security tools, line of business applications, network devices, and more.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Calibri" panose="020F0502020204030204" pitchFamily="34" charset="0"/>
                <a:ea typeface="Times New Roman" panose="02020603050405020304" pitchFamily="18" charset="0"/>
              </a:rPr>
              <a:t>Integrated Example – </a:t>
            </a:r>
            <a:r>
              <a:rPr lang="en-US" sz="1000" b="0">
                <a:effectLst/>
                <a:latin typeface="Calibri" panose="020F0502020204030204" pitchFamily="34" charset="0"/>
                <a:ea typeface="Times New Roman" panose="02020603050405020304" pitchFamily="18" charset="0"/>
              </a:rPr>
              <a:t>This is an illustration of how these tools work together to keep the organization secure and reduce the amount of repetitive tasks for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Attack - </a:t>
            </a:r>
            <a:r>
              <a:rPr lang="en-US" sz="1000">
                <a:effectLst/>
                <a:latin typeface="Calibri" panose="020F0502020204030204" pitchFamily="34" charset="0"/>
                <a:ea typeface="Times New Roman" panose="02020603050405020304" pitchFamily="18" charset="0"/>
              </a:rPr>
              <a:t>User checks personal webmail from their corporate device and opens an attachment with malware (that is designed to evade traditional AV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Detection - </a:t>
            </a:r>
            <a:r>
              <a:rPr lang="en-US" sz="1000">
                <a:effectLst/>
                <a:latin typeface="Calibri" panose="020F0502020204030204" pitchFamily="34" charset="0"/>
                <a:ea typeface="Times New Roman" panose="02020603050405020304" pitchFamily="18" charset="0"/>
              </a:rPr>
              <a:t>MDE detects this abnormal behavior and automatically investigates it, creates an automated sequence to remediate the threat, and prompts an analyst to approve the cleanup (which can also be auto-approved)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Intelligence Sharing - </a:t>
            </a:r>
            <a:r>
              <a:rPr lang="en-US" sz="1000">
                <a:effectLst/>
                <a:latin typeface="Calibri" panose="020F0502020204030204" pitchFamily="34" charset="0"/>
                <a:ea typeface="Times New Roman" panose="02020603050405020304" pitchFamily="18" charset="0"/>
              </a:rPr>
              <a:t>MDE provides information on this new malware to Microsoft Threat Intelligence systems, triggering other Microsoft security capabilities (MDE, MDO, MDCA, MDI, etc.) to search for similar malware across customers and clean it up from mailboxes, devices, cloud services, and more.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Damage Containment </a:t>
            </a:r>
            <a:r>
              <a:rPr lang="en-US" sz="1000">
                <a:effectLst/>
                <a:latin typeface="Calibri" panose="020F0502020204030204" pitchFamily="34" charset="0"/>
                <a:ea typeface="Times New Roman" panose="02020603050405020304" pitchFamily="18" charset="0"/>
              </a:rPr>
              <a:t>– Until the analyst approves the remediation, Azure AD Conditional Access blocks access to enterprise applications from this device. Once MDE communicates the “all clear” for this device, Azure AD restores user access.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Additional Remediation </a:t>
            </a:r>
            <a:r>
              <a:rPr lang="en-US" sz="1000">
                <a:effectLst/>
                <a:latin typeface="Calibri" panose="020F0502020204030204" pitchFamily="34" charset="0"/>
                <a:ea typeface="Times New Roman" panose="02020603050405020304" pitchFamily="18" charset="0"/>
              </a:rPr>
              <a:t>- Microsoft Sentinel workflows are also triggered to modify the Palo Alto Firewall to block IP addresses of the attacker’s Command and Control (C2) server. </a:t>
            </a:r>
          </a:p>
          <a:p>
            <a:endParaRPr lang="en-US"/>
          </a:p>
          <a:p>
            <a:r>
              <a:rPr lang="en-US"/>
              <a:t>Organizations also face insider risks where trusted insiders with access to sensitive resources may choose to abuse that access for a variety of reasons. </a:t>
            </a:r>
          </a:p>
          <a:p>
            <a:pPr marL="171450" indent="-171450">
              <a:buFont typeface="Arial" panose="020B0604020202020204" pitchFamily="34" charset="0"/>
              <a:buChar char="•"/>
            </a:pPr>
            <a:r>
              <a:rPr lang="en-US" b="1"/>
              <a:t>Microsoft Insider Risk Management</a:t>
            </a:r>
            <a:r>
              <a:rPr lang="en-US"/>
              <a:t> in Microsoft 365 </a:t>
            </a:r>
            <a:r>
              <a:rPr lang="en-US" b="0" i="0">
                <a:solidFill>
                  <a:srgbClr val="171717"/>
                </a:solidFill>
                <a:effectLst/>
                <a:latin typeface="Segoe UI" panose="020B0502040204020203" pitchFamily="34" charset="0"/>
              </a:rPr>
              <a:t>helps minimize internal risks by enabling you to detect, investigate, and act on malicious and inadvertent activities in your organization. </a:t>
            </a:r>
            <a:r>
              <a:rPr lang="en-US"/>
              <a: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SIEM - Security Information and Event Management</a:t>
            </a:r>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SOAR - Security Orchestration, Automation, and Response</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4FE22-94F8-4D93-820B-89FCE526CE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9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provides end to end integrated visibility for the variety of attack techniques seen in both external attacks and insider risk</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External Threats - </a:t>
            </a:r>
            <a:r>
              <a:rPr lang="en-US" sz="1800">
                <a:effectLst/>
                <a:latin typeface="Calibri" panose="020F0502020204030204" pitchFamily="34" charset="0"/>
                <a:ea typeface="Calibri" panose="020F0502020204030204" pitchFamily="34" charset="0"/>
                <a:cs typeface="Times New Roman" panose="02020603050405020304" pitchFamily="18" charset="0"/>
              </a:rPr>
              <a:t>Attackers are flexible and can use a variety of attack techniques during an attack chain sequence to reach their ultimate objective (most commonly stealing data, but ransomware and other extortion attacks are becoming more common).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Microsoft offers a suite of extended detection and response (XDR) capabilities that provide coverage across common attack chains. These XDR capabilities provide advanced threat detections with a focus on high quality alerts (a low rate of false alarms, aka false positives) as well as automated investigation and response capabilities. These tools are designed to work together and include:</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Office 365 </a:t>
            </a:r>
            <a:r>
              <a:rPr lang="en-US" sz="1800">
                <a:effectLst/>
                <a:latin typeface="Calibri" panose="020F0502020204030204" pitchFamily="34" charset="0"/>
                <a:ea typeface="Calibri" panose="020F0502020204030204" pitchFamily="34" charset="0"/>
                <a:cs typeface="Times New Roman" panose="02020603050405020304" pitchFamily="18" charset="0"/>
              </a:rPr>
              <a:t>(MDO) provides protection for email, SharePoint, OneDrive, Teams, and other Office 365 capabilities. </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Endpoint</a:t>
            </a:r>
            <a:r>
              <a:rPr lang="en-US" sz="1800">
                <a:effectLst/>
                <a:latin typeface="Calibri" panose="020F0502020204030204" pitchFamily="34" charset="0"/>
                <a:ea typeface="Calibri" panose="020F0502020204030204" pitchFamily="34" charset="0"/>
                <a:cs typeface="Times New Roman" panose="02020603050405020304" pitchFamily="18" charset="0"/>
              </a:rPr>
              <a:t> (MDE) provides endpoint detection and response (EDR) capabilities covering productivity workstations, servers, mobile devices, and more. </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US" sz="1800">
                <a:effectLst/>
                <a:latin typeface="Calibri" panose="020F0502020204030204" pitchFamily="34" charset="0"/>
                <a:ea typeface="Calibri" panose="020F0502020204030204" pitchFamily="34" charset="0"/>
                <a:cs typeface="Times New Roman" panose="02020603050405020304" pitchFamily="18" charset="0"/>
              </a:rPr>
              <a:t> provides additional capabilities for Server VMs and coverage of SQL servers, containers, and more</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This XDR Suite Extends to IoT and OT Devices with </a:t>
            </a: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IoT</a:t>
            </a:r>
            <a:r>
              <a:rPr lang="en-US" sz="1800" b="0">
                <a:effectLst/>
                <a:latin typeface="Calibri" panose="020F0502020204030204" pitchFamily="34" charset="0"/>
                <a:ea typeface="Calibri" panose="020F0502020204030204" pitchFamily="34" charset="0"/>
                <a:cs typeface="Times New Roman" panose="02020603050405020304" pitchFamily="18" charset="0"/>
              </a:rPr>
              <a:t>, which provide coverage for Asset Discovery and Threat Management for IoT Devices and for attacks on Operational Technology (OT) resources (which can result in disruption of physical processes like factory production, power generation, medical device functionality, and more). </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3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Identity Protection</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b="1">
                <a:effectLst/>
                <a:latin typeface="Calibri" panose="020F0502020204030204" pitchFamily="34" charset="0"/>
                <a:ea typeface="Calibri" panose="020F0502020204030204" pitchFamily="34" charset="0"/>
                <a:cs typeface="Times New Roman" panose="02020603050405020304" pitchFamily="18" charset="0"/>
              </a:rPr>
              <a:t>Microsoft Defender for Identity</a:t>
            </a:r>
            <a:r>
              <a:rPr lang="en-US" sz="1800">
                <a:effectLst/>
                <a:latin typeface="Calibri" panose="020F0502020204030204" pitchFamily="34" charset="0"/>
                <a:ea typeface="Calibri" panose="020F0502020204030204" pitchFamily="34" charset="0"/>
                <a:cs typeface="Times New Roman" panose="02020603050405020304" pitchFamily="18" charset="0"/>
              </a:rPr>
              <a:t> (MDI) collectively cover the identity stages of attacks, providing detection of threats for cloud based Azure Active Directory and for on-premises based identity infrastructure based on Windows Server Active Directory and Active Directory Federation Services (ADFS).  </a:t>
            </a:r>
          </a:p>
          <a:p>
            <a:pPr marL="285750" marR="0" indent="-285750">
              <a:lnSpc>
                <a:spcPct val="107000"/>
              </a:lnSpc>
              <a:spcBef>
                <a:spcPts val="0"/>
              </a:spcBef>
              <a:spcAft>
                <a:spcPts val="800"/>
              </a:spcAft>
              <a:buFont typeface="Arial" panose="020B0604020202020204" pitchFamily="34" charset="0"/>
              <a:buChar char="•"/>
            </a:pPr>
            <a:r>
              <a:rPr lang="nn-NO" sz="18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1800" b="1">
                <a:effectLst/>
                <a:latin typeface="Calibri" panose="020F0502020204030204" pitchFamily="34" charset="0"/>
                <a:ea typeface="Calibri" panose="020F0502020204030204" pitchFamily="34" charset="0"/>
                <a:cs typeface="Times New Roman" panose="02020603050405020304" pitchFamily="18" charset="0"/>
              </a:rPr>
              <a:t> (MDCA) </a:t>
            </a:r>
            <a:r>
              <a:rPr lang="en-US" sz="1800">
                <a:effectLst/>
                <a:latin typeface="Calibri" panose="020F0502020204030204" pitchFamily="34" charset="0"/>
                <a:ea typeface="Calibri" panose="020F0502020204030204" pitchFamily="34" charset="0"/>
                <a:cs typeface="Times New Roman" panose="02020603050405020304" pitchFamily="18" charset="0"/>
              </a:rPr>
              <a:t>provides coverage for software as a service (SaaS) apps from both an attack detection and a data exfiltration perspective. </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 4 - Security Information and Event Management (SIEM) and Security Orchestration, Automation, and Response (SOAR)</a:t>
            </a:r>
          </a:p>
          <a:p>
            <a:pPr marL="285750" marR="0" indent="-285750">
              <a:lnSpc>
                <a:spcPct val="107000"/>
              </a:lnSpc>
              <a:spcBef>
                <a:spcPts val="0"/>
              </a:spcBef>
              <a:spcAft>
                <a:spcPts val="80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Sentinel</a:t>
            </a:r>
            <a:r>
              <a:rPr lang="en-US" sz="1800">
                <a:effectLst/>
                <a:latin typeface="Calibri" panose="020F0502020204030204" pitchFamily="34" charset="0"/>
                <a:ea typeface="Calibri" panose="020F0502020204030204" pitchFamily="34" charset="0"/>
                <a:cs typeface="Times New Roman" panose="02020603050405020304" pitchFamily="18" charset="0"/>
              </a:rPr>
              <a:t> provides unified visibility these tools as well as event logs and alerts from other security tools, line of business applications, network devices, and more.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Calibri" panose="020F0502020204030204" pitchFamily="34" charset="0"/>
                <a:ea typeface="Times New Roman" panose="02020603050405020304" pitchFamily="18" charset="0"/>
              </a:rPr>
              <a:t>Integrated Example – </a:t>
            </a:r>
            <a:r>
              <a:rPr lang="en-US" sz="1200" b="0">
                <a:effectLst/>
                <a:latin typeface="Calibri" panose="020F0502020204030204" pitchFamily="34" charset="0"/>
                <a:ea typeface="Times New Roman" panose="02020603050405020304" pitchFamily="18" charset="0"/>
              </a:rPr>
              <a:t>This is an illustration of how these tools work together to keep the organization secure and reduce the amount of repetitive tasks for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Attack - </a:t>
            </a:r>
            <a:r>
              <a:rPr lang="en-US" sz="1200">
                <a:effectLst/>
                <a:latin typeface="Calibri" panose="020F0502020204030204" pitchFamily="34" charset="0"/>
                <a:ea typeface="Times New Roman" panose="02020603050405020304" pitchFamily="18" charset="0"/>
              </a:rPr>
              <a:t>User checks personal webmail from their corporate device and opens an attachment with malware (that is designed to evade traditional AV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Detection - </a:t>
            </a:r>
            <a:r>
              <a:rPr lang="en-US" sz="1200">
                <a:effectLst/>
                <a:latin typeface="Calibri" panose="020F0502020204030204" pitchFamily="34" charset="0"/>
                <a:ea typeface="Times New Roman" panose="02020603050405020304" pitchFamily="18" charset="0"/>
              </a:rPr>
              <a:t>MDE detects this abnormal behavior and automatically investigates it, creates an automated sequence to remediate the threat, and prompts an analyst to approve the cleanup (which can also be auto-approved)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Intelligence Sharing - </a:t>
            </a:r>
            <a:r>
              <a:rPr lang="en-US" sz="1200">
                <a:effectLst/>
                <a:latin typeface="Calibri" panose="020F0502020204030204" pitchFamily="34" charset="0"/>
                <a:ea typeface="Times New Roman" panose="02020603050405020304" pitchFamily="18" charset="0"/>
              </a:rPr>
              <a:t>MDE provides information on this new malware to Microsoft Threat Intelligence systems, triggering other Microsoft security capabilities (MDE, MDO, MDCA, MDI, etc.) to search for similar malware across customers and clean it up from mailboxes, devices, cloud services, and more.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Damage Containment </a:t>
            </a:r>
            <a:r>
              <a:rPr lang="en-US" sz="1200">
                <a:effectLst/>
                <a:latin typeface="Calibri" panose="020F0502020204030204" pitchFamily="34" charset="0"/>
                <a:ea typeface="Times New Roman" panose="02020603050405020304" pitchFamily="18" charset="0"/>
              </a:rPr>
              <a:t>– Until the analyst approves the remediation, Azure AD Conditional Access blocks access to enterprise applications from this device. Once MDE communicates the “all clear” for this device, Azure AD restores user access.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a:effectLst/>
                <a:latin typeface="Calibri" panose="020F0502020204030204" pitchFamily="34" charset="0"/>
                <a:ea typeface="Times New Roman" panose="02020603050405020304" pitchFamily="18" charset="0"/>
              </a:rPr>
              <a:t>Additional Remediation </a:t>
            </a:r>
            <a:r>
              <a:rPr lang="en-US" sz="1200">
                <a:effectLst/>
                <a:latin typeface="Calibri" panose="020F0502020204030204" pitchFamily="34" charset="0"/>
                <a:ea typeface="Times New Roman" panose="02020603050405020304" pitchFamily="18" charset="0"/>
              </a:rPr>
              <a:t>- Microsoft Sentinel workflows are also triggered to modify the Palo Alto Firewall to block IP addresses of the attacker’s Command and Control (C2) server. </a:t>
            </a:r>
          </a:p>
          <a:p>
            <a:endParaRPr lang="en-US"/>
          </a:p>
          <a:p>
            <a:r>
              <a:rPr lang="en-US" b="1"/>
              <a:t>CLICK 5</a:t>
            </a:r>
          </a:p>
          <a:p>
            <a:endParaRPr lang="en-US"/>
          </a:p>
          <a:p>
            <a:r>
              <a:rPr lang="en-US"/>
              <a:t>Organizations also face insider risks where trusted insiders with access to sensitive resources may choose to abuse that access for a variety of reasons. </a:t>
            </a:r>
          </a:p>
          <a:p>
            <a:pPr marL="171450" indent="-171450">
              <a:buFont typeface="Arial" panose="020B0604020202020204" pitchFamily="34" charset="0"/>
              <a:buChar char="•"/>
            </a:pPr>
            <a:r>
              <a:rPr lang="en-US" b="1"/>
              <a:t>Microsoft Insider Risk Management</a:t>
            </a:r>
            <a:r>
              <a:rPr lang="en-US"/>
              <a:t> in Microsoft 365 </a:t>
            </a:r>
            <a:r>
              <a:rPr lang="en-US" b="0" i="0">
                <a:solidFill>
                  <a:srgbClr val="171717"/>
                </a:solidFill>
                <a:effectLst/>
                <a:latin typeface="Segoe UI" panose="020B0502040204020203" pitchFamily="34" charset="0"/>
              </a:rPr>
              <a:t>helps minimize internal risks by enabling you to detect, investigate, and act on malicious and inadvertent activities in your organization. </a:t>
            </a:r>
            <a:r>
              <a:rPr lang="en-US"/>
              <a:t> </a:t>
            </a:r>
          </a:p>
        </p:txBody>
      </p:sp>
      <p:sp>
        <p:nvSpPr>
          <p:cNvPr id="4" name="Slide Number Placeholder 3"/>
          <p:cNvSpPr>
            <a:spLocks noGrp="1"/>
          </p:cNvSpPr>
          <p:nvPr>
            <p:ph type="sldNum" sz="quarter" idx="5"/>
          </p:nvPr>
        </p:nvSpPr>
        <p:spPr/>
        <p:txBody>
          <a:bodyPr/>
          <a:lstStyle/>
          <a:p>
            <a:fld id="{A724FE22-94F8-4D93-820B-89FCE526CE4F}" type="slidenum">
              <a:rPr lang="en-US" smtClean="0"/>
              <a:t>16</a:t>
            </a:fld>
            <a:endParaRPr lang="en-US"/>
          </a:p>
        </p:txBody>
      </p:sp>
    </p:spTree>
    <p:extLst>
      <p:ext uri="{BB962C8B-B14F-4D97-AF65-F5344CB8AC3E}">
        <p14:creationId xmlns:p14="http://schemas.microsoft.com/office/powerpoint/2010/main" val="423922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latin typeface="Segoe UI Semilight" panose="020B0402040204020203" pitchFamily="34" charset="0"/>
                <a:cs typeface="Segoe UI Semilight" panose="020B0402040204020203" pitchFamily="34" charset="0"/>
              </a:rPr>
              <a:t>Key Takeaway: </a:t>
            </a:r>
            <a:r>
              <a:rPr lang="en-US" sz="1100" i="0">
                <a:latin typeface="Segoe UI Semilight" panose="020B0402040204020203" pitchFamily="34" charset="0"/>
                <a:cs typeface="Segoe UI Semilight" panose="020B0402040204020203" pitchFamily="34" charset="0"/>
              </a:rPr>
              <a:t>Securing OT effectively requires applying Zero Trust security principles (though differently than they are applied to IT environments)</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i="1">
              <a:latin typeface="Segoe UI Semilight" panose="020B0402040204020203" pitchFamily="34" charset="0"/>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i="0">
                <a:latin typeface="Segoe UI Semilight" panose="020B0402040204020203" pitchFamily="34" charset="0"/>
                <a:cs typeface="Segoe UI Semilight" panose="020B0402040204020203" pitchFamily="34" charset="0"/>
              </a:rPr>
              <a:t>Operational Technology (OT) and Industrial IoT environments are composed of computers that control physical equipment. This includes common technology like </a:t>
            </a:r>
            <a:r>
              <a:rPr lang="en-US" sz="1600" b="0" i="0">
                <a:solidFill>
                  <a:srgbClr val="111111"/>
                </a:solidFill>
                <a:effectLst/>
                <a:latin typeface="Roboto"/>
              </a:rPr>
              <a:t>heating, ventilation, and air conditioning (HVAC) systems as well as industry specific equipment for </a:t>
            </a:r>
            <a:r>
              <a:rPr lang="en-US" sz="1600" b="0" i="0">
                <a:solidFill>
                  <a:srgbClr val="42424E"/>
                </a:solidFill>
                <a:effectLst/>
                <a:latin typeface="Segoe UI" panose="020B0502040204020203" pitchFamily="34" charset="0"/>
              </a:rPr>
              <a:t>manufacturing, </a:t>
            </a:r>
            <a:r>
              <a:rPr lang="en-US" sz="1600" b="0" i="0" u="none" strike="noStrike">
                <a:solidFill>
                  <a:srgbClr val="006ECF"/>
                </a:solidFill>
                <a:effectLst/>
                <a:latin typeface="Segoe UI" panose="020B0502040204020203" pitchFamily="34" charset="0"/>
                <a:hlinkClick r:id="rId3"/>
              </a:rPr>
              <a:t>oil and gas facilities</a:t>
            </a:r>
            <a:r>
              <a:rPr lang="en-US" sz="1600" b="0" i="0">
                <a:solidFill>
                  <a:srgbClr val="42424E"/>
                </a:solidFill>
                <a:effectLst/>
                <a:latin typeface="Segoe UI" panose="020B0502040204020203" pitchFamily="34" charset="0"/>
              </a:rPr>
              <a:t>, public utilities, transportation, civic infrastructure,</a:t>
            </a:r>
            <a:r>
              <a:rPr lang="en-US" sz="2400" b="0" i="0">
                <a:solidFill>
                  <a:srgbClr val="111111"/>
                </a:solidFill>
                <a:effectLst/>
                <a:latin typeface="Roboto"/>
              </a:rPr>
              <a:t> </a:t>
            </a:r>
            <a:r>
              <a:rPr lang="en-US" sz="1600" b="0" i="0">
                <a:solidFill>
                  <a:srgbClr val="42424E"/>
                </a:solidFill>
                <a:effectLst/>
                <a:latin typeface="Segoe UI" panose="020B0502040204020203" pitchFamily="34" charset="0"/>
              </a:rPr>
              <a:t>and more. </a:t>
            </a:r>
            <a:r>
              <a:rPr lang="en-US" sz="1100" b="0" i="0">
                <a:solidFill>
                  <a:srgbClr val="111111"/>
                </a:solidFill>
                <a:effectLst/>
                <a:latin typeface="Roboto"/>
              </a:rPr>
              <a:t>These OT systems are often monitored from the IT environment to provide business analytics and other insights into physical business operations.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While the underlying computing platforms and IP networks are similar to IT, these OT environments are different in several notable ways: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Safety is primary OT security assurance, </a:t>
            </a:r>
            <a:r>
              <a:rPr lang="en-US" sz="1100" b="0" i="0" u="none">
                <a:solidFill>
                  <a:srgbClr val="111111"/>
                </a:solidFill>
                <a:effectLst/>
                <a:latin typeface="Roboto"/>
                <a:cs typeface="Segoe UI Semilight" panose="020B0402040204020203" pitchFamily="34" charset="0"/>
              </a:rPr>
              <a:t>which is a stark contrast to IT being primarily focused on </a:t>
            </a:r>
            <a:r>
              <a:rPr lang="en-US" sz="1100" b="0" i="0">
                <a:solidFill>
                  <a:srgbClr val="111111"/>
                </a:solidFill>
                <a:effectLst/>
                <a:latin typeface="Roboto"/>
                <a:cs typeface="Segoe UI Semilight" panose="020B0402040204020203" pitchFamily="34" charset="0"/>
              </a:rPr>
              <a:t>confidentiality of intellectual property (though both share a focus on integrity and availability of both systems and data). This difference is because an OT system failure could directly cause physical harm or death (e.g. employees working on or near heavy machinery, customers using/consuming a product, citizens living/working near a physical facility, etc.). Additionally, some of these systems located hundreds of miles/kilometers from the nearest technician that could access or reboot them.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OT Hardware/Software is old </a:t>
            </a:r>
            <a:r>
              <a:rPr lang="en-US" sz="1100" b="0" i="0">
                <a:solidFill>
                  <a:srgbClr val="111111"/>
                </a:solidFill>
                <a:effectLst/>
                <a:latin typeface="Roboto"/>
                <a:cs typeface="Segoe UI Semilight" panose="020B0402040204020203" pitchFamily="34" charset="0"/>
              </a:rPr>
              <a:t>compared to IT systems because physical equipment has much longer operating lifecycles than typical IT systems (10x as long in many cases). It’s not unusual to find 50- or 100-year-old equipment (some still powered by steam!) that was modernized to electronic control systems 30-50 years ago.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OT Security hygiene </a:t>
            </a:r>
            <a:r>
              <a:rPr lang="en-US" sz="1100" b="0" i="0">
                <a:solidFill>
                  <a:srgbClr val="111111"/>
                </a:solidFill>
                <a:effectLst/>
                <a:latin typeface="Roboto"/>
                <a:cs typeface="Segoe UI Semilight" panose="020B0402040204020203" pitchFamily="34" charset="0"/>
              </a:rPr>
              <a:t>is different because these systems frequently weren’t built with modern threats and protocols in mind (and often rely on ‘end of life’ software). Many well-established IT security best practices like software patching aren’t practical or fully effective in an OT environment, so they can only be selectively applied (or have a limited security effect). </a:t>
            </a:r>
            <a:r>
              <a:rPr lang="en-US" sz="1800" b="0" i="0">
                <a:solidFill>
                  <a:srgbClr val="111111"/>
                </a:solidFill>
                <a:effectLst/>
                <a:latin typeface="Roboto"/>
                <a:cs typeface="Segoe UI Semilight" panose="020B0402040204020203" pitchFamily="34" charset="0"/>
              </a:rPr>
              <a:t>Basic security hygiene for OT starts with network i</a:t>
            </a:r>
            <a:r>
              <a:rPr lang="en-US" sz="1100">
                <a:solidFill>
                  <a:srgbClr val="000000"/>
                </a:solidFill>
                <a:latin typeface="Segoe UI"/>
              </a:rPr>
              <a:t>solation (including good maintenance/monitoring of that isolation boundaries), threat monitoring, and carefully managing vendor access risk.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1 – Purdue Model</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600" b="0" i="0">
                <a:solidFill>
                  <a:srgbClr val="42424E"/>
                </a:solidFill>
                <a:effectLst/>
                <a:latin typeface="Segoe UI" panose="020B0502040204020203" pitchFamily="34" charset="0"/>
              </a:rPr>
              <a:t>Since the 1990’s, the </a:t>
            </a:r>
            <a:r>
              <a:rPr lang="en-US" sz="1600" b="0" i="0" u="none" strike="noStrike">
                <a:solidFill>
                  <a:srgbClr val="006ECF"/>
                </a:solidFill>
                <a:effectLst/>
                <a:latin typeface="Segoe UI" panose="020B0502040204020203" pitchFamily="34" charset="0"/>
                <a:hlinkClick r:id="rId4"/>
              </a:rPr>
              <a:t>Purdue Enterprise Reference Architecture</a:t>
            </a:r>
            <a:r>
              <a:rPr lang="en-US" sz="1600" b="0" i="0">
                <a:solidFill>
                  <a:srgbClr val="42424E"/>
                </a:solidFill>
                <a:effectLst/>
                <a:latin typeface="Segoe UI" panose="020B0502040204020203" pitchFamily="34" charset="0"/>
              </a:rPr>
              <a:t> (PERA), aka the Purdue Model, has been the standard model for organizing (and sometimes segregating) enterprise and industrial control system (ICS) safety measures and network functions. </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1" i="0">
                <a:solidFill>
                  <a:srgbClr val="42424E"/>
                </a:solidFill>
                <a:effectLst/>
                <a:latin typeface="Segoe UI" panose="020B0502040204020203" pitchFamily="34" charset="0"/>
                <a:cs typeface="Segoe UI Semilight" panose="020B0402040204020203" pitchFamily="34" charset="0"/>
              </a:rPr>
              <a:t>Levels 0-3 </a:t>
            </a:r>
            <a:r>
              <a:rPr lang="en-US" sz="1600" b="0" i="0">
                <a:solidFill>
                  <a:srgbClr val="42424E"/>
                </a:solidFill>
                <a:effectLst/>
                <a:latin typeface="Segoe UI" panose="020B0502040204020203" pitchFamily="34" charset="0"/>
                <a:cs typeface="Segoe UI Semilight" panose="020B0402040204020203" pitchFamily="34" charset="0"/>
              </a:rPr>
              <a:t>(OT Environment) have changed little and remain relevant today. </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b="1" i="0">
                <a:solidFill>
                  <a:srgbClr val="42424E"/>
                </a:solidFill>
                <a:effectLst/>
                <a:latin typeface="Segoe UI" panose="020B0502040204020203" pitchFamily="34" charset="0"/>
                <a:cs typeface="Segoe UI Semilight" panose="020B0402040204020203" pitchFamily="34" charset="0"/>
              </a:rPr>
              <a:t>Levels 4 and 5 </a:t>
            </a:r>
            <a:r>
              <a:rPr lang="en-US" sz="1600" b="0" i="0">
                <a:solidFill>
                  <a:srgbClr val="42424E"/>
                </a:solidFill>
                <a:effectLst/>
                <a:latin typeface="Segoe UI" panose="020B0502040204020203" pitchFamily="34" charset="0"/>
                <a:cs typeface="Segoe UI Semilight" panose="020B0402040204020203" pitchFamily="34" charset="0"/>
              </a:rPr>
              <a:t>(IT Environment) reflect an older approach to enterprise access control which is being transformed with zero trust principles because of the advent of mobile and cloud technology with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600" b="0" i="0">
              <a:solidFill>
                <a:srgbClr val="42424E"/>
              </a:solidFill>
              <a:effectLst/>
              <a:latin typeface="Segoe UI" panose="020B0502040204020203" pitchFamily="34" charset="0"/>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42424E"/>
                </a:solidFill>
                <a:effectLst/>
                <a:latin typeface="Segoe UI" panose="020B0502040204020203" pitchFamily="34" charset="0"/>
                <a:cs typeface="Segoe UI Semilight" panose="020B0402040204020203" pitchFamily="34" charset="0"/>
              </a:rPr>
              <a:t>CLICK 2 – Blended Attacks</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0" i="0">
                <a:solidFill>
                  <a:srgbClr val="111111"/>
                </a:solidFill>
                <a:effectLst/>
                <a:latin typeface="Roboto"/>
                <a:cs typeface="Segoe UI Semilight" panose="020B0402040204020203" pitchFamily="34" charset="0"/>
              </a:rPr>
              <a:t>Cybersecurity attacks are increasingly spanning IT, IoT, OT, and Industrial IoT environments, requiring incident response processes (and prevention strategies) to converge into unified approaches that span across those environments (while still being tailored to the capabilities and limitations of each).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3 – Cloud Connections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0" i="0">
                <a:solidFill>
                  <a:srgbClr val="111111"/>
                </a:solidFill>
                <a:effectLst/>
                <a:latin typeface="Roboto"/>
                <a:cs typeface="Segoe UI Semilight" panose="020B0402040204020203" pitchFamily="34" charset="0"/>
              </a:rPr>
              <a:t>Additionally, organizations are increasingly connecting OT environments to cloud-based business analytics to gain insights into productivity, agility, and workflow management, and more. </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0">
                <a:solidFill>
                  <a:srgbClr val="111111"/>
                </a:solidFill>
                <a:effectLst/>
                <a:latin typeface="Roboto"/>
                <a:cs typeface="Segoe UI Semilight" panose="020B0402040204020203" pitchFamily="34" charset="0"/>
              </a:rPr>
              <a:t>CLICK 4 – Isolation and Segmentation</a:t>
            </a:r>
          </a:p>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The controls available to provide isolation and segmentation typically start with isolation of the OT environment from the corporate intranet and internet using either a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Hard Boundary - </a:t>
            </a:r>
            <a:r>
              <a:rPr lang="en-US" sz="1100" b="0" i="0">
                <a:solidFill>
                  <a:srgbClr val="111111"/>
                </a:solidFill>
                <a:effectLst/>
                <a:latin typeface="Roboto"/>
                <a:cs typeface="Segoe UI Semilight" panose="020B0402040204020203" pitchFamily="34" charset="0"/>
              </a:rPr>
              <a:t>complete disconnection of traffic, often physically unplugged to create an “air gap”</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Soft Boundary </a:t>
            </a:r>
            <a:r>
              <a:rPr lang="en-US" sz="1100" b="0" i="0">
                <a:solidFill>
                  <a:srgbClr val="111111"/>
                </a:solidFill>
                <a:effectLst/>
                <a:latin typeface="Roboto"/>
                <a:cs typeface="Segoe UI Semilight" panose="020B0402040204020203" pitchFamily="34" charset="0"/>
              </a:rPr>
              <a:t>- based on a firewall or other network traffic filter. </a:t>
            </a:r>
          </a:p>
          <a:p>
            <a:pPr marL="457200" marR="0" lvl="1"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100" b="1" i="1">
                <a:solidFill>
                  <a:srgbClr val="111111"/>
                </a:solidFill>
                <a:effectLst/>
                <a:latin typeface="Roboto"/>
                <a:cs typeface="Segoe UI Semilight" panose="020B0402040204020203" pitchFamily="34" charset="0"/>
              </a:rPr>
              <a:t>Firewall and forget risk - </a:t>
            </a:r>
            <a:r>
              <a:rPr lang="en-US" sz="1100" b="0" i="0">
                <a:solidFill>
                  <a:srgbClr val="111111"/>
                </a:solidFill>
                <a:effectLst/>
                <a:latin typeface="Roboto"/>
                <a:cs typeface="Segoe UI Semilight" panose="020B0402040204020203" pitchFamily="34" charset="0"/>
              </a:rPr>
              <a:t>like any security boundary, a soft boundary requires monitoring and maintenance to remain effective over time. Unfortunately, we see many cases where organizations set up firewalls rules to block traffic, but don’t apply a complete people/process/technology approach to integrate security into change management, carefully monitor for anomalies, continuously audit for changes, test the boundary with attack simulations, etc.</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Internal segmentation </a:t>
            </a:r>
            <a:r>
              <a:rPr lang="en-US" sz="1100" b="0" i="0">
                <a:solidFill>
                  <a:srgbClr val="111111"/>
                </a:solidFill>
                <a:effectLst/>
                <a:latin typeface="Roboto"/>
                <a:cs typeface="Segoe UI Semilight" panose="020B0402040204020203" pitchFamily="34" charset="0"/>
              </a:rPr>
              <a:t>– organizations can also do further segmentation by isolating groups of OT systems from each other as a further impediment to attacks. Like in IT environments, this practice requires communication/traffic patterns to be compatible with this approach and ongoing maintenance, auditing, exception management, and other process rigor.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42424E"/>
                </a:solidFill>
                <a:effectLst/>
                <a:latin typeface="Segoe UI" panose="020B0502040204020203" pitchFamily="34" charset="0"/>
                <a:cs typeface="Segoe UI Semilight" panose="020B0402040204020203" pitchFamily="34" charset="0"/>
              </a:rPr>
              <a:t>These security practices apply zero trust principles well, though they are constrained to static configurations and network controls because of the age of the OT systems.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CLICK 5 – Microsoft Defender for IoT</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Microsoft’s approach to threat monitoring is focused on bringing modern security approaches that also deeply respects the constraints and sensitivity of these systems. The approach is based on technology developed by </a:t>
            </a:r>
            <a:r>
              <a:rPr lang="en-US" sz="1100" b="0" i="0" err="1">
                <a:solidFill>
                  <a:srgbClr val="111111"/>
                </a:solidFill>
                <a:effectLst/>
                <a:latin typeface="Roboto"/>
                <a:cs typeface="Segoe UI Semilight" panose="020B0402040204020203" pitchFamily="34" charset="0"/>
              </a:rPr>
              <a:t>CyberX</a:t>
            </a:r>
            <a:r>
              <a:rPr lang="en-US" sz="1100" b="0" i="0">
                <a:solidFill>
                  <a:srgbClr val="111111"/>
                </a:solidFill>
                <a:effectLst/>
                <a:latin typeface="Roboto"/>
                <a:cs typeface="Segoe UI Semilight" panose="020B0402040204020203" pitchFamily="34" charset="0"/>
              </a:rPr>
              <a:t> (recently acquired and integrated into Microsoft). </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The solution consists of</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Network TAP/SPAN (passive collection) </a:t>
            </a:r>
            <a:r>
              <a:rPr lang="en-US" sz="1100" b="0" i="0">
                <a:solidFill>
                  <a:srgbClr val="111111"/>
                </a:solidFill>
                <a:effectLst/>
                <a:latin typeface="Roboto"/>
                <a:cs typeface="Segoe UI Semilight" panose="020B0402040204020203" pitchFamily="34" charset="0"/>
              </a:rPr>
              <a:t>– provides data gathering with </a:t>
            </a:r>
            <a:r>
              <a:rPr lang="en-US" sz="1100" b="0" i="1" u="sng">
                <a:solidFill>
                  <a:srgbClr val="111111"/>
                </a:solidFill>
                <a:effectLst/>
                <a:latin typeface="Roboto"/>
                <a:cs typeface="Segoe UI Semilight" panose="020B0402040204020203" pitchFamily="34" charset="0"/>
              </a:rPr>
              <a:t>passive</a:t>
            </a:r>
            <a:r>
              <a:rPr lang="en-US" sz="1100" b="0" i="0">
                <a:solidFill>
                  <a:srgbClr val="111111"/>
                </a:solidFill>
                <a:effectLst/>
                <a:latin typeface="Roboto"/>
                <a:cs typeface="Segoe UI Semilight" panose="020B0402040204020203" pitchFamily="34" charset="0"/>
              </a:rPr>
              <a:t> traffic monitoring to avoid disruption of OT and </a:t>
            </a:r>
            <a:r>
              <a:rPr lang="en-US" sz="1100" b="0" i="0" err="1">
                <a:solidFill>
                  <a:srgbClr val="111111"/>
                </a:solidFill>
                <a:effectLst/>
                <a:latin typeface="Roboto"/>
                <a:cs typeface="Segoe UI Semilight" panose="020B0402040204020203" pitchFamily="34" charset="0"/>
              </a:rPr>
              <a:t>IIoT</a:t>
            </a:r>
            <a:r>
              <a:rPr lang="en-US" sz="1100" b="0" i="0">
                <a:solidFill>
                  <a:srgbClr val="111111"/>
                </a:solidFill>
                <a:effectLst/>
                <a:latin typeface="Roboto"/>
                <a:cs typeface="Segoe UI Semilight" panose="020B0402040204020203" pitchFamily="34" charset="0"/>
              </a:rPr>
              <a:t> operations. This passive approach is critical because active scanning can slow or disrupt business operations (potentially altering sensitive physical operation timing or potentially crashing older OT computer systems).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Sensors and analytics </a:t>
            </a:r>
            <a:r>
              <a:rPr lang="en-US" sz="1100" b="0" i="0">
                <a:solidFill>
                  <a:srgbClr val="111111"/>
                </a:solidFill>
                <a:effectLst/>
                <a:latin typeface="Roboto"/>
                <a:cs typeface="Segoe UI Semilight" panose="020B0402040204020203" pitchFamily="34" charset="0"/>
              </a:rPr>
              <a:t>for Microsoft Defender for IoT are typically located in the OT environment to rapidly parse traffic and develop immediate local insights. These benefit from the deterministic/consistent nature of the OT (what happens one day is nearly identical to what happens any other day)</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A local console can provide immediate local insights (security and productivity) for operators of the physical process (in addition to security operations analysts).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1" i="0">
                <a:solidFill>
                  <a:srgbClr val="111111"/>
                </a:solidFill>
                <a:effectLst/>
                <a:latin typeface="Roboto"/>
                <a:cs typeface="Segoe UI Semilight" panose="020B0402040204020203" pitchFamily="34" charset="0"/>
              </a:rPr>
              <a:t>Microsoft Defender for IoT </a:t>
            </a:r>
            <a:r>
              <a:rPr lang="en-US" sz="1100" b="0" i="0">
                <a:solidFill>
                  <a:srgbClr val="111111"/>
                </a:solidFill>
                <a:effectLst/>
                <a:latin typeface="Roboto"/>
                <a:cs typeface="Segoe UI Semilight" panose="020B0402040204020203" pitchFamily="34" charset="0"/>
              </a:rPr>
              <a:t>also provides a management console to capture and correlate insights across multiple sensors and  provide insight to security operations attack detections, inventory, vulnerability assessments, attack simulations, and more.</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This can be hosted offline in the OT environment (to respect isolation boundaries) or the IT environment (to integrate better with a converged IT/OT/IoT/</a:t>
            </a:r>
            <a:r>
              <a:rPr lang="en-US" sz="1100" b="0" i="0" err="1">
                <a:solidFill>
                  <a:srgbClr val="111111"/>
                </a:solidFill>
                <a:effectLst/>
                <a:latin typeface="Roboto"/>
                <a:cs typeface="Segoe UI Semilight" panose="020B0402040204020203" pitchFamily="34" charset="0"/>
              </a:rPr>
              <a:t>IIoT</a:t>
            </a:r>
            <a:r>
              <a:rPr lang="en-US" sz="1100" b="0" i="0">
                <a:solidFill>
                  <a:srgbClr val="111111"/>
                </a:solidFill>
                <a:effectLst/>
                <a:latin typeface="Roboto"/>
                <a:cs typeface="Segoe UI Semilight" panose="020B0402040204020203" pitchFamily="34" charset="0"/>
              </a:rPr>
              <a:t> detection/response/recovery processes)</a:t>
            </a:r>
          </a:p>
          <a:p>
            <a:pPr marL="628650" marR="0" lvl="1"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100" b="0" i="0">
                <a:solidFill>
                  <a:srgbClr val="111111"/>
                </a:solidFill>
                <a:effectLst/>
                <a:latin typeface="Roboto"/>
                <a:cs typeface="Segoe UI Semilight" panose="020B0402040204020203" pitchFamily="34" charset="0"/>
              </a:rPr>
              <a:t>This includes mapping attack detections to the MITRE ATT&amp;CK framework</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42424E"/>
                </a:solidFill>
                <a:effectLst/>
                <a:latin typeface="Segoe UI" panose="020B0502040204020203" pitchFamily="34" charset="0"/>
                <a:cs typeface="Segoe UI Semilight" panose="020B0402040204020203" pitchFamily="34" charset="0"/>
              </a:rPr>
              <a:t>This solution approach reflects zero trust principles by explicitly validating the security state of the environment and assuming that attackers may compromise systems and attempt to access OT systems. </a:t>
            </a: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CLICK 6 – Microsoft Sentinel Integration</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1" i="0">
                <a:solidFill>
                  <a:srgbClr val="111111"/>
                </a:solidFill>
                <a:effectLst/>
                <a:latin typeface="Roboto"/>
                <a:cs typeface="Segoe UI Semilight" panose="020B0402040204020203" pitchFamily="34" charset="0"/>
              </a:rPr>
              <a:t>Microsoft Defender for IoT</a:t>
            </a:r>
            <a:r>
              <a:rPr lang="en-US" sz="1100" b="0" i="0">
                <a:solidFill>
                  <a:srgbClr val="111111"/>
                </a:solidFill>
                <a:effectLst/>
                <a:latin typeface="Roboto"/>
                <a:cs typeface="Segoe UI Semilight" panose="020B0402040204020203" pitchFamily="34" charset="0"/>
              </a:rPr>
              <a:t> also provides you the choice of integrating cloud analytics, orchestration, and playbooks in Microsoft Sentinel.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100" b="0" i="0">
              <a:solidFill>
                <a:srgbClr val="111111"/>
              </a:solidFill>
              <a:effectLst/>
              <a:latin typeface="Roboto"/>
              <a:cs typeface="Segoe UI Semilight" panose="020B04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100" b="0" i="0">
                <a:solidFill>
                  <a:srgbClr val="111111"/>
                </a:solidFill>
                <a:effectLst/>
                <a:latin typeface="Roboto"/>
                <a:cs typeface="Segoe UI Semilight" panose="020B0402040204020203" pitchFamily="34" charset="0"/>
              </a:rPr>
              <a:t>Configuring </a:t>
            </a:r>
            <a:r>
              <a:rPr lang="en-US" sz="1100" b="1" i="0">
                <a:solidFill>
                  <a:srgbClr val="111111"/>
                </a:solidFill>
                <a:effectLst/>
                <a:latin typeface="Roboto"/>
                <a:cs typeface="Segoe UI Semilight" panose="020B0402040204020203" pitchFamily="34" charset="0"/>
              </a:rPr>
              <a:t>Microsoft Sentinel</a:t>
            </a:r>
            <a:r>
              <a:rPr lang="en-US" sz="1100" b="0" i="0">
                <a:solidFill>
                  <a:srgbClr val="111111"/>
                </a:solidFill>
                <a:effectLst/>
                <a:latin typeface="Roboto"/>
                <a:cs typeface="Segoe UI Semilight" panose="020B0402040204020203" pitchFamily="34" charset="0"/>
              </a:rPr>
              <a:t> integration with Microsoft Defender for Cloud provides</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Native OT investigation &amp; remediation playbooks</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Correlation with other data sources in Microsoft Sentinel (IT, IoT, physical systems, etc.)</a:t>
            </a:r>
          </a:p>
          <a:p>
            <a:pPr marL="100093" indent="-100093" defTabSz="816567" fontAlgn="base">
              <a:lnSpc>
                <a:spcPct val="90000"/>
              </a:lnSpc>
              <a:spcBef>
                <a:spcPct val="0"/>
              </a:spcBef>
              <a:spcAft>
                <a:spcPct val="0"/>
              </a:spcAft>
              <a:buSzPct val="100000"/>
              <a:buFont typeface="Arial" panose="020B0604020202020204" pitchFamily="34" charset="0"/>
              <a:buChar char="•"/>
              <a:defRPr/>
            </a:pPr>
            <a:r>
              <a:rPr lang="en-US" sz="800">
                <a:solidFill>
                  <a:srgbClr val="000000"/>
                </a:solidFill>
                <a:latin typeface="Segoe UI"/>
                <a:cs typeface="Segoe UI Semilight" panose="020B0402040204020203" pitchFamily="34" charset="0"/>
                <a:sym typeface="Libre Franklin"/>
              </a:rPr>
              <a:t>Integration of technical threat intelligence (IOCs, etc.) and strategic threat intelligence (attack groups &amp; context)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Microsoft’s Zero Trust Principles</a:t>
            </a:r>
          </a:p>
          <a:p>
            <a:endParaRPr lang="en-US" b="0" i="0">
              <a:solidFill>
                <a:srgbClr val="42424E"/>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20</a:t>
            </a:fld>
            <a:endParaRPr lang="en-US"/>
          </a:p>
        </p:txBody>
      </p:sp>
    </p:spTree>
    <p:extLst>
      <p:ext uri="{BB962C8B-B14F-4D97-AF65-F5344CB8AC3E}">
        <p14:creationId xmlns:p14="http://schemas.microsoft.com/office/powerpoint/2010/main" val="1182558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An effective access control strategy requires both identity </a:t>
            </a:r>
            <a:r>
              <a:rPr lang="en-US" b="1" i="1">
                <a:solidFill>
                  <a:srgbClr val="42424E"/>
                </a:solidFill>
                <a:effectLst/>
                <a:latin typeface="Segoe UI" panose="020B0502040204020203" pitchFamily="34" charset="0"/>
              </a:rPr>
              <a:t>and</a:t>
            </a:r>
            <a:r>
              <a:rPr lang="en-US" b="0" i="0">
                <a:solidFill>
                  <a:srgbClr val="42424E"/>
                </a:solidFill>
                <a:effectLst/>
                <a:latin typeface="Segoe UI" panose="020B0502040204020203" pitchFamily="34" charset="0"/>
              </a:rPr>
              <a:t> network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While there is often a culture clash and difficult relationship between teams responsible for network controls versus those who work with identity and related controls (applications, data, clients/servers), the reality is that both identity and security controls are critical to access control. It’s not about whether we should always use a hammer or always use a screwdriver, it’s about picking the right tool for the job.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These technologies must work together in harmony to be effective, leveraging their strengths and overcoming each other’s weaknesses.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Identity and related controls </a:t>
            </a:r>
            <a:r>
              <a:rPr lang="en-US" sz="1200" b="0">
                <a:solidFill>
                  <a:schemeClr val="tx1"/>
                </a:solidFill>
                <a:ea typeface="Segoe UI" pitchFamily="34" charset="0"/>
                <a:cs typeface="Segoe UI" pitchFamily="34" charset="0"/>
              </a:rPr>
              <a:t>have rich context (who the user is, their roles/attributes, what they are trying to use or do, how strong authentication was for the session, etc.), but are only effective for authenticated sessions using the enterprise identity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Network controls </a:t>
            </a:r>
            <a:r>
              <a:rPr lang="en-US" sz="1200" b="0">
                <a:solidFill>
                  <a:schemeClr val="tx1"/>
                </a:solidFill>
                <a:ea typeface="Segoe UI" pitchFamily="34" charset="0"/>
                <a:cs typeface="Segoe UI" pitchFamily="34" charset="0"/>
              </a:rPr>
              <a:t>can view and intercept a broader set of communications (especially legacy systems), but often lack context of the communications in the traffic and require full control of all network traffic for controls to be effective. Trying to retain full control of network traffic for an enterprise that has remote work, mobile devices, and cloud services is impractical and counterproductive except for a few key scenarios like operational technology (OT) and internal datacenters. Trying to re-route all traffic for SaaS providers is expensive, impacts productivity, and increases risk overall by motivating users to adopt unauthorized and unmonitored cloud services to get their jobs done. </a:t>
            </a:r>
            <a:endParaRPr lang="en-US" sz="1200" b="0" i="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tx1"/>
                </a:solidFill>
                <a:ea typeface="Segoe UI" pitchFamily="34" charset="0"/>
                <a:cs typeface="Segoe UI" pitchFamily="34" charset="0"/>
              </a:rPr>
              <a:t>The level of focus on network vs. identity and related controls in a security architecture should be tailored to the opportunities and constraints within each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a:solidFill>
                <a:schemeClr val="tx1"/>
              </a:solidFill>
              <a:ea typeface="Segoe UI" pitchFamily="34" charset="0"/>
              <a:cs typeface="Segoe UI" pitchFamily="34" charset="0"/>
            </a:endParaRPr>
          </a:p>
          <a:p>
            <a:r>
              <a:rPr lang="en-US" sz="1200" b="1">
                <a:effectLst/>
                <a:latin typeface="Calibri" panose="020F0502020204030204" pitchFamily="34" charset="0"/>
                <a:cs typeface="Times New Roman" panose="02020603050405020304" pitchFamily="18" charset="0"/>
              </a:rPr>
              <a:t>User Access and Productivity</a:t>
            </a:r>
          </a:p>
          <a:p>
            <a:endParaRPr lang="en-US" sz="1200" b="1">
              <a:effectLst/>
              <a:latin typeface="Calibri" panose="020F0502020204030204" pitchFamily="34" charset="0"/>
              <a:cs typeface="Times New Roman" panose="02020603050405020304" pitchFamily="18" charset="0"/>
            </a:endParaRPr>
          </a:p>
          <a:p>
            <a:r>
              <a:rPr lang="en-US" sz="1200" b="0">
                <a:effectLst/>
                <a:latin typeface="Calibri" panose="020F0502020204030204" pitchFamily="34" charset="0"/>
                <a:cs typeface="Times New Roman" panose="02020603050405020304" pitchFamily="18" charset="0"/>
              </a:rPr>
              <a:t>Cloud services are becoming the norm for user productivity and enabling remote users, making identity and related controls the top priority for these environments. </a:t>
            </a:r>
          </a:p>
          <a:p>
            <a:pPr marL="171450" indent="-171450">
              <a:buFont typeface="Arial" panose="020B0604020202020204" pitchFamily="34" charset="0"/>
              <a:buChar char="•"/>
            </a:pPr>
            <a:r>
              <a:rPr lang="en-US" sz="1200" b="1">
                <a:effectLst/>
                <a:latin typeface="Calibri" panose="020F0502020204030204" pitchFamily="34" charset="0"/>
                <a:cs typeface="Times New Roman" panose="02020603050405020304" pitchFamily="18" charset="0"/>
              </a:rPr>
              <a:t>Identity and related controls </a:t>
            </a:r>
            <a:r>
              <a:rPr lang="en-US" sz="1200" b="0">
                <a:effectLst/>
                <a:latin typeface="Calibri" panose="020F0502020204030204" pitchFamily="34" charset="0"/>
                <a:cs typeface="Times New Roman" panose="02020603050405020304" pitchFamily="18" charset="0"/>
              </a:rPr>
              <a:t>should be the primary focus, ensuring that all cloud services and mobile devices are connected to a single enterprise control plane like Azure Active Directory for centralized visibility and control of authentication and access. </a:t>
            </a:r>
          </a:p>
          <a:p>
            <a:pPr marL="171450" indent="-171450">
              <a:buFont typeface="Arial" panose="020B0604020202020204" pitchFamily="34" charset="0"/>
              <a:buChar char="•"/>
            </a:pPr>
            <a:r>
              <a:rPr lang="en-US" sz="1200" b="1">
                <a:effectLst/>
                <a:latin typeface="Calibri" panose="020F0502020204030204" pitchFamily="34" charset="0"/>
                <a:cs typeface="Times New Roman" panose="02020603050405020304" pitchFamily="18" charset="0"/>
              </a:rPr>
              <a:t>Network controls </a:t>
            </a:r>
            <a:r>
              <a:rPr lang="en-US" sz="1200" b="0">
                <a:effectLst/>
                <a:latin typeface="Calibri" panose="020F0502020204030204" pitchFamily="34" charset="0"/>
                <a:cs typeface="Times New Roman" panose="02020603050405020304" pitchFamily="18" charset="0"/>
              </a:rPr>
              <a:t>still have a core basic hygiene role to ensure that client endpoints have firewalls to block unsolicited traffic, but going beyond that to attempt to control all traffic from user productivity devices (e.g. with a VPN) is ultimately a losing battle for security. Network may also be used to enforce granular controls, but should be guided by a zero trust policy engine rather than local static policy. </a:t>
            </a:r>
          </a:p>
          <a:p>
            <a:endParaRPr lang="en-US" sz="1200" b="0">
              <a:effectLst/>
              <a:latin typeface="Calibri" panose="020F0502020204030204" pitchFamily="34" charset="0"/>
              <a:cs typeface="Times New Roman" panose="02020603050405020304" pitchFamily="18" charset="0"/>
            </a:endParaRPr>
          </a:p>
          <a:p>
            <a:r>
              <a:rPr lang="en-US" sz="1200" b="0">
                <a:effectLst/>
                <a:latin typeface="Calibri" panose="020F0502020204030204" pitchFamily="34" charset="0"/>
                <a:cs typeface="Times New Roman" panose="02020603050405020304" pitchFamily="18" charset="0"/>
              </a:rPr>
              <a:t>We recommend that organizations focus on building out this new identity control plane (aka identity perimeter) as a top priority, ensuring that security roles (architects, engineers, analysts in Security Operations, and others) learn how to integrate identity and related technologies into architectures, implementations, and daily operations. It may be a new skill for some, but it’s a critical one to learn. </a:t>
            </a:r>
          </a:p>
          <a:p>
            <a:endParaRPr lang="en-US" sz="1200">
              <a:effectLst/>
              <a:latin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1 – Operational Technology (OT) and Industrial IoT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IoT environments have the opposite ratio compared to user access and productivity. These environments are composed of physical machinery that may be 50-100 years old (and powered by steam in some cases) that were frequently retrofitted with electronic computer controls over the past 30-50 years. Most of these computer controls now support IP network communications, but many do so by relying on devices to translate custom or industry specific protocols to IP traffic. These systems are often (from an IT perspective) old and extremely out of date where performing “basic” IT security functions like scanning a network for vulnerabilities could easily result in an expensive outage. It’s not unusual to hear stories like when a security scan took down critical equipment and required a technician to drive hundreds of miles to reboot the PC connected to remote equipment (which was hundreds of feet in the air in a wind turbine).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Network Controls -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Because of these constraints, security must focus on what they </a:t>
            </a: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can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do, which is most often: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Isolating these environments from corporate IT environments with firewalls and other network controls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Passively monitoring the traffic to identify anomalous activities and vulnerabilities. </a:t>
            </a:r>
            <a:b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For an example of this technology, see Microsoft Defender for IoT - https://azure.microsoft.com/services/azure-defender-for-iot/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Identity and related -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The use of a modern cloud-era identity protocol like OAuth/ODIC or SAML as a primary control typically isn’t even a faint hope. The role of identity and related controls is primarily to secure the exposure points in the IT environment that bridge these environments, e.g. ensuring IT best practices are rigorously applied to the IT systems that interact with the OT systems (strong multi-factor authentication, rapid patching, etc.)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2 – Datacenter Security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The datacenter environment requires a heavier blend of both types of controls. Most datacenters that host applications and data were architected with a combination of controls: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1">
                <a:effectLst/>
                <a:latin typeface="Calibri" panose="020F0502020204030204" pitchFamily="34" charset="0"/>
                <a:ea typeface="Calibri" panose="020F0502020204030204" pitchFamily="34" charset="0"/>
                <a:cs typeface="Times New Roman" panose="02020603050405020304" pitchFamily="18" charset="0"/>
              </a:rPr>
              <a:t>Network - </a:t>
            </a:r>
            <a:r>
              <a:rPr lang="en-US" sz="1200">
                <a:effectLst/>
                <a:latin typeface="Calibri" panose="020F0502020204030204" pitchFamily="34" charset="0"/>
                <a:ea typeface="Calibri" panose="020F0502020204030204" pitchFamily="34" charset="0"/>
                <a:cs typeface="Times New Roman" panose="02020603050405020304" pitchFamily="18" charset="0"/>
              </a:rPr>
              <a:t>Firewalls, IDS/IPS, and other controls to protect against unsolicited internet traffic. This is sometimes extended to network segments to separate apps/workloads or application tiers (database vs. application vs. presentation), but this is a challenging/advanced exercise because of the complexity of inter-application communications.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1">
                <a:effectLst/>
                <a:latin typeface="Calibri" panose="020F0502020204030204" pitchFamily="34" charset="0"/>
                <a:ea typeface="Calibri" panose="020F0502020204030204" pitchFamily="34" charset="0"/>
                <a:cs typeface="Times New Roman" panose="02020603050405020304" pitchFamily="18" charset="0"/>
              </a:rPr>
              <a:t>Identity and related </a:t>
            </a:r>
            <a:r>
              <a:rPr lang="en-US" sz="1200">
                <a:effectLst/>
                <a:latin typeface="Calibri" panose="020F0502020204030204" pitchFamily="34" charset="0"/>
                <a:ea typeface="Calibri" panose="020F0502020204030204" pitchFamily="34" charset="0"/>
                <a:cs typeface="Times New Roman" panose="02020603050405020304" pitchFamily="18" charset="0"/>
              </a:rPr>
              <a:t>– Most datacenter operating systems and applications use a combination of Active Directory, identity systems, and other management tools to provide access control to these systems. Sometimes detailed role based access control (RBAC) or attribute based access control (ABAC) are used for individual workloads and applications, but this typically varies by workload.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As datacenter workloads move to the cloud (and it’s software defined datacenter approach), basic </a:t>
            </a:r>
            <a:r>
              <a:rPr lang="en-US" sz="1200" b="1">
                <a:effectLst/>
                <a:latin typeface="Calibri" panose="020F0502020204030204" pitchFamily="34" charset="0"/>
                <a:ea typeface="Calibri" panose="020F0502020204030204" pitchFamily="34" charset="0"/>
                <a:cs typeface="Times New Roman" panose="02020603050405020304" pitchFamily="18" charset="0"/>
              </a:rPr>
              <a:t>network controls </a:t>
            </a:r>
            <a:r>
              <a:rPr lang="en-US" sz="1200">
                <a:effectLst/>
                <a:latin typeface="Calibri" panose="020F0502020204030204" pitchFamily="34" charset="0"/>
                <a:ea typeface="Calibri" panose="020F0502020204030204" pitchFamily="34" charset="0"/>
                <a:cs typeface="Times New Roman" panose="02020603050405020304" pitchFamily="18" charset="0"/>
              </a:rPr>
              <a:t>become easier to implement using technology like Azure Network Security Groups (NSGs), Application Security Groups (ASGs), and Azure Firewall.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More importantly, </a:t>
            </a:r>
            <a:r>
              <a:rPr lang="en-US" sz="1200" b="1">
                <a:effectLst/>
                <a:latin typeface="Calibri" panose="020F0502020204030204" pitchFamily="34" charset="0"/>
                <a:ea typeface="Calibri" panose="020F0502020204030204" pitchFamily="34" charset="0"/>
                <a:cs typeface="Times New Roman" panose="02020603050405020304" pitchFamily="18" charset="0"/>
              </a:rPr>
              <a:t>identity controls </a:t>
            </a:r>
            <a:r>
              <a:rPr lang="en-US" sz="1200">
                <a:effectLst/>
                <a:latin typeface="Calibri" panose="020F0502020204030204" pitchFamily="34" charset="0"/>
                <a:ea typeface="Calibri" panose="020F0502020204030204" pitchFamily="34" charset="0"/>
                <a:cs typeface="Times New Roman" panose="02020603050405020304" pitchFamily="18" charset="0"/>
              </a:rPr>
              <a:t>become much easier to implement and integrate with the use of technologies like Managed Identities for Azure resources. These provide the rich context of identity-based access controls without requiring the burden of managing of credentials, and often can be implemented without requiring developers to change applications.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This is driving an increased focus on identity within the datacenter, increasing the granularity of visibility and control for security architecture.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CLICK 3 - Security Operations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 operations monitors and responds to incidents across these environment, so they need to be familiar with both network and identity controls in every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References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Azure Firewall - </a:t>
            </a:r>
            <a:r>
              <a:rPr lang="en-US" sz="1200" b="0">
                <a:solidFill>
                  <a:schemeClr val="tx1"/>
                </a:solidFill>
                <a:ea typeface="Segoe UI" pitchFamily="34" charset="0"/>
                <a:cs typeface="Segoe UI" pitchFamily="34" charset="0"/>
              </a:rPr>
              <a:t>https://docs.microsoft.com/azure/firewall/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1"/>
                </a:solidFill>
                <a:ea typeface="Segoe UI" pitchFamily="34" charset="0"/>
                <a:cs typeface="Segoe UI" pitchFamily="34" charset="0"/>
              </a:rPr>
              <a:t>Azure Network Security Group (NSGs) - </a:t>
            </a:r>
            <a:r>
              <a:rPr lang="en-US" sz="1200" b="0">
                <a:solidFill>
                  <a:schemeClr val="tx1"/>
                </a:solidFill>
                <a:ea typeface="Segoe UI" pitchFamily="34" charset="0"/>
                <a:cs typeface="Segoe UI" pitchFamily="34" charset="0"/>
              </a:rPr>
              <a:t>https://docs.microsoft.com/azure/virtual-network/network-security-groups-overview</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Azure AD Managed Identities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 https://docs.microsoft.com/azure/active-directory/managed-identities-azure-resources/overview</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Microsoft Defender for IoT </a:t>
            </a: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 https://azure.microsoft.com/services/azure-defender-for-iot/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4" name="Slide Number Placeholder 3"/>
          <p:cNvSpPr>
            <a:spLocks noGrp="1"/>
          </p:cNvSpPr>
          <p:nvPr>
            <p:ph type="sldNum" sz="quarter" idx="5"/>
          </p:nvPr>
        </p:nvSpPr>
        <p:spPr/>
        <p:txBody>
          <a:bodyPr/>
          <a:lstStyle/>
          <a:p>
            <a:fld id="{B75A10CA-C02B-42D6-938B-A2C2E4E047F4}" type="slidenum">
              <a:rPr lang="en-US" smtClean="0"/>
              <a:t>21</a:t>
            </a:fld>
            <a:endParaRPr lang="en-US"/>
          </a:p>
        </p:txBody>
      </p:sp>
    </p:spTree>
    <p:extLst>
      <p:ext uri="{BB962C8B-B14F-4D97-AF65-F5344CB8AC3E}">
        <p14:creationId xmlns:p14="http://schemas.microsoft.com/office/powerpoint/2010/main" val="285773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mn-lt"/>
              </a:rPr>
              <a:t>Key Takeaway: </a:t>
            </a:r>
            <a:r>
              <a:rPr lang="en-US" sz="1200">
                <a:latin typeface="+mn-lt"/>
              </a:rPr>
              <a:t>These topics illustrate key strategies, initiatives, and capabilities that can rapidly reduce risk and increase productivity</a:t>
            </a: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2</a:t>
            </a:fld>
            <a:endParaRPr lang="en-US"/>
          </a:p>
        </p:txBody>
      </p:sp>
    </p:spTree>
    <p:extLst>
      <p:ext uri="{BB962C8B-B14F-4D97-AF65-F5344CB8AC3E}">
        <p14:creationId xmlns:p14="http://schemas.microsoft.com/office/powerpoint/2010/main" val="196823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recommended priorities to rapidly modernize security using Zero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2424E"/>
                </a:solidFill>
                <a:effectLst/>
                <a:latin typeface="Segoe UI" panose="020B0502040204020203" pitchFamily="34" charset="0"/>
              </a:rPr>
              <a:t>These initiatives represent the natural grouping of efforts we commonly see at organizations. For each initiative, we have highlighted recommendations on where to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2424E"/>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User Access and Productivity</a:t>
            </a:r>
          </a:p>
          <a:p>
            <a:endParaRPr lang="en-US"/>
          </a:p>
          <a:p>
            <a:pPr marL="0" marR="0" rtl="0">
              <a:spcBef>
                <a:spcPts val="0"/>
              </a:spcBef>
              <a:spcAft>
                <a:spcPts val="0"/>
              </a:spcAft>
            </a:pPr>
            <a:r>
              <a:rPr lang="en-US" sz="1800">
                <a:effectLst/>
                <a:latin typeface="Calibri" panose="020F0502020204030204" pitchFamily="34" charset="0"/>
              </a:rPr>
              <a:t>The first initiative at many organizations is focused on security visibility and control for newer productivity resources (cloud and mobile) assets outside of the traditional corporate network security perimeter.</a:t>
            </a:r>
          </a:p>
          <a:p>
            <a:pPr marL="0" marR="0" rtl="0">
              <a:spcBef>
                <a:spcPts val="0"/>
              </a:spcBef>
              <a:spcAft>
                <a:spcPts val="0"/>
              </a:spcAft>
            </a:pPr>
            <a:r>
              <a:rPr lang="en-US" sz="180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rPr>
              <a:t>User Access and Productivity (Users Accounts and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This often starts with establishing an identity ‘security perimeter’ for cloud applications and mobile devices that uses identity as the control plane and explicitly validates trust for user accounts and devices before allowing access</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1a. User Accounts - </a:t>
            </a:r>
            <a:r>
              <a:rPr lang="en-US" sz="1800">
                <a:effectLst/>
                <a:latin typeface="Calibri" panose="020F0502020204030204" pitchFamily="34" charset="0"/>
              </a:rPr>
              <a:t>The top priority is to require strong multi-factor authentication (MFA), (and preferably </a:t>
            </a:r>
            <a:r>
              <a:rPr lang="en-US" sz="1800" b="1" i="1">
                <a:effectLst/>
                <a:latin typeface="Calibri" panose="020F0502020204030204" pitchFamily="34" charset="0"/>
              </a:rPr>
              <a:t>Passwordless </a:t>
            </a:r>
            <a:r>
              <a:rPr lang="en-US" sz="1800">
                <a:effectLst/>
                <a:latin typeface="Calibri" panose="020F0502020204030204" pitchFamily="34" charset="0"/>
              </a:rPr>
              <a:t>authentication). Attackers have easy availability to compromised username/passwords and commonly used passwords, so organizations must prioritize moving beyond password-only authentication as their first step. </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1b. Endpoints – </a:t>
            </a:r>
            <a:r>
              <a:rPr lang="en-US" sz="1800">
                <a:effectLst/>
                <a:latin typeface="Calibri" panose="020F0502020204030204" pitchFamily="34" charset="0"/>
              </a:rPr>
              <a:t>This should be quickly followed by measuring productivity device assurances before allowing access from them. Many attackers have mastered techniques to compromise user devices, steal credentials from them, and use those to continue attacking the environment. </a:t>
            </a:r>
          </a:p>
          <a:p>
            <a:pPr marL="0" marR="0" indent="0" rtl="0">
              <a:spcBef>
                <a:spcPts val="0"/>
              </a:spcBef>
              <a:spcAft>
                <a:spcPts val="0"/>
              </a:spcAft>
              <a:buFont typeface="Arial" panose="020B0604020202020204" pitchFamily="34" charset="0"/>
              <a:buNone/>
            </a:pPr>
            <a:endParaRPr lang="en-US" sz="1800">
              <a:effectLst/>
              <a:latin typeface="Calibri" panose="020F0502020204030204" pitchFamily="34" charset="0"/>
            </a:endParaRPr>
          </a:p>
          <a:p>
            <a:pPr marL="0" marR="0" indent="0" rtl="0">
              <a:spcBef>
                <a:spcPts val="0"/>
              </a:spcBef>
              <a:spcAft>
                <a:spcPts val="0"/>
              </a:spcAft>
              <a:buFont typeface="Arial" panose="020B0604020202020204" pitchFamily="34" charset="0"/>
              <a:buNone/>
            </a:pPr>
            <a:r>
              <a:rPr lang="en-US" sz="1800">
                <a:effectLst/>
                <a:latin typeface="Calibri" panose="020F0502020204030204" pitchFamily="34" charset="0"/>
              </a:rPr>
              <a:t>The next priority in this initiative extend those new advanced controls to Applications:</a:t>
            </a:r>
          </a:p>
          <a:p>
            <a:pPr marL="457200" marR="0" lvl="1" indent="0" rtl="0">
              <a:spcBef>
                <a:spcPts val="0"/>
              </a:spcBef>
              <a:spcAft>
                <a:spcPts val="0"/>
              </a:spcAft>
              <a:buFont typeface="Arial" panose="020B0604020202020204" pitchFamily="34" charset="0"/>
              <a:buNone/>
            </a:pPr>
            <a:r>
              <a:rPr lang="en-US" sz="1800" b="1">
                <a:effectLst/>
                <a:latin typeface="Calibri" panose="020F0502020204030204" pitchFamily="34" charset="0"/>
              </a:rPr>
              <a:t>1c. Apps – </a:t>
            </a:r>
            <a:r>
              <a:rPr lang="en-US" sz="1800" b="0">
                <a:effectLst/>
                <a:latin typeface="Calibri" panose="020F0502020204030204" pitchFamily="34" charset="0"/>
              </a:rPr>
              <a:t>improve access security across your estate by using the Azure AD authentication security you configured in step 1, starting with </a:t>
            </a:r>
            <a:r>
              <a:rPr lang="en-US" sz="1800" b="1" kern="1200">
                <a:solidFill>
                  <a:schemeClr val="tx1"/>
                </a:solidFill>
                <a:effectLst/>
                <a:latin typeface="Calibri" panose="020F0502020204030204" pitchFamily="34" charset="0"/>
                <a:ea typeface="+mn-ea"/>
                <a:cs typeface="+mn-cs"/>
              </a:rPr>
              <a:t>SaaS applications. </a:t>
            </a:r>
            <a:r>
              <a:rPr lang="en-US" sz="1800" b="0" kern="1200">
                <a:solidFill>
                  <a:schemeClr val="tx1"/>
                </a:solidFill>
                <a:effectLst/>
                <a:latin typeface="Calibri" panose="020F0502020204030204" pitchFamily="34" charset="0"/>
                <a:ea typeface="+mn-ea"/>
                <a:cs typeface="+mn-cs"/>
              </a:rPr>
              <a:t>Configure Azure AD for all of your sanctioned Software as a Service (SaaS) applications. </a:t>
            </a:r>
          </a:p>
          <a:p>
            <a:pPr marL="457200" marR="0" lvl="1" indent="0" rtl="0">
              <a:spcBef>
                <a:spcPts val="0"/>
              </a:spcBef>
              <a:spcAft>
                <a:spcPts val="0"/>
              </a:spcAft>
              <a:buFont typeface="Arial" panose="020B0604020202020204" pitchFamily="34" charset="0"/>
              <a:buNone/>
            </a:pPr>
            <a:r>
              <a:rPr lang="en-US" sz="1800" b="0">
                <a:effectLst/>
                <a:latin typeface="Calibri" panose="020F0502020204030204" pitchFamily="34" charset="0"/>
              </a:rPr>
              <a:t>Then, enable security for applications that don’t directly support modern protocols like OAuth/OIDC and SAML by modernizing and then going beyond VPN authentication in a two-step process</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Improve VPN Security - </a:t>
            </a:r>
            <a:r>
              <a:rPr lang="en-US" sz="1800" b="0">
                <a:effectLst/>
                <a:latin typeface="Calibri" panose="020F0502020204030204" pitchFamily="34" charset="0"/>
              </a:rPr>
              <a:t>By connecting your VPN appliance to Azure AD authentication, VPN sessions benefit from the added security of explicit validation of user account/session and device trustworthiness. </a:t>
            </a:r>
          </a:p>
          <a:p>
            <a:pPr marL="1200150" marR="0" lvl="2"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Publish Applications </a:t>
            </a:r>
            <a:r>
              <a:rPr lang="en-US" sz="1800">
                <a:effectLst/>
                <a:latin typeface="Calibri" panose="020F0502020204030204" pitchFamily="34" charset="0"/>
              </a:rPr>
              <a:t>– Move applications off of VPN by publishing existing on-premises (and IaaS) applications through Azure AD App proxy, enabling you to take advantages of strong Azure AD authentication from step 1, improve user experience, and limit accounts to accessing a single application at a time (instead of a VPN that typically provides access to all ports/protocols of the whole network).</a:t>
            </a: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rtl="0">
              <a:spcBef>
                <a:spcPts val="0"/>
              </a:spcBef>
              <a:spcAft>
                <a:spcPts val="0"/>
              </a:spcAft>
              <a:buFont typeface="Arial" panose="020B0604020202020204" pitchFamily="34" charset="0"/>
              <a:buNone/>
            </a:pPr>
            <a:r>
              <a:rPr lang="en-US" sz="1800" b="0">
                <a:effectLst/>
                <a:latin typeface="Calibri" panose="020F0502020204030204" pitchFamily="34" charset="0"/>
              </a:rPr>
              <a:t>You should also ensure you have established network controls as part of your access control modernization: </a:t>
            </a:r>
          </a:p>
          <a:p>
            <a:pPr marL="342900" marR="0" lvl="0" indent="0" algn="l" defTabSz="914400" rtl="0" eaLnBrk="1" fontAlgn="ctr" latinLnBrk="0" hangingPunct="1">
              <a:spcBef>
                <a:spcPts val="0"/>
              </a:spcBef>
              <a:spcAft>
                <a:spcPts val="0"/>
              </a:spcAft>
              <a:buFont typeface="Arial" panose="020B0604020202020204" pitchFamily="34" charset="0"/>
              <a:buNone/>
            </a:pPr>
            <a:r>
              <a:rPr lang="en-US" sz="1800" b="1" kern="1200">
                <a:solidFill>
                  <a:schemeClr val="tx1"/>
                </a:solidFill>
                <a:effectLst/>
                <a:latin typeface="Calibri" panose="020F0502020204030204" pitchFamily="34" charset="0"/>
                <a:ea typeface="+mn-ea"/>
                <a:cs typeface="+mn-cs"/>
              </a:rPr>
              <a:t>1d. Network –  </a:t>
            </a:r>
            <a:r>
              <a:rPr lang="en-US" sz="1800" b="0" kern="1200">
                <a:solidFill>
                  <a:schemeClr val="tx1"/>
                </a:solidFill>
                <a:effectLst/>
                <a:latin typeface="Calibri" panose="020F0502020204030204" pitchFamily="34" charset="0"/>
                <a:ea typeface="+mn-ea"/>
                <a:cs typeface="+mn-cs"/>
              </a:rPr>
              <a:t>E</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stablish basic traffic filtering and segmentation that increase isolation of business-critical and highly vulnerable resources. </a:t>
            </a:r>
            <a:endParaRPr lang="en-US" sz="1800" b="1" kern="1200">
              <a:solidFill>
                <a:schemeClr val="tx1"/>
              </a:solidFill>
              <a:effectLst/>
              <a:latin typeface="Calibri" panose="020F0502020204030204" pitchFamily="34" charset="0"/>
              <a:ea typeface="+mn-ea"/>
              <a:cs typeface="+mn-cs"/>
            </a:endParaRP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Calibri" panose="020F0502020204030204" pitchFamily="34" charset="0"/>
              </a:rPr>
              <a:t>CLICK 1 - Data, Compliance and Governance:</a:t>
            </a:r>
          </a:p>
          <a:p>
            <a:pPr marL="0" marR="0" lvl="0" indent="0" rtl="0">
              <a:spcBef>
                <a:spcPts val="0"/>
              </a:spcBef>
              <a:spcAft>
                <a:spcPts val="0"/>
              </a:spcAft>
              <a:buFont typeface="Arial" panose="020B0604020202020204" pitchFamily="34" charset="0"/>
              <a:buNone/>
            </a:pPr>
            <a:endParaRPr lang="en-US" sz="1800" b="1">
              <a:effectLst/>
              <a:latin typeface="Calibri" panose="020F0502020204030204" pitchFamily="34" charset="0"/>
            </a:endParaRPr>
          </a:p>
          <a:p>
            <a:pPr marL="0" marR="0" lvl="0" indent="0" rtl="0">
              <a:spcBef>
                <a:spcPts val="0"/>
              </a:spcBef>
              <a:spcAft>
                <a:spcPts val="0"/>
              </a:spcAft>
              <a:buFont typeface="Arial" panose="020B0604020202020204" pitchFamily="34" charset="0"/>
              <a:buNone/>
            </a:pPr>
            <a:r>
              <a:rPr lang="en-US" sz="1800" b="0">
                <a:effectLst/>
                <a:latin typeface="Calibri" panose="020F0502020204030204" pitchFamily="34" charset="0"/>
              </a:rPr>
              <a:t>The next initiative is the modernization of Data, Compliance and Governance that includes:</a:t>
            </a:r>
          </a:p>
          <a:p>
            <a:pPr marL="342900" marR="0" lvl="0" indent="0" algn="l" defTabSz="914400" rtl="0" eaLnBrk="1" fontAlgn="ctr" latinLnBrk="0" hangingPunct="1">
              <a:spcBef>
                <a:spcPts val="0"/>
              </a:spcBef>
              <a:spcAft>
                <a:spcPts val="0"/>
              </a:spcAft>
              <a:buFont typeface="Arial" panose="020B0604020202020204" pitchFamily="34" charset="0"/>
              <a:buNone/>
            </a:pPr>
            <a:r>
              <a:rPr lang="en-US" sz="1800" b="1" kern="1200" noProof="0">
                <a:solidFill>
                  <a:schemeClr val="tx1"/>
                </a:solidFill>
                <a:effectLst/>
                <a:latin typeface="Calibri" panose="020F0502020204030204" pitchFamily="34" charset="0"/>
                <a:ea typeface="+mn-ea"/>
                <a:cs typeface="+mn-cs"/>
              </a:rPr>
              <a:t>2. Ransomware Recovery Readiness </a:t>
            </a:r>
            <a:r>
              <a:rPr lang="en-US" sz="1800" b="0" kern="1200" noProof="0">
                <a:solidFill>
                  <a:schemeClr val="tx1"/>
                </a:solidFill>
                <a:effectLst/>
                <a:latin typeface="Calibri" panose="020F0502020204030204" pitchFamily="34" charset="0"/>
                <a:ea typeface="+mn-ea"/>
                <a:cs typeface="+mn-cs"/>
              </a:rPr>
              <a:t>– Ensure you are able restore data and systems from your own validated backups so you don’t have to pay extortion to attackers to regain access to your business assets. More details at https://docs.microsoft.com/security/compass/backup-plan-to-protect-against-ransomware </a:t>
            </a:r>
            <a:endParaRPr lang="en-US" sz="1800" b="0" kern="1200">
              <a:solidFill>
                <a:schemeClr val="tx1"/>
              </a:solidFill>
              <a:effectLst/>
              <a:latin typeface="Calibri" panose="020F0502020204030204" pitchFamily="34" charset="0"/>
              <a:ea typeface="+mn-ea"/>
              <a:cs typeface="+mn-cs"/>
            </a:endParaRPr>
          </a:p>
          <a:p>
            <a:pPr marL="342900" rtl="0" fontAlgn="ctr">
              <a:spcBef>
                <a:spcPts val="0"/>
              </a:spcBef>
              <a:spcAft>
                <a:spcPts val="0"/>
              </a:spcAft>
              <a:buFont typeface="Arial" panose="020B0604020202020204" pitchFamily="34" charset="0"/>
              <a:buNone/>
            </a:pPr>
            <a:r>
              <a:rPr lang="en-US" sz="1800" b="1">
                <a:effectLst/>
                <a:latin typeface="Calibri" panose="020F0502020204030204" pitchFamily="34" charset="0"/>
              </a:rPr>
              <a:t>3. Data – </a:t>
            </a:r>
            <a:r>
              <a:rPr lang="en-US" sz="1800">
                <a:effectLst/>
                <a:latin typeface="Calibri" panose="020F0502020204030204" pitchFamily="34" charset="0"/>
              </a:rPr>
              <a:t>You should also focus on securing data itself. Whether you already have a traditional data loss protection (DLP) approach or not, you should focus on securing data:</a:t>
            </a:r>
          </a:p>
          <a:p>
            <a:pPr marL="628650" indent="-285750" rtl="0" fontAlgn="ctr">
              <a:spcBef>
                <a:spcPts val="0"/>
              </a:spcBef>
              <a:spcAft>
                <a:spcPts val="0"/>
              </a:spcAft>
              <a:buFont typeface="Arial" panose="020B0604020202020204" pitchFamily="34" charset="0"/>
              <a:buChar char="•"/>
            </a:pPr>
            <a:r>
              <a:rPr lang="en-US" sz="1800" b="1">
                <a:effectLst/>
                <a:latin typeface="Calibri" panose="020F0502020204030204" pitchFamily="34" charset="0"/>
              </a:rPr>
              <a:t>Wherever it goes </a:t>
            </a:r>
            <a:r>
              <a:rPr lang="en-US" sz="1800">
                <a:effectLst/>
                <a:latin typeface="Calibri" panose="020F0502020204030204" pitchFamily="34" charset="0"/>
              </a:rPr>
              <a:t>(cloud services, USB Devices, corporate endpoints and servers, etc.) with a full lifecycle approach that goes beyond a Expand the program (or build a new one) </a:t>
            </a:r>
          </a:p>
          <a:p>
            <a:pPr marL="628650" indent="-285750" rtl="0" fontAlgn="ctr">
              <a:spcBef>
                <a:spcPts val="0"/>
              </a:spcBef>
              <a:spcAft>
                <a:spcPts val="0"/>
              </a:spcAft>
              <a:buFont typeface="Arial" panose="020B0604020202020204" pitchFamily="34" charset="0"/>
              <a:buChar char="•"/>
            </a:pPr>
            <a:r>
              <a:rPr lang="en-US" sz="1800">
                <a:effectLst/>
                <a:latin typeface="Calibri" panose="020F0502020204030204" pitchFamily="34" charset="0"/>
              </a:rPr>
              <a:t>With a </a:t>
            </a:r>
            <a:r>
              <a:rPr lang="en-US" sz="1800" b="1">
                <a:effectLst/>
                <a:latin typeface="Calibri" panose="020F0502020204030204" pitchFamily="34" charset="0"/>
              </a:rPr>
              <a:t>full lifecycle </a:t>
            </a:r>
            <a:r>
              <a:rPr lang="en-US" sz="1800">
                <a:effectLst/>
                <a:latin typeface="Calibri" panose="020F0502020204030204" pitchFamily="34" charset="0"/>
              </a:rPr>
              <a:t>approach (discovery, classification, protection, and monitoring</a:t>
            </a:r>
          </a:p>
          <a:p>
            <a:pPr marL="342900" indent="0" rtl="0" fontAlgn="ctr">
              <a:spcBef>
                <a:spcPts val="0"/>
              </a:spcBef>
              <a:spcAft>
                <a:spcPts val="0"/>
              </a:spcAft>
              <a:buFont typeface="Arial" panose="020B0604020202020204" pitchFamily="34" charset="0"/>
              <a:buNone/>
            </a:pPr>
            <a:r>
              <a:rPr lang="en-US" sz="1800">
                <a:effectLst/>
                <a:latin typeface="Calibri" panose="020F0502020204030204" pitchFamily="34" charset="0"/>
              </a:rPr>
              <a:t>Based on your data security priorities, select technologies that help enable this like Microsoft information protection (MIP) that encrypts data and requires authenticating to a cloud service for the decryption key. </a:t>
            </a:r>
            <a:r>
              <a:rPr lang="nn-NO" sz="1800">
                <a:effectLst/>
                <a:latin typeface="Calibri" panose="020F0502020204030204" pitchFamily="34" charset="0"/>
              </a:rPr>
              <a:t>Microsoft Defender for Cloud Apps</a:t>
            </a:r>
            <a:r>
              <a:rPr lang="en-US" sz="1800">
                <a:effectLst/>
                <a:latin typeface="Calibri" panose="020F0502020204030204" pitchFamily="34" charset="0"/>
              </a:rPr>
              <a:t> can also discover unstructured data on cloud apps and application sessions, and Azure Purview can discover and classify structured data.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a:effectLst/>
                <a:latin typeface="Calibri" panose="020F0502020204030204" pitchFamily="34" charset="0"/>
              </a:rPr>
              <a:t>CLICK 2 - Modern security operations (SecOps)</a:t>
            </a: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a:effectLst/>
                <a:latin typeface="Calibri" panose="020F0502020204030204" pitchFamily="34" charset="0"/>
              </a:rPr>
              <a:t>Another top priority initiative that organizations often run in parallel to the previous two is the modernization of security operations. This initiative focuses on threat detection, response, and recovery capabilities for new cloud applications, remote devices, identities, and other assets outside of the traditional security perimeter, complementing the preventive access controls. </a:t>
            </a:r>
          </a:p>
          <a:p>
            <a:pPr marL="0" marR="0" rtl="0">
              <a:spcBef>
                <a:spcPts val="0"/>
              </a:spcBef>
              <a:spcAft>
                <a:spcPts val="0"/>
              </a:spcAft>
            </a:pPr>
            <a:endParaRPr lang="en-US" sz="180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rPr>
              <a:t>Modernizing security operations with Zero Trust requires rigorous prioritization to ensure that SecOps teams are focused on the greatest risk to the organization, aren’t wasting time on false alarms/false positives, and have the broad and deep visibility across the entire estate they need to be effective. </a:t>
            </a:r>
          </a:p>
          <a:p>
            <a:pPr marL="0" marR="0"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4. Streamline Responses - </a:t>
            </a:r>
            <a:r>
              <a:rPr lang="en-US" sz="1800">
                <a:effectLst/>
                <a:latin typeface="Calibri" panose="020F0502020204030204" pitchFamily="34" charset="0"/>
              </a:rPr>
              <a:t>The first priority for SecOps is to master threat response and remediation on commonly attacked resources using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Extended Detection and Response (XDR) technology </a:t>
            </a:r>
            <a:r>
              <a:rPr lang="en-US" sz="1800">
                <a:effectLst/>
                <a:latin typeface="Calibri" panose="020F0502020204030204" pitchFamily="34" charset="0"/>
              </a:rPr>
              <a:t>provide high quality alerts for these new resource types, bypassing the manual effort and delays when trying to build every alert in a SIEM (security information and event management). </a:t>
            </a:r>
          </a:p>
          <a:p>
            <a:pPr marL="742950" marR="0" lvl="1"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Streamlining the processes </a:t>
            </a:r>
            <a:r>
              <a:rPr lang="en-US" sz="1800">
                <a:effectLst/>
                <a:latin typeface="Calibri" panose="020F0502020204030204" pitchFamily="34" charset="0"/>
              </a:rPr>
              <a:t>for these common attacks. Focusing the triage (Tier 1) and investigation (Tier 2) analyst teams on mastering these attacks will catch both commodity and advanced attackers earlier in the process, reducing risk to the organization. </a:t>
            </a:r>
          </a:p>
          <a:p>
            <a:pPr marL="457200" marR="0" lvl="1" rtl="0">
              <a:spcBef>
                <a:spcPts val="0"/>
              </a:spcBef>
              <a:spcAft>
                <a:spcPts val="0"/>
              </a:spcAft>
            </a:pPr>
            <a:r>
              <a:rPr lang="en-US" sz="1800">
                <a:effectLst/>
                <a:latin typeface="Calibri" panose="020F0502020204030204" pitchFamily="34" charset="0"/>
              </a:rPr>
              <a:t> </a:t>
            </a:r>
          </a:p>
          <a:p>
            <a:pPr marL="457200" marR="0" lvl="1" rtl="0">
              <a:spcBef>
                <a:spcPts val="0"/>
              </a:spcBef>
              <a:spcAft>
                <a:spcPts val="0"/>
              </a:spcAft>
            </a:pPr>
            <a:r>
              <a:rPr lang="en-US" sz="1800" b="1">
                <a:effectLst/>
                <a:latin typeface="Calibri" panose="020F0502020204030204" pitchFamily="34" charset="0"/>
              </a:rPr>
              <a:t>5. Unify Visibility –</a:t>
            </a:r>
            <a:r>
              <a:rPr lang="en-US" sz="1800">
                <a:effectLst/>
                <a:latin typeface="Calibri" panose="020F0502020204030204" pitchFamily="34" charset="0"/>
              </a:rPr>
              <a:t> While it’s difficult to create a high-quality individual alerts from raw data in SIEMs, they are extraordinarily useful for bringing all the data and context together for investigations and for threat hunting, allowing for a broad view across your entire estate (reducing blind spots where attackers may dwell). </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b="1">
                <a:effectLst/>
                <a:latin typeface="Calibri" panose="020F0502020204030204" pitchFamily="34" charset="0"/>
              </a:rPr>
              <a:t>6. Reduce Manual Effort</a:t>
            </a:r>
          </a:p>
          <a:p>
            <a:pPr marL="457200" marR="0" lvl="1" rtl="0">
              <a:spcBef>
                <a:spcPts val="0"/>
              </a:spcBef>
              <a:spcAft>
                <a:spcPts val="0"/>
              </a:spcAft>
            </a:pPr>
            <a:endParaRPr lang="en-US" sz="1800">
              <a:effectLst/>
              <a:latin typeface="Calibri" panose="020F0502020204030204" pitchFamily="34" charset="0"/>
            </a:endParaRPr>
          </a:p>
          <a:p>
            <a:pPr marL="457200" marR="0" lvl="1" rtl="0">
              <a:spcBef>
                <a:spcPts val="0"/>
              </a:spcBef>
              <a:spcAft>
                <a:spcPts val="0"/>
              </a:spcAft>
            </a:pPr>
            <a:r>
              <a:rPr lang="en-US" sz="1800">
                <a:effectLst/>
                <a:latin typeface="Calibri" panose="020F0502020204030204" pitchFamily="34" charset="0"/>
              </a:rPr>
              <a:t>At all times, security operations should be focused on reducing toil/suffering from manual and repetitive tasks like switching tools, typing commands, copy/pasting data, etc. Focusing on giving analysts a streamlined end to end integrated experience with </a:t>
            </a:r>
            <a:r>
              <a:rPr lang="en-US" sz="2800" b="0" i="0">
                <a:solidFill>
                  <a:srgbClr val="111111"/>
                </a:solidFill>
                <a:effectLst/>
                <a:latin typeface="Roboto"/>
              </a:rPr>
              <a:t>Security Orchestration, Automation and Response (SOAR) technology will increase both effectiveness and morale. SOAR technology is built into both Microsoft 365 Defender and </a:t>
            </a:r>
            <a:r>
              <a:rPr lang="en-US" sz="1800">
                <a:effectLst/>
                <a:latin typeface="Calibri" panose="020F0502020204030204" pitchFamily="34" charset="0"/>
              </a:rPr>
              <a:t>Microsoft Sentinel. </a:t>
            </a:r>
          </a:p>
          <a:p>
            <a:pPr marL="0" marR="0" rtl="0">
              <a:spcBef>
                <a:spcPts val="0"/>
              </a:spcBef>
              <a:spcAft>
                <a:spcPts val="0"/>
              </a:spcAft>
            </a:pPr>
            <a:r>
              <a:rPr lang="en-US" sz="1800">
                <a:effectLst/>
                <a:latin typeface="Calibri" panose="020F0502020204030204" pitchFamily="34" charset="0"/>
              </a:rPr>
              <a:t> </a:t>
            </a:r>
          </a:p>
          <a:p>
            <a:pPr marL="0" marR="0" rtl="0">
              <a:spcBef>
                <a:spcPts val="0"/>
              </a:spcBef>
              <a:spcAft>
                <a:spcPts val="0"/>
              </a:spcAft>
            </a:pPr>
            <a:r>
              <a:rPr lang="en-US" sz="1800" b="1">
                <a:effectLst/>
                <a:latin typeface="Calibri" panose="020F0502020204030204" pitchFamily="34" charset="0"/>
              </a:rPr>
              <a:t>CLICK 3 - Datacenter security </a:t>
            </a: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Focus areas for datacenter zero trust include: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Focus first on applying well established security best practices to datacenters. Just as physical equipment like bulldozers and manufacturing lines require regular maintenance (oil changes, etc.) to perform reliably, so too do computer systems (though computer security maintenance failures typically happen suddenly like sloppy fire safety procedures at a fireworks factory).</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Misconfigurations and missing security updates can undermine or negate almost all other security controls by allowing attackers bypass the security boundaries that these architectures assume are in place. Use Secure Score in Microsoft Defender for Cloud to get visibility into these issues across Azure, on-premises, AWS, GCP, and other clouds. </a:t>
            </a:r>
            <a:b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18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For more information on secure score, see https://docs.microsoft.com/azure/security-center/secure-score-access-and-track</a:t>
            </a:r>
            <a:endPar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1" i="1">
              <a:effectLst/>
              <a:latin typeface="Calibri" panose="020F0502020204030204" pitchFamily="34" charset="0"/>
              <a:ea typeface="Times New Roman" panose="02020603050405020304" pitchFamily="18" charset="0"/>
            </a:endParaRPr>
          </a:p>
          <a:p>
            <a:pPr marL="800100" marR="0" lvl="1" indent="-342900" rtl="0">
              <a:spcBef>
                <a:spcPts val="0"/>
              </a:spcBef>
              <a:spcAft>
                <a:spcPts val="0"/>
              </a:spcAft>
              <a:buFont typeface="Arial" panose="020B0604020202020204" pitchFamily="34" charset="0"/>
              <a:buChar char="•"/>
            </a:pPr>
            <a:r>
              <a:rPr lang="en-US" sz="1800" b="1" i="0">
                <a:effectLst/>
                <a:latin typeface="Calibri" panose="020F0502020204030204" pitchFamily="34" charset="0"/>
              </a:rPr>
              <a:t>Reduce Legacy Risk </a:t>
            </a:r>
            <a:r>
              <a:rPr lang="en-US" sz="1800" b="0" i="0">
                <a:effectLst/>
                <a:latin typeface="Calibri" panose="020F0502020204030204" pitchFamily="34" charset="0"/>
              </a:rPr>
              <a:t>– Discover and (build plans to) retire legacy technologies with high security risk like legacy authentication protocols and unsupported operating systems. Attackers with network access can rapidly exploit these to expand their access to the environment, so paying down this technical debt is a worthwhile investment. Microsoft Defender for Cloud can provide discovery and measurement of this for multi-cloud and on-premises resources. </a:t>
            </a:r>
          </a:p>
          <a:p>
            <a:pPr marL="457200" marR="0" lvl="1" indent="0" rtl="0">
              <a:spcBef>
                <a:spcPts val="0"/>
              </a:spcBef>
              <a:spcAft>
                <a:spcPts val="0"/>
              </a:spcAft>
              <a:buFont typeface="+mj-lt"/>
              <a:buNone/>
            </a:pPr>
            <a:endParaRPr lang="en-US" sz="1800" b="0" i="0">
              <a:effectLst/>
              <a:latin typeface="Calibri" panose="020F0502020204030204" pitchFamily="34" charset="0"/>
            </a:endParaRPr>
          </a:p>
          <a:p>
            <a:pPr marL="342900" marR="0" indent="-342900" rtl="0">
              <a:spcBef>
                <a:spcPts val="0"/>
              </a:spcBef>
              <a:spcAft>
                <a:spcPts val="0"/>
              </a:spcAft>
              <a:buFont typeface="Arial" panose="020B0604020202020204" pitchFamily="34" charset="0"/>
              <a:buChar char="•"/>
            </a:pPr>
            <a:r>
              <a:rPr lang="en-US" sz="1800" b="1" i="0">
                <a:effectLst/>
                <a:latin typeface="Calibri" panose="020F0502020204030204" pitchFamily="34" charset="0"/>
              </a:rPr>
              <a:t>DevOps Integration – </a:t>
            </a:r>
            <a:r>
              <a:rPr lang="en-US" sz="1800" b="0" i="0">
                <a:effectLst/>
                <a:latin typeface="Calibri" panose="020F0502020204030204" pitchFamily="34" charset="0"/>
              </a:rPr>
              <a:t>Integrate security into DevOps processes as seamlessly as possible to provide healthy security friction (causes critical thinking and analysis) while avoiding unhealthy friction (impedes more value than it protects). In the ideal state, t</a:t>
            </a:r>
            <a:r>
              <a:rPr lang="en-US" sz="2800" b="0" i="0">
                <a:solidFill>
                  <a:srgbClr val="171717"/>
                </a:solidFill>
                <a:effectLst/>
                <a:latin typeface="Segoe UI" panose="020B0502040204020203" pitchFamily="34" charset="0"/>
              </a:rPr>
              <a:t>eams collectively align to goals of innovation speed, reliability, and security resilience. For more information see security innovation in https://aka.ms/cafsecure </a:t>
            </a:r>
            <a:endParaRPr lang="en-US" sz="1800" b="0" i="0">
              <a:effectLst/>
              <a:latin typeface="Calibri" panose="020F0502020204030204" pitchFamily="34" charset="0"/>
            </a:endParaRPr>
          </a:p>
          <a:p>
            <a:pPr marL="342900" marR="0" indent="-342900" rtl="0">
              <a:spcBef>
                <a:spcPts val="0"/>
              </a:spcBef>
              <a:spcAft>
                <a:spcPts val="0"/>
              </a:spcAft>
              <a:buFont typeface="+mj-lt"/>
              <a:buAutoNum type="arabicPeriod"/>
            </a:pPr>
            <a:endParaRPr lang="en-US" sz="1800" b="0" i="0">
              <a:effectLst/>
              <a:latin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rPr>
              <a:t>Microsegmentation </a:t>
            </a:r>
            <a:r>
              <a:rPr lang="en-US" sz="1800" b="0" i="0">
                <a:effectLst/>
                <a:latin typeface="Calibri" panose="020F0502020204030204" pitchFamily="34" charset="0"/>
              </a:rPr>
              <a:t>– Apply the concept of microsegmentation with a blend of both </a:t>
            </a:r>
            <a:r>
              <a:rPr lang="en-US" sz="1800" b="0" i="1" u="sng">
                <a:effectLst/>
                <a:latin typeface="Calibri" panose="020F0502020204030204" pitchFamily="34" charset="0"/>
              </a:rPr>
              <a:t>identity and</a:t>
            </a:r>
            <a:r>
              <a:rPr lang="en-US" sz="1800" b="0" i="1" u="none">
                <a:effectLst/>
                <a:latin typeface="Calibri" panose="020F0502020204030204" pitchFamily="34" charset="0"/>
              </a:rPr>
              <a:t> </a:t>
            </a:r>
            <a:r>
              <a:rPr lang="en-US" sz="1800" b="0" i="0">
                <a:effectLst/>
                <a:latin typeface="Calibri" panose="020F0502020204030204" pitchFamily="34" charset="0"/>
              </a:rPr>
              <a:t>network controls. Restricting access to resources into smaller ‘segments’ </a:t>
            </a:r>
            <a:r>
              <a:rPr lang="en-US" sz="1800" b="0" i="0">
                <a:effectLst/>
                <a:latin typeface="Calibri" panose="020F0502020204030204" pitchFamily="34" charset="0"/>
                <a:ea typeface="Times New Roman" panose="02020603050405020304" pitchFamily="18" charset="0"/>
              </a:rPr>
              <a:t>reduces risk by limiting the ‘blast zone’ of any compromised datacenter resource (which limits an attackers' ability to access other datacenter resources, applying the least privilege principle).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Components that support this approach include</a:t>
            </a:r>
            <a:endParaRPr lang="en-US" sz="1800" b="0" i="0">
              <a:effectLst/>
              <a:latin typeface="Calibri" panose="020F0502020204030204" pitchFamily="34"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Just in Time (JIT) VM Access </a:t>
            </a:r>
            <a:r>
              <a:rPr lang="en-US" sz="1800" b="0" i="0">
                <a:effectLst/>
                <a:latin typeface="Calibri" panose="020F0502020204030204" pitchFamily="34" charset="0"/>
                <a:ea typeface="Times New Roman" panose="02020603050405020304" pitchFamily="18" charset="0"/>
              </a:rPr>
              <a:t>– This blocks management ports used by admins (and targeted by attackers) without restricting ports/protocols for customers and employees. </a:t>
            </a:r>
            <a:br>
              <a:rPr lang="en-US" sz="1800" b="1" i="1">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https://docs.microsoft.com/azure/security-center/just-in-time-explained</a:t>
            </a:r>
          </a:p>
          <a:p>
            <a:pPr marL="914400" marR="0" lvl="2"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Note: </a:t>
            </a:r>
            <a:r>
              <a:rPr lang="en-US" sz="1800" b="0" i="0">
                <a:effectLst/>
                <a:latin typeface="Calibri" panose="020F0502020204030204" pitchFamily="34" charset="0"/>
                <a:ea typeface="Times New Roman" panose="02020603050405020304" pitchFamily="18" charset="0"/>
              </a:rPr>
              <a:t>This is separate from just in time approval for administrative privileges found in Azure AD PIM and 3</a:t>
            </a:r>
            <a:r>
              <a:rPr lang="en-US" sz="1800" b="0" i="0" baseline="30000">
                <a:effectLst/>
                <a:latin typeface="Calibri" panose="020F0502020204030204" pitchFamily="34" charset="0"/>
                <a:ea typeface="Times New Roman" panose="02020603050405020304" pitchFamily="18" charset="0"/>
              </a:rPr>
              <a:t>rd</a:t>
            </a:r>
            <a:r>
              <a:rPr lang="en-US" sz="1800" b="0" i="0">
                <a:effectLst/>
                <a:latin typeface="Calibri" panose="020F0502020204030204" pitchFamily="34" charset="0"/>
                <a:ea typeface="Times New Roman" panose="02020603050405020304" pitchFamily="18" charset="0"/>
              </a:rPr>
              <a:t> party capabilities - https://docs.microsoft.com/azure/active-directory/privileged-identity-management/pim-configure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(Internet Firewalls and IDS/IPS) – </a:t>
            </a:r>
            <a:r>
              <a:rPr lang="en-US" sz="1800">
                <a:effectLst/>
                <a:latin typeface="Calibri" panose="020F0502020204030204" pitchFamily="34" charset="0"/>
              </a:rPr>
              <a:t>Most existing/legacy applications were implemented and are operated with the assumption that they are on a private network (behind firewalls, IDS/IPS, and/or WAF), so its critical to ensure these practices are followed on the cloud (until/unless </a:t>
            </a:r>
            <a:r>
              <a:rPr lang="en-US" sz="1800" b="0">
                <a:effectLst/>
                <a:latin typeface="Calibri" panose="020F0502020204030204" pitchFamily="34" charset="0"/>
              </a:rPr>
              <a:t>they are refactored to cloud native applications). As organizations move to Azure, they can choose to directly </a:t>
            </a:r>
            <a:r>
              <a:rPr lang="en-US" sz="1800" b="0" i="0">
                <a:effectLst/>
                <a:latin typeface="Calibri" panose="020F0502020204030204" pitchFamily="34" charset="0"/>
                <a:ea typeface="Times New Roman" panose="02020603050405020304" pitchFamily="18" charset="0"/>
              </a:rPr>
              <a:t>extend their existing capabilities with network appliances or they can choose to adopt native capabilities like Azure Firewall and WAF. </a:t>
            </a:r>
            <a:br>
              <a:rPr lang="en-US" sz="1800" b="0" i="0">
                <a:effectLst/>
                <a:latin typeface="Calibri" panose="020F0502020204030204" pitchFamily="34" charset="0"/>
                <a:ea typeface="Times New Roman" panose="02020603050405020304" pitchFamily="18" charset="0"/>
              </a:rPr>
            </a:br>
            <a:r>
              <a:rPr lang="en-US" sz="1800" b="0" i="0">
                <a:effectLst/>
                <a:latin typeface="Calibri" panose="020F0502020204030204" pitchFamily="34" charset="0"/>
                <a:ea typeface="Times New Roman" panose="02020603050405020304" pitchFamily="18" charset="0"/>
              </a:rPr>
              <a:t>For more information, see https://docs.microsoft.com/azure/cloud-adoption-framework/security/security-top-10#7-technology-integrate-native-firewall-and-network-security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Network filtering (within Datacenter) </a:t>
            </a:r>
            <a:r>
              <a:rPr lang="en-US" sz="1800" b="0" i="0">
                <a:effectLst/>
                <a:latin typeface="Calibri" panose="020F0502020204030204" pitchFamily="34" charset="0"/>
                <a:ea typeface="Times New Roman" panose="02020603050405020304" pitchFamily="18" charset="0"/>
              </a:rPr>
              <a:t>This is traditionally one of the most difficult elements to execute successfully because applying granular network controls within a datacenter static controls requires a deep understanding application workflows to avoid breaking business critical application functionality with security controls. Microsoft provides native controls within Azure to filter traffic:</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Network Security Groups</a:t>
            </a:r>
            <a:r>
              <a:rPr lang="en-US" sz="1800" b="0" i="0">
                <a:effectLst/>
                <a:latin typeface="Calibri" panose="020F0502020204030204" pitchFamily="34" charset="0"/>
                <a:ea typeface="Times New Roman" panose="02020603050405020304" pitchFamily="18" charset="0"/>
              </a:rPr>
              <a:t> - https://docs.microsoft.com/azure/virtual-network/network-security-groups-overview</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1">
                <a:effectLst/>
                <a:latin typeface="Calibri" panose="020F0502020204030204" pitchFamily="34" charset="0"/>
                <a:ea typeface="Times New Roman" panose="02020603050405020304" pitchFamily="18" charset="0"/>
              </a:rPr>
              <a:t>Application Security Groups </a:t>
            </a:r>
            <a:r>
              <a:rPr lang="en-US" sz="1800" b="0" i="0">
                <a:effectLst/>
                <a:latin typeface="Calibri" panose="020F0502020204030204" pitchFamily="34" charset="0"/>
                <a:ea typeface="Times New Roman" panose="02020603050405020304" pitchFamily="18" charset="0"/>
              </a:rPr>
              <a:t>- https://docs.microsoft.com/azure/virtual-network/application-security-groups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a:effectLst/>
                <a:latin typeface="Calibri" panose="020F0502020204030204" pitchFamily="34" charset="0"/>
                <a:ea typeface="Times New Roman" panose="02020603050405020304" pitchFamily="18" charset="0"/>
              </a:rPr>
              <a:t>Internal Resource Authentication – </a:t>
            </a:r>
            <a:r>
              <a:rPr lang="en-US" sz="1800" b="0" i="0">
                <a:effectLst/>
                <a:latin typeface="Calibri" panose="020F0502020204030204" pitchFamily="34" charset="0"/>
                <a:ea typeface="Times New Roman" panose="02020603050405020304" pitchFamily="18" charset="0"/>
              </a:rPr>
              <a:t>In addition to the protections in steps 1 and 2, identity teams and workload owners should work to ensure servers, applications, and services authenticate before communicating to each other. This limits the access any compromised </a:t>
            </a:r>
            <a:r>
              <a:rPr lang="en-US" sz="1800" b="0" i="0">
                <a:effectLst/>
                <a:latin typeface="Calibri" panose="020F0502020204030204" pitchFamily="34" charset="0"/>
              </a:rPr>
              <a:t>resource has to other applications, VMs, account, or other resources, increasing cost and friction for attackers. </a:t>
            </a:r>
            <a:br>
              <a:rPr lang="en-US" sz="1800" b="0" i="0">
                <a:effectLst/>
                <a:latin typeface="Calibri" panose="020F0502020204030204" pitchFamily="34" charset="0"/>
              </a:rPr>
            </a:br>
            <a:r>
              <a:rPr lang="en-US" sz="1800" b="0" i="0">
                <a:effectLst/>
                <a:latin typeface="Calibri" panose="020F0502020204030204" pitchFamily="34" charset="0"/>
                <a:ea typeface="Times New Roman" panose="02020603050405020304" pitchFamily="18" charset="0"/>
              </a:rPr>
              <a:t>For more information on managed identities, see https://docs.microsoft.com/azure/active-directory/managed-identities-azure-resources/overview</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800" b="1" i="0">
                <a:effectLst/>
                <a:latin typeface="Calibri" panose="020F0502020204030204" pitchFamily="34" charset="0"/>
                <a:ea typeface="Times New Roman" panose="02020603050405020304" pitchFamily="18" charset="0"/>
              </a:rPr>
              <a:t>	</a:t>
            </a:r>
            <a:endParaRPr lang="en-US" sz="1800" b="0" i="0">
              <a:effectLst/>
              <a:latin typeface="Calibri" panose="020F0502020204030204" pitchFamily="34" charset="0"/>
            </a:endParaRPr>
          </a:p>
          <a:p>
            <a:pPr marL="0" marR="0" rtl="0">
              <a:spcBef>
                <a:spcPts val="0"/>
              </a:spcBef>
              <a:spcAft>
                <a:spcPts val="0"/>
              </a:spcAft>
            </a:pPr>
            <a:endParaRPr lang="en-US" sz="1800">
              <a:effectLst/>
              <a:latin typeface="Calibri" panose="020F0502020204030204" pitchFamily="34" charset="0"/>
            </a:endParaRPr>
          </a:p>
          <a:p>
            <a:pPr marL="0" marR="0" rtl="0">
              <a:spcBef>
                <a:spcPts val="0"/>
              </a:spcBef>
              <a:spcAft>
                <a:spcPts val="0"/>
              </a:spcAft>
            </a:pPr>
            <a:r>
              <a:rPr lang="en-US" sz="1800" b="1" u="none">
                <a:effectLst/>
                <a:latin typeface="Calibri" panose="020F0502020204030204" pitchFamily="34" charset="0"/>
              </a:rPr>
              <a:t>Zero Trust Datacenter Tips</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Align with cloud initiatives </a:t>
            </a:r>
            <a:r>
              <a:rPr lang="en-US" sz="1800">
                <a:effectLst/>
                <a:latin typeface="Calibri" panose="020F0502020204030204" pitchFamily="34" charset="0"/>
              </a:rPr>
              <a:t>– As you move workloads to the cloud, we recommend introducing zero trust principles to the design of enterprise and workload security. Retrofitting these protections to an on-premises datacenter is often difficult and requires working with each individual workload and application (which can number in the hundreds, thousands, or more). Because a cloud migration is already inventorying and working with application/workload owners, adding zero trust protections as you go to the cloud is the best natural integration point. </a:t>
            </a:r>
          </a:p>
          <a:p>
            <a:pPr marL="285750" marR="0" indent="-285750" rtl="0">
              <a:spcBef>
                <a:spcPts val="0"/>
              </a:spcBef>
              <a:spcAft>
                <a:spcPts val="0"/>
              </a:spcAft>
              <a:buFont typeface="Arial" panose="020B0604020202020204" pitchFamily="34" charset="0"/>
              <a:buChar char="•"/>
            </a:pPr>
            <a:r>
              <a:rPr lang="en-US" sz="1800" b="1">
                <a:effectLst/>
                <a:latin typeface="Calibri" panose="020F0502020204030204" pitchFamily="34" charset="0"/>
              </a:rPr>
              <a:t>Move devices to internet faster – </a:t>
            </a:r>
            <a:r>
              <a:rPr lang="en-US" sz="1800" b="0">
                <a:effectLst/>
                <a:latin typeface="Calibri" panose="020F0502020204030204" pitchFamily="34" charset="0"/>
              </a:rPr>
              <a:t>End user devices and datacenters share a network until those devices move to internet only mode. The sooner this happens, the sooner that your intranet shrinks into a smaller private datacenter network that is easier to isolate from risk. Getting to this state requires users and d</a:t>
            </a:r>
            <a:r>
              <a:rPr lang="en-US" sz="1800">
                <a:effectLst/>
                <a:latin typeface="Calibri" panose="020F0502020204030204" pitchFamily="34" charset="0"/>
              </a:rPr>
              <a:t>evices to get all their apps from either SaaS or published legacy apps (via Azure AD proxy or similar) so that they no longer need direct (or VPN) access to the datacenter networks. </a:t>
            </a:r>
          </a:p>
          <a:p>
            <a:pPr marL="0" marR="0" rtl="0">
              <a:spcBef>
                <a:spcPts val="0"/>
              </a:spcBef>
              <a:spcAft>
                <a:spcPts val="0"/>
              </a:spcAft>
            </a:pPr>
            <a:r>
              <a:rPr lang="en-US" sz="1800" b="1" i="1">
                <a:effectLst/>
                <a:latin typeface="Calibri" panose="020F0502020204030204" pitchFamily="34" charset="0"/>
              </a:rPr>
              <a:t> </a:t>
            </a:r>
          </a:p>
          <a:p>
            <a:pPr marL="0" marR="0" rtl="0">
              <a:spcBef>
                <a:spcPts val="0"/>
              </a:spcBef>
              <a:spcAft>
                <a:spcPts val="0"/>
              </a:spcAft>
            </a:pPr>
            <a:r>
              <a:rPr lang="en-US" sz="1200" b="1">
                <a:effectLst/>
                <a:latin typeface="Calibri" panose="020F0502020204030204" pitchFamily="34" charset="0"/>
              </a:rPr>
              <a:t>CLICK 4 - Operational technology </a:t>
            </a:r>
          </a:p>
          <a:p>
            <a:pPr marL="0" marR="0" rtl="0">
              <a:spcBef>
                <a:spcPts val="0"/>
              </a:spcBef>
              <a:spcAft>
                <a:spcPts val="0"/>
              </a:spcAft>
            </a:pPr>
            <a:r>
              <a:rPr lang="en-US" sz="1200">
                <a:effectLst/>
                <a:latin typeface="Calibri" panose="020F0502020204030204" pitchFamily="34" charset="0"/>
              </a:rPr>
              <a:t> </a:t>
            </a:r>
          </a:p>
          <a:p>
            <a:pPr marL="0" marR="0" rtl="0">
              <a:spcBef>
                <a:spcPts val="0"/>
              </a:spcBef>
              <a:spcAft>
                <a:spcPts val="0"/>
              </a:spcAft>
            </a:pPr>
            <a:r>
              <a:rPr lang="en-US" sz="1200">
                <a:effectLst/>
                <a:latin typeface="Calibri" panose="020F0502020204030204" pitchFamily="34" charset="0"/>
              </a:rPr>
              <a:t>If your estate includes Operational Technology (OT) and Industrial IoT, the next priority is to apply Zero Trust principles to these environments.</a:t>
            </a:r>
          </a:p>
          <a:p>
            <a:pPr marL="0" marR="0" rtl="0">
              <a:spcBef>
                <a:spcPts val="0"/>
              </a:spcBef>
              <a:spcAft>
                <a:spcPts val="0"/>
              </a:spcAft>
            </a:pPr>
            <a:endParaRPr lang="en-US" sz="1200">
              <a:effectLst/>
              <a:latin typeface="Calibri" panose="020F0502020204030204" pitchFamily="34" charset="0"/>
            </a:endParaRPr>
          </a:p>
          <a:p>
            <a:pPr marL="0" marR="0" rtl="0">
              <a:spcBef>
                <a:spcPts val="0"/>
              </a:spcBef>
              <a:spcAft>
                <a:spcPts val="0"/>
              </a:spcAft>
            </a:pPr>
            <a:r>
              <a:rPr lang="en-US" sz="1200">
                <a:effectLst/>
                <a:latin typeface="Calibri" panose="020F0502020204030204" pitchFamily="34" charset="0"/>
              </a:rPr>
              <a:t>Securing these environments and architectures are often constrained by having older hardware and software, so you should focus on a process of discovering these assets, protecting them by isolating vulnerable and/or important workload from internet and intranet connectivity, and monitoring them with security tools made for the environment (passive monitoring that doesn’t risk crashing older applications and operating systems). </a:t>
            </a:r>
          </a:p>
          <a:p>
            <a:pPr marL="0" marR="0" rtl="0">
              <a:spcBef>
                <a:spcPts val="0"/>
              </a:spcBef>
              <a:spcAft>
                <a:spcPts val="0"/>
              </a:spcAft>
            </a:pPr>
            <a:endParaRPr lang="en-US" sz="1200">
              <a:effectLst/>
              <a:latin typeface="Calibri" panose="020F0502020204030204" pitchFamily="34" charset="0"/>
            </a:endParaRPr>
          </a:p>
          <a:p>
            <a:pPr marL="0" marR="0" rtl="0">
              <a:spcBef>
                <a:spcPts val="0"/>
              </a:spcBef>
              <a:spcAft>
                <a:spcPts val="0"/>
              </a:spcAft>
            </a:pPr>
            <a:r>
              <a:rPr lang="en-US" sz="1200">
                <a:effectLst/>
                <a:latin typeface="Calibri" panose="020F0502020204030204" pitchFamily="34" charset="0"/>
              </a:rPr>
              <a:t>Microsoft Defender for IoT is designed for discovering these assets and monitoring them in a non-intrusive way, while applying sophisticated anomaly detection (and optionally connecting to Microsoft Sentinel in the cloud for further analytics and correlation if desired). </a:t>
            </a:r>
          </a:p>
          <a:p>
            <a:pPr marL="0" marR="0" rtl="0">
              <a:spcBef>
                <a:spcPts val="0"/>
              </a:spcBef>
              <a:spcAft>
                <a:spcPts val="0"/>
              </a:spcAft>
            </a:pPr>
            <a:endParaRPr lang="en-US" sz="1200">
              <a:effectLst/>
              <a:latin typeface="Calibri" panose="020F0502020204030204" pitchFamily="34" charset="0"/>
            </a:endParaRPr>
          </a:p>
          <a:p>
            <a:endParaRPr lang="en-US" b="1"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4090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is a summary of how Microsoft technologies work together to apply Zero Trust principles to Access Control</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90E43F-E41D-B944-AB69-251B7D9709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7287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Use these resources to learn more about Zero Trust and how Microsoft capabilities can enable it (often using technology that’s already deployed)</a:t>
            </a:r>
          </a:p>
        </p:txBody>
      </p:sp>
      <p:sp>
        <p:nvSpPr>
          <p:cNvPr id="4" name="Slide Number Placeholder 3"/>
          <p:cNvSpPr>
            <a:spLocks noGrp="1"/>
          </p:cNvSpPr>
          <p:nvPr>
            <p:ph type="sldNum" sz="quarter" idx="5"/>
          </p:nvPr>
        </p:nvSpPr>
        <p:spPr/>
        <p:txBody>
          <a:bodyPr/>
          <a:lstStyle/>
          <a:p>
            <a:fld id="{A724FE22-94F8-4D93-820B-89FCE526CE4F}" type="slidenum">
              <a:rPr lang="en-US" smtClean="0"/>
              <a:t>25</a:t>
            </a:fld>
            <a:endParaRPr lang="en-US"/>
          </a:p>
        </p:txBody>
      </p:sp>
    </p:spTree>
    <p:extLst>
      <p:ext uri="{BB962C8B-B14F-4D97-AF65-F5344CB8AC3E}">
        <p14:creationId xmlns:p14="http://schemas.microsoft.com/office/powerpoint/2010/main" val="3464996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This is a visual summary of how security strategy and architecture typically evolve with Zero Trust. </a:t>
            </a:r>
          </a:p>
          <a:p>
            <a:endParaRPr lang="en-US" b="1"/>
          </a:p>
          <a:p>
            <a:r>
              <a:rPr lang="en-US"/>
              <a:t>This is based directly on the experience of Microsoft’s IT organization and many other customers. We have found that most organizations follow this journey very closely (though sometimes in a different order). </a:t>
            </a:r>
          </a:p>
          <a:p>
            <a:endParaRPr lang="en-US"/>
          </a:p>
          <a:p>
            <a:r>
              <a:rPr lang="en-US" b="1" i="1"/>
              <a:t>In the beginning - </a:t>
            </a:r>
            <a:r>
              <a:rPr lang="en-US" i="0"/>
              <a:t>most organizations </a:t>
            </a:r>
            <a:r>
              <a:rPr lang="en-US"/>
              <a:t>have firewalls at their network ingress/egress points (and other supporting security elements like intrusion detection/prevention, proxies, etc.). Many start with limited (or zero) segmentation of internal traffic. </a:t>
            </a:r>
          </a:p>
          <a:p>
            <a:endParaRPr lang="en-US"/>
          </a:p>
          <a:p>
            <a:r>
              <a:rPr lang="en-US"/>
              <a:t>This common configuration allowed for direct communication by any device connected to any other device on the network (regardless of trust level or asset sensitivity). While this provided no barriers to productivity, it created significant potential risk where a single compromised device (e.g. from successful phishing attack) can readily attack any other resource (often with internal privileged credentials stolen from the compromised device)</a:t>
            </a:r>
          </a:p>
          <a:p>
            <a:endParaRPr lang="en-US"/>
          </a:p>
          <a:p>
            <a:r>
              <a:rPr lang="en-US"/>
              <a:t>The lateral traversal allowed by this de facto ‘architecture’ is frequently the cause for seemingly low impact initial attack vectors (phishing attack, user device compromise, etc.) rapidly become a major incident for many organizations.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8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a:t>The first priority of zero trust is to reduce risk by explicitly validating user and device trust before allowing access to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0"/>
              <a:t>This is a critically important shift in containing damage of attacks – </a:t>
            </a:r>
            <a:r>
              <a:rPr lang="en-US" b="0" i="1" u="sng"/>
              <a:t>users and devices are not trusted simply because they are connected to a network</a:t>
            </a:r>
            <a:r>
              <a:rPr lang="en-US" b="0"/>
              <a:t>. They must </a:t>
            </a:r>
            <a:r>
              <a:rPr lang="en-US"/>
              <a:t>prove they are safe (with minimal impact on user experience and productivity). </a:t>
            </a:r>
            <a:endParaRPr lang="en-US" b="1"/>
          </a:p>
          <a:p>
            <a:endParaRPr lang="en-US" b="0"/>
          </a:p>
          <a:p>
            <a:r>
              <a:rPr lang="en-US" b="0"/>
              <a:t>The main change to access control architecture is that </a:t>
            </a:r>
            <a:r>
              <a:rPr lang="en-US" b="1"/>
              <a:t>Managed Devices </a:t>
            </a:r>
            <a:r>
              <a:rPr lang="en-US"/>
              <a:t>are given access to cloud and on-premises resources </a:t>
            </a:r>
            <a:r>
              <a:rPr lang="en-US" i="0"/>
              <a:t>only after they </a:t>
            </a:r>
            <a:r>
              <a:rPr lang="en-US"/>
              <a:t>have been explicitly validated (configuration is compliant, computer is not infected, etc.). This validation against the organization’s policy is performed by conditional access as part of the user’s Azure AD authentication process. </a:t>
            </a:r>
          </a:p>
          <a:p>
            <a:endParaRPr lang="en-US"/>
          </a:p>
          <a:p>
            <a:r>
              <a:rPr lang="en-US"/>
              <a:t>Additional optional elements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Managed Internet </a:t>
            </a:r>
            <a:r>
              <a:rPr lang="en-US"/>
              <a:t>- a network that </a:t>
            </a:r>
            <a:r>
              <a:rPr lang="en-US" b="1" i="1"/>
              <a:t>only</a:t>
            </a:r>
            <a:r>
              <a:rPr lang="en-US"/>
              <a:t> has trusted and validated devices on it – which can be used for trusted peer to peer communications (for software patch distribution, collaboration tools, and more.) </a:t>
            </a:r>
            <a:endParaRPr lang="en-US"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Unmanaged internet </a:t>
            </a:r>
            <a:r>
              <a:rPr lang="en-US" b="0"/>
              <a:t>can be provided by the organization to increase visibility. This </a:t>
            </a:r>
            <a:r>
              <a:rPr lang="en-US"/>
              <a:t>is comparable to the open internet someone would get at their home, coffee shop, or anywhere else but allows the organization an additional opportunity to monitor for security activity</a:t>
            </a:r>
            <a:br>
              <a:rPr lang="en-US"/>
            </a:br>
            <a:r>
              <a:rPr lang="en-US"/>
              <a:t>This typically enables scenarios like:</a:t>
            </a:r>
          </a:p>
          <a:p>
            <a:pPr marL="628650" lvl="1" indent="-171450">
              <a:buFont typeface="Arial" panose="020B0604020202020204" pitchFamily="34" charset="0"/>
              <a:buChar char="•"/>
            </a:pPr>
            <a:r>
              <a:rPr lang="en-US" b="0" i="1"/>
              <a:t>Guest access </a:t>
            </a:r>
            <a:r>
              <a:rPr lang="en-US"/>
              <a:t>for partners, customers, and other visitors  (and employee personal devices)</a:t>
            </a:r>
          </a:p>
          <a:p>
            <a:pPr marL="628650" lvl="1" indent="-171450">
              <a:buFont typeface="Arial" panose="020B0604020202020204" pitchFamily="34" charset="0"/>
              <a:buChar char="•"/>
            </a:pPr>
            <a:r>
              <a:rPr lang="en-US" b="0" i="1"/>
              <a:t>Interim connectivity </a:t>
            </a:r>
            <a:r>
              <a:rPr lang="en-US"/>
              <a:t>for new devices before they are fully configured and managed</a:t>
            </a:r>
          </a:p>
          <a:p>
            <a:endParaRPr lang="en-US"/>
          </a:p>
          <a:p>
            <a:r>
              <a:rPr lang="en-US" b="1"/>
              <a:t>CLICK 1 – Unmanaged devices</a:t>
            </a:r>
          </a:p>
          <a:p>
            <a:endParaRPr lang="en-US"/>
          </a:p>
          <a:p>
            <a:r>
              <a:rPr lang="en-US" b="1" i="0"/>
              <a:t>Unmanaged devices </a:t>
            </a:r>
            <a:r>
              <a:rPr lang="en-US" b="0" i="0"/>
              <a:t>are a key security challenge as they provide organizations very little ability to assess and remediate security risk. These s</a:t>
            </a:r>
            <a:r>
              <a:rPr lang="en-US"/>
              <a:t>cenarios typically include </a:t>
            </a:r>
            <a:r>
              <a:rPr lang="en-US" b="0"/>
              <a:t>employee personal devices, guest devices for customers and partners, and more</a:t>
            </a:r>
            <a:r>
              <a:rPr lang="en-US"/>
              <a:t>)</a:t>
            </a:r>
            <a:r>
              <a:rPr lang="en-US" b="0" i="0"/>
              <a:t>. </a:t>
            </a:r>
          </a:p>
          <a:p>
            <a:endParaRPr lang="en-US"/>
          </a:p>
          <a:p>
            <a:r>
              <a:rPr lang="en-US"/>
              <a:t>Organizations frequently use a </a:t>
            </a:r>
            <a:r>
              <a:rPr lang="en-US" b="1"/>
              <a:t>managed virtual desktop </a:t>
            </a:r>
            <a:r>
              <a:rPr lang="en-US" b="0"/>
              <a:t>to </a:t>
            </a:r>
            <a:r>
              <a:rPr lang="en-US"/>
              <a:t>increase security visibility and control for sessions coming through </a:t>
            </a:r>
            <a:r>
              <a:rPr lang="en-US" b="1"/>
              <a:t>unmanaged devices </a:t>
            </a:r>
            <a:r>
              <a:rPr lang="en-US" b="0"/>
              <a:t>by providing increased </a:t>
            </a:r>
            <a:r>
              <a:rPr lang="en-US" b="0" i="0"/>
              <a:t>visibility and control. </a:t>
            </a:r>
            <a:r>
              <a:rPr lang="en-US"/>
              <a:t>While not as secure as a managed device (which provides end-to-end session visibility), a managed virtual desktop provides significant security improvements. </a:t>
            </a: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virtual desktop can be provided by a cloud service like Azure Virtual Desktop or Windows 365 and includes endpoint detection and response (EDR) tooling for visibility and control in these scenarios. </a:t>
            </a:r>
          </a:p>
          <a:p>
            <a:endParaRPr lang="en-US" b="0"/>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Modernizing </a:t>
            </a:r>
            <a:r>
              <a:rPr lang="en-US"/>
              <a:t>access to applications is a critical next step to improving user experience </a:t>
            </a:r>
            <a:r>
              <a:rPr lang="en-US" i="1" u="sng"/>
              <a:t>and</a:t>
            </a:r>
            <a:r>
              <a:rPr lang="en-US" i="1" u="none"/>
              <a:t> </a:t>
            </a:r>
            <a:r>
              <a:rPr lang="en-US"/>
              <a:t>security</a:t>
            </a:r>
          </a:p>
          <a:p>
            <a:endParaRPr lang="en-US"/>
          </a:p>
          <a:p>
            <a:r>
              <a:rPr lang="en-US" b="1"/>
              <a:t>Cloud Applications - </a:t>
            </a:r>
            <a:r>
              <a:rPr lang="en-US"/>
              <a:t>Most cloud native applications directly support zero trust access control via Azure AD Conditional Access</a:t>
            </a:r>
          </a:p>
          <a:p>
            <a:endParaRPr lang="en-US"/>
          </a:p>
          <a:p>
            <a:r>
              <a:rPr lang="en-US" b="1"/>
              <a:t>Existing applications (via VPN) - </a:t>
            </a:r>
            <a:r>
              <a:rPr lang="en-US"/>
              <a:t>On-premises applications are typically accessed via virtual private network (VPN), which often carries many security risks including</a:t>
            </a:r>
          </a:p>
          <a:p>
            <a:pPr marL="171450" indent="-171450">
              <a:buFont typeface="Arial" panose="020B0604020202020204" pitchFamily="34" charset="0"/>
              <a:buChar char="•"/>
            </a:pPr>
            <a:r>
              <a:rPr lang="en-US" i="1"/>
              <a:t>Weak authentication </a:t>
            </a:r>
            <a:r>
              <a:rPr lang="en-US"/>
              <a:t>– many VPNs are configured to use password-only or weaker forms of MFA (which often lack threat intelligence integration)</a:t>
            </a:r>
          </a:p>
          <a:p>
            <a:pPr marL="171450" indent="-171450">
              <a:buFont typeface="Arial" panose="020B0604020202020204" pitchFamily="34" charset="0"/>
              <a:buChar char="•"/>
            </a:pPr>
            <a:r>
              <a:rPr lang="en-US" i="1"/>
              <a:t>Increased Attack Surface </a:t>
            </a:r>
            <a:r>
              <a:rPr lang="en-US"/>
              <a:t>– most VPNs provide full port access to all resources the network when only an application or two is needed</a:t>
            </a:r>
          </a:p>
          <a:p>
            <a:pPr marL="171450" indent="-171450">
              <a:buFont typeface="Arial" panose="020B0604020202020204" pitchFamily="34" charset="0"/>
              <a:buChar char="•"/>
            </a:pPr>
            <a:r>
              <a:rPr lang="en-US" i="1"/>
              <a:t>Maintenance challenges </a:t>
            </a:r>
            <a:r>
              <a:rPr lang="en-US"/>
              <a:t>– many VPNs are on-premises appliances that must be patched and maintained (vs. a cloud service where the provider does this automatically and quickly) </a:t>
            </a:r>
          </a:p>
          <a:p>
            <a:pPr marL="171450" indent="-171450">
              <a:buFont typeface="Arial" panose="020B0604020202020204" pitchFamily="34" charset="0"/>
              <a:buChar char="•"/>
            </a:pPr>
            <a:r>
              <a:rPr lang="en-US" i="1"/>
              <a:t>Surge capacity limitations </a:t>
            </a:r>
            <a:r>
              <a:rPr lang="en-US"/>
              <a:t>– VPNs (and network bandwidth) often get overloaded during surge events like snow days and pandemic lockdowns, causing productivity issues</a:t>
            </a:r>
          </a:p>
          <a:p>
            <a:endParaRPr lang="en-US"/>
          </a:p>
          <a:p>
            <a:r>
              <a:rPr lang="en-US"/>
              <a:t>Organizations are increasingly going “</a:t>
            </a:r>
            <a:r>
              <a:rPr lang="en-US" i="1"/>
              <a:t>beyond VPN</a:t>
            </a:r>
            <a:r>
              <a:rPr lang="en-US"/>
              <a:t>” for application access to mitigate these risks:</a:t>
            </a:r>
          </a:p>
          <a:p>
            <a:pPr marL="228600" indent="-228600">
              <a:buFont typeface="+mj-lt"/>
              <a:buAutoNum type="arabicPeriod"/>
            </a:pPr>
            <a:r>
              <a:rPr lang="en-US" i="1"/>
              <a:t>Strengthen Authentication – </a:t>
            </a:r>
            <a:r>
              <a:rPr lang="en-US"/>
              <a:t>First configuring existing VPN to use modern authentication like Azure AD Conditional Access (addresses weak authentication) </a:t>
            </a:r>
          </a:p>
          <a:p>
            <a:pPr marL="228600" indent="-228600">
              <a:buFont typeface="+mj-lt"/>
              <a:buAutoNum type="arabicPeriod"/>
            </a:pPr>
            <a:r>
              <a:rPr lang="en-US" i="1"/>
              <a:t>Publish applications </a:t>
            </a:r>
            <a:r>
              <a:rPr lang="en-US"/>
              <a:t>via a cloud service like Azure AD App Proxy to progressively reduce the VPN dependency (to eventually retire the VPN from all use). </a:t>
            </a:r>
          </a:p>
          <a:p>
            <a:pPr marL="228600" indent="-228600">
              <a:buFont typeface="+mj-lt"/>
              <a:buAutoNum type="arabicPeriod"/>
            </a:pPr>
            <a:r>
              <a:rPr lang="en-US" i="1"/>
              <a:t>Set Application Standards </a:t>
            </a:r>
            <a:r>
              <a:rPr lang="en-US"/>
              <a:t>to ensure that new application development natively support zero trust access control features (e.g. use cloud identities and latest APIs)</a:t>
            </a:r>
          </a:p>
          <a:p>
            <a:pPr marL="228600" indent="-228600">
              <a:buFont typeface="+mj-lt"/>
              <a:buAutoNum type="arabicPeriod"/>
            </a:pPr>
            <a:endParaRPr lang="en-US"/>
          </a:p>
          <a:p>
            <a:pPr marL="0" indent="0">
              <a:buFont typeface="+mj-lt"/>
              <a:buNone/>
            </a:pPr>
            <a:r>
              <a:rPr lang="en-US"/>
              <a:t>The VPN’s role shifts during this extended transition to:</a:t>
            </a:r>
          </a:p>
          <a:p>
            <a:pPr marL="171450" indent="-171450">
              <a:buFont typeface="Arial" panose="020B0604020202020204" pitchFamily="34" charset="0"/>
              <a:buChar char="•"/>
            </a:pPr>
            <a:r>
              <a:rPr lang="en-US" i="1"/>
              <a:t>Fallback option </a:t>
            </a:r>
            <a:r>
              <a:rPr lang="en-US"/>
              <a:t>– to access applications that aren’t yet published</a:t>
            </a:r>
          </a:p>
          <a:p>
            <a:pPr marL="171450" indent="-171450">
              <a:buFont typeface="Arial" panose="020B0604020202020204" pitchFamily="34" charset="0"/>
              <a:buChar char="•"/>
            </a:pPr>
            <a:r>
              <a:rPr lang="en-US" i="1"/>
              <a:t>Application usage discovery </a:t>
            </a:r>
            <a:r>
              <a:rPr lang="en-US"/>
              <a:t>– to provide insight on which applications are used most to prioritize which apps to publish first</a:t>
            </a:r>
          </a:p>
          <a:p>
            <a:endParaRPr lang="en-US" b="1"/>
          </a:p>
          <a:p>
            <a:endParaRPr lang="en-US" b="1"/>
          </a:p>
          <a:p>
            <a:r>
              <a:rPr lang="en-US" b="1"/>
              <a:t>Additional information:</a:t>
            </a:r>
          </a:p>
          <a:p>
            <a:pPr marL="171450" indent="-171450">
              <a:buFont typeface="Arial" panose="020B0604020202020204" pitchFamily="34" charset="0"/>
              <a:buChar char="•"/>
            </a:pPr>
            <a:r>
              <a:rPr lang="en-US" b="1"/>
              <a:t>Video describing </a:t>
            </a:r>
            <a:r>
              <a:rPr lang="en-US" b="1" err="1"/>
              <a:t>BeyondVPN</a:t>
            </a:r>
            <a:r>
              <a:rPr lang="en-US" b="1"/>
              <a:t> strategy</a:t>
            </a:r>
            <a:br>
              <a:rPr lang="en-US"/>
            </a:br>
            <a:r>
              <a:rPr lang="en-US"/>
              <a:t>https://aka.ms/BeyondVPN </a:t>
            </a:r>
          </a:p>
          <a:p>
            <a:pPr marL="171450" indent="-171450">
              <a:buFont typeface="Arial" panose="020B0604020202020204" pitchFamily="34" charset="0"/>
              <a:buChar char="•"/>
            </a:pPr>
            <a:r>
              <a:rPr lang="en-US" b="1"/>
              <a:t>Azure AD Application Proxy Overview</a:t>
            </a:r>
            <a:br>
              <a:rPr lang="en-US"/>
            </a:br>
            <a:r>
              <a:rPr lang="en-US"/>
              <a:t>https://docs.microsoft.com/azure/active-directory/app-proxy/what-is-application-proxy</a:t>
            </a:r>
          </a:p>
          <a:p>
            <a:endParaRPr lang="en-US"/>
          </a:p>
          <a:p>
            <a:endParaRPr lang="en-US"/>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Another key element is to i</a:t>
            </a:r>
            <a:r>
              <a:rPr lang="en-US"/>
              <a:t>dentify and isolate high risk device populations, often called segmentation</a:t>
            </a:r>
          </a:p>
          <a:p>
            <a:endParaRPr lang="en-US"/>
          </a:p>
          <a:p>
            <a:r>
              <a:rPr lang="en-US"/>
              <a:t>Segmenting devices into security zones helps reduce the ‘blast radius’ of a major attack (which today includes highly destructive/damaging ransomware attacks). Segmentation can be done in parallel to the other elements and requires </a:t>
            </a:r>
          </a:p>
          <a:p>
            <a:r>
              <a:rPr lang="en-US"/>
              <a:t>restricting access with a complete and consistent set of controls spanning network, identity, application, and other control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of the high overhead to build and sustain this separation, segmentation is usually reserved for special cases where assets are business critical, difficult to maintain properly, or both. See the other slide for details. As microsegmentation technology matures, this approach will become more practical for more scenarios. </a:t>
            </a:r>
          </a:p>
          <a:p>
            <a:endParaRPr lang="en-US"/>
          </a:p>
          <a:p>
            <a:r>
              <a:rPr lang="en-US"/>
              <a:t>Microsoft has found that these groupings are most conducive to isolation:</a:t>
            </a:r>
          </a:p>
          <a:p>
            <a:pPr marL="171450" indent="-171450">
              <a:buFont typeface="Arial" panose="020B0604020202020204" pitchFamily="34" charset="0"/>
              <a:buChar char="•"/>
            </a:pPr>
            <a:r>
              <a:rPr lang="en-US" b="1"/>
              <a:t>High Impact IoT/OT </a:t>
            </a:r>
            <a:r>
              <a:rPr lang="en-US"/>
              <a:t>– devices that have potential life/safety impact, which includes heating/ventilation/air conditioning (HVAC) systems and other computers that control physical machines or processes. Isolating these systems limits the potential life/safety damage of any given attack. </a:t>
            </a:r>
          </a:p>
          <a:p>
            <a:pPr marL="171450" indent="-171450">
              <a:buFont typeface="Arial" panose="020B0604020202020204" pitchFamily="34" charset="0"/>
              <a:buChar char="•"/>
            </a:pPr>
            <a:r>
              <a:rPr lang="en-US" b="1"/>
              <a:t>Low Impact IoT/OT </a:t>
            </a:r>
            <a:r>
              <a:rPr lang="en-US"/>
              <a:t>– devices that have very specific limited functions with predictable (or zero) access to the corporate IT environment like printers, phone systems, conference room display devices, and similar. Isolating these will severely limit the utility of these as a lateral traversal point during a multi-stage attack</a:t>
            </a:r>
          </a:p>
          <a:p>
            <a:pPr marL="171450" indent="-171450">
              <a:buFont typeface="Arial" panose="020B0604020202020204" pitchFamily="34" charset="0"/>
              <a:buChar char="•"/>
            </a:pPr>
            <a:r>
              <a:rPr lang="en-US" b="1"/>
              <a:t>Business Critical and/or Legacy Vulnerable Assets </a:t>
            </a:r>
            <a:r>
              <a:rPr lang="en-US"/>
              <a:t>– These systems (and data on them) are often highly valued by the organization as well as attackers (who frequently target them). Isolating these systems makes more difficult for attackers to gain control of them and reduces your overall organizational risk.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5928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2000" b="1"/>
              <a:t>Key Takeaway: </a:t>
            </a:r>
            <a:r>
              <a:rPr lang="en-US" sz="2000" b="0"/>
              <a:t>This is the ideal end state for Zero Trust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lang="en-US" sz="2000" b="0">
              <a:gradFill>
                <a:gsLst>
                  <a:gs pos="0">
                    <a:schemeClr val="tx1"/>
                  </a:gs>
                  <a:gs pos="100000">
                    <a:schemeClr val="tx1"/>
                  </a:gs>
                </a:gsLst>
                <a:lin ang="5400000" scaled="1"/>
              </a:gradFill>
              <a:cs typeface="Segoe UI Semibold" panose="020B07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decisions are focused on both security </a:t>
            </a:r>
            <a:r>
              <a:rPr kumimoji="0" lang="en-US" sz="20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user experience outcomes</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Adaptive Access Control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makes decisions that enforce a consistent policy using the dynamic context of each session including:</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Identity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 related risk/trust state </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Device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and related risk/trust state </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Resource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sensitivity and risk/trust state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lang="en-US" sz="2000" b="0">
              <a:gradFill>
                <a:gsLst>
                  <a:gs pos="0">
                    <a:schemeClr val="tx1"/>
                  </a:gs>
                  <a:gs pos="100000">
                    <a:schemeClr val="tx1"/>
                  </a:gs>
                </a:gsLst>
                <a:lin ang="5400000" scaled="1"/>
              </a:gradFill>
              <a:cs typeface="Segoe UI Semibold" panose="020B07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2000" b="0">
                <a:gradFill>
                  <a:gsLst>
                    <a:gs pos="0">
                      <a:schemeClr val="tx1"/>
                    </a:gs>
                    <a:gs pos="100000">
                      <a:schemeClr val="tx1"/>
                    </a:gs>
                  </a:gsLst>
                  <a:lin ang="5400000" scaled="1"/>
                </a:gradFill>
                <a:cs typeface="Segoe UI Semibold" panose="020B0702040204020203" pitchFamily="34" charset="0"/>
              </a:rPr>
              <a:t>Much of this is available for the most common scenarios today from Microsoft, and our product engineering teams are continuing to build capabilities to enable this vision on additional scenarios. </a:t>
            </a:r>
          </a:p>
        </p:txBody>
      </p:sp>
      <p:sp>
        <p:nvSpPr>
          <p:cNvPr id="4" name="Footer Placeholder 3"/>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8520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Isolation through segmentation provides powerful security, but requires a significant investment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a:t>Segmenting devices into security zones helps reduce the ‘blast radius’ of a major attack, providing protection for resources that are</a:t>
            </a:r>
            <a:endParaRPr lang="en-US" sz="1200" b="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Business critical</a:t>
            </a:r>
            <a:r>
              <a:rPr lang="en-US"/>
              <a:t>– which would have a high business impact if compromised by an attacker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Fragile </a:t>
            </a:r>
            <a:r>
              <a:rPr lang="en-US"/>
              <a:t>– which are impossible or highly difficult to apply security best practices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Both critical </a:t>
            </a:r>
            <a:r>
              <a:rPr lang="en-US" b="1" u="sng"/>
              <a:t>and</a:t>
            </a:r>
            <a:r>
              <a:rPr lang="en-US" b="1"/>
              <a:t> fragile</a:t>
            </a:r>
          </a:p>
          <a:p>
            <a:endParaRPr lang="en-US"/>
          </a:p>
          <a:p>
            <a:r>
              <a:rPr lang="en-US"/>
              <a:t>While segmentation provide powerful protection for these assets, isolating assets in a real-world production environment is no small undertaking. This requires a collaborative effort with stakeholders from security, IT, and business teams to identify assets, design isolation strategies, and design exception processes and controls.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1"/>
              <a:t>Additional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 microsegmentation technology matures, the technical elements of this will become easier, more practical, and more scalable </a:t>
            </a:r>
            <a:r>
              <a:rPr lang="en-US" b="1" i="1"/>
              <a:t>but will still require people and process elements </a:t>
            </a:r>
            <a:r>
              <a:rPr lang="en-US"/>
              <a:t>to be successful.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rPr>
              <a:t>Segmentation projects often discover legacy network equipment that doesn’t support newer security approaches (e.g. older wired network equipment that doesn’t support (micro)segmentation features)</a:t>
            </a: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31</a:t>
            </a:fld>
            <a:endParaRPr lang="en-US"/>
          </a:p>
        </p:txBody>
      </p:sp>
    </p:spTree>
    <p:extLst>
      <p:ext uri="{BB962C8B-B14F-4D97-AF65-F5344CB8AC3E}">
        <p14:creationId xmlns:p14="http://schemas.microsoft.com/office/powerpoint/2010/main" val="13584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 visual depiction of how securing business assets maps to technical implementation and Microsoft security guidance to help you with each step</a:t>
            </a:r>
          </a:p>
        </p:txBody>
      </p:sp>
      <p:sp>
        <p:nvSpPr>
          <p:cNvPr id="4" name="Slide Number Placeholder 3"/>
          <p:cNvSpPr>
            <a:spLocks noGrp="1"/>
          </p:cNvSpPr>
          <p:nvPr>
            <p:ph type="sldNum" sz="quarter" idx="5"/>
          </p:nvPr>
        </p:nvSpPr>
        <p:spPr/>
        <p:txBody>
          <a:bodyPr/>
          <a:lstStyle/>
          <a:p>
            <a:fld id="{D76E7F59-4757-4900-8133-C3F65499925C}" type="slidenum">
              <a:rPr lang="en-US" smtClean="0"/>
              <a:t>3</a:t>
            </a:fld>
            <a:endParaRPr lang="en-US"/>
          </a:p>
        </p:txBody>
      </p:sp>
    </p:spTree>
    <p:extLst>
      <p:ext uri="{BB962C8B-B14F-4D97-AF65-F5344CB8AC3E}">
        <p14:creationId xmlns:p14="http://schemas.microsoft.com/office/powerpoint/2010/main" val="4181484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b="1" i="0" u="none" strike="noStrike" kern="1200" cap="none" spc="-51" normalizeH="0" baseline="0" noProof="0">
                <a:ln w="3175">
                  <a:noFill/>
                </a:ln>
                <a:effectLst/>
                <a:uLnTx/>
                <a:uFillTx/>
              </a:rPr>
              <a:t>Key Takeaway:</a:t>
            </a:r>
            <a:r>
              <a:rPr lang="en-US" b="1" spc="-51">
                <a:ln w="3175">
                  <a:noFill/>
                </a:ln>
              </a:rPr>
              <a:t> </a:t>
            </a:r>
            <a:r>
              <a:rPr kumimoji="0" lang="en-US" b="0" i="0" u="none" strike="noStrike" kern="1200" cap="none" spc="-51" normalizeH="0" baseline="0" noProof="0">
                <a:ln w="3175">
                  <a:noFill/>
                </a:ln>
                <a:effectLst/>
                <a:uLnTx/>
                <a:uFillTx/>
              </a:rPr>
              <a:t>This slide summarizes how organizations should move beyond VPNs to increase security and productivity for remote users</a:t>
            </a:r>
            <a:r>
              <a:rPr lang="en-US" spc="-51">
                <a:ln w="3175">
                  <a:noFill/>
                </a:ln>
              </a:rPr>
              <a:t>  </a:t>
            </a:r>
            <a:endParaRPr lang="en-US">
              <a:ea typeface="+mn-ea"/>
            </a:endParaRPr>
          </a:p>
          <a:p>
            <a:r>
              <a:rPr lang="en-US" spc="-51">
                <a:ln w="3175">
                  <a:noFill/>
                </a:ln>
              </a:rPr>
              <a:t>  </a:t>
            </a:r>
            <a:endParaRPr lang="en-US">
              <a:ea typeface="+mn-ea"/>
            </a:endParaRPr>
          </a:p>
          <a:p>
            <a:pPr>
              <a:defRPr/>
            </a:pPr>
            <a:r>
              <a:rPr kumimoji="0" lang="en-US" b="0" i="0" u="none" strike="noStrike" kern="1200" cap="none" spc="-51" normalizeH="0" baseline="0" noProof="0">
                <a:ln w="3175">
                  <a:noFill/>
                </a:ln>
                <a:effectLst/>
                <a:uLnTx/>
                <a:uFillTx/>
              </a:rPr>
              <a:t>Moving beyond VPN aligns to zero trust principles and improves both security and productivity.</a:t>
            </a:r>
            <a:r>
              <a:rPr lang="en-US" spc="-51">
                <a:ln w="3175">
                  <a:noFill/>
                </a:ln>
              </a:rPr>
              <a:t>   </a:t>
            </a:r>
            <a:endParaRPr lang="en-US"/>
          </a:p>
          <a:p>
            <a:pPr>
              <a:defRPr/>
            </a:pPr>
            <a:r>
              <a:rPr lang="en-US" spc="-51">
                <a:ln w="3175">
                  <a:noFill/>
                </a:ln>
              </a:rPr>
              <a:t>  </a:t>
            </a:r>
            <a:endParaRPr lang="en-US"/>
          </a:p>
          <a:p>
            <a:pPr>
              <a:defRPr/>
            </a:pPr>
            <a:r>
              <a:rPr kumimoji="0" lang="en-US" b="0" i="0" u="none" strike="noStrike" kern="1200" cap="none" spc="-51" normalizeH="0" baseline="0" noProof="0">
                <a:ln w="3175">
                  <a:noFill/>
                </a:ln>
                <a:effectLst/>
                <a:uLnTx/>
                <a:uFillTx/>
              </a:rPr>
              <a:t>Attackers frequently target Virtual Private Networks (VPNs) to bypass the de facto network security perimeter that organizations have set up. VPNs have two main security challenges:</a:t>
            </a:r>
            <a:r>
              <a:rPr lang="en-US" spc="-51">
                <a:ln w="3175">
                  <a:noFill/>
                </a:ln>
              </a:rPr>
              <a:t>  </a:t>
            </a:r>
            <a:endParaRPr lang="en-US"/>
          </a:p>
          <a:p>
            <a:pPr marL="285750" indent="-285750">
              <a:buFont typeface="Arial"/>
              <a:buChar char="•"/>
            </a:pPr>
            <a:r>
              <a:rPr kumimoji="0" lang="en-US" b="1" i="0" u="none" strike="noStrike" kern="1200" cap="none" spc="-51" normalizeH="0" baseline="0" noProof="0">
                <a:ln w="3175">
                  <a:noFill/>
                </a:ln>
                <a:effectLst/>
                <a:uLnTx/>
                <a:uFillTx/>
              </a:rPr>
              <a:t>Weak Authentication</a:t>
            </a:r>
            <a:r>
              <a:rPr lang="en-US" b="1" spc="-51">
                <a:ln w="3175">
                  <a:noFill/>
                </a:ln>
              </a:rPr>
              <a:t> </a:t>
            </a:r>
            <a:r>
              <a:rPr kumimoji="0" lang="en-US" b="0" i="0" u="none" strike="noStrike" kern="1200" cap="none" spc="-51" normalizeH="0" baseline="0" noProof="0">
                <a:ln w="3175">
                  <a:noFill/>
                </a:ln>
                <a:effectLst/>
                <a:uLnTx/>
                <a:uFillTx/>
              </a:rPr>
              <a:t>– VPNs are frequently accessed with password-only authentication or basic MFA, lacking native support for explicitly validating the integrity of users and devices with threat intelligence, Endpoint Detection and Response (EDR) signals, and more.</a:t>
            </a:r>
            <a:r>
              <a:rPr lang="en-US" spc="-51">
                <a:ln w="3175">
                  <a:noFill/>
                </a:ln>
              </a:rPr>
              <a:t>  </a:t>
            </a:r>
            <a:endParaRPr lang="en-US"/>
          </a:p>
          <a:p>
            <a:pPr marL="285750" indent="-285750">
              <a:buFont typeface="Arial"/>
              <a:buChar char="•"/>
            </a:pPr>
            <a:r>
              <a:rPr kumimoji="0" lang="en-US" b="1" i="0" u="none" strike="noStrike" kern="1200" cap="none" spc="-51" normalizeH="0" baseline="0" noProof="0">
                <a:ln w="3175">
                  <a:noFill/>
                </a:ln>
                <a:effectLst/>
                <a:uLnTx/>
                <a:uFillTx/>
              </a:rPr>
              <a:t>Full network access</a:t>
            </a:r>
            <a:r>
              <a:rPr lang="en-US" b="1" spc="-51">
                <a:ln w="3175">
                  <a:noFill/>
                </a:ln>
              </a:rPr>
              <a:t> </a:t>
            </a:r>
            <a:r>
              <a:rPr kumimoji="0" lang="en-US" b="0" i="0" u="none" strike="noStrike" kern="1200" cap="none" spc="-51" normalizeH="0" baseline="0" noProof="0">
                <a:ln w="3175">
                  <a:noFill/>
                </a:ln>
                <a:effectLst/>
                <a:uLnTx/>
                <a:uFillTx/>
              </a:rPr>
              <a:t>– VPNs often allow users (and attackers with stolen user credentials) full port/protocol access to anywhere on the internal network</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We urge organizations to start the journey of moving beyond VPNs by increasing the security of their existing VPNs and starting to migration applications to a modern solution.</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1 –</a:t>
            </a:r>
            <a:r>
              <a:rPr lang="en-US" b="1" spc="-51">
                <a:ln w="3175">
                  <a:noFill/>
                </a:ln>
              </a:rPr>
              <a:t> Configure </a:t>
            </a:r>
            <a:r>
              <a:rPr kumimoji="0" lang="en-US" b="1" i="0" u="none" strike="noStrike" kern="1200" cap="none" spc="-51" normalizeH="0" baseline="0" noProof="0">
                <a:ln w="3175">
                  <a:noFill/>
                </a:ln>
                <a:effectLst/>
                <a:uLnTx/>
                <a:uFillTx/>
              </a:rPr>
              <a:t>Azure</a:t>
            </a:r>
            <a:r>
              <a:rPr kumimoji="0" lang="en-US" b="1" i="0" u="none" strike="noStrike" kern="1200" cap="none" spc="-51" normalizeH="0" noProof="0">
                <a:ln w="3175">
                  <a:noFill/>
                </a:ln>
                <a:effectLst/>
                <a:uLnTx/>
                <a:uFillTx/>
              </a:rPr>
              <a:t> AD for </a:t>
            </a:r>
            <a:r>
              <a:rPr kumimoji="0" lang="en-US" b="1" u="none" strike="noStrike" kern="1200" cap="none" spc="-51" normalizeH="0" noProof="0">
                <a:ln w="3175">
                  <a:noFill/>
                </a:ln>
                <a:effectLst/>
                <a:uLnTx/>
                <a:uFillTx/>
              </a:rPr>
              <a:t>VPN </a:t>
            </a:r>
            <a:r>
              <a:rPr kumimoji="0" lang="en-US" b="1" i="0" u="none" strike="noStrike" kern="1200" cap="none" spc="-51" normalizeH="0" baseline="0" noProof="0">
                <a:ln w="3175">
                  <a:noFill/>
                </a:ln>
                <a:effectLst/>
                <a:uLnTx/>
                <a:uFillTx/>
              </a:rPr>
              <a:t>authentication</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The first easiest step to secure remote access is to enable Azure AD authentication for existing VPNs. Most organizations already have access to Azure AD and can configure Azure AD conditional access to provide explicit validation of strong user authentication and integration of device integrity signals from Intune and Microsoft Defender for Endpoint (MDE).</a:t>
            </a:r>
            <a:r>
              <a:rPr lang="en-US" spc="-51">
                <a:ln w="3175">
                  <a:noFill/>
                </a:ln>
              </a:rPr>
              <a:t>   </a:t>
            </a:r>
            <a:endParaRPr lang="en-US"/>
          </a:p>
          <a:p>
            <a:r>
              <a:rPr kumimoji="0" lang="en-US" b="0" i="0" u="none" strike="noStrike" kern="1200" cap="none" spc="-51" normalizeH="0" baseline="0" noProof="0">
                <a:ln w="3175">
                  <a:noFill/>
                </a:ln>
                <a:effectLst/>
                <a:uLnTx/>
                <a:uFillTx/>
              </a:rPr>
              <a:t>While this won’t solve the challenge of VPNs providing full network access, it will greatly increase an attacker’s cost and friction to conduct an attack.</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2 – Shift applications from VPN to per-application proxy</a:t>
            </a:r>
            <a:r>
              <a:rPr lang="en-US" b="1" spc="-51">
                <a:ln w="3175">
                  <a:noFill/>
                </a:ln>
              </a:rPr>
              <a:t> </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The next stage of moving beyond VPN is to publish internal applications so they can be accessed directly via URL or in the My Apps portal. This enables users to easily access the applications without extra prompts or extra access to the network that they don’t need (but an attacker who takes over their account will be able to use to cause damage).</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For more information, see </a:t>
            </a:r>
            <a:r>
              <a:rPr kumimoji="0" lang="en-US" b="0" i="0" u="none" strike="noStrike" kern="1200" cap="none" spc="-51" normalizeH="0" baseline="0" noProof="0">
                <a:ln w="3175">
                  <a:noFill/>
                </a:ln>
                <a:effectLst/>
                <a:uLnTx/>
                <a:uFillTx/>
                <a:hlinkClick r:id="rId3"/>
              </a:rPr>
              <a:t>https://docs.microsoft.com/azure/active-directory/manage-apps/what-is-application-proxy</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Note:</a:t>
            </a:r>
            <a:r>
              <a:rPr lang="en-US" b="1" spc="-51">
                <a:ln w="3175">
                  <a:noFill/>
                </a:ln>
              </a:rPr>
              <a:t> </a:t>
            </a:r>
            <a:r>
              <a:rPr kumimoji="0" lang="en-US" b="0" i="0" u="none" strike="noStrike" kern="1200" cap="none" spc="-51" normalizeH="0" baseline="0" noProof="0">
                <a:ln w="3175">
                  <a:noFill/>
                </a:ln>
                <a:effectLst/>
                <a:uLnTx/>
                <a:uFillTx/>
              </a:rPr>
              <a:t>VPN logs often provide good visibility into which applications are being used most to help prioritize the applications to publish.</a:t>
            </a:r>
            <a:r>
              <a:rPr lang="en-US" spc="-51">
                <a:ln w="3175">
                  <a:noFill/>
                </a:ln>
              </a:rPr>
              <a:t>   </a:t>
            </a:r>
            <a:endParaRPr lang="en-US"/>
          </a:p>
          <a:p>
            <a:r>
              <a:rPr lang="en-US" spc="-51">
                <a:ln w="3175">
                  <a:noFill/>
                </a:ln>
              </a:rPr>
              <a:t>  </a:t>
            </a:r>
            <a:endParaRPr lang="en-US">
              <a:ea typeface="+mn-ea"/>
            </a:endParaRPr>
          </a:p>
          <a:p>
            <a:r>
              <a:rPr kumimoji="0" lang="en-US" b="1" i="0" u="none" strike="noStrike" kern="1200" cap="none" spc="-51" normalizeH="0" baseline="0" noProof="0">
                <a:ln w="3175">
                  <a:noFill/>
                </a:ln>
                <a:effectLst/>
                <a:uLnTx/>
                <a:uFillTx/>
              </a:rPr>
              <a:t>CLICK 3 – Technical Details</a:t>
            </a:r>
            <a:r>
              <a:rPr lang="en-US" spc="-51">
                <a:ln w="3175">
                  <a:noFill/>
                </a:ln>
              </a:rPr>
              <a:t>  </a:t>
            </a:r>
            <a:endParaRPr lang="en-US"/>
          </a:p>
          <a:p>
            <a:r>
              <a:rPr lang="en-US" spc="-51">
                <a:ln w="3175">
                  <a:noFill/>
                </a:ln>
              </a:rPr>
              <a:t>  </a:t>
            </a:r>
            <a:endParaRPr lang="en-US">
              <a:ea typeface="+mn-ea"/>
            </a:endParaRPr>
          </a:p>
          <a:p>
            <a:r>
              <a:rPr kumimoji="0" lang="en-US" b="0" i="0" u="none" strike="noStrike" kern="1200" cap="none" spc="-51" normalizeH="0" baseline="0" noProof="0">
                <a:ln w="3175">
                  <a:noFill/>
                </a:ln>
                <a:effectLst/>
                <a:uLnTx/>
                <a:uFillTx/>
              </a:rPr>
              <a:t>Additionally,</a:t>
            </a:r>
            <a:r>
              <a:rPr lang="en-US" spc="-51">
                <a:ln w="3175">
                  <a:noFill/>
                </a:ln>
              </a:rPr>
              <a:t> </a:t>
            </a:r>
            <a:r>
              <a:rPr lang="en-US" b="1" spc="-51">
                <a:ln w="3175">
                  <a:noFill/>
                </a:ln>
                <a:effectLst/>
              </a:rPr>
              <a:t>Microsoft Defender for</a:t>
            </a:r>
            <a:r>
              <a:rPr lang="en-US" b="1" spc="-51">
                <a:ln w="3175">
                  <a:noFill/>
                </a:ln>
              </a:rPr>
              <a:t> </a:t>
            </a:r>
            <a:r>
              <a:rPr lang="en-US" b="1" spc="-51">
                <a:ln w="3175">
                  <a:noFill/>
                </a:ln>
                <a:effectLst/>
              </a:rPr>
              <a:t>Cloud</a:t>
            </a:r>
            <a:r>
              <a:rPr lang="en-US" b="1" spc="-51">
                <a:ln w="3175">
                  <a:noFill/>
                </a:ln>
              </a:rPr>
              <a:t> </a:t>
            </a:r>
            <a:r>
              <a:rPr lang="en-US" b="1" spc="-51">
                <a:ln w="3175">
                  <a:noFill/>
                </a:ln>
                <a:effectLst/>
              </a:rPr>
              <a:t>Apps</a:t>
            </a:r>
            <a:r>
              <a:rPr lang="en-US" b="1" spc="-51">
                <a:ln w="3175">
                  <a:noFill/>
                </a:ln>
              </a:rPr>
              <a:t> </a:t>
            </a:r>
            <a:r>
              <a:rPr lang="en-US" b="1" spc="-51">
                <a:ln w="3175">
                  <a:noFill/>
                </a:ln>
                <a:effectLst/>
              </a:rPr>
              <a:t>(MDCA)</a:t>
            </a:r>
            <a:r>
              <a:rPr lang="en-US" b="1" spc="-51">
                <a:ln w="3175">
                  <a:noFill/>
                </a:ln>
              </a:rPr>
              <a:t> </a:t>
            </a:r>
            <a:r>
              <a:rPr kumimoji="0" lang="en-US" b="0" i="0" u="none" strike="noStrike" kern="1200" cap="none" spc="-51" normalizeH="0" baseline="0" noProof="0">
                <a:ln w="3175">
                  <a:noFill/>
                </a:ln>
                <a:effectLst/>
                <a:uLnTx/>
                <a:uFillTx/>
              </a:rPr>
              <a:t>can provide</a:t>
            </a:r>
            <a:r>
              <a:rPr lang="en-US" spc="-51">
                <a:ln w="3175">
                  <a:noFill/>
                </a:ln>
              </a:rPr>
              <a:t> </a:t>
            </a:r>
            <a:r>
              <a:rPr kumimoji="0" lang="en-US" b="0" i="1" u="none" strike="noStrike" kern="1200" cap="none" spc="-51" normalizeH="0" baseline="0" noProof="0">
                <a:ln w="3175">
                  <a:noFill/>
                </a:ln>
                <a:effectLst/>
                <a:uLnTx/>
                <a:uFillTx/>
              </a:rPr>
              <a:t>session security</a:t>
            </a:r>
            <a:r>
              <a:rPr lang="en-US" i="1" spc="-51">
                <a:ln w="3175">
                  <a:noFill/>
                </a:ln>
              </a:rPr>
              <a:t> </a:t>
            </a:r>
            <a:r>
              <a:rPr kumimoji="0" lang="en-US" b="0" i="0" u="none" strike="noStrike" kern="1200" cap="none" spc="-51" normalizeH="0" baseline="0" noProof="0">
                <a:ln w="3175">
                  <a:noFill/>
                </a:ln>
                <a:effectLst/>
                <a:uLnTx/>
                <a:uFillTx/>
              </a:rPr>
              <a:t>for the published applications using the same technology used to monitor cloud app session.</a:t>
            </a:r>
            <a:r>
              <a:rPr lang="en-US" spc="-51">
                <a:ln w="3175">
                  <a:noFill/>
                </a:ln>
              </a:rPr>
              <a:t>   </a:t>
            </a:r>
            <a:endParaRPr lang="en-US"/>
          </a:p>
          <a:p>
            <a:r>
              <a:rPr kumimoji="0" lang="en-US" b="0" i="0" u="none" strike="noStrike" kern="1200" cap="none" spc="-51" normalizeH="0" baseline="0" noProof="0">
                <a:ln w="3175">
                  <a:noFill/>
                </a:ln>
                <a:effectLst/>
                <a:uLnTx/>
                <a:uFillTx/>
              </a:rPr>
              <a:t>See the</a:t>
            </a:r>
            <a:r>
              <a:rPr lang="en-US" spc="-51">
                <a:ln w="3175">
                  <a:noFill/>
                </a:ln>
              </a:rPr>
              <a:t> </a:t>
            </a:r>
            <a:r>
              <a:rPr kumimoji="0" lang="en-US" b="0" i="1" u="none" strike="noStrike" kern="1200" cap="none" spc="-51" normalizeH="0" baseline="0" noProof="0">
                <a:ln w="3175">
                  <a:noFill/>
                </a:ln>
                <a:effectLst/>
                <a:uLnTx/>
                <a:uFillTx/>
              </a:rPr>
              <a:t>App Coverage</a:t>
            </a:r>
            <a:r>
              <a:rPr lang="en-US" i="1" spc="-51">
                <a:ln w="3175">
                  <a:noFill/>
                </a:ln>
              </a:rPr>
              <a:t> </a:t>
            </a:r>
            <a:r>
              <a:rPr kumimoji="0" lang="en-US" b="0" i="0" u="none" strike="noStrike" kern="1200" cap="none" spc="-51" normalizeH="0" baseline="0" noProof="0">
                <a:ln w="3175">
                  <a:noFill/>
                </a:ln>
                <a:effectLst/>
                <a:uLnTx/>
                <a:uFillTx/>
              </a:rPr>
              <a:t>slide for information on application support.</a:t>
            </a:r>
            <a:r>
              <a:rPr lang="en-US" spc="-51">
                <a:ln w="3175">
                  <a:noFill/>
                </a:ln>
              </a:rPr>
              <a:t>  </a:t>
            </a:r>
            <a:endParaRPr lang="en-US"/>
          </a:p>
          <a:p>
            <a:r>
              <a:rPr lang="en-US" spc="-51">
                <a:ln w="3175">
                  <a:noFill/>
                </a:ln>
              </a:rPr>
              <a:t>  </a:t>
            </a:r>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32</a:t>
            </a:fld>
            <a:endParaRPr lang="en-US"/>
          </a:p>
        </p:txBody>
      </p:sp>
    </p:spTree>
    <p:extLst>
      <p:ext uri="{BB962C8B-B14F-4D97-AF65-F5344CB8AC3E}">
        <p14:creationId xmlns:p14="http://schemas.microsoft.com/office/powerpoint/2010/main" val="268632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slide depicts the authentication protocol translation support for Azure AD App Proxy </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33</a:t>
            </a:fld>
            <a:endParaRPr lang="en-US"/>
          </a:p>
        </p:txBody>
      </p:sp>
    </p:spTree>
    <p:extLst>
      <p:ext uri="{BB962C8B-B14F-4D97-AF65-F5344CB8AC3E}">
        <p14:creationId xmlns:p14="http://schemas.microsoft.com/office/powerpoint/2010/main" val="1805831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slide depicts user session security options for applications, including </a:t>
            </a:r>
            <a:r>
              <a:rPr kumimoji="0" lang="nn-NO"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Defender for Cloud Apps</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 (MDCA)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See the links in the slide for more technical information</a:t>
            </a:r>
            <a:endParaRPr lang="en-US"/>
          </a:p>
        </p:txBody>
      </p:sp>
      <p:sp>
        <p:nvSpPr>
          <p:cNvPr id="4" name="Slide Number Placeholder 3"/>
          <p:cNvSpPr>
            <a:spLocks noGrp="1"/>
          </p:cNvSpPr>
          <p:nvPr>
            <p:ph type="sldNum" sz="quarter" idx="5"/>
          </p:nvPr>
        </p:nvSpPr>
        <p:spPr/>
        <p:txBody>
          <a:bodyPr/>
          <a:lstStyle/>
          <a:p>
            <a:fld id="{6C5F0116-7EDC-49C8-BA78-CF3BC129AB89}" type="slidenum">
              <a:rPr lang="en-US" smtClean="0"/>
              <a:t>34</a:t>
            </a:fld>
            <a:endParaRPr lang="en-US"/>
          </a:p>
        </p:txBody>
      </p:sp>
    </p:spTree>
    <p:extLst>
      <p:ext uri="{BB962C8B-B14F-4D97-AF65-F5344CB8AC3E}">
        <p14:creationId xmlns:p14="http://schemas.microsoft.com/office/powerpoint/2010/main" val="2498105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i="0">
                <a:effectLst/>
                <a:latin typeface="Times" panose="02020603050405020304" pitchFamily="18" charset="0"/>
                <a:ea typeface="Times" panose="02020603050405020304" pitchFamily="18" charset="0"/>
                <a:cs typeface="Times New Roman" panose="02020603050405020304" pitchFamily="18" charset="0"/>
              </a:rPr>
              <a:t>Zero Trust brings security to the users, data/information, applications, APIs, devices, networks, cloud, etc. wherever they are – instead of forcing them onto a “secure” network. In other words, Zero Trust shifts the perceived role of security restricting business to security enabling business</a:t>
            </a:r>
          </a:p>
          <a:p>
            <a:endParaRPr lang="en-US" sz="1800" i="0">
              <a:effectLst/>
              <a:latin typeface="Times"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endParaRPr lang="en-US" i="0"/>
          </a:p>
        </p:txBody>
      </p:sp>
    </p:spTree>
    <p:extLst>
      <p:ext uri="{BB962C8B-B14F-4D97-AF65-F5344CB8AC3E}">
        <p14:creationId xmlns:p14="http://schemas.microsoft.com/office/powerpoint/2010/main" val="2217090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 </a:t>
            </a:r>
            <a:r>
              <a:rPr lang="en-US" b="0"/>
              <a:t>The modern world of business and computing are complex and continuously evolving, driving the need for a fresh approach to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This approach should both honor well established best practices and challenge established assumptions that no longer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36</a:t>
            </a:fld>
            <a:endParaRPr lang="en-US"/>
          </a:p>
        </p:txBody>
      </p:sp>
    </p:spTree>
    <p:extLst>
      <p:ext uri="{BB962C8B-B14F-4D97-AF65-F5344CB8AC3E}">
        <p14:creationId xmlns:p14="http://schemas.microsoft.com/office/powerpoint/2010/main" val="2535547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This diagram resulted from a collaboration with The Open Group where Microsoft is an active participant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 </a:t>
            </a:r>
            <a:r>
              <a:rPr lang="en-US" b="0"/>
              <a:t>Zero Trust addresses modern needs for cybersecurity with a focus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Access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Ensuring only the right people have access to business assets and resources using a centralized security policy that adapts to the continuous changes in the business, technical platforms, and the threat landscape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1 – Modern Security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Rapid detection and remediation of threats to reduce risk to the organization from active attacks in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2 –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complete the organization’s security visibility and sustain risk reduction with continuous improvement of security hygiene, security compliance, asset coverage,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 3 – Asset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provide protections for asset outside of normal access control (e.g. out-of-band attacks on the wire/disk, application exploitation, etc.) and execute on risk mitigations discovered through governance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37</a:t>
            </a:fld>
            <a:endParaRPr lang="en-US"/>
          </a:p>
        </p:txBody>
      </p:sp>
    </p:spTree>
    <p:extLst>
      <p:ext uri="{BB962C8B-B14F-4D97-AF65-F5344CB8AC3E}">
        <p14:creationId xmlns:p14="http://schemas.microsoft.com/office/powerpoint/2010/main" val="1074415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Zero Trust Commandments from The Open Group</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38</a:t>
            </a:fld>
            <a:endParaRPr lang="en-US"/>
          </a:p>
        </p:txBody>
      </p:sp>
    </p:spTree>
    <p:extLst>
      <p:ext uri="{BB962C8B-B14F-4D97-AF65-F5344CB8AC3E}">
        <p14:creationId xmlns:p14="http://schemas.microsoft.com/office/powerpoint/2010/main" val="51186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the Zero Trust Core Principles from The Open Group</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415B4-A2BF-499C-987C-459A74BF30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164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This is how The Open Group Zero Trust Core Principles map to the original Jericho Forum™ Commandments</a:t>
            </a:r>
            <a:endParaRPr lang="en-US"/>
          </a:p>
          <a:p>
            <a:endParaRPr lang="en-US"/>
          </a:p>
        </p:txBody>
      </p:sp>
      <p:sp>
        <p:nvSpPr>
          <p:cNvPr id="4" name="Slide Number Placeholder 3"/>
          <p:cNvSpPr>
            <a:spLocks noGrp="1"/>
          </p:cNvSpPr>
          <p:nvPr>
            <p:ph type="sldNum" sz="quarter" idx="5"/>
          </p:nvPr>
        </p:nvSpPr>
        <p:spPr/>
        <p:txBody>
          <a:bodyPr/>
          <a:lstStyle/>
          <a:p>
            <a:fld id="{D11415B4-A2BF-499C-987C-459A74BF30BD}" type="slidenum">
              <a:rPr lang="en-US" smtClean="0"/>
              <a:t>40</a:t>
            </a:fld>
            <a:endParaRPr lang="en-US"/>
          </a:p>
        </p:txBody>
      </p:sp>
    </p:spTree>
    <p:extLst>
      <p:ext uri="{BB962C8B-B14F-4D97-AF65-F5344CB8AC3E}">
        <p14:creationId xmlns:p14="http://schemas.microsoft.com/office/powerpoint/2010/main" val="865154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Traditional Network approaches focused first on the physical location</a:t>
            </a:r>
          </a:p>
          <a:p>
            <a:endParaRPr lang="en-US"/>
          </a:p>
          <a:p>
            <a:r>
              <a:rPr lang="en-US"/>
              <a:t>Classic network security approaches started by focusing on a ‘trusted network’ model centered around with the physical office (and network) locations of the organization. </a:t>
            </a:r>
          </a:p>
          <a:p>
            <a:endParaRPr lang="en-US"/>
          </a:p>
          <a:p>
            <a:r>
              <a:rPr lang="en-US"/>
              <a:t>The main Office network was extended to remote locations through a combination of </a:t>
            </a:r>
          </a:p>
          <a:p>
            <a:pPr marL="171450" indent="-171450">
              <a:buFont typeface="Arial" panose="020B0604020202020204" pitchFamily="34" charset="0"/>
              <a:buChar char="•"/>
            </a:pPr>
            <a:r>
              <a:rPr lang="en-US" b="1"/>
              <a:t>Wide Area Networks (WANs) – </a:t>
            </a:r>
            <a:r>
              <a:rPr lang="en-US" b="0"/>
              <a:t>for </a:t>
            </a:r>
            <a:r>
              <a:rPr lang="en-US"/>
              <a:t>branch offices with multiple employees </a:t>
            </a:r>
          </a:p>
          <a:p>
            <a:pPr marL="171450" indent="-171450">
              <a:buFont typeface="Arial" panose="020B0604020202020204" pitchFamily="34" charset="0"/>
              <a:buChar char="•"/>
            </a:pPr>
            <a:r>
              <a:rPr lang="en-US" b="1"/>
              <a:t>Virtual Private Networks (VPNs) </a:t>
            </a:r>
            <a:r>
              <a:rPr lang="en-US"/>
              <a:t>– to extend the network to individual remote devices and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2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37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a:defRPr/>
            </a:pPr>
            <a:r>
              <a:rPr lang="en-US" b="1"/>
              <a:t>Key Takeaway: </a:t>
            </a:r>
            <a:r>
              <a:rPr lang="en-US"/>
              <a:t>SASE is a flexible security approach that focuses on enabling secure access to resources from anywhere  </a:t>
            </a:r>
          </a:p>
          <a:p>
            <a:pPr defTabSz="932472">
              <a:defRPr/>
            </a:pPr>
            <a:r>
              <a:rPr lang="en-US"/>
              <a:t>  </a:t>
            </a:r>
            <a:endParaRPr lang="en-US">
              <a:cs typeface="Calibri"/>
            </a:endParaRPr>
          </a:p>
          <a:p>
            <a:pPr defTabSz="932472">
              <a:defRPr/>
            </a:pPr>
            <a:r>
              <a:rPr lang="en-US"/>
              <a:t>Like Zero Trust, the Secure Access Service Edge (SASE) approach recognizes the business imperative to enable people to securely work anywhere and access to any resource they need (across multiple clouds and on-premises)  </a:t>
            </a:r>
          </a:p>
          <a:p>
            <a:pPr defTabSz="932472">
              <a:defRPr/>
            </a:pPr>
            <a:r>
              <a:rPr lang="en-US"/>
              <a:t>  </a:t>
            </a:r>
            <a:endParaRPr lang="en-US">
              <a:cs typeface="Calibri"/>
            </a:endParaRPr>
          </a:p>
          <a:p>
            <a:pPr defTabSz="932472">
              <a:defRPr/>
            </a:pPr>
            <a:r>
              <a:rPr lang="en-US" b="1"/>
              <a:t>CLICK 1 – Outcomes and Enablers</a:t>
            </a:r>
            <a:r>
              <a:rPr lang="en-US"/>
              <a:t>  </a:t>
            </a:r>
            <a:endParaRPr lang="en-US">
              <a:cs typeface="Calibri"/>
            </a:endParaRPr>
          </a:p>
          <a:p>
            <a:pPr defTabSz="932472">
              <a:defRPr/>
            </a:pPr>
            <a:r>
              <a:rPr lang="en-US"/>
              <a:t>  </a:t>
            </a:r>
            <a:endParaRPr lang="en-US">
              <a:cs typeface="Calibri"/>
            </a:endParaRPr>
          </a:p>
          <a:p>
            <a:pPr defTabSz="932472">
              <a:defRPr/>
            </a:pPr>
            <a:r>
              <a:rPr lang="en-US"/>
              <a:t>The key outcomes of a SASE approach of a good </a:t>
            </a:r>
            <a:r>
              <a:rPr lang="en-US" b="1"/>
              <a:t>user experience </a:t>
            </a:r>
            <a:r>
              <a:rPr lang="en-US"/>
              <a:t>and strong </a:t>
            </a:r>
            <a:r>
              <a:rPr lang="en-US" b="1"/>
              <a:t>security </a:t>
            </a:r>
            <a:r>
              <a:rPr lang="en-US"/>
              <a:t>assurances   </a:t>
            </a:r>
          </a:p>
          <a:p>
            <a:pPr defTabSz="932472">
              <a:defRPr/>
            </a:pPr>
            <a:r>
              <a:rPr lang="en-US"/>
              <a:t>  </a:t>
            </a:r>
            <a:endParaRPr lang="en-US">
              <a:cs typeface="Calibri"/>
            </a:endParaRPr>
          </a:p>
          <a:p>
            <a:pPr defTabSz="932472">
              <a:defRPr/>
            </a:pPr>
            <a:r>
              <a:rPr lang="en-US" b="1"/>
              <a:t>User Experience - </a:t>
            </a:r>
            <a:r>
              <a:rPr lang="en-US"/>
              <a:t>SASE recognizes that user experience and performance are critical in this new world where users believe that “slow is the new broken” .   </a:t>
            </a:r>
          </a:p>
          <a:p>
            <a:pPr defTabSz="932472">
              <a:defRPr/>
            </a:pPr>
            <a:r>
              <a:rPr lang="en-US" b="1"/>
              <a:t>Security - </a:t>
            </a:r>
            <a:r>
              <a:rPr lang="en-US"/>
              <a:t>SASE also follows the same principles of zero trust, where security must design strategies with an assumption of breach (anything could be compromised), trust must be verified explicitly, and provide least privileged using Just-in-Time and Just-Enough-access using risk-based adaptive polices.  </a:t>
            </a:r>
          </a:p>
          <a:p>
            <a:pPr defTabSz="932472">
              <a:defRPr/>
            </a:pPr>
            <a:r>
              <a:rPr lang="en-US"/>
              <a:t>  </a:t>
            </a:r>
            <a:endParaRPr lang="en-US">
              <a:cs typeface="Calibri"/>
            </a:endParaRPr>
          </a:p>
          <a:p>
            <a:pPr defTabSz="932472">
              <a:defRPr/>
            </a:pPr>
            <a:r>
              <a:rPr lang="en-US"/>
              <a:t>To provide these, the SASE approach requires key enablers including:  </a:t>
            </a:r>
          </a:p>
          <a:p>
            <a:pPr marL="285750" indent="-285750" defTabSz="932472">
              <a:buFont typeface="Arial"/>
              <a:buChar char="•"/>
              <a:defRPr/>
            </a:pPr>
            <a:r>
              <a:rPr lang="en-US" b="1"/>
              <a:t>Global Scale and availability </a:t>
            </a:r>
            <a:r>
              <a:rPr lang="en-US"/>
              <a:t>– to ensure that authorize applications are responsive and perform well for users </a:t>
            </a:r>
          </a:p>
          <a:p>
            <a:pPr marL="285750" indent="-285750" defTabSz="932472">
              <a:buFont typeface="Arial"/>
              <a:buChar char="•"/>
              <a:defRPr/>
            </a:pPr>
            <a:r>
              <a:rPr lang="en-US" b="1"/>
              <a:t>Explicit measurement User and Device security </a:t>
            </a:r>
            <a:r>
              <a:rPr lang="en-US"/>
              <a:t>assurances: </a:t>
            </a:r>
          </a:p>
          <a:p>
            <a:pPr marL="285750" indent="-285750" defTabSz="932472">
              <a:buFont typeface="Arial"/>
              <a:buChar char="•"/>
              <a:defRPr/>
            </a:pPr>
            <a:r>
              <a:rPr lang="en-US" b="1"/>
              <a:t>Identities - </a:t>
            </a:r>
            <a:r>
              <a:rPr lang="en-US"/>
              <a:t>strong authentication, account isn’t compromised, etc. </a:t>
            </a:r>
          </a:p>
          <a:p>
            <a:pPr marL="285750" indent="-285750" defTabSz="932472">
              <a:buFont typeface="Arial"/>
              <a:buChar char="•"/>
              <a:defRPr/>
            </a:pPr>
            <a:r>
              <a:rPr lang="en-US" b="1"/>
              <a:t>Device </a:t>
            </a:r>
            <a:r>
              <a:rPr lang="en-US"/>
              <a:t>– compliant configuration, not infected by malware, etc. </a:t>
            </a:r>
            <a:endParaRPr lang="en-US">
              <a:cs typeface="Calibri"/>
            </a:endParaRPr>
          </a:p>
          <a:p>
            <a:pPr marL="285750" indent="-285750" defTabSz="932472">
              <a:buFont typeface="Arial"/>
              <a:buChar char="•"/>
              <a:defRPr/>
            </a:pPr>
            <a:r>
              <a:rPr lang="en-US" b="1"/>
              <a:t>Threat intelligence</a:t>
            </a:r>
            <a:r>
              <a:rPr lang="en-US"/>
              <a:t> – to inform these security decisions with up to date context (drawn from a dataset that is both high volume and highly diverse). This helps quickly filter out known threats and accurately measure risk (avoiding false positives and false negatives that create business risk or interrupt productivity) </a:t>
            </a:r>
            <a:endParaRPr lang="en-US">
              <a:cs typeface="Calibri"/>
            </a:endParaRPr>
          </a:p>
          <a:p>
            <a:pPr defTabSz="932472">
              <a:defRPr/>
            </a:pPr>
            <a:r>
              <a:rPr lang="en-US"/>
              <a:t>  </a:t>
            </a:r>
            <a:endParaRPr lang="en-US">
              <a:cs typeface="Calibri"/>
            </a:endParaRPr>
          </a:p>
          <a:p>
            <a:pPr defTabSz="932472">
              <a:defRPr/>
            </a:pPr>
            <a:r>
              <a:rPr lang="en-US" b="1"/>
              <a:t>CLICK 2 – Policy Evaluation and Enforcement Points</a:t>
            </a:r>
            <a:r>
              <a:rPr lang="en-US"/>
              <a:t>  </a:t>
            </a:r>
            <a:endParaRPr lang="en-US">
              <a:cs typeface="Calibri"/>
            </a:endParaRPr>
          </a:p>
          <a:p>
            <a:pPr defTabSz="932472">
              <a:defRPr/>
            </a:pPr>
            <a:r>
              <a:rPr lang="en-US"/>
              <a:t>  </a:t>
            </a:r>
            <a:endParaRPr lang="en-US">
              <a:cs typeface="Calibri"/>
            </a:endParaRPr>
          </a:p>
          <a:p>
            <a:pPr defTabSz="932472">
              <a:defRPr/>
            </a:pPr>
            <a:r>
              <a:rPr lang="en-US"/>
              <a:t>Making SASE real requires using these enablers to </a:t>
            </a:r>
            <a:r>
              <a:rPr lang="en-US" i="1"/>
              <a:t>make and enforce access decisions across the diverse set of devices and services </a:t>
            </a:r>
            <a:r>
              <a:rPr lang="en-US"/>
              <a:t>that comprise the “edge” of your modern digital estate.   </a:t>
            </a:r>
            <a:endParaRPr lang="en-US">
              <a:cs typeface="Calibri"/>
            </a:endParaRPr>
          </a:p>
          <a:p>
            <a:pPr defTabSz="932472">
              <a:defRPr/>
            </a:pPr>
            <a:r>
              <a:rPr lang="en-US"/>
              <a:t>  </a:t>
            </a:r>
            <a:endParaRPr lang="en-US">
              <a:cs typeface="Calibri"/>
            </a:endParaRPr>
          </a:p>
          <a:p>
            <a:pPr defTabSz="932472">
              <a:defRPr/>
            </a:pPr>
            <a:r>
              <a:rPr lang="en-US"/>
              <a:t>The organization’s </a:t>
            </a:r>
            <a:r>
              <a:rPr lang="en-US" b="1"/>
              <a:t>Access Policy </a:t>
            </a:r>
            <a:r>
              <a:rPr lang="en-US"/>
              <a:t>to considers these signals in the decide whether to grant, deny, monitor, or restrict access for resource access requests.   </a:t>
            </a:r>
            <a:endParaRPr lang="en-US">
              <a:cs typeface="Calibri"/>
            </a:endParaRPr>
          </a:p>
          <a:p>
            <a:pPr defTabSz="932472">
              <a:defRPr/>
            </a:pPr>
            <a:r>
              <a:rPr lang="en-US"/>
              <a:t>  </a:t>
            </a:r>
            <a:endParaRPr lang="en-US">
              <a:cs typeface="Calibri"/>
            </a:endParaRPr>
          </a:p>
          <a:p>
            <a:pPr defTabSz="932472">
              <a:defRPr/>
            </a:pPr>
            <a:r>
              <a:rPr lang="en-US"/>
              <a:t>The </a:t>
            </a:r>
            <a:r>
              <a:rPr lang="en-US" b="1"/>
              <a:t>policy enforcement points </a:t>
            </a:r>
            <a:r>
              <a:rPr lang="en-US"/>
              <a:t>apply this access decision across the estate, ensuring that a consistent policy is applied across SaaS applications, cloud infrastructure, cloud platforms, and on-premises resources.   </a:t>
            </a:r>
            <a:endParaRPr lang="en-US">
              <a:cs typeface="Calibri"/>
            </a:endParaRPr>
          </a:p>
          <a:p>
            <a:pPr defTabSz="932472">
              <a:defRPr/>
            </a:pPr>
            <a:r>
              <a:rPr lang="en-US"/>
              <a:t>  </a:t>
            </a:r>
            <a:endParaRPr lang="en-US">
              <a:cs typeface="Calibri"/>
            </a:endParaRPr>
          </a:p>
          <a:p>
            <a:pPr defTabSz="932472">
              <a:defRPr/>
            </a:pPr>
            <a:r>
              <a:rPr lang="en-US" b="1"/>
              <a:t>CLICK 3 – Microsoft capabilities </a:t>
            </a:r>
            <a:r>
              <a:rPr lang="en-US"/>
              <a:t>  </a:t>
            </a:r>
            <a:endParaRPr lang="en-US">
              <a:cs typeface="Calibri"/>
            </a:endParaRPr>
          </a:p>
          <a:p>
            <a:pPr defTabSz="932472">
              <a:defRPr/>
            </a:pPr>
            <a:r>
              <a:rPr lang="en-US"/>
              <a:t>  </a:t>
            </a:r>
            <a:endParaRPr lang="en-US">
              <a:cs typeface="Calibri"/>
            </a:endParaRPr>
          </a:p>
          <a:p>
            <a:pPr defTabSz="932472">
              <a:defRPr/>
            </a:pPr>
            <a:r>
              <a:rPr lang="en-US"/>
              <a:t>Microsoft recognizes that no single vendor today has all capabilities required for a full SASE solution. Microsoft is focused on ensuring you can have a complete SASE approach with a combination of native cloud capabilities and by working closely with our Microsoft Intelligent Security Association (MISA) partners.   </a:t>
            </a:r>
          </a:p>
          <a:p>
            <a:pPr defTabSz="932472">
              <a:defRPr/>
            </a:pPr>
            <a:r>
              <a:rPr lang="en-US"/>
              <a:t>  </a:t>
            </a:r>
            <a:endParaRPr lang="en-US">
              <a:cs typeface="Calibri"/>
            </a:endParaRPr>
          </a:p>
          <a:p>
            <a:pPr defTabSz="932472">
              <a:defRPr/>
            </a:pPr>
            <a:r>
              <a:rPr lang="en-US"/>
              <a:t>You can implement a large percentage of SASE concepts today with Microsoft capabilities:   </a:t>
            </a:r>
          </a:p>
          <a:p>
            <a:pPr marL="285750" indent="-285750" defTabSz="932472">
              <a:buFont typeface="Arial"/>
              <a:buChar char="•"/>
              <a:defRPr/>
            </a:pPr>
            <a:r>
              <a:rPr lang="en-US" b="1"/>
              <a:t>Identity as a Services – Azure Active Directory (Azure AD) </a:t>
            </a:r>
            <a:r>
              <a:rPr lang="en-US"/>
              <a:t>provides Identity and Access control for all your cloud and on-premises resources, with integrated security that provides strong assurances for employees, partners (B2B), and customers/clients/citizens (B2C) across any platform or cloud including:  </a:t>
            </a:r>
            <a:endParaRPr lang="en-US">
              <a:cs typeface="Calibri"/>
            </a:endParaRPr>
          </a:p>
          <a:p>
            <a:pPr marL="285750" indent="-285750" defTabSz="932472">
              <a:buFont typeface="Arial"/>
              <a:buChar char="•"/>
              <a:defRPr/>
            </a:pPr>
            <a:r>
              <a:rPr lang="en-US" i="1" err="1"/>
              <a:t>Passwordless</a:t>
            </a:r>
            <a:r>
              <a:rPr lang="en-US" i="1"/>
              <a:t> and MFA </a:t>
            </a:r>
            <a:r>
              <a:rPr lang="en-US"/>
              <a:t>– capabilities to simplify the user experience and strengthen security assurances via </a:t>
            </a:r>
            <a:r>
              <a:rPr lang="en-US" i="1"/>
              <a:t>Hello For Business </a:t>
            </a:r>
            <a:r>
              <a:rPr lang="en-US"/>
              <a:t>biometric authentication</a:t>
            </a:r>
            <a:r>
              <a:rPr lang="en-US" b="1"/>
              <a:t>, </a:t>
            </a:r>
            <a:r>
              <a:rPr lang="en-US" i="1"/>
              <a:t>Authenticator App </a:t>
            </a:r>
            <a:r>
              <a:rPr lang="en-US"/>
              <a:t>(works on any modern mobile phone), and</a:t>
            </a:r>
            <a:r>
              <a:rPr lang="en-US" b="1"/>
              <a:t> </a:t>
            </a:r>
            <a:r>
              <a:rPr lang="en-US" i="1"/>
              <a:t>FIDO2 keys</a:t>
            </a:r>
            <a:r>
              <a:rPr lang="en-US"/>
              <a:t> </a:t>
            </a:r>
            <a:endParaRPr lang="en-US">
              <a:cs typeface="Calibri"/>
            </a:endParaRPr>
          </a:p>
          <a:p>
            <a:pPr marL="285750" indent="-285750" defTabSz="932472">
              <a:buFont typeface="Arial"/>
              <a:buChar char="•"/>
              <a:defRPr/>
            </a:pPr>
            <a:r>
              <a:rPr lang="en-US" i="1"/>
              <a:t>Identity Protection – </a:t>
            </a:r>
            <a:r>
              <a:rPr lang="en-US"/>
              <a:t>against highly prevalent attacks with Leaked Credential Protections, Behavioral Analytics, Threat Intelligence integration and more </a:t>
            </a:r>
            <a:endParaRPr lang="en-US">
              <a:cs typeface="Calibri"/>
            </a:endParaRPr>
          </a:p>
          <a:p>
            <a:pPr marL="285750" indent="-285750" defTabSz="932472">
              <a:buFont typeface="Arial"/>
              <a:buChar char="•"/>
              <a:defRPr/>
            </a:pPr>
            <a:r>
              <a:rPr lang="en-US" i="1"/>
              <a:t>Azure AD PIM </a:t>
            </a:r>
            <a:r>
              <a:rPr lang="en-US"/>
              <a:t>reduces risk by providing just in time access to privileged accounts using approval workflows </a:t>
            </a:r>
            <a:endParaRPr lang="en-US">
              <a:cs typeface="Calibri"/>
            </a:endParaRPr>
          </a:p>
          <a:p>
            <a:pPr marL="285750" indent="-285750" defTabSz="932472">
              <a:buFont typeface="Arial"/>
              <a:buChar char="•"/>
              <a:defRPr/>
            </a:pPr>
            <a:r>
              <a:rPr lang="en-US" i="1"/>
              <a:t>Identity Governance </a:t>
            </a:r>
            <a:r>
              <a:rPr lang="en-US"/>
              <a:t>helps ensure the right people have access to the right resources </a:t>
            </a:r>
            <a:endParaRPr lang="en-US">
              <a:cs typeface="Calibri"/>
            </a:endParaRPr>
          </a:p>
          <a:p>
            <a:pPr marL="285750" indent="-285750" defTabSz="932472">
              <a:buFont typeface="Arial"/>
              <a:buChar char="•"/>
              <a:defRPr/>
            </a:pPr>
            <a:r>
              <a:rPr lang="en-US" i="1"/>
              <a:t>Azure AD B2B and B2C </a:t>
            </a:r>
            <a:r>
              <a:rPr lang="en-US"/>
              <a:t>provide security for partner and customer/client/citizen accounts while separating them from enterprise user directories </a:t>
            </a:r>
            <a:endParaRPr lang="en-US">
              <a:cs typeface="Calibri"/>
            </a:endParaRPr>
          </a:p>
          <a:p>
            <a:pPr marL="285750" indent="-285750" defTabSz="932472">
              <a:buFont typeface="Arial"/>
              <a:buChar char="•"/>
              <a:defRPr/>
            </a:pPr>
            <a:r>
              <a:rPr lang="en-US" b="1"/>
              <a:t>Cloud Access Security Broker (CASB) - </a:t>
            </a:r>
            <a:r>
              <a:rPr lang="nn-NO" b="1"/>
              <a:t>Microsoft Defender for </a:t>
            </a:r>
            <a:r>
              <a:rPr lang="nn-NO" b="1" err="1"/>
              <a:t>Cloud</a:t>
            </a:r>
            <a:r>
              <a:rPr lang="nn-NO" b="1"/>
              <a:t> Apps</a:t>
            </a:r>
            <a:r>
              <a:rPr lang="en-US" b="1"/>
              <a:t> (MDCA) </a:t>
            </a:r>
            <a:r>
              <a:rPr lang="en-US"/>
              <a:t>provides 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endParaRPr lang="en-US">
              <a:cs typeface="Calibri"/>
            </a:endParaRPr>
          </a:p>
          <a:p>
            <a:pPr marL="285750" indent="-285750" defTabSz="932472">
              <a:buFont typeface="Arial"/>
              <a:buChar char="•"/>
              <a:defRPr/>
            </a:pPr>
            <a:r>
              <a:rPr lang="en-US" b="1"/>
              <a:t>Zero Trust Network Access (ZTNA) – </a:t>
            </a:r>
            <a:r>
              <a:rPr lang="en-US"/>
              <a:t>provides </a:t>
            </a:r>
            <a:r>
              <a:rPr lang="en-US" b="1"/>
              <a:t>Private App/Network Access </a:t>
            </a:r>
            <a:r>
              <a:rPr lang="en-US"/>
              <a:t>for devices coming from public networks.  </a:t>
            </a:r>
          </a:p>
          <a:p>
            <a:pPr marL="285750" indent="-285750" defTabSz="932472">
              <a:buFont typeface="Arial"/>
              <a:buChar char="•"/>
              <a:defRPr/>
            </a:pPr>
            <a:r>
              <a:rPr lang="en-US" b="1"/>
              <a:t>Azure AD App Proxy </a:t>
            </a:r>
            <a:r>
              <a:rPr lang="en-US"/>
              <a:t>extends the modern access control approach (security perimeter) to on-premises resources by simplifying user access to them and modernizing security with Conditional Access (which explicitly validates user and device trust, a Zero Trust principle).  </a:t>
            </a:r>
          </a:p>
          <a:p>
            <a:pPr marL="285750" indent="-285750" defTabSz="932472">
              <a:buFont typeface="Arial"/>
              <a:buChar char="•"/>
              <a:defRPr/>
            </a:pPr>
            <a:r>
              <a:rPr lang="en-US" b="1"/>
              <a:t>Azure VPN </a:t>
            </a:r>
            <a:r>
              <a:rPr lang="en-US"/>
              <a:t>provides site-to-site and point-to-site VPN access for your resources that aren’t yet provided through Azure AD App Proxy. </a:t>
            </a:r>
            <a:r>
              <a:rPr lang="en-US" b="1"/>
              <a:t>Azure AD </a:t>
            </a:r>
            <a:r>
              <a:rPr lang="en-US"/>
              <a:t>also provides enhanced security assurances for both Azure AD and any existing VPNs you may have.  </a:t>
            </a:r>
          </a:p>
          <a:p>
            <a:pPr marL="285750" indent="-285750" defTabSz="932472">
              <a:buFont typeface="Arial"/>
              <a:buChar char="•"/>
              <a:defRPr/>
            </a:pPr>
            <a:r>
              <a:rPr lang="en-US" b="1"/>
              <a:t>Microsoft Tunnel </a:t>
            </a:r>
            <a:r>
              <a:rPr lang="en-US"/>
              <a:t>for Microsoft Intune provides a VPN capability tailored to the mobile device experience.  </a:t>
            </a:r>
          </a:p>
          <a:p>
            <a:pPr marL="285750" indent="-285750" defTabSz="932472">
              <a:buFont typeface="Arial"/>
              <a:buChar char="•"/>
              <a:defRPr/>
            </a:pPr>
            <a:r>
              <a:rPr lang="en-US" b="1"/>
              <a:t>Secure Web Gateway (SWG) – Microsoft Defender for Endpoint (MDE) </a:t>
            </a:r>
            <a:r>
              <a:rPr lang="en-US"/>
              <a:t>provides Web Content Filtering for managed devices as part of endpoint security capabilities. Microsoft also works with our MISA partners that provide a full SWG capability for both managed and unmanaged devices using network traffic interception. </a:t>
            </a:r>
          </a:p>
          <a:p>
            <a:pPr marL="285750" indent="-285750" defTabSz="932472">
              <a:buFont typeface="Arial"/>
              <a:buChar char="•"/>
              <a:defRPr/>
            </a:pPr>
            <a:r>
              <a:rPr lang="en-US" b="1"/>
              <a:t>Firewall as a Service – Azure Firewall </a:t>
            </a:r>
            <a:r>
              <a:rPr lang="en-US"/>
              <a:t>provides a managed, cloud-based network security service that helps protect resources accessed via Azure networks (including TLS Inspection, IDPS, URL Filtering, and Web Categories). Microsoft integrates with partners that provide this capability for resources accessed via on premises and on 3rd party cloud networks.  </a:t>
            </a:r>
          </a:p>
          <a:p>
            <a:pPr marL="285750" indent="-285750" defTabSz="932472">
              <a:buFont typeface="Arial"/>
              <a:buChar char="•"/>
              <a:defRPr/>
            </a:pPr>
            <a:r>
              <a:rPr lang="en-US" b="1"/>
              <a:t>Web Application Firewall (WAF) - Azure WAF </a:t>
            </a:r>
            <a:r>
              <a:rPr lang="en-US"/>
              <a:t>provides centralized protection of your web applications from common exploits and vulnerabilities accessed via Azure networks. Microsoft integrates with partners that provide this capability for resources accessed via on premises and 3rd party cloud networks.  </a:t>
            </a:r>
          </a:p>
          <a:p>
            <a:pPr marL="285750" indent="-285750" defTabSz="932472">
              <a:buFont typeface="Arial"/>
              <a:buChar char="•"/>
              <a:defRPr/>
            </a:pPr>
            <a:r>
              <a:rPr lang="en-US" b="1"/>
              <a:t>Software Defined WAN (SD-WAN) - Azure Virtual WAN </a:t>
            </a:r>
            <a:r>
              <a:rPr lang="en-US"/>
              <a:t>is a networking service that brings many networking, security, and routing functionalities together to provide a single operational interface. This is available in Azure regions around the globe integrates with many partner offerings.  </a:t>
            </a:r>
          </a:p>
          <a:p>
            <a:pPr marL="285750" indent="-285750" defTabSz="932472">
              <a:buFont typeface="Arial"/>
              <a:buChar char="•"/>
              <a:defRPr/>
            </a:pPr>
            <a:r>
              <a:rPr lang="en-US" b="1"/>
              <a:t>Content Delivery Network - Azure Content Delivery Network (CDN) </a:t>
            </a:r>
            <a:r>
              <a:rPr lang="en-US"/>
              <a:t>offers organizations a global solution for rapidly delivering high-bandwidth content to users by caching their content at strategically placed physical nodes across the world. </a:t>
            </a:r>
          </a:p>
          <a:p>
            <a:pPr marL="285750" indent="-285750" defTabSz="932472">
              <a:buFont typeface="Arial"/>
              <a:buChar char="•"/>
              <a:defRPr/>
            </a:pPr>
            <a:r>
              <a:rPr lang="en-US" b="1"/>
              <a:t>DNS Protection - Microsoft Defender for DNS </a:t>
            </a:r>
            <a:r>
              <a:rPr lang="en-US"/>
              <a:t>provides protection for resources that use the Azure DNS’s name resolution capability. Partner solutions can provide additional protection for other name resolution capabilities.  </a:t>
            </a:r>
          </a:p>
          <a:p>
            <a:pPr defTabSz="932472">
              <a:defRPr/>
            </a:pPr>
            <a:r>
              <a:rPr lang="en-US"/>
              <a:t>  </a:t>
            </a:r>
            <a:endParaRPr lang="en-US">
              <a:cs typeface="Calibri"/>
            </a:endParaRPr>
          </a:p>
          <a:p>
            <a:pPr defTabSz="932472">
              <a:spcBef>
                <a:spcPct val="0"/>
              </a:spcBef>
              <a:spcAft>
                <a:spcPct val="0"/>
              </a:spcAft>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417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Key Takeaway: </a:t>
            </a:r>
            <a:r>
              <a:rPr lang="en-US" sz="1200" b="0"/>
              <a:t>Zero Trust and Secure Access Service Edge (SASE) have more in common than they are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Both provide a fresh look at security, and both take similar approaches to secure a digital estate while enabling productivity.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Both Zero Trust and SASE </a:t>
            </a:r>
            <a:r>
              <a:rPr lang="en-US"/>
              <a:t>adhere to the same set of principles:</a:t>
            </a:r>
          </a:p>
          <a:p>
            <a:pPr marL="171450" indent="-171450">
              <a:buFont typeface="Arial" panose="020B0604020202020204" pitchFamily="34" charset="0"/>
              <a:buChar char="•"/>
            </a:pPr>
            <a:r>
              <a:rPr lang="en-US" b="1"/>
              <a:t>Verify explicitly – </a:t>
            </a:r>
            <a:r>
              <a:rPr lang="en-US" b="0"/>
              <a:t>A</a:t>
            </a:r>
            <a:r>
              <a:rPr lang="en-US"/>
              <a:t>lways makes security decisions using all available data points, including identity, location, device health, resource, data classification, and anomalies. </a:t>
            </a:r>
          </a:p>
          <a:p>
            <a:pPr marL="171450" indent="-171450">
              <a:buFont typeface="Arial" panose="020B0604020202020204" pitchFamily="34" charset="0"/>
              <a:buChar char="•"/>
            </a:pPr>
            <a:r>
              <a:rPr lang="en-US" b="1"/>
              <a:t>Use least privilege access – </a:t>
            </a:r>
            <a:r>
              <a:rPr lang="en-US" b="0"/>
              <a:t>Limits</a:t>
            </a:r>
            <a:r>
              <a:rPr lang="en-US"/>
              <a:t> access with Just-in-Time and Just-Enough-access using risk-based adaptive polices.</a:t>
            </a:r>
          </a:p>
          <a:p>
            <a:pPr marL="171450" indent="-171450">
              <a:buFont typeface="Arial" panose="020B0604020202020204" pitchFamily="34" charset="0"/>
              <a:buChar char="•"/>
            </a:pPr>
            <a:r>
              <a:rPr lang="en-US" b="1"/>
              <a:t>Assume breach – </a:t>
            </a:r>
            <a:r>
              <a:rPr lang="en-US" b="0"/>
              <a:t>A</a:t>
            </a:r>
            <a:r>
              <a:rPr lang="en-US"/>
              <a:t>ssumes each request and transaction is anomalous and uses continuous monitoring and automated threat detection and response to protect users, data, apps, workloads, end points, and more. This is sometimes referred to as “Assume Compromise”.</a:t>
            </a:r>
          </a:p>
          <a:p>
            <a:pPr marL="171450" indent="-171450">
              <a:buFont typeface="Arial" panose="020B0604020202020204" pitchFamily="34" charset="0"/>
              <a:buChar char="•"/>
            </a:pPr>
            <a:r>
              <a:rPr lang="en-US" b="1"/>
              <a:t>Business Enablement </a:t>
            </a:r>
            <a:r>
              <a:rPr lang="en-US"/>
              <a:t>– Security should be focused on enabling business by allowing people to work where they are + designing security to remove friction from business workflows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While Zero Trust has been around for a few more years than SASE, b</a:t>
            </a:r>
            <a:r>
              <a:rPr lang="en-US" sz="1200"/>
              <a:t>oth approaches are maturing quickly. Both approaches represent a long-term journey that won’t happen overnight with a single product or capability, but require a transformative approach focused on quick wins and incremental progress.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Zero Trust takes a broader view of a security strategy, program, and architectures, while SASE (thus far) tends to focus more on technical capabilities and architecture for providing secure connectivity for users. While following one or the other may cause you to prioritize different initiatives first, we are not aware of any security approach that only would be compatible with only one of these.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156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r>
              <a:rPr lang="en-US" b="1" kern="0">
                <a:solidFill>
                  <a:schemeClr val="tx1">
                    <a:lumMod val="50000"/>
                  </a:schemeClr>
                </a:solidFill>
              </a:rPr>
              <a:t>Key Takeaway</a:t>
            </a:r>
            <a:r>
              <a:rPr lang="en-US" kern="0">
                <a:solidFill>
                  <a:schemeClr val="tx1">
                    <a:lumMod val="50000"/>
                  </a:schemeClr>
                </a:solidFill>
              </a:rPr>
              <a:t>: Microsoft operates datacenters and a </a:t>
            </a:r>
            <a:r>
              <a:rPr lang="en-US"/>
              <a:t>fiber optic network that provides local connectivity around the globe</a:t>
            </a:r>
          </a:p>
          <a:p>
            <a:endParaRPr lang="en-US"/>
          </a:p>
          <a:p>
            <a:r>
              <a:rPr lang="en-US"/>
              <a:t>More information</a:t>
            </a:r>
          </a:p>
          <a:p>
            <a:pPr marL="171450" indent="-171450">
              <a:buFont typeface="Arial" panose="020B0604020202020204" pitchFamily="34" charset="0"/>
              <a:buChar char="•"/>
            </a:pPr>
            <a:r>
              <a:rPr lang="en-US"/>
              <a:t>Microsoft applies a consistent set of controls across these assets including stringent supply chain security. </a:t>
            </a:r>
            <a:br>
              <a:rPr lang="en-US"/>
            </a:br>
            <a:r>
              <a:rPr lang="en-US"/>
              <a:t>See https://servicetrust.microsoft.com for documentation (note that some documents require you to log on to access them)</a:t>
            </a:r>
          </a:p>
        </p:txBody>
      </p:sp>
    </p:spTree>
    <p:extLst>
      <p:ext uri="{BB962C8B-B14F-4D97-AF65-F5344CB8AC3E}">
        <p14:creationId xmlns:p14="http://schemas.microsoft.com/office/powerpoint/2010/main" val="2364994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673F5AD-794D-4403-8D17-D894BB5A9A4B}"/>
              </a:ext>
            </a:extLst>
          </p:cNvPr>
          <p:cNvSpPr>
            <a:spLocks noGrp="1"/>
          </p:cNvSpPr>
          <p:nvPr>
            <p:ph type="body" idx="1"/>
          </p:nvPr>
        </p:nvSpPr>
        <p:spPr/>
        <p:txBody>
          <a:bodyPr/>
          <a:lstStyle/>
          <a:p>
            <a:pPr defTabSz="932688">
              <a:defRPr/>
            </a:pPr>
            <a:r>
              <a:rPr lang="en-US" b="1"/>
              <a:t>Key Takeaway: </a:t>
            </a:r>
            <a:r>
              <a:rPr lang="en-US"/>
              <a:t>This illustrates how Microsoft tools integrate and share intelligence to rapidly protect our customers against new threats </a:t>
            </a:r>
          </a:p>
          <a:p>
            <a:pPr defTabSz="932688">
              <a:defRPr/>
            </a:pPr>
            <a:r>
              <a:rPr lang="en-US"/>
              <a:t>  </a:t>
            </a:r>
            <a:endParaRPr lang="en-US">
              <a:cs typeface="Calibri"/>
            </a:endParaRPr>
          </a:p>
          <a:p>
            <a:pPr defTabSz="932688">
              <a:defRPr/>
            </a:pPr>
            <a:r>
              <a:rPr lang="en-US" b="1"/>
              <a:t>Detection of Threat – </a:t>
            </a:r>
            <a:r>
              <a:rPr lang="en-US"/>
              <a:t>This depicts a case where </a:t>
            </a:r>
            <a:r>
              <a:rPr lang="en-US" b="1"/>
              <a:t>Microsoft Defender for Endpoint </a:t>
            </a:r>
            <a:r>
              <a:rPr lang="en-US"/>
              <a:t>detects a malicious payload (which could come from any source, including personal email or a USB drive). </a:t>
            </a:r>
          </a:p>
          <a:p>
            <a:pPr defTabSz="932688">
              <a:defRPr/>
            </a:pPr>
            <a:r>
              <a:rPr lang="en-US"/>
              <a:t>  </a:t>
            </a:r>
            <a:endParaRPr lang="en-US">
              <a:cs typeface="Calibri"/>
            </a:endParaRPr>
          </a:p>
          <a:p>
            <a:pPr marL="285750" indent="-285750" defTabSz="932688">
              <a:buFont typeface="Arial"/>
              <a:buChar char="•"/>
              <a:defRPr/>
            </a:pPr>
            <a:r>
              <a:rPr lang="en-US"/>
              <a:t>Victim receives a malicious email on personal email account (not protected by Microsoft Defender for Office 365 (MDO)) or a USB drive and opens the attachment. </a:t>
            </a:r>
          </a:p>
          <a:p>
            <a:pPr marL="285750" indent="-285750" defTabSz="932688">
              <a:buFont typeface="Arial"/>
              <a:buChar char="•"/>
              <a:defRPr/>
            </a:pPr>
            <a:r>
              <a:rPr lang="en-US"/>
              <a:t>Once the attachment opens, the malware infects the computer (and the user is unaware that an attack has taken place) </a:t>
            </a:r>
          </a:p>
          <a:p>
            <a:pPr marL="285750" indent="-285750" defTabSz="932688">
              <a:buFont typeface="Arial"/>
              <a:buChar char="•"/>
              <a:defRPr/>
            </a:pPr>
            <a:r>
              <a:rPr lang="en-US" b="1"/>
              <a:t>Microsoft Defender for Endpoints (MDE)</a:t>
            </a:r>
            <a:r>
              <a:rPr lang="en-US"/>
              <a:t> detects this attack, raises an alert to security operations, and provides details about the threat to the Security team </a:t>
            </a:r>
            <a:endParaRPr lang="en-US">
              <a:cs typeface="Calibri"/>
            </a:endParaRPr>
          </a:p>
          <a:p>
            <a:pPr marL="285750" indent="-285750" defTabSz="932688">
              <a:buFont typeface="Arial"/>
              <a:buChar char="•"/>
              <a:defRPr/>
            </a:pPr>
            <a:r>
              <a:rPr kumimoji="0" lang="en-US" b="1" i="0" u="none" strike="noStrike" cap="none" spc="0" normalizeH="0" baseline="0" noProof="0">
                <a:ln>
                  <a:noFill/>
                </a:ln>
                <a:effectLst/>
                <a:uLnTx/>
                <a:uFillTx/>
              </a:rPr>
              <a:t>Disable user access from device while infected -</a:t>
            </a:r>
            <a:r>
              <a:rPr lang="en-US" b="1"/>
              <a:t> </a:t>
            </a:r>
            <a:r>
              <a:rPr lang="en-US"/>
              <a:t>MDE signals to Intune that risk level on this endpoint has changed, then Intune marks the account in Azure Active Directory as noncompliant with organizations policy, and Conditional Access blocks user access based on that.  </a:t>
            </a:r>
            <a:endParaRPr lang="en-US">
              <a:cs typeface="Calibri"/>
            </a:endParaRPr>
          </a:p>
          <a:p>
            <a:pPr marL="285750" indent="-285750" defTabSz="932688">
              <a:buFont typeface="Arial"/>
              <a:buChar char="•"/>
              <a:defRPr/>
            </a:pPr>
            <a:r>
              <a:rPr lang="en-US"/>
              <a:t> </a:t>
            </a:r>
            <a:endParaRPr lang="en-US">
              <a:cs typeface="Calibri"/>
            </a:endParaRPr>
          </a:p>
          <a:p>
            <a:pPr marL="285750" indent="-285750" defTabSz="932688">
              <a:buFont typeface="Arial"/>
              <a:buChar char="•"/>
              <a:defRPr/>
            </a:pPr>
            <a:r>
              <a:rPr lang="en-US" b="1"/>
              <a:t>CLICK 1 – Remediation</a:t>
            </a:r>
            <a:r>
              <a:rPr lang="en-US"/>
              <a:t> </a:t>
            </a:r>
            <a:endParaRPr lang="en-US">
              <a:cs typeface="Calibri"/>
            </a:endParaRPr>
          </a:p>
          <a:p>
            <a:pPr defTabSz="932688">
              <a:defRPr/>
            </a:pPr>
            <a:r>
              <a:rPr lang="en-US"/>
              <a:t>  </a:t>
            </a:r>
            <a:endParaRPr lang="en-US">
              <a:cs typeface="Calibri"/>
            </a:endParaRPr>
          </a:p>
          <a:p>
            <a:pPr marL="285750" indent="-285750" defTabSz="932688">
              <a:buFont typeface="Arial"/>
              <a:buChar char="•"/>
              <a:defRPr/>
            </a:pPr>
            <a:r>
              <a:rPr lang="en-US" b="1"/>
              <a:t>MDE remediates threat </a:t>
            </a:r>
            <a:r>
              <a:rPr lang="en-US"/>
              <a:t>– either via completely automated remediation, security analyst approval of automated remediation, or analyst manual investigation of threat.  </a:t>
            </a:r>
            <a:endParaRPr lang="en-US">
              <a:cs typeface="Calibri"/>
            </a:endParaRPr>
          </a:p>
          <a:p>
            <a:pPr marL="285750" indent="-285750" defTabSz="932688">
              <a:buFont typeface="Arial"/>
              <a:buChar char="•"/>
              <a:defRPr/>
            </a:pPr>
            <a:r>
              <a:rPr lang="en-US"/>
              <a:t>MDE also remediates this threat across your enterprise </a:t>
            </a:r>
            <a:r>
              <a:rPr lang="en-US" i="1"/>
              <a:t>and across our Microsoft MDE customers </a:t>
            </a:r>
            <a:r>
              <a:rPr lang="en-US"/>
              <a:t>by adding information on this attack to Microsoft Threat Intelligence system </a:t>
            </a:r>
            <a:endParaRPr lang="en-US">
              <a:cs typeface="Calibri"/>
            </a:endParaRPr>
          </a:p>
          <a:p>
            <a:pPr defTabSz="932688">
              <a:defRPr/>
            </a:pPr>
            <a:r>
              <a:rPr lang="en-US"/>
              <a:t>  </a:t>
            </a:r>
            <a:endParaRPr lang="en-US">
              <a:cs typeface="Calibri"/>
            </a:endParaRPr>
          </a:p>
          <a:p>
            <a:pPr defTabSz="932688">
              <a:defRPr/>
            </a:pPr>
            <a:r>
              <a:rPr lang="en-US" b="1"/>
              <a:t>CLICK 2 - Share Intelligence and Restore Access</a:t>
            </a:r>
            <a:r>
              <a:rPr lang="en-US"/>
              <a:t>  </a:t>
            </a:r>
            <a:endParaRPr lang="en-US">
              <a:cs typeface="Calibri"/>
            </a:endParaRPr>
          </a:p>
          <a:p>
            <a:pPr defTabSz="932688">
              <a:defRPr/>
            </a:pPr>
            <a:r>
              <a:rPr lang="en-US"/>
              <a:t>  </a:t>
            </a:r>
            <a:endParaRPr lang="en-US">
              <a:cs typeface="Calibri"/>
            </a:endParaRPr>
          </a:p>
          <a:p>
            <a:pPr marL="285750" indent="-285750" defTabSz="932688">
              <a:buFont typeface="Arial"/>
              <a:buChar char="•"/>
              <a:defRPr/>
            </a:pPr>
            <a:r>
              <a:rPr lang="en-US" b="1"/>
              <a:t>Restore Access </a:t>
            </a:r>
            <a:r>
              <a:rPr lang="en-US"/>
              <a:t>– Once the infected devices have been remediated, MDE signals Intune to change the device risk status and Azure AD Conditional Access then allows access to enterprise resources (more on the next slide) </a:t>
            </a:r>
            <a:endParaRPr lang="en-US">
              <a:cs typeface="Calibri"/>
            </a:endParaRPr>
          </a:p>
          <a:p>
            <a:pPr marL="285750" indent="-285750" defTabSz="932688">
              <a:buFont typeface="Arial"/>
              <a:buChar char="•"/>
              <a:defRPr/>
            </a:pPr>
            <a:r>
              <a:rPr lang="en-US" b="1"/>
              <a:t>Remediate Threat Variants in MDO and others</a:t>
            </a:r>
            <a:r>
              <a:rPr lang="en-US"/>
              <a:t>– The threat signal in Microsoft Threat intelligence is used by Microsoft tools securing other parts of your organization’s attack surface like MDO and Microsoft Defender for Cloud to detect and remediate this threat in email, office collaboration, Azure, and more. </a:t>
            </a:r>
            <a:endParaRPr lang="en-US">
              <a:cs typeface="Calibri"/>
            </a:endParaRPr>
          </a:p>
          <a:p>
            <a:r>
              <a:rPr lang="en-US"/>
              <a:t>  </a:t>
            </a:r>
            <a:endParaRPr lang="en-US">
              <a:cs typeface="Calibri"/>
            </a:endParaRPr>
          </a:p>
          <a:p>
            <a:r>
              <a:rPr lang="en-US" b="0" i="1"/>
              <a:t>For more information, see</a:t>
            </a:r>
            <a:r>
              <a:rPr lang="en-US" i="1"/>
              <a:t> </a:t>
            </a:r>
            <a:r>
              <a:rPr lang="en-US"/>
              <a:t>  </a:t>
            </a:r>
            <a:endParaRPr lang="en-US">
              <a:cs typeface="Calibri"/>
            </a:endParaRPr>
          </a:p>
          <a:p>
            <a:pPr marL="285750" indent="-285750">
              <a:buFont typeface="Arial"/>
              <a:buChar char="•"/>
              <a:defRPr/>
            </a:pPr>
            <a:r>
              <a:rPr lang="fr" b="1" i="0" err="1">
                <a:effectLst/>
              </a:rPr>
              <a:t>Conditional</a:t>
            </a:r>
            <a:r>
              <a:rPr lang="fr" b="1"/>
              <a:t> </a:t>
            </a:r>
            <a:r>
              <a:rPr lang="fr" b="1" i="0">
                <a:effectLst/>
              </a:rPr>
              <a:t>Access:</a:t>
            </a:r>
            <a:r>
              <a:rPr lang="fr" b="1"/>
              <a:t> </a:t>
            </a:r>
            <a:r>
              <a:rPr lang="fr" b="1" i="0" err="1">
                <a:effectLst/>
              </a:rPr>
              <a:t>Require</a:t>
            </a:r>
            <a:r>
              <a:rPr lang="fr" b="1"/>
              <a:t> </a:t>
            </a:r>
            <a:r>
              <a:rPr lang="fr" b="1" i="0">
                <a:effectLst/>
              </a:rPr>
              <a:t>compliant</a:t>
            </a:r>
            <a:r>
              <a:rPr lang="fr" b="1"/>
              <a:t> </a:t>
            </a:r>
            <a:r>
              <a:rPr lang="fr" b="1" i="0" err="1">
                <a:effectLst/>
              </a:rPr>
              <a:t>devices</a:t>
            </a:r>
            <a:r>
              <a:rPr lang="fr" b="1"/>
              <a:t> </a:t>
            </a:r>
            <a:r>
              <a:rPr lang="fr" b="0" i="0">
                <a:effectLst/>
              </a:rPr>
              <a:t>- </a:t>
            </a:r>
            <a:r>
              <a:rPr lang="fr" b="0" i="0">
                <a:effectLst/>
                <a:hlinkClick r:id="rId3"/>
              </a:rPr>
              <a:t>https://docs.microsoft.com/azure/active-directory/conditional-access/howto-conditional-access-policy-compliant-device</a:t>
            </a:r>
            <a:r>
              <a:rPr lang="en-US"/>
              <a:t> </a:t>
            </a:r>
            <a:endParaRPr lang="fr-FR"/>
          </a:p>
          <a:p>
            <a:pPr marL="285750" indent="-285750">
              <a:buFont typeface="Arial"/>
              <a:buChar char="•"/>
            </a:pPr>
            <a:r>
              <a:rPr lang="en-US" b="1" i="0"/>
              <a:t>Configuring Intune Compliance policy to use MDE Device Risk</a:t>
            </a:r>
            <a:r>
              <a:rPr lang="en-US" b="1"/>
              <a:t> </a:t>
            </a:r>
            <a:r>
              <a:rPr lang="en-US" b="0" i="0"/>
              <a:t>- </a:t>
            </a:r>
            <a:r>
              <a:rPr lang="en-US" b="0" i="0">
                <a:hlinkClick r:id="rId4"/>
              </a:rPr>
              <a:t>https://docs.microsoft.com/mem/intune/protect/advanced-threat-protection-configure#create-and-assign-compliance-policy-to-set-device-risk-level</a:t>
            </a:r>
            <a:r>
              <a:rPr lang="en-US"/>
              <a:t> </a:t>
            </a:r>
            <a:endParaRPr lang="en-US">
              <a:cs typeface="Calibri"/>
            </a:endParaRPr>
          </a:p>
          <a:p>
            <a:pPr marL="285750" indent="-285750">
              <a:buFont typeface="Arial"/>
              <a:buChar char="•"/>
            </a:pPr>
            <a:r>
              <a:rPr lang="en-US" b="1" i="0"/>
              <a:t>Automated Incident Response</a:t>
            </a:r>
            <a:r>
              <a:rPr lang="en-US" b="1"/>
              <a:t> </a:t>
            </a:r>
            <a:r>
              <a:rPr lang="en-US" b="0" i="0"/>
              <a:t>- </a:t>
            </a:r>
            <a:r>
              <a:rPr lang="en-US" b="0" i="0">
                <a:hlinkClick r:id="rId5"/>
              </a:rPr>
              <a:t>https://docs.microsoft.com/microsoft-365/security/defender-endpoint/automated-investigations</a:t>
            </a:r>
            <a:r>
              <a:rPr lang="en-US"/>
              <a:t> </a:t>
            </a:r>
            <a:endParaRPr lang="en-US">
              <a:cs typeface="Calibri"/>
            </a:endParaRPr>
          </a:p>
          <a:p>
            <a:r>
              <a:rPr lang="en-US"/>
              <a:t>  </a:t>
            </a:r>
            <a:endParaRPr lang="en-US">
              <a:cs typeface="Calibri"/>
            </a:endParaRPr>
          </a:p>
          <a:p>
            <a:r>
              <a:rPr lang="en-US"/>
              <a:t>  </a:t>
            </a:r>
            <a:endParaRPr lang="en-US">
              <a:cs typeface="Calibri"/>
            </a:endParaRPr>
          </a:p>
          <a:p>
            <a:r>
              <a:rPr lang="en-US"/>
              <a:t>  </a:t>
            </a:r>
            <a:endParaRPr lang="en-US">
              <a:cs typeface="Calibri"/>
            </a:endParaRPr>
          </a:p>
        </p:txBody>
      </p:sp>
    </p:spTree>
    <p:extLst>
      <p:ext uri="{BB962C8B-B14F-4D97-AF65-F5344CB8AC3E}">
        <p14:creationId xmlns:p14="http://schemas.microsoft.com/office/powerpoint/2010/main" val="628703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BA1F2DA-1E1E-F545-A85F-205D185C36A1}"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46</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673F5AD-794D-4403-8D17-D894BB5A9A4B}"/>
              </a:ext>
            </a:extLst>
          </p:cNvPr>
          <p:cNvSpPr>
            <a:spLocks noGrp="1"/>
          </p:cNvSpPr>
          <p:nvPr>
            <p:ph type="body" idx="1"/>
          </p:nvPr>
        </p:nvSpPr>
        <p:spPr/>
        <p:txBody>
          <a:bodyPr/>
          <a:lstStyle/>
          <a:p>
            <a:pPr>
              <a:defRPr/>
            </a:pPr>
            <a:r>
              <a:rPr lang="en-US" b="1"/>
              <a:t>Key Takeaway: </a:t>
            </a:r>
            <a:r>
              <a:rPr lang="en-US"/>
              <a:t>This illustrates how explicit validation of risk is integrated into Zero Trust Access Control to protect against compromised user devices  </a:t>
            </a:r>
          </a:p>
          <a:p>
            <a:pPr>
              <a:defRPr/>
            </a:pPr>
            <a:r>
              <a:rPr lang="en-US"/>
              <a:t>  </a:t>
            </a:r>
            <a:endParaRPr lang="en-US">
              <a:cs typeface="Calibri"/>
            </a:endParaRPr>
          </a:p>
          <a:p>
            <a:pPr>
              <a:defRPr/>
            </a:pPr>
            <a:r>
              <a:rPr lang="en-US"/>
              <a:t>We pick up our story from the previous slide when the user’s device was still compromised.   </a:t>
            </a:r>
            <a:endParaRPr lang="en-US">
              <a:cs typeface="Calibri"/>
            </a:endParaRPr>
          </a:p>
          <a:p>
            <a:pPr>
              <a:defRPr/>
            </a:pPr>
            <a:r>
              <a:rPr lang="en-US"/>
              <a:t>  </a:t>
            </a:r>
            <a:endParaRPr lang="en-US">
              <a:cs typeface="Calibri"/>
            </a:endParaRPr>
          </a:p>
          <a:p>
            <a:pPr>
              <a:defRPr/>
            </a:pPr>
            <a:r>
              <a:rPr lang="en-US" b="1"/>
              <a:t>CLICK 1 - Access Restricted</a:t>
            </a:r>
            <a:r>
              <a:rPr lang="en-US"/>
              <a:t>  </a:t>
            </a:r>
            <a:endParaRPr lang="en-US">
              <a:cs typeface="Calibri"/>
            </a:endParaRPr>
          </a:p>
          <a:p>
            <a:pPr>
              <a:defRPr/>
            </a:pPr>
            <a:r>
              <a:rPr lang="en-US"/>
              <a:t>  </a:t>
            </a:r>
            <a:endParaRPr lang="en-US">
              <a:cs typeface="Calibri"/>
            </a:endParaRPr>
          </a:p>
          <a:p>
            <a:pPr>
              <a:defRPr/>
            </a:pPr>
            <a:r>
              <a:rPr lang="en-US"/>
              <a:t>Conditional Access knows about this device risk because Microsoft Defender for Endpoint (MDE) notified Intune, who then updated the compliance status of the device in Azure AD.   </a:t>
            </a:r>
            <a:endParaRPr lang="en-US">
              <a:cs typeface="Calibri"/>
            </a:endParaRPr>
          </a:p>
          <a:p>
            <a:pPr>
              <a:defRPr/>
            </a:pPr>
            <a:r>
              <a:rPr lang="en-US"/>
              <a:t>  </a:t>
            </a:r>
            <a:endParaRPr lang="en-US">
              <a:cs typeface="Calibri"/>
            </a:endParaRPr>
          </a:p>
          <a:p>
            <a:pPr>
              <a:defRPr/>
            </a:pPr>
            <a:r>
              <a:rPr lang="en-US"/>
              <a:t>During this period, the user is restricted from accessing corporate resources. This applies to all new resource requests and will block any current access to resources that support continuous access evaluation (CAE)  </a:t>
            </a:r>
            <a:endParaRPr lang="en-US">
              <a:cs typeface="Calibri"/>
            </a:endParaRPr>
          </a:p>
          <a:p>
            <a:pPr>
              <a:defRPr/>
            </a:pPr>
            <a:r>
              <a:rPr lang="en-US">
                <a:hlinkClick r:id="rId3"/>
              </a:rPr>
              <a:t>https://docs.microsoft.com/azure/active-directory/conditional-access/concept-continuous-access-evaluation</a:t>
            </a:r>
            <a:r>
              <a:rPr lang="en-US"/>
              <a:t>  </a:t>
            </a:r>
          </a:p>
          <a:p>
            <a:pPr>
              <a:defRPr/>
            </a:pPr>
            <a:r>
              <a:rPr lang="en-US"/>
              <a:t>  </a:t>
            </a:r>
            <a:endParaRPr lang="en-US">
              <a:cs typeface="Calibri"/>
            </a:endParaRPr>
          </a:p>
          <a:p>
            <a:pPr>
              <a:defRPr/>
            </a:pPr>
            <a:r>
              <a:rPr lang="en-US"/>
              <a:t>People will still be able to do general internet productivity and research (YouTube, Wikipedia, and anything else that doesn’t require corporate authentication, but won’t have access to corporate resources.   </a:t>
            </a:r>
            <a:endParaRPr lang="en-US">
              <a:cs typeface="Calibri"/>
            </a:endParaRPr>
          </a:p>
          <a:p>
            <a:pPr>
              <a:defRPr/>
            </a:pPr>
            <a:r>
              <a:rPr lang="en-US"/>
              <a:t>  </a:t>
            </a:r>
            <a:endParaRPr lang="en-US">
              <a:cs typeface="Calibri"/>
            </a:endParaRPr>
          </a:p>
          <a:p>
            <a:pPr>
              <a:defRPr/>
            </a:pPr>
            <a:r>
              <a:rPr lang="en-US" b="1"/>
              <a:t>CLICK 2 - Access Restored</a:t>
            </a:r>
            <a:r>
              <a:rPr lang="en-US"/>
              <a:t>  </a:t>
            </a:r>
            <a:endParaRPr lang="en-US">
              <a:cs typeface="Calibri"/>
            </a:endParaRPr>
          </a:p>
          <a:p>
            <a:pPr>
              <a:defRPr/>
            </a:pPr>
            <a:r>
              <a:rPr lang="en-US"/>
              <a:t>  </a:t>
            </a:r>
            <a:endParaRPr lang="en-US">
              <a:cs typeface="Calibri"/>
            </a:endParaRPr>
          </a:p>
          <a:p>
            <a:pPr>
              <a:defRPr/>
            </a:pPr>
            <a:r>
              <a:rPr lang="en-US"/>
              <a:t>Once the threat has been remediated and cleaned up, MDE triggers Intune to update Azure AD and Conditional Access restores the user’s access to corporate resources.   </a:t>
            </a:r>
            <a:endParaRPr lang="en-US">
              <a:cs typeface="Calibri"/>
            </a:endParaRPr>
          </a:p>
          <a:p>
            <a:pPr>
              <a:defRPr/>
            </a:pPr>
            <a:r>
              <a:rPr lang="en-US"/>
              <a:t>  </a:t>
            </a:r>
            <a:endParaRPr lang="en-US">
              <a:cs typeface="Calibri"/>
            </a:endParaRPr>
          </a:p>
          <a:p>
            <a:pPr>
              <a:defRPr/>
            </a:pPr>
            <a:r>
              <a:rPr lang="en-US"/>
              <a:t>This mitigates risk to the organization by ensuring attackers who may be in control of these devices cannot access corporate resources, while minimizing the impact on user productivity to minimize disruption of business processes.  </a:t>
            </a:r>
            <a:endParaRPr lang="en-US">
              <a:cs typeface="Calibri"/>
            </a:endParaRPr>
          </a:p>
          <a:p>
            <a:pPr>
              <a:defRPr/>
            </a:pPr>
            <a:r>
              <a:rPr lang="en-US"/>
              <a:t>  </a:t>
            </a:r>
            <a:endParaRPr lang="en-US">
              <a:cs typeface="Calibri"/>
            </a:endParaRPr>
          </a:p>
        </p:txBody>
      </p:sp>
    </p:spTree>
    <p:extLst>
      <p:ext uri="{BB962C8B-B14F-4D97-AF65-F5344CB8AC3E}">
        <p14:creationId xmlns:p14="http://schemas.microsoft.com/office/powerpoint/2010/main" val="172525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This is a summary of the technical capabilities for modern security operations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363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Modern security operations (SecOps) is focused on managing organizational risk from active attacks (by rapidly detecting and remediating them) </a:t>
            </a:r>
          </a:p>
          <a:p>
            <a:r>
              <a:rPr lang="en-US"/>
              <a:t>  </a:t>
            </a:r>
          </a:p>
          <a:p>
            <a:r>
              <a:rPr lang="en-US"/>
              <a:t>While a highly technical discipline, SecOps is first a human-centric function that empowers people with technology (rather than trying to replace people). Modern security operations technology helps extend human skills &amp; expertise across today’s multi-cloud and hybrid environments to meet the threats posed by adaptable human attackers (and their automated tools).  </a:t>
            </a:r>
          </a:p>
          <a:p>
            <a:r>
              <a:rPr lang="en-US"/>
              <a:t>  </a:t>
            </a:r>
          </a:p>
          <a:p>
            <a:r>
              <a:rPr lang="en-US" b="1"/>
              <a:t>Note: </a:t>
            </a:r>
            <a:r>
              <a:rPr lang="en-US"/>
              <a:t>Cybersecurity has much in common with other forms of human conflict studied in military doctrine, fighter combat (e.g. Boyd’s OODA loop), international relations, psychology of interpersonal/group conflict, economics, and more.   </a:t>
            </a:r>
          </a:p>
          <a:p>
            <a:pPr>
              <a:defRPr/>
            </a:pPr>
            <a:r>
              <a:rPr lang="en-US"/>
              <a:t>  </a:t>
            </a:r>
          </a:p>
          <a:p>
            <a:pPr>
              <a:defRPr/>
            </a:pPr>
            <a:r>
              <a:rPr lang="en-US"/>
              <a:t>Because serious cyberattacks often happen in near-real time with human attack operators, success metrics for security operations (SecOps / SOCs) should focus heavily on the </a:t>
            </a:r>
            <a:r>
              <a:rPr lang="en-US" b="1" i="1"/>
              <a:t>time</a:t>
            </a:r>
            <a:r>
              <a:rPr lang="en-US"/>
              <a:t> attackers have in the environment and helping defenders reduce that dwell time.  </a:t>
            </a:r>
          </a:p>
          <a:p>
            <a:pPr>
              <a:defRPr/>
            </a:pPr>
            <a:r>
              <a:rPr lang="en-US"/>
              <a:t>  </a:t>
            </a:r>
          </a:p>
          <a:p>
            <a:pPr>
              <a:defRPr/>
            </a:pPr>
            <a:r>
              <a:rPr lang="en-US"/>
              <a:t>While no metric is perfect, these measurement helps security operations align to organizational risk goals and drive healthy behaviors: </a:t>
            </a:r>
          </a:p>
          <a:p>
            <a:pPr marL="285750" indent="-285750" defTabSz="932472">
              <a:buFont typeface="Arial"/>
              <a:buChar char="•"/>
              <a:defRPr/>
            </a:pPr>
            <a:r>
              <a:rPr kumimoji="0" lang="en-US" b="1" i="0" u="none" strike="noStrike" kern="1200" cap="none" spc="0" normalizeH="0" baseline="0" noProof="0">
                <a:ln>
                  <a:noFill/>
                </a:ln>
                <a:effectLst/>
                <a:uLnTx/>
                <a:uFillTx/>
              </a:rPr>
              <a:t>Effectiveness -</a:t>
            </a:r>
            <a:r>
              <a:rPr lang="en-US" b="1"/>
              <a:t> </a:t>
            </a:r>
            <a:r>
              <a:rPr kumimoji="0" lang="en-US" b="0" i="1" u="none" strike="noStrike" kern="1200" cap="none" spc="0" normalizeH="0" baseline="0" noProof="0">
                <a:ln>
                  <a:noFill/>
                </a:ln>
                <a:effectLst/>
                <a:uLnTx/>
                <a:uFillTx/>
              </a:rPr>
              <a:t>Mean Time to Remediate (MTTR) an incident</a:t>
            </a:r>
            <a:r>
              <a:rPr lang="en-US" i="1"/>
              <a:t> </a:t>
            </a:r>
            <a:r>
              <a:rPr kumimoji="0" lang="en-US" b="0" i="0" u="none" strike="noStrike" kern="1200" cap="none" spc="0" normalizeH="0" baseline="0" noProof="0">
                <a:ln>
                  <a:noFill/>
                </a:ln>
                <a:effectLst/>
                <a:uLnTx/>
                <a:uFillTx/>
              </a:rPr>
              <a:t>measures how long it takes to remove an active risk from the environment.</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1" i="0" u="none" strike="noStrike" kern="1200" cap="none" spc="0" normalizeH="0" baseline="0" noProof="0">
                <a:ln>
                  <a:noFill/>
                </a:ln>
                <a:effectLst/>
                <a:uLnTx/>
                <a:uFillTx/>
              </a:rPr>
              <a:t>Responsiveness -</a:t>
            </a:r>
            <a:r>
              <a:rPr lang="en-US" b="1"/>
              <a:t> </a:t>
            </a:r>
            <a:r>
              <a:rPr kumimoji="0" lang="en-US" b="0" i="1" u="none" strike="noStrike" kern="1200" cap="none" spc="0" normalizeH="0" baseline="0" noProof="0">
                <a:ln>
                  <a:noFill/>
                </a:ln>
                <a:effectLst/>
                <a:uLnTx/>
                <a:uFillTx/>
              </a:rPr>
              <a:t>Mean Time to Acknowledge (MTTA) an alert</a:t>
            </a:r>
            <a:r>
              <a:rPr lang="en-US" i="1"/>
              <a:t> </a:t>
            </a:r>
            <a:r>
              <a:rPr kumimoji="0" lang="en-US" b="0" i="0" u="none" strike="noStrike" kern="1200" cap="none" spc="0" normalizeH="0" baseline="0" noProof="0">
                <a:ln>
                  <a:noFill/>
                </a:ln>
                <a:effectLst/>
                <a:uLnTx/>
                <a:uFillTx/>
              </a:rPr>
              <a:t>measures how long it takes before a human analyst responds to a (high-quality) detection.</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1" i="0" u="none" strike="noStrike" kern="1200" cap="none" spc="0" normalizeH="0" baseline="0" noProof="0">
                <a:ln>
                  <a:noFill/>
                </a:ln>
                <a:effectLst/>
                <a:uLnTx/>
                <a:uFillTx/>
              </a:rPr>
              <a:t>Alert Quality –</a:t>
            </a:r>
            <a:r>
              <a:rPr lang="en-US" b="1"/>
              <a:t> </a:t>
            </a:r>
            <a:r>
              <a:rPr kumimoji="0" lang="en-US" b="0" i="0" u="none" strike="noStrike" kern="1200" cap="none" spc="0" normalizeH="0" baseline="0" noProof="0">
                <a:ln>
                  <a:noFill/>
                </a:ln>
                <a:effectLst/>
                <a:uLnTx/>
                <a:uFillTx/>
              </a:rPr>
              <a:t>measuring the quality of alert feeds helps ensure that analysts don’t waste time (and effort) on false positive alerts (e.g. false alarms). Chasing false positives is both an ineffective use of analyst’s time and is also tiring/frustrating/demoralizing to analysts.</a:t>
            </a:r>
            <a:r>
              <a:rPr lang="en-US"/>
              <a:t> </a:t>
            </a:r>
            <a:r>
              <a:rPr kumimoji="0" lang="en-US" b="0" i="0" u="none" strike="noStrike" kern="1200" cap="none" spc="0" normalizeH="0" baseline="0" noProof="0">
                <a:ln>
                  <a:noFill/>
                </a:ln>
                <a:effectLst/>
                <a:uLnTx/>
                <a:uFillTx/>
              </a:rPr>
              <a:t> </a:t>
            </a:r>
            <a:endParaRPr lang="en-US"/>
          </a:p>
          <a:p>
            <a:pPr marL="285750" indent="-285750" defTabSz="932472">
              <a:buFont typeface="Arial"/>
              <a:buChar char="•"/>
              <a:defRPr/>
            </a:pPr>
            <a:r>
              <a:rPr kumimoji="0" lang="en-US" b="0" i="0" u="none" strike="noStrike" kern="1200" cap="none" spc="0" normalizeH="0" baseline="0" noProof="0">
                <a:ln>
                  <a:noFill/>
                </a:ln>
                <a:effectLst/>
                <a:uLnTx/>
                <a:uFillTx/>
              </a:rPr>
              <a:t>Because filtering low quality alert feeds means some legitimate detections may get ignored (along with the large amount of false positives), organizations should also implement a proactive threat hunting practice to have senior analysts search through the lower quality alert feeds to proactively hunt for undetected adversaries. This could be a part time duty of a security analyst or it could be a full-time threat hunting role (which would also search many other data sources with a hypothesis driven approach).</a:t>
            </a:r>
            <a:r>
              <a:rPr lang="en-US"/>
              <a:t> </a:t>
            </a:r>
            <a:r>
              <a:rPr kumimoji="0" lang="en-US" b="0" i="0" u="none" strike="noStrike" kern="1200" cap="none" spc="0" normalizeH="0" baseline="0" noProof="0">
                <a:ln>
                  <a:noFill/>
                </a:ln>
                <a:effectLst/>
                <a:uLnTx/>
                <a:uFillTx/>
              </a:rPr>
              <a:t> </a:t>
            </a:r>
            <a:endParaRPr lang="en-US"/>
          </a:p>
          <a:p>
            <a:r>
              <a:rPr lang="en-US"/>
              <a:t>  </a:t>
            </a:r>
          </a:p>
          <a:p>
            <a:r>
              <a:rPr lang="en-US" b="1"/>
              <a:t>CLICK 1 – Classic Approach</a:t>
            </a:r>
            <a:r>
              <a:rPr lang="en-US"/>
              <a:t>  </a:t>
            </a:r>
          </a:p>
          <a:p>
            <a:pPr>
              <a:defRPr/>
            </a:pPr>
            <a:r>
              <a:rPr lang="en-US"/>
              <a:t>  </a:t>
            </a:r>
          </a:p>
          <a:p>
            <a:pPr>
              <a:defRPr/>
            </a:pPr>
            <a:r>
              <a:rPr lang="en-US" b="0"/>
              <a:t>Historically, security operations focused on collecting as much activity/event data from the environment as they could in a</a:t>
            </a:r>
            <a:r>
              <a:rPr lang="en-US"/>
              <a:t> </a:t>
            </a:r>
            <a:r>
              <a:rPr kumimoji="0" lang="en-US" b="0" i="0" u="none" strike="noStrike" kern="1200" cap="none" spc="0" normalizeH="0" baseline="0" noProof="0">
                <a:ln>
                  <a:noFill/>
                </a:ln>
                <a:effectLst/>
                <a:uLnTx/>
                <a:uFillTx/>
              </a:rPr>
              <a:t>Security Incident &amp; Event Management (SIEM)</a:t>
            </a:r>
            <a:r>
              <a:rPr lang="en-US" b="0"/>
              <a:t>. While collection is an important foundational step, this often led to a “collection is not detection” problem where few actionable insights were gleaned from the data collected.</a:t>
            </a:r>
            <a:r>
              <a:rPr lang="en-US"/>
              <a:t> </a:t>
            </a:r>
            <a:r>
              <a:rPr lang="en-US" b="0"/>
              <a:t> </a:t>
            </a:r>
            <a:endParaRPr lang="en-US"/>
          </a:p>
          <a:p>
            <a:pPr>
              <a:defRPr/>
            </a:pPr>
            <a:r>
              <a:rPr lang="en-US"/>
              <a:t>  </a:t>
            </a:r>
          </a:p>
          <a:p>
            <a:pPr>
              <a:defRPr/>
            </a:pPr>
            <a:r>
              <a:rPr lang="en-US" b="0"/>
              <a:t>Queries authored by human analysts help derive detections of malicious attacks, but these queries often generated many false positive alerts because of the static nature of the queries and the dynamic nature of attacks (and ever-increasing volume and variety of data sources). These false positives waste precious analyst time and attention and take them away from managing real incidents and attacks.</a:t>
            </a:r>
            <a:r>
              <a:rPr lang="en-US"/>
              <a:t> </a:t>
            </a:r>
            <a:r>
              <a:rPr lang="en-US" b="0"/>
              <a:t> </a:t>
            </a:r>
            <a:endParaRPr lang="en-US"/>
          </a:p>
          <a:p>
            <a:pPr>
              <a:defRPr/>
            </a:pPr>
            <a:r>
              <a:rPr lang="en-US"/>
              <a:t>  </a:t>
            </a:r>
          </a:p>
          <a:p>
            <a:pPr>
              <a:defRPr/>
            </a:pPr>
            <a:r>
              <a:rPr lang="en-US" b="1"/>
              <a:t>CLICK 2 – Deep Insights &amp; Threat Intelligence</a:t>
            </a:r>
            <a:r>
              <a:rPr lang="en-US"/>
              <a:t>  </a:t>
            </a:r>
          </a:p>
          <a:p>
            <a:pPr>
              <a:defRPr/>
            </a:pPr>
            <a:r>
              <a:rPr lang="en-US"/>
              <a:t>  </a:t>
            </a:r>
          </a:p>
          <a:p>
            <a:pPr>
              <a:defRPr/>
            </a:pPr>
            <a:r>
              <a:rPr lang="en-US" b="0"/>
              <a:t>A huge leap forward for security operations effectiveness and efficiency comes from the introduction of Extended Detection and Response (XDR) tools, a trend that started with endpoint detection and response (EDR) tools like defender for endpoint (formerly Defender ATP)).</a:t>
            </a:r>
            <a:r>
              <a:rPr lang="en-US"/>
              <a:t> </a:t>
            </a:r>
            <a:r>
              <a:rPr lang="en-US" b="0"/>
              <a:t> </a:t>
            </a:r>
            <a:endParaRPr lang="en-US"/>
          </a:p>
          <a:p>
            <a:pPr>
              <a:defRPr/>
            </a:pPr>
            <a:r>
              <a:rPr lang="en-US"/>
              <a:t>  </a:t>
            </a:r>
          </a:p>
          <a:p>
            <a:pPr>
              <a:defRPr/>
            </a:pPr>
            <a:r>
              <a:rPr lang="en-US" b="0"/>
              <a:t>These XDR tools provide deep visibility into specific asset types and provide enhanced detection, response, and recovery capabilities, notably</a:t>
            </a:r>
            <a:r>
              <a:rPr lang="en-US"/>
              <a:t> </a:t>
            </a:r>
            <a:r>
              <a:rPr lang="en-US" b="0" i="1" u="sng"/>
              <a:t>high-quality alerts</a:t>
            </a:r>
            <a:r>
              <a:rPr lang="en-US" i="1"/>
              <a:t> </a:t>
            </a:r>
            <a:r>
              <a:rPr lang="en-US" b="0"/>
              <a:t>that have low false positive rates. These high-quality alerts allow analysts and hunters to spend more time on mitigating real risk (the enjoyable part of the job) and less time chasing false positives and writing/maintaining queries.</a:t>
            </a:r>
            <a:r>
              <a:rPr lang="en-US"/>
              <a:t> </a:t>
            </a:r>
            <a:r>
              <a:rPr lang="en-US" b="0"/>
              <a:t> </a:t>
            </a:r>
            <a:endParaRPr lang="en-US"/>
          </a:p>
          <a:p>
            <a:pPr>
              <a:defRPr/>
            </a:pPr>
            <a:r>
              <a:rPr lang="en-US"/>
              <a:t>  </a:t>
            </a:r>
          </a:p>
          <a:p>
            <a:pPr>
              <a:defRPr/>
            </a:pPr>
            <a:r>
              <a:rPr lang="en-US" b="0"/>
              <a:t>XDR tools like Microsoft 365 Defender and Microsoft Defender for Cloud provide these efficiencies by focusing on individual asset types (endpoint operating systems, identity systems, cloud productivity applications, storage services, databases, etc.) and incorporating:</a:t>
            </a:r>
            <a:r>
              <a:rPr lang="en-US"/>
              <a:t> </a:t>
            </a:r>
          </a:p>
          <a:p>
            <a:pPr marL="285750" indent="-285750">
              <a:buFont typeface="Arial"/>
              <a:buChar char="•"/>
              <a:defRPr/>
            </a:pPr>
            <a:r>
              <a:rPr lang="en-US" b="1" i="1"/>
              <a:t>Asset-specific data sources </a:t>
            </a:r>
            <a:r>
              <a:rPr lang="en-US" b="0"/>
              <a:t>like endpoint in-memory scans and snippets of relevant network traffic on domain controllers</a:t>
            </a:r>
            <a:r>
              <a:rPr lang="en-US"/>
              <a:t> </a:t>
            </a:r>
          </a:p>
          <a:p>
            <a:pPr marL="285750" indent="-285750">
              <a:buFont typeface="Arial"/>
              <a:buChar char="•"/>
              <a:defRPr/>
            </a:pPr>
            <a:r>
              <a:rPr lang="en-US" b="1" i="1"/>
              <a:t>Deep knowledge of asset-specific attacks </a:t>
            </a:r>
            <a:r>
              <a:rPr lang="en-US" b="0"/>
              <a:t>(pass-the-*, endpoint AV evasion, etc.)</a:t>
            </a:r>
            <a:r>
              <a:rPr lang="en-US"/>
              <a:t> </a:t>
            </a:r>
            <a:r>
              <a:rPr lang="en-US" b="0"/>
              <a:t> </a:t>
            </a:r>
            <a:endParaRPr lang="en-US"/>
          </a:p>
          <a:p>
            <a:pPr marL="285750" indent="-285750">
              <a:buFont typeface="Arial"/>
              <a:buChar char="•"/>
              <a:defRPr/>
            </a:pPr>
            <a:r>
              <a:rPr lang="en-US" b="1" i="0"/>
              <a:t>Threat intelligence</a:t>
            </a:r>
            <a:r>
              <a:rPr lang="en-US" b="1"/>
              <a:t> </a:t>
            </a:r>
            <a:r>
              <a:rPr lang="en-US" b="1" i="1"/>
              <a:t>– </a:t>
            </a:r>
            <a:r>
              <a:rPr lang="en-US" b="0" i="0"/>
              <a:t>Context derived from 8+ trillion signals per day</a:t>
            </a:r>
            <a:r>
              <a:rPr lang="en-US"/>
              <a:t> </a:t>
            </a:r>
          </a:p>
          <a:p>
            <a:pPr marL="285750" indent="-285750">
              <a:buFont typeface="Arial"/>
              <a:buChar char="•"/>
              <a:defRPr/>
            </a:pPr>
            <a:r>
              <a:rPr lang="en-US" b="1" i="1"/>
              <a:t>Machine learning (ML) and behavioral analytics (UEBA) </a:t>
            </a:r>
            <a:r>
              <a:rPr lang="en-US" b="0"/>
              <a:t>tuned specifically to those asset types and attacks.</a:t>
            </a:r>
            <a:r>
              <a:rPr lang="en-US"/>
              <a:t> </a:t>
            </a:r>
            <a:r>
              <a:rPr lang="en-US" b="0"/>
              <a:t> </a:t>
            </a:r>
            <a:endParaRPr lang="en-US"/>
          </a:p>
          <a:p>
            <a:pPr>
              <a:defRPr/>
            </a:pPr>
            <a:r>
              <a:rPr lang="en-US"/>
              <a:t>  </a:t>
            </a:r>
          </a:p>
          <a:p>
            <a:pPr>
              <a:defRPr/>
            </a:pPr>
            <a:r>
              <a:rPr lang="en-US" b="1"/>
              <a:t>CLICK 3 – Automation (SOAR) and Integration</a:t>
            </a:r>
            <a:r>
              <a:rPr lang="en-US"/>
              <a:t>  </a:t>
            </a:r>
          </a:p>
          <a:p>
            <a:pPr>
              <a:defRPr/>
            </a:pPr>
            <a:r>
              <a:rPr lang="en-US"/>
              <a:t>  </a:t>
            </a:r>
          </a:p>
          <a:p>
            <a:pPr>
              <a:defRPr/>
            </a:pPr>
            <a:r>
              <a:rPr lang="en-US" b="0"/>
              <a:t>Another key element for empowering security operations comes from the adoption of</a:t>
            </a:r>
            <a:r>
              <a:rPr lang="en-US"/>
              <a:t> </a:t>
            </a:r>
            <a:r>
              <a:rPr kumimoji="0" lang="en-US" b="0" i="0" u="none" strike="noStrike" kern="1200" cap="none" spc="0" normalizeH="0" baseline="0" noProof="0">
                <a:ln>
                  <a:noFill/>
                </a:ln>
                <a:effectLst/>
                <a:uLnTx/>
                <a:uFillTx/>
              </a:rPr>
              <a:t>Security Orchestration, Automation, and Remediation</a:t>
            </a:r>
            <a:r>
              <a:rPr lang="en-US"/>
              <a:t> </a:t>
            </a:r>
            <a:r>
              <a:rPr kumimoji="0" lang="en-US" b="1" i="0" u="none" strike="noStrike" kern="1200" cap="none" spc="0" normalizeH="0" baseline="0" noProof="0">
                <a:ln>
                  <a:noFill/>
                </a:ln>
                <a:effectLst/>
                <a:uLnTx/>
                <a:uFillTx/>
              </a:rPr>
              <a:t>(SOAR)</a:t>
            </a:r>
            <a:r>
              <a:rPr lang="en-US" b="1"/>
              <a:t> </a:t>
            </a:r>
            <a:r>
              <a:rPr kumimoji="0" lang="en-US" b="0" i="0" u="none" strike="noStrike" kern="1200" cap="none" spc="0" normalizeH="0" baseline="0" noProof="0">
                <a:ln>
                  <a:noFill/>
                </a:ln>
                <a:effectLst/>
                <a:uLnTx/>
                <a:uFillTx/>
              </a:rPr>
              <a:t>technologies</a:t>
            </a:r>
            <a:r>
              <a:rPr lang="en-US" b="1"/>
              <a:t> </a:t>
            </a:r>
            <a:r>
              <a:rPr kumimoji="0" lang="en-US" b="0" i="0" u="none" strike="noStrike" kern="1200" cap="none" spc="0" normalizeH="0" baseline="0" noProof="0">
                <a:ln>
                  <a:noFill/>
                </a:ln>
                <a:effectLst/>
                <a:uLnTx/>
                <a:uFillTx/>
              </a:rPr>
              <a:t>and</a:t>
            </a:r>
            <a:r>
              <a:rPr lang="en-US"/>
              <a:t> </a:t>
            </a:r>
            <a:r>
              <a:rPr kumimoji="0" lang="en-US" b="1" i="0" u="none" strike="noStrike" kern="1200" cap="none" spc="0" normalizeH="0" baseline="0" noProof="0">
                <a:ln>
                  <a:noFill/>
                </a:ln>
                <a:effectLst/>
                <a:uLnTx/>
                <a:uFillTx/>
              </a:rPr>
              <a:t>integration</a:t>
            </a:r>
            <a:r>
              <a:rPr lang="en-US" b="1"/>
              <a:t> </a:t>
            </a:r>
            <a:r>
              <a:rPr kumimoji="0" lang="en-US" b="0" i="0" u="none" strike="noStrike" kern="1200" cap="none" spc="0" normalizeH="0" baseline="0" noProof="0">
                <a:ln>
                  <a:noFill/>
                </a:ln>
                <a:effectLst/>
                <a:uLnTx/>
                <a:uFillTx/>
              </a:rPr>
              <a:t>of toolsets together (natively or by providing APIs).</a:t>
            </a:r>
            <a:r>
              <a:rPr lang="en-US"/>
              <a:t> </a:t>
            </a:r>
            <a:r>
              <a:rPr kumimoji="0" lang="en-US" b="0" i="0" u="none" strike="noStrike" kern="1200" cap="none" spc="0" normalizeH="0" baseline="0" noProof="0">
                <a:ln>
                  <a:noFill/>
                </a:ln>
                <a:effectLst/>
                <a:uLnTx/>
                <a:uFillTx/>
              </a:rPr>
              <a:t> </a:t>
            </a:r>
            <a:endParaRPr lang="en-US"/>
          </a:p>
          <a:p>
            <a:pPr>
              <a:defRPr/>
            </a:pPr>
            <a:r>
              <a:rPr kumimoji="0" lang="en-US" b="0" i="0" u="none" strike="noStrike" kern="1200" cap="none" spc="0" normalizeH="0" baseline="0" noProof="0">
                <a:ln>
                  <a:noFill/>
                </a:ln>
                <a:effectLst/>
                <a:uLnTx/>
                <a:uFillTx/>
              </a:rPr>
              <a:t>SOAR/Automation and Integration:</a:t>
            </a:r>
            <a:r>
              <a:rPr lang="en-US"/>
              <a:t> </a:t>
            </a:r>
          </a:p>
          <a:p>
            <a:pPr marL="285750" indent="-285750">
              <a:buFont typeface="Arial"/>
              <a:buChar char="•"/>
              <a:defRPr/>
            </a:pPr>
            <a:r>
              <a:rPr lang="en-US" b="1"/>
              <a:t>Reduce manual work </a:t>
            </a:r>
            <a:r>
              <a:rPr lang="en-US" b="0"/>
              <a:t>for analysts and other </a:t>
            </a:r>
            <a:r>
              <a:rPr lang="en-US" b="0" i="0"/>
              <a:t>roles with seamless experiences. Manual steps take time away from meaningful work and erode analyst morale, they would rather be fighting the bad guys than copy/pasting between tools and switching consoles</a:t>
            </a:r>
            <a:r>
              <a:rPr lang="en-US"/>
              <a:t> </a:t>
            </a:r>
          </a:p>
          <a:p>
            <a:pPr marL="285750" indent="-285750">
              <a:buFont typeface="Arial"/>
              <a:buChar char="•"/>
              <a:defRPr/>
            </a:pPr>
            <a:r>
              <a:rPr lang="en-US" b="1"/>
              <a:t>Speed Up</a:t>
            </a:r>
            <a:r>
              <a:rPr lang="en-US"/>
              <a:t> </a:t>
            </a:r>
            <a:r>
              <a:rPr lang="en-US" b="0"/>
              <a:t>response time because the automation happens at machine speed rather than human speed.</a:t>
            </a:r>
            <a:r>
              <a:rPr lang="en-US"/>
              <a:t> </a:t>
            </a:r>
            <a:r>
              <a:rPr lang="en-US" b="0"/>
              <a:t> </a:t>
            </a:r>
            <a:endParaRPr lang="en-US"/>
          </a:p>
          <a:p>
            <a:pPr marL="285750" indent="-285750">
              <a:buFont typeface="Arial"/>
              <a:buChar char="•"/>
              <a:defRPr/>
            </a:pPr>
            <a:r>
              <a:rPr lang="en-US" b="1" i="0"/>
              <a:t>Increase Scale</a:t>
            </a:r>
            <a:r>
              <a:rPr lang="en-US" b="1"/>
              <a:t> </a:t>
            </a:r>
            <a:r>
              <a:rPr lang="en-US" b="0" i="0"/>
              <a:t>of security operations to meet the </a:t>
            </a:r>
            <a:r>
              <a:rPr lang="en-US" b="0"/>
              <a:t>growing volume of attacks and increased scope/complexity of modern multi-cloud hybrid enterprises.</a:t>
            </a:r>
            <a:r>
              <a:rPr lang="en-US"/>
              <a:t> </a:t>
            </a:r>
            <a:r>
              <a:rPr lang="en-US" b="0"/>
              <a:t> </a:t>
            </a:r>
            <a:endParaRPr lang="en-US"/>
          </a:p>
          <a:p>
            <a:pPr>
              <a:defRPr/>
            </a:pPr>
            <a:r>
              <a:rPr lang="en-US"/>
              <a:t>  </a:t>
            </a:r>
          </a:p>
          <a:p>
            <a:pPr>
              <a:defRPr/>
            </a:pPr>
            <a:r>
              <a:rPr kumimoji="0" lang="en-US" b="0" i="0" u="none" strike="noStrike" kern="1200" cap="none" spc="0" normalizeH="0" baseline="0" noProof="0">
                <a:ln>
                  <a:noFill/>
                </a:ln>
                <a:effectLst/>
                <a:uLnTx/>
                <a:uFillTx/>
              </a:rPr>
              <a:t>Microsoft focuses on automation and integration by</a:t>
            </a:r>
            <a:r>
              <a:rPr lang="en-US"/>
              <a:t> </a:t>
            </a:r>
            <a:r>
              <a:rPr kumimoji="0" lang="en-US" b="0" i="0" u="none" strike="noStrike" kern="1200" cap="none" spc="0" normalizeH="0" baseline="0" noProof="0">
                <a:ln>
                  <a:noFill/>
                </a:ln>
                <a:effectLst/>
                <a:uLnTx/>
                <a:uFillTx/>
              </a:rPr>
              <a:t> </a:t>
            </a:r>
            <a:endParaRPr lang="en-US"/>
          </a:p>
          <a:p>
            <a:pPr marL="285750" indent="-285750">
              <a:buFont typeface="Arial"/>
              <a:buChar char="•"/>
              <a:defRPr/>
            </a:pPr>
            <a:r>
              <a:rPr kumimoji="0" lang="en-US" b="1" i="0" u="none" strike="noStrike" kern="1200" cap="none" spc="0" normalizeH="0" baseline="0" noProof="0">
                <a:ln>
                  <a:noFill/>
                </a:ln>
                <a:effectLst/>
                <a:uLnTx/>
                <a:uFillTx/>
              </a:rPr>
              <a:t>Embedding SOAR</a:t>
            </a:r>
            <a:r>
              <a:rPr lang="en-US" b="1"/>
              <a:t> </a:t>
            </a:r>
            <a:r>
              <a:rPr kumimoji="0" lang="en-US" b="0" i="0" u="none" strike="noStrike" kern="1200" cap="none" spc="0" normalizeH="0" baseline="0" noProof="0">
                <a:ln>
                  <a:noFill/>
                </a:ln>
                <a:effectLst/>
                <a:uLnTx/>
                <a:uFillTx/>
              </a:rPr>
              <a:t>technologies throughout our tools (AutoIR</a:t>
            </a:r>
            <a:r>
              <a:rPr lang="en-US"/>
              <a:t> </a:t>
            </a:r>
            <a:r>
              <a:rPr kumimoji="0" lang="en-US" b="0" i="0" u="none" strike="noStrike" kern="1200" cap="none" spc="0" normalizeH="0" baseline="0" noProof="0">
                <a:ln>
                  <a:noFill/>
                </a:ln>
                <a:effectLst/>
                <a:uLnTx/>
                <a:uFillTx/>
              </a:rPr>
              <a:t>in Microsoft 365 Defender, Azure Logic Apps in Microsoft Sentinel)</a:t>
            </a:r>
            <a:r>
              <a:rPr lang="en-US"/>
              <a:t> </a:t>
            </a:r>
            <a:endParaRPr lang="en-US">
              <a:ea typeface="+mn-ea"/>
            </a:endParaRPr>
          </a:p>
          <a:p>
            <a:pPr marL="285750" indent="-285750">
              <a:buFont typeface="Arial"/>
              <a:buChar char="•"/>
              <a:defRPr/>
            </a:pPr>
            <a:r>
              <a:rPr kumimoji="0" lang="en-US" b="1" i="0" u="none" strike="noStrike" kern="1200" cap="none" spc="0" normalizeH="0" baseline="0" noProof="0">
                <a:ln>
                  <a:noFill/>
                </a:ln>
                <a:effectLst/>
                <a:uLnTx/>
                <a:uFillTx/>
              </a:rPr>
              <a:t>Single Microsoft 365 Defender console</a:t>
            </a:r>
            <a:r>
              <a:rPr lang="en-US" b="1"/>
              <a:t> </a:t>
            </a:r>
            <a:r>
              <a:rPr kumimoji="0" lang="en-US" b="0" i="0" u="none" strike="noStrike" kern="1200" cap="none" spc="0" normalizeH="0" baseline="0" noProof="0">
                <a:ln>
                  <a:noFill/>
                </a:ln>
                <a:effectLst/>
                <a:uLnTx/>
                <a:uFillTx/>
              </a:rPr>
              <a:t>to integrate experience for endpoint, email, SaaS</a:t>
            </a:r>
            <a:r>
              <a:rPr lang="en-US"/>
              <a:t> </a:t>
            </a:r>
            <a:r>
              <a:rPr kumimoji="0" lang="en-US" b="0" i="0" u="none" strike="noStrike" kern="1200" cap="none" spc="0" normalizeH="0" baseline="0" noProof="0">
                <a:ln>
                  <a:noFill/>
                </a:ln>
                <a:effectLst/>
                <a:uLnTx/>
                <a:uFillTx/>
              </a:rPr>
              <a:t> </a:t>
            </a:r>
            <a:endParaRPr lang="en-US"/>
          </a:p>
          <a:p>
            <a:pPr marL="285750" indent="-285750">
              <a:buFont typeface="Arial"/>
              <a:buChar char="•"/>
              <a:defRPr/>
            </a:pPr>
            <a:r>
              <a:rPr kumimoji="0" lang="en-US" b="1" i="0" u="none" strike="noStrike" kern="1200" cap="none" spc="0" normalizeH="0" baseline="0" noProof="0">
                <a:ln>
                  <a:noFill/>
                </a:ln>
                <a:effectLst/>
                <a:uLnTx/>
                <a:uFillTx/>
              </a:rPr>
              <a:t>Natively integrating</a:t>
            </a:r>
            <a:r>
              <a:rPr lang="en-US" b="1"/>
              <a:t> </a:t>
            </a:r>
            <a:r>
              <a:rPr kumimoji="0" lang="en-US" b="0" i="0" u="none" strike="noStrike" kern="1200" cap="none" spc="0" normalizeH="0" baseline="0" noProof="0">
                <a:ln>
                  <a:noFill/>
                </a:ln>
                <a:effectLst/>
                <a:uLnTx/>
                <a:uFillTx/>
              </a:rPr>
              <a:t>our tools together (SIEM and XDR)</a:t>
            </a:r>
            <a:r>
              <a:rPr lang="en-US"/>
              <a:t> </a:t>
            </a:r>
            <a:endParaRPr lang="en-US">
              <a:ea typeface="+mn-ea"/>
            </a:endParaRPr>
          </a:p>
          <a:p>
            <a:pPr marL="285750" indent="-285750">
              <a:buFont typeface="Arial"/>
              <a:buChar char="•"/>
              <a:defRPr/>
            </a:pPr>
            <a:r>
              <a:rPr kumimoji="0" lang="en-US" b="1" i="0" u="none" strike="noStrike" kern="1200" cap="none" spc="0" normalizeH="0" baseline="0" noProof="0">
                <a:ln>
                  <a:noFill/>
                </a:ln>
                <a:effectLst/>
                <a:uLnTx/>
                <a:uFillTx/>
              </a:rPr>
              <a:t>Creating APIs</a:t>
            </a:r>
            <a:r>
              <a:rPr lang="en-US" b="1"/>
              <a:t> </a:t>
            </a:r>
            <a:r>
              <a:rPr kumimoji="0" lang="en-US" b="0" i="0" u="none" strike="noStrike" kern="1200" cap="none" spc="0" normalizeH="0" baseline="0" noProof="0">
                <a:ln>
                  <a:noFill/>
                </a:ln>
                <a:effectLst/>
                <a:uLnTx/>
                <a:uFillTx/>
              </a:rPr>
              <a:t>to connect with existing 3</a:t>
            </a:r>
            <a:r>
              <a:rPr kumimoji="0" lang="en-US" b="0" i="0" u="none" strike="noStrike" kern="1200" cap="none" spc="0" normalizeH="0" noProof="0">
                <a:ln>
                  <a:noFill/>
                </a:ln>
                <a:effectLst/>
                <a:uLnTx/>
                <a:uFillTx/>
              </a:rPr>
              <a:t>rd</a:t>
            </a:r>
            <a:r>
              <a:rPr lang="en-US"/>
              <a:t> </a:t>
            </a:r>
            <a:r>
              <a:rPr kumimoji="0" lang="en-US" b="0" i="0" u="none" strike="noStrike" kern="1200" cap="none" spc="0" normalizeH="0" baseline="0" noProof="0">
                <a:ln>
                  <a:noFill/>
                </a:ln>
                <a:effectLst/>
                <a:uLnTx/>
                <a:uFillTx/>
              </a:rPr>
              <a:t>party tools</a:t>
            </a:r>
            <a:r>
              <a:rPr lang="en-US"/>
              <a:t> </a:t>
            </a:r>
          </a:p>
          <a:p>
            <a:pPr>
              <a:defRPr/>
            </a:pPr>
            <a:r>
              <a:rPr lang="en-US"/>
              <a:t>  </a:t>
            </a:r>
          </a:p>
          <a:p>
            <a:pPr>
              <a:defRPr/>
            </a:pPr>
            <a:r>
              <a:rPr lang="en-US" b="1"/>
              <a:t>CLICK 4 – Microsoft Sentinel and SIEM Modernization</a:t>
            </a:r>
            <a:r>
              <a:rPr lang="en-US"/>
              <a:t>  </a:t>
            </a:r>
          </a:p>
          <a:p>
            <a:pPr>
              <a:defRPr/>
            </a:pPr>
            <a:r>
              <a:rPr lang="en-US"/>
              <a:t>  </a:t>
            </a:r>
          </a:p>
          <a:p>
            <a:pPr>
              <a:defRPr/>
            </a:pPr>
            <a:r>
              <a:rPr lang="en-US" b="0"/>
              <a:t>Microsoft Sentinel is a cloud-native SIEM that complements XDR tooling by providing broad visibility across XDR tools and arbitrary log/data sources from any platform, cloud, application, or device.</a:t>
            </a:r>
            <a:r>
              <a:rPr lang="en-US"/>
              <a:t> </a:t>
            </a:r>
            <a:r>
              <a:rPr lang="en-US" b="0"/>
              <a:t> </a:t>
            </a:r>
            <a:endParaRPr lang="en-US"/>
          </a:p>
          <a:p>
            <a:pPr>
              <a:defRPr/>
            </a:pPr>
            <a:r>
              <a:rPr lang="en-US"/>
              <a:t>  </a:t>
            </a:r>
          </a:p>
          <a:p>
            <a:pPr>
              <a:defRPr/>
            </a:pPr>
            <a:r>
              <a:rPr lang="en-US" b="0"/>
              <a:t>In addition to traditional SIEM functionality of static analysis of event logs, Microsoft Sentinel incorporates SOAR, ML, UEBA,</a:t>
            </a:r>
            <a:r>
              <a:rPr lang="en-US"/>
              <a:t> </a:t>
            </a:r>
            <a:r>
              <a:rPr lang="en-US" b="0"/>
              <a:t>Jupyter</a:t>
            </a:r>
            <a:r>
              <a:rPr lang="en-US"/>
              <a:t> </a:t>
            </a:r>
            <a:r>
              <a:rPr lang="en-US" b="0"/>
              <a:t>Notebooks,</a:t>
            </a:r>
            <a:r>
              <a:rPr lang="en-US"/>
              <a:t> </a:t>
            </a:r>
            <a:r>
              <a:rPr lang="en-US" b="1"/>
              <a:t>Threat Intelligence, </a:t>
            </a:r>
            <a:r>
              <a:rPr lang="en-US" b="0"/>
              <a:t>and Security Data Lake approaches to refine threat detection, investigation, and threat hunting processes. </a:t>
            </a:r>
            <a:r>
              <a:rPr lang="en-US"/>
              <a:t>Microsoft Sentinel also leverages </a:t>
            </a:r>
            <a:r>
              <a:rPr lang="en-US" b="0">
                <a:effectLst/>
              </a:rPr>
              <a:t>Azure Data Explorer f</a:t>
            </a:r>
            <a:r>
              <a:rPr lang="en-US"/>
              <a:t>or lower cost archival of large volumes of data - </a:t>
            </a:r>
            <a:r>
              <a:rPr lang="en-US">
                <a:effectLst/>
                <a:hlinkClick r:id="rId3"/>
              </a:rPr>
              <a:t>https://docs.microsoft.com/azure/data-explorer/</a:t>
            </a:r>
            <a:r>
              <a:rPr lang="en-US"/>
              <a:t>  </a:t>
            </a:r>
          </a:p>
          <a:p>
            <a:pPr>
              <a:defRPr/>
            </a:pPr>
            <a:r>
              <a:rPr lang="en-US"/>
              <a:t>  </a:t>
            </a:r>
          </a:p>
          <a:p>
            <a:pPr>
              <a:defRPr/>
            </a:pPr>
            <a:r>
              <a:rPr lang="en-US" b="0" i="1"/>
              <a:t>OT/IIoT</a:t>
            </a:r>
            <a:r>
              <a:rPr lang="en-US" i="1"/>
              <a:t> </a:t>
            </a:r>
            <a:r>
              <a:rPr lang="en-US" b="0" i="1"/>
              <a:t>Integration –</a:t>
            </a:r>
            <a:r>
              <a:rPr lang="en-US" i="1"/>
              <a:t> </a:t>
            </a:r>
            <a:r>
              <a:rPr lang="en-US" b="0" i="0"/>
              <a:t>Microsoft Sentinel also includes</a:t>
            </a:r>
            <a:r>
              <a:rPr lang="en-US"/>
              <a:t> </a:t>
            </a:r>
            <a:r>
              <a:rPr lang="en-US" b="0" i="0">
                <a:sym typeface="Libre Franklin"/>
              </a:rPr>
              <a:t>Microsoft Defender for IoT integration that provides</a:t>
            </a:r>
            <a:r>
              <a:rPr lang="en-US">
                <a:sym typeface="Libre Franklin"/>
              </a:rPr>
              <a:t> </a:t>
            </a:r>
            <a:r>
              <a:rPr lang="en-US" b="0" i="0"/>
              <a:t>n</a:t>
            </a:r>
            <a:r>
              <a:rPr lang="en-US" b="0" i="0">
                <a:sym typeface="Libre Franklin"/>
              </a:rPr>
              <a:t>ative investigation &amp; remediation playbooks for Operational Technology (OT) and Industrial internet of things (IIoT), also known as Industrial Control Systems (ICS) / Supervisory Control and Data Acquisition (SCADA).</a:t>
            </a:r>
            <a:r>
              <a:rPr lang="en-US">
                <a:sym typeface="Libre Franklin"/>
              </a:rPr>
              <a:t> </a:t>
            </a:r>
            <a:r>
              <a:rPr lang="en-US" b="0" i="0">
                <a:sym typeface="Libre Franklin"/>
              </a:rPr>
              <a:t> </a:t>
            </a:r>
            <a:endParaRPr lang="en-US"/>
          </a:p>
          <a:p>
            <a:pPr>
              <a:defRPr/>
            </a:pPr>
            <a:r>
              <a:rPr lang="en-US"/>
              <a:t>  </a:t>
            </a:r>
          </a:p>
          <a:p>
            <a:pPr>
              <a:defRPr/>
            </a:pPr>
            <a:r>
              <a:rPr lang="en-US" b="1"/>
              <a:t>CLICK 5 – Expert Assistance</a:t>
            </a:r>
            <a:r>
              <a:rPr lang="en-US"/>
              <a:t>  </a:t>
            </a:r>
          </a:p>
          <a:p>
            <a:r>
              <a:rPr lang="en-US"/>
              <a:t>  </a:t>
            </a:r>
          </a:p>
          <a:p>
            <a:r>
              <a:rPr lang="en-US" b="0" i="0"/>
              <a:t>None of us is as smart as all of us. Succeeding against the connected ecosystem of attackers requires defenders to work together as a community; sharing intelligence, insight, and expertise.</a:t>
            </a:r>
            <a:r>
              <a:rPr lang="en-US"/>
              <a:t> </a:t>
            </a:r>
            <a:r>
              <a:rPr lang="en-US" b="0" i="0"/>
              <a:t> </a:t>
            </a:r>
            <a:endParaRPr lang="en-US"/>
          </a:p>
          <a:p>
            <a:r>
              <a:rPr lang="en-US"/>
              <a:t>  </a:t>
            </a:r>
          </a:p>
          <a:p>
            <a:r>
              <a:rPr lang="en-US" b="0" i="0"/>
              <a:t>Microsoft helps our customers get expert assistance with</a:t>
            </a:r>
            <a:r>
              <a:rPr lang="en-US"/>
              <a:t> </a:t>
            </a:r>
          </a:p>
          <a:p>
            <a:pPr marL="285750" indent="-285750">
              <a:buFont typeface="Arial"/>
              <a:buChar char="•"/>
            </a:pPr>
            <a:r>
              <a:rPr lang="en-US" b="1" i="0" u="none"/>
              <a:t>Microsoft Threat Experts</a:t>
            </a:r>
            <a:r>
              <a:rPr lang="en-US" b="1"/>
              <a:t> </a:t>
            </a:r>
            <a:r>
              <a:rPr lang="en-US" b="1" i="1"/>
              <a:t>– </a:t>
            </a:r>
            <a:r>
              <a:rPr lang="en-US" b="0" i="0"/>
              <a:t>Managed hunting service built into Microsoft 365 Defender that provides Security Operation Centers (SOCs) with expert level monitoring and analysis to help them ensure critical threats in your unique environments don’t get missed.</a:t>
            </a:r>
            <a:r>
              <a:rPr lang="en-US"/>
              <a:t> </a:t>
            </a:r>
          </a:p>
          <a:p>
            <a:pPr marL="285750" indent="-285750">
              <a:buFont typeface="Arial"/>
              <a:buChar char="•"/>
            </a:pPr>
            <a:r>
              <a:rPr lang="en-US" b="1" i="0"/>
              <a:t>Microsoft Incident Response and Recovery Services –</a:t>
            </a:r>
            <a:r>
              <a:rPr lang="en-US" b="1"/>
              <a:t> </a:t>
            </a:r>
            <a:r>
              <a:rPr lang="en-US" b="0" i="0"/>
              <a:t>Microsoft's Detection and Response Team (DART) and customer support provide assistance with incident response, recovery, and hunting (onsite and remotely). This incident response is effectively "on retainer" for customers with Premier Support.</a:t>
            </a:r>
            <a:r>
              <a:rPr lang="en-US"/>
              <a:t> </a:t>
            </a:r>
          </a:p>
          <a:p>
            <a:pPr marL="285750" indent="-285750">
              <a:buFont typeface="Arial"/>
              <a:buChar char="•"/>
            </a:pPr>
            <a:r>
              <a:rPr lang="en-US" b="1" i="0"/>
              <a:t>Partners / Managed Detection and Response</a:t>
            </a:r>
            <a:r>
              <a:rPr lang="en-US" b="1"/>
              <a:t> </a:t>
            </a:r>
            <a:r>
              <a:rPr lang="en-US" b="0" i="0"/>
              <a:t>– Microsoft partners with top experts in the industry to build their expertise on these Microsoft security operations capabilities so that they can advise and directly support our customers.</a:t>
            </a:r>
            <a:r>
              <a:rPr lang="en-US"/>
              <a:t> </a:t>
            </a:r>
            <a:r>
              <a:rPr lang="en-US" b="0" i="0"/>
              <a:t> </a:t>
            </a:r>
            <a:endParaRPr lang="en-US"/>
          </a:p>
          <a:p>
            <a:r>
              <a:rPr lang="en-US"/>
              <a:t>  </a:t>
            </a:r>
          </a:p>
          <a:p>
            <a:pPr defTabSz="932472">
              <a:defRPr/>
            </a:pPr>
            <a:r>
              <a:rPr kumimoji="0" lang="en-US" b="0" i="0" u="none" strike="noStrike" kern="1200" cap="none" spc="0" normalizeH="0" baseline="0" noProof="0">
                <a:ln>
                  <a:noFill/>
                </a:ln>
                <a:effectLst/>
                <a:uLnTx/>
                <a:uFillTx/>
              </a:rPr>
              <a:t>For more information on these topics, see</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Mission and Metrics</a:t>
            </a:r>
            <a:r>
              <a:rPr lang="en-US" b="1"/>
              <a:t> </a:t>
            </a:r>
            <a:r>
              <a:rPr kumimoji="0" lang="en-US" b="0" i="0" u="none" strike="noStrike" kern="1200" cap="none" spc="0" normalizeH="0" baseline="0" noProof="0">
                <a:ln>
                  <a:noFill/>
                </a:ln>
                <a:effectLst/>
                <a:uLnTx/>
                <a:uFillTx/>
                <a:hlinkClick r:id="rId4"/>
              </a:rPr>
              <a:t>https://www.microsoft.com/security/blog/2019/02/21/lessons-learned-from-the-microsoft-soc-part-1-organization/</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Incident Response (Investigation) -</a:t>
            </a:r>
            <a:r>
              <a:rPr lang="en-US" b="1"/>
              <a:t> </a:t>
            </a:r>
            <a:r>
              <a:rPr kumimoji="0" lang="en-US" b="0" i="0" u="none" strike="noStrike" kern="1200" cap="none" spc="0" normalizeH="0" baseline="0" noProof="0">
                <a:ln>
                  <a:noFill/>
                </a:ln>
                <a:effectLst/>
                <a:uLnTx/>
                <a:uFillTx/>
                <a:hlinkClick r:id="rId5"/>
              </a:rPr>
              <a:t>https://www.microsoft.com/security/blog/2019/12/23/ciso-series-lessons-learned-from-the-microsoft-soc-part-3b-a-day-in-the-life/</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Incident Response (Remediation)</a:t>
            </a:r>
            <a:r>
              <a:rPr lang="en-US" b="1"/>
              <a:t> </a:t>
            </a:r>
            <a:r>
              <a:rPr kumimoji="0" lang="en-US" b="0" i="0" u="none" strike="noStrike" kern="1200" cap="none" spc="0" normalizeH="0" baseline="0" noProof="0">
                <a:ln>
                  <a:noFill/>
                </a:ln>
                <a:effectLst/>
                <a:uLnTx/>
                <a:uFillTx/>
                <a:hlinkClick r:id="rId6"/>
              </a:rPr>
              <a:t>https://www.microsoft.com/security/blog/2020/05/04/lessons-learned-microsoft-soc-part-3c/</a:t>
            </a:r>
            <a:r>
              <a:rPr lang="en-US"/>
              <a:t> </a:t>
            </a:r>
          </a:p>
          <a:p>
            <a:pPr marL="285750" indent="-285750" defTabSz="932472">
              <a:buFont typeface="Arial"/>
              <a:buChar char="•"/>
              <a:defRPr/>
            </a:pPr>
            <a:r>
              <a:rPr kumimoji="0" lang="en-US" b="1" i="0" u="none" strike="noStrike" kern="1200" cap="none" spc="0" normalizeH="0" baseline="0" noProof="0">
                <a:ln>
                  <a:noFill/>
                </a:ln>
                <a:effectLst/>
                <a:uLnTx/>
                <a:uFillTx/>
              </a:rPr>
              <a:t>Threat Hunting -</a:t>
            </a:r>
            <a:r>
              <a:rPr lang="en-US" b="1"/>
              <a:t> </a:t>
            </a:r>
            <a:r>
              <a:rPr kumimoji="0" lang="en-US" b="0" i="0" u="none" strike="noStrike" kern="1200" cap="none" spc="0" normalizeH="0" baseline="0" noProof="0">
                <a:ln>
                  <a:noFill/>
                </a:ln>
                <a:effectLst/>
                <a:uLnTx/>
                <a:uFillTx/>
                <a:hlinkClick r:id="rId7"/>
              </a:rPr>
              <a:t>https://www.microsoft.com/security/blog/2020/06/25/zen-and-the-art-of-threat-hunting/</a:t>
            </a:r>
            <a:r>
              <a:rPr lang="en-US"/>
              <a:t> </a:t>
            </a:r>
          </a:p>
          <a:p>
            <a:pPr marL="285750" indent="-285750" defTabSz="932472">
              <a:buFont typeface="Arial"/>
              <a:buChar char="•"/>
              <a:defRPr/>
            </a:pPr>
            <a:r>
              <a:rPr lang="en-US" b="1">
                <a:effectLst/>
              </a:rPr>
              <a:t>Automated investigation and response</a:t>
            </a:r>
            <a:r>
              <a:rPr lang="en-US" b="1"/>
              <a:t> </a:t>
            </a:r>
            <a:r>
              <a:rPr lang="en-US">
                <a:effectLst/>
              </a:rPr>
              <a:t>- </a:t>
            </a:r>
            <a:r>
              <a:rPr lang="en-US">
                <a:effectLst/>
                <a:hlinkClick r:id="rId8"/>
              </a:rPr>
              <a:t>https://docs.microsoft.com/microsoft-365/security/mtp/mtp-autoir</a:t>
            </a:r>
            <a:r>
              <a:rPr lang="en-US"/>
              <a:t> </a:t>
            </a:r>
          </a:p>
          <a:p>
            <a:pPr defTabSz="932472">
              <a:defRPr/>
            </a:pP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38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Key Takeaway: </a:t>
            </a:r>
            <a:r>
              <a:rPr lang="en-US" sz="900">
                <a:effectLst/>
                <a:latin typeface="Calibri" panose="020F0502020204030204" pitchFamily="34" charset="0"/>
                <a:ea typeface="Malgun Gothic" panose="020B0503020000020004" pitchFamily="34" charset="-127"/>
              </a:rPr>
              <a:t>This is a summary of security operations activities and organization functions (based on learnings from Microsoft CDOC and other SOCs)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Effective security operations (SecOps, sometimes called security operations center or SOC) is focused on managing risk of active attackers in the environment with a blend of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i="1">
                <a:effectLst/>
                <a:latin typeface="Calibri" panose="020F0502020204030204" pitchFamily="34" charset="0"/>
                <a:ea typeface="Malgun Gothic" panose="020B0503020000020004" pitchFamily="34" charset="-127"/>
              </a:rPr>
              <a:t>reactive </a:t>
            </a:r>
            <a:r>
              <a:rPr lang="en-US" sz="900">
                <a:effectLst/>
                <a:latin typeface="Calibri" panose="020F0502020204030204" pitchFamily="34" charset="0"/>
                <a:ea typeface="Malgun Gothic" panose="020B0503020000020004" pitchFamily="34" charset="-127"/>
              </a:rPr>
              <a:t>incident activities (“Hot” paths)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i="1">
                <a:effectLst/>
                <a:latin typeface="Calibri" panose="020F0502020204030204" pitchFamily="34" charset="0"/>
                <a:ea typeface="Malgun Gothic" panose="020B0503020000020004" pitchFamily="34" charset="-127"/>
              </a:rPr>
              <a:t>proactive </a:t>
            </a:r>
            <a:r>
              <a:rPr lang="en-US" sz="900" i="0">
                <a:effectLst/>
                <a:latin typeface="Calibri" panose="020F0502020204030204" pitchFamily="34" charset="0"/>
                <a:ea typeface="Malgun Gothic" panose="020B0503020000020004" pitchFamily="34" charset="-127"/>
              </a:rPr>
              <a:t>hunting and alert tuning activities </a:t>
            </a:r>
            <a:r>
              <a:rPr lang="en-US" sz="900">
                <a:effectLst/>
                <a:latin typeface="Calibri" panose="020F0502020204030204" pitchFamily="34" charset="0"/>
                <a:ea typeface="Malgun Gothic" panose="020B0503020000020004" pitchFamily="34" charset="-127"/>
              </a:rPr>
              <a:t>(“Cold” paths)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900">
                <a:effectLst/>
                <a:latin typeface="Calibri" panose="020F0502020204030204" pitchFamily="34" charset="0"/>
                <a:ea typeface="Malgun Gothic" panose="020B0503020000020004" pitchFamily="34" charset="-127"/>
              </a:rPr>
              <a:t>critical </a:t>
            </a:r>
            <a:r>
              <a:rPr lang="en-US" sz="900" i="1">
                <a:effectLst/>
                <a:latin typeface="Calibri" panose="020F0502020204030204" pitchFamily="34" charset="0"/>
                <a:ea typeface="Malgun Gothic" panose="020B0503020000020004" pitchFamily="34" charset="-127"/>
              </a:rPr>
              <a:t>support functions </a:t>
            </a:r>
            <a:r>
              <a:rPr lang="en-US" sz="900">
                <a:effectLst/>
                <a:latin typeface="Calibri" panose="020F0502020204030204" pitchFamily="34" charset="0"/>
                <a:ea typeface="Malgun Gothic" panose="020B0503020000020004" pitchFamily="34" charset="-127"/>
              </a:rPr>
              <a:t>that links technical operations to the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While the assignment of responsibilities to individual people and teams will vary based on organization size and other factors, security operations is composed of several distinct functions. Each function/team has a primary focus area and also must collaborate closely with other functions and outside teams to be effective. This diagram depicts full model with fully staffed teams, but in smaller organizations, these functions are often combined into a single role or team, performed by IT Operations (for technical roles), or are performed as a temporary function by leadership/delegates (for incident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Note: </a:t>
            </a:r>
            <a:r>
              <a:rPr lang="en-US" sz="900" b="0">
                <a:effectLst/>
                <a:latin typeface="Calibri" panose="020F0502020204030204" pitchFamily="34" charset="0"/>
                <a:ea typeface="Malgun Gothic" panose="020B0503020000020004" pitchFamily="34" charset="-127"/>
              </a:rPr>
              <a:t>We primarily refer to the analysts by the </a:t>
            </a:r>
            <a:r>
              <a:rPr lang="en-US" sz="900" b="0" i="1">
                <a:effectLst/>
                <a:latin typeface="Calibri" panose="020F0502020204030204" pitchFamily="34" charset="0"/>
                <a:ea typeface="Malgun Gothic" panose="020B0503020000020004" pitchFamily="34" charset="-127"/>
              </a:rPr>
              <a:t>team name</a:t>
            </a:r>
            <a:r>
              <a:rPr lang="en-US" sz="900" b="0">
                <a:effectLst/>
                <a:latin typeface="Calibri" panose="020F0502020204030204" pitchFamily="34" charset="0"/>
                <a:ea typeface="Malgun Gothic" panose="020B0503020000020004" pitchFamily="34" charset="-127"/>
              </a:rPr>
              <a:t>, not the Tier </a:t>
            </a:r>
            <a:r>
              <a:rPr lang="en-US" sz="900" b="0" i="1">
                <a:effectLst/>
                <a:latin typeface="Calibri" panose="020F0502020204030204" pitchFamily="34" charset="0"/>
                <a:ea typeface="Malgun Gothic" panose="020B0503020000020004" pitchFamily="34" charset="-127"/>
              </a:rPr>
              <a:t>numbers </a:t>
            </a:r>
            <a:r>
              <a:rPr lang="en-US" sz="900" b="0">
                <a:effectLst/>
                <a:latin typeface="Calibri" panose="020F0502020204030204" pitchFamily="34" charset="0"/>
                <a:ea typeface="Malgun Gothic" panose="020B0503020000020004" pitchFamily="34" charset="-127"/>
              </a:rPr>
              <a:t>as these teams each have unique specialized skills, they are not a literal ranking/hierarchical of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Triage and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Malgun Gothic" panose="020B0503020000020004" pitchFamily="34" charset="-127"/>
              </a:rPr>
              <a:t>We will start with handling </a:t>
            </a:r>
            <a:r>
              <a:rPr lang="en-US" sz="900" i="1">
                <a:effectLst/>
                <a:latin typeface="Calibri" panose="020F0502020204030204" pitchFamily="34" charset="0"/>
                <a:ea typeface="Malgun Gothic" panose="020B0503020000020004" pitchFamily="34" charset="-127"/>
              </a:rPr>
              <a:t>reactive </a:t>
            </a:r>
            <a:r>
              <a:rPr lang="en-US" sz="900">
                <a:effectLst/>
                <a:latin typeface="Calibri" panose="020F0502020204030204" pitchFamily="34" charset="0"/>
                <a:ea typeface="Malgun Gothic" panose="020B0503020000020004" pitchFamily="34" charset="-127"/>
              </a:rPr>
              <a:t>alerts – which begins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Automation</a:t>
            </a:r>
            <a:r>
              <a:rPr lang="en-US" sz="900">
                <a:effectLst/>
                <a:latin typeface="Calibri" panose="020F0502020204030204" pitchFamily="34" charset="0"/>
                <a:ea typeface="Malgun Gothic" panose="020B0503020000020004" pitchFamily="34" charset="-127"/>
              </a:rPr>
              <a:t> – Near real-time resolution of known incident types with automation (these are well-defined attacks that the organization has seen many times)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Triage (aka Tier 1) </a:t>
            </a:r>
            <a:r>
              <a:rPr lang="en-US" sz="900">
                <a:effectLst/>
                <a:latin typeface="Calibri" panose="020F0502020204030204" pitchFamily="34" charset="0"/>
                <a:ea typeface="Malgun Gothic" panose="020B0503020000020004" pitchFamily="34" charset="-127"/>
              </a:rPr>
              <a:t>–</a:t>
            </a:r>
            <a:r>
              <a:rPr lang="en-US" sz="900" b="0">
                <a:effectLst/>
                <a:latin typeface="Calibri" panose="020F0502020204030204" pitchFamily="34" charset="0"/>
                <a:ea typeface="Malgun Gothic" panose="020B0503020000020004" pitchFamily="34" charset="-127"/>
              </a:rPr>
              <a:t>Triage analysts focus on rapid </a:t>
            </a:r>
            <a:r>
              <a:rPr lang="en-US" sz="900">
                <a:effectLst/>
                <a:latin typeface="Calibri" panose="020F0502020204030204" pitchFamily="34" charset="0"/>
                <a:ea typeface="Malgun Gothic" panose="020B0503020000020004" pitchFamily="34" charset="-127"/>
              </a:rPr>
              <a:t>remediation of a high volume of well-known incident types that still require (quick) human judgement. These are </a:t>
            </a:r>
            <a:r>
              <a:rPr lang="en-US" sz="900" b="0">
                <a:effectLst/>
                <a:latin typeface="Calibri" panose="020F0502020204030204" pitchFamily="34" charset="0"/>
                <a:ea typeface="Malgun Gothic" panose="020B0503020000020004" pitchFamily="34" charset="-127"/>
              </a:rPr>
              <a:t>often tasked with approving automated remediation workflows and identifying anything anomalous or interesting that warrant escalation or consultation with investigation (Tier 2) teams.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a:effectLst/>
              <a:latin typeface="Calibri" panose="020F0502020204030204" pitchFamily="34" charset="0"/>
              <a:ea typeface="Malgun Gothic" panose="020B0503020000020004" pitchFamily="34" charset="-127"/>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1">
                <a:effectLst/>
                <a:latin typeface="Calibri" panose="020F0502020204030204" pitchFamily="34" charset="0"/>
                <a:ea typeface="Malgun Gothic" panose="020B0503020000020004" pitchFamily="34" charset="-127"/>
              </a:rPr>
              <a:t>Key learnings for Triage and Automation-</a:t>
            </a:r>
            <a:endParaRPr lang="en-US" sz="900" b="0">
              <a:effectLst/>
              <a:latin typeface="Calibri" panose="020F0502020204030204" pitchFamily="34" charset="0"/>
              <a:ea typeface="Malgun Gothic" panose="020B0503020000020004" pitchFamily="34" charset="-127"/>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90% true positive - </a:t>
            </a:r>
            <a:r>
              <a:rPr lang="en-US" sz="900" b="0">
                <a:effectLst/>
                <a:latin typeface="Calibri" panose="020F0502020204030204" pitchFamily="34" charset="0"/>
                <a:ea typeface="Malgun Gothic" panose="020B0503020000020004" pitchFamily="34" charset="-127"/>
              </a:rPr>
              <a:t>We recommend setting a quality standard of 90% true positive for any alert feeds that will require an analyst to respond so analysts aren’t required to respond to a high volume of false alarms.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Alert Ratio </a:t>
            </a:r>
            <a:r>
              <a:rPr lang="en-US" sz="900" b="0">
                <a:effectLst/>
                <a:latin typeface="Calibri" panose="020F0502020204030204" pitchFamily="34" charset="0"/>
                <a:ea typeface="Malgun Gothic" panose="020B0503020000020004" pitchFamily="34" charset="-127"/>
              </a:rPr>
              <a:t>– In Microsoft’s experience from our Cyber Defense Operation Center, XDR alerts produce the majority of high-quality alerts, with the remainders coming from user reported issues, classic log query based alerts, and other 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Automation </a:t>
            </a:r>
            <a:r>
              <a:rPr lang="en-US" sz="900" b="0">
                <a:effectLst/>
                <a:latin typeface="Calibri" panose="020F0502020204030204" pitchFamily="34" charset="0"/>
                <a:ea typeface="Malgun Gothic" panose="020B0503020000020004" pitchFamily="34" charset="-127"/>
              </a:rPr>
              <a:t>is a key enabler for triage teams as it </a:t>
            </a:r>
            <a:r>
              <a:rPr lang="en-US" sz="900">
                <a:effectLst/>
                <a:latin typeface="Calibri" panose="020F0502020204030204" pitchFamily="34" charset="0"/>
                <a:ea typeface="Malgun Gothic" panose="020B0503020000020004" pitchFamily="34" charset="-127"/>
              </a:rPr>
              <a:t>helps empower these analysts and reduce the burden of manual effort (e.g. provide automated investigation and then prompt them for a human review before approving the remediation sequence that was automatically built for this incident).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Tool Integration - </a:t>
            </a:r>
            <a:r>
              <a:rPr lang="en-US" sz="900" b="0"/>
              <a:t>One of the most powerful time saving technologies that improved time to remediation in Microsoft’s CDOC is the integration of XDR tools together into Microsoft 365 Defender so analysts have a single console for endpoint, email, identity, and more. This integration enables analysts to rapidly discover and clean up attacker phishing emails, malware, and compromised accounts before they can do significant damage.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Focus </a:t>
            </a:r>
            <a:r>
              <a:rPr lang="en-US" sz="900" b="0">
                <a:effectLst/>
                <a:latin typeface="Calibri" panose="020F0502020204030204" pitchFamily="34" charset="0"/>
                <a:ea typeface="Malgun Gothic" panose="020B0503020000020004" pitchFamily="34" charset="-127"/>
              </a:rPr>
              <a:t>- These teams cannot get to high speed for all types of technologies and scenarios, so keep their focus narrow on a few technical areas and/or scenarios. Most often this is user productivity (email, endpoint AV alerts (vs. EDR goes to investigation), and first response for user reports). </a:t>
            </a: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1 – Investigation and Incident Management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team serves as escalation point for issues from Triage (Tier 1) and directly monitors alerts that indicate a more sophisticate attacker that trigger behavioral alerts, special case alerts related to business-critical assets, and monitoring for ongoing attack campaigns. Proactively, this team also periodically reviews the Triage team alert queue and may proactively hunt using XDR tools in their spare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team provides d</a:t>
            </a:r>
            <a:r>
              <a:rPr lang="en-US" sz="900">
                <a:effectLst/>
                <a:latin typeface="Calibri" panose="020F0502020204030204" pitchFamily="34" charset="0"/>
                <a:ea typeface="Malgun Gothic" panose="020B0503020000020004" pitchFamily="34" charset="-127"/>
              </a:rPr>
              <a:t>eeper investigation into a lower volume of more complex attacks, often multi-stage attacks conducted by human attack operators. This team pilots new/unfamiliar alert types to document processes for Triage team and automation, often including alerts generated by Microsoft Defender for Cloud on cloud hosted apps, VMs, containers and Kubernetes, SQL databases, etc.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a:effectLst/>
                <a:latin typeface="Calibri" panose="020F0502020204030204" pitchFamily="34" charset="0"/>
                <a:ea typeface="Malgun Gothic" panose="020B0503020000020004" pitchFamily="34" charset="-127"/>
              </a:rPr>
              <a:t>See the Day in the Life of an Analyst” blogs for more details on their workflow: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1">
                <a:effectLst/>
                <a:latin typeface="Calibri" panose="020F0502020204030204" pitchFamily="34" charset="0"/>
                <a:ea typeface="Malgun Gothic" panose="020B0503020000020004" pitchFamily="34" charset="-127"/>
              </a:rPr>
              <a:t>Investigation</a:t>
            </a:r>
            <a:r>
              <a:rPr lang="en-US" sz="900" b="0">
                <a:effectLst/>
                <a:latin typeface="Calibri" panose="020F0502020204030204" pitchFamily="34" charset="0"/>
                <a:ea typeface="Malgun Gothic" panose="020B0503020000020004" pitchFamily="34" charset="-127"/>
              </a:rPr>
              <a:t> - https://www.microsoft.com/security/blog/2019/12/23/ciso-series-lessons-learned-from-the-microsoft-soc-part-3b-a-day-in-the-life/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1">
                <a:effectLst/>
                <a:latin typeface="Calibri" panose="020F0502020204030204" pitchFamily="34" charset="0"/>
                <a:ea typeface="Malgun Gothic" panose="020B0503020000020004" pitchFamily="34" charset="-127"/>
              </a:rPr>
              <a:t>Remediation </a:t>
            </a:r>
            <a:r>
              <a:rPr lang="en-US" sz="900" b="0">
                <a:effectLst/>
                <a:latin typeface="Calibri" panose="020F0502020204030204" pitchFamily="34" charset="0"/>
                <a:ea typeface="Malgun Gothic" panose="020B0503020000020004" pitchFamily="34" charset="-127"/>
              </a:rPr>
              <a:t>- https://www.microsoft.com/security/blog/2020/05/04/lessons-learned-microsoft-soc-part-3c/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Incident Management </a:t>
            </a:r>
            <a:r>
              <a:rPr lang="en-US" sz="900">
                <a:effectLst/>
                <a:latin typeface="Calibri" panose="020F0502020204030204" pitchFamily="34" charset="0"/>
                <a:ea typeface="Malgun Gothic" panose="020B0503020000020004" pitchFamily="34" charset="-127"/>
              </a:rPr>
              <a:t>– This team takes on the non-technical aspects of managing incidents including coordination with other teams like communications, legal, leadership, and other business stakeholders.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2 – Hunt and Incident Management (Tier 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a:effectLst/>
                <a:latin typeface="Calibri" panose="020F0502020204030204" pitchFamily="34" charset="0"/>
                <a:ea typeface="Malgun Gothic" panose="020B0503020000020004" pitchFamily="34" charset="-127"/>
              </a:rPr>
              <a:t>This is a multi-disciplinary team focused on identifying attackers that may have slipped through the reactive detections and handling major business-impacting events.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a:effectLst/>
                <a:latin typeface="Calibri" panose="020F0502020204030204" pitchFamily="34" charset="0"/>
                <a:ea typeface="Malgun Gothic" panose="020B0503020000020004" pitchFamily="34" charset="-127"/>
              </a:rPr>
              <a:t>Hunt</a:t>
            </a:r>
            <a:r>
              <a:rPr lang="en-US" sz="900">
                <a:effectLst/>
                <a:latin typeface="Calibri" panose="020F0502020204030204" pitchFamily="34" charset="0"/>
                <a:ea typeface="Malgun Gothic" panose="020B0503020000020004" pitchFamily="34" charset="-127"/>
              </a:rPr>
              <a:t> – This team proactively hunts for undetected threats, assists with escalations and advanced forensics for reactive investigations, and refines alerts/automation. These teams operate in more of a hypothesis-driven model than a reactive alert model and are also where red/purple teams connect with security operations. For more information, see the “Zen and the Art of Threat Hunting” blog - https://www.microsoft.com/security/blog/2020/06/25/zen-and-the-art-of-threat-hunting.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latin typeface="Calibri" panose="020F0502020204030204" pitchFamily="34" charset="0"/>
                <a:ea typeface="Malgun Gothic" panose="020B0503020000020004" pitchFamily="34" charset="-127"/>
              </a:rPr>
              <a:t>STORY: HOW IT COMES TOGETHER – </a:t>
            </a:r>
            <a:r>
              <a:rPr lang="en-US" sz="900" b="0">
                <a:effectLst/>
                <a:latin typeface="Calibri" panose="020F0502020204030204" pitchFamily="34" charset="0"/>
                <a:ea typeface="Malgun Gothic" panose="020B0503020000020004" pitchFamily="34" charset="-127"/>
              </a:rPr>
              <a:t>to give you an idea of how this works, let’s follow a common incident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a:effectLst/>
              <a:latin typeface="Calibri" panose="020F0502020204030204" pitchFamily="34" charset="0"/>
              <a:ea typeface="Malgun Gothic" panose="020B0503020000020004" pitchFamily="34" charset="-127"/>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a:sym typeface="Wingdings" panose="05000000000000000000" pitchFamily="2" charset="2"/>
              </a:rPr>
              <a:t>Triage (Tier 1)</a:t>
            </a:r>
            <a:r>
              <a:rPr lang="en-US" sz="900" b="1" i="0"/>
              <a:t> </a:t>
            </a:r>
            <a:r>
              <a:rPr lang="en-US" sz="900" b="0" i="0"/>
              <a:t>analyst claims a malware alert from the queue and investigates (e.g. with Microsoft 365 Defender console)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a:t>While most </a:t>
            </a:r>
            <a:r>
              <a:rPr lang="en-US" sz="900" b="1" i="0"/>
              <a:t>Triage </a:t>
            </a:r>
            <a:r>
              <a:rPr lang="en-US" sz="900" b="0" i="0"/>
              <a:t>cases are rapidly remediated and closed, this time the analyst observes that malware may require more involved/advanced remediation (e.g. device isolation and cleanup). </a:t>
            </a:r>
            <a:r>
              <a:rPr lang="en-US" sz="900" b="1" i="0">
                <a:sym typeface="Wingdings" panose="05000000000000000000" pitchFamily="2" charset="2"/>
              </a:rPr>
              <a:t>Triage </a:t>
            </a:r>
            <a:r>
              <a:rPr lang="en-US" sz="900" b="0" i="0">
                <a:sym typeface="Wingdings" panose="05000000000000000000" pitchFamily="2" charset="2"/>
              </a:rPr>
              <a:t>escalates case to </a:t>
            </a:r>
            <a:r>
              <a:rPr lang="en-US" sz="900" b="1" i="0">
                <a:sym typeface="Wingdings" panose="05000000000000000000" pitchFamily="2" charset="2"/>
              </a:rPr>
              <a:t>Investigation </a:t>
            </a:r>
            <a:r>
              <a:rPr lang="en-US" sz="900" b="0" i="0">
                <a:sym typeface="Wingdings" panose="05000000000000000000" pitchFamily="2" charset="2"/>
              </a:rPr>
              <a:t>analyst (Tier 2) who takes lead for investigation while </a:t>
            </a:r>
            <a:r>
              <a:rPr lang="en-US" sz="900" b="1" i="0">
                <a:sym typeface="Wingdings" panose="05000000000000000000" pitchFamily="2" charset="2"/>
              </a:rPr>
              <a:t>Triage </a:t>
            </a:r>
            <a:r>
              <a:rPr lang="en-US" sz="900" b="0" i="0">
                <a:sym typeface="Wingdings" panose="05000000000000000000" pitchFamily="2" charset="2"/>
              </a:rPr>
              <a:t>has option to stay involved and learn more (Investigation team may leverage Microsoft Sentinel or another SIEM for broader context)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1" i="0"/>
              <a:t>Investigation </a:t>
            </a:r>
            <a:r>
              <a:rPr lang="en-US" sz="900" b="0" i="0"/>
              <a:t>verifies investigation conclusions (or digs further into it) and proceeds with remediation, closes case.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a:t>Later, </a:t>
            </a:r>
            <a:r>
              <a:rPr lang="en-US" sz="900" b="1" i="0"/>
              <a:t>Hunt (Tier 3) </a:t>
            </a:r>
            <a:r>
              <a:rPr lang="en-US" sz="900" b="0" i="0"/>
              <a:t>may notice this case while reviewing closed incidents to scan for commonalities or anomalies worth digging into:</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Detections that may be eligible for auto-remediation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Multiple similar incidents that may have a common root cause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a:t>Other potential process/tool/alert improvements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a:t>In one case, Tier 3 reviewed the case and found that the user had fallen for a tech scam. This detection was then flagged as a potentially higher priority alert because the scammers had managed to get admin level access on the endpoint (which can create a higher risk exposure).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CLICK 3 – Threat intelligence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a:effectLst/>
                <a:latin typeface="Calibri" panose="020F0502020204030204" pitchFamily="34" charset="0"/>
                <a:ea typeface="Malgun Gothic" panose="020B0503020000020004" pitchFamily="34" charset="-127"/>
              </a:rPr>
              <a:t>Threat Intelligence teams </a:t>
            </a:r>
            <a:r>
              <a:rPr lang="en-US" sz="900">
                <a:effectLst/>
                <a:latin typeface="Calibri" panose="020F0502020204030204" pitchFamily="34" charset="0"/>
                <a:ea typeface="Malgun Gothic" panose="020B0503020000020004" pitchFamily="34" charset="-127"/>
              </a:rPr>
              <a:t>provide context and insights to support all other functions (using a threat intelligence platform (TIP) in larger organizations). This could include many different facets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Reactive technical research for active incidents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Proactive technical research into attacker groups, attack trends, high profile attacks, emerging techniques,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Strategic analysis, research, and insights to inform business and technical processes and priorities.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Malgun Gothic" panose="020B0503020000020004" pitchFamily="34" charset="-127"/>
              </a:rPr>
              <a:t>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sng">
                <a:effectLst/>
                <a:latin typeface="Calibri" panose="020F0502020204030204" pitchFamily="34" charset="0"/>
                <a:ea typeface="Malgun Gothic" panose="020B0503020000020004" pitchFamily="34" charset="-127"/>
              </a:rPr>
              <a:t>Additional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a:effectLst/>
              <a:latin typeface="Calibri" panose="020F0502020204030204" pitchFamily="34" charset="0"/>
              <a:ea typeface="Malgun Gothic" panose="020B0503020000020004" pitchFamily="34"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a:effectLst/>
                <a:latin typeface="Calibri" panose="020F0502020204030204" pitchFamily="34" charset="0"/>
                <a:ea typeface="Malgun Gothic" panose="020B0503020000020004" pitchFamily="34" charset="-127"/>
              </a:rPr>
              <a:t>The average volume of alerts we see in the Microsoft Cyber Defense Operations Center (CDOC) is:</a:t>
            </a:r>
          </a:p>
          <a:p>
            <a:pPr marL="177800" indent="-177800" defTabSz="932472" fontAlgn="base">
              <a:spcBef>
                <a:spcPct val="0"/>
              </a:spcBef>
              <a:spcAft>
                <a:spcPct val="0"/>
              </a:spcAft>
              <a:buFont typeface="Arial" panose="020B0604020202020204" pitchFamily="34" charset="0"/>
              <a:buChar char="•"/>
              <a:defRPr/>
            </a:pPr>
            <a:r>
              <a:rPr kumimoji="0" lang="en-US" sz="900" b="1"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from </a:t>
            </a:r>
            <a:r>
              <a:rPr kumimoji="0" lang="en-US" sz="900" b="1" i="0" u="none" strike="noStrike" kern="1200" cap="none" spc="0" normalizeH="0" baseline="0" noProof="0">
                <a:ln>
                  <a:noFill/>
                </a:ln>
                <a:gradFill>
                  <a:gsLst>
                    <a:gs pos="0">
                      <a:schemeClr val="accent5">
                        <a:lumMod val="50000"/>
                      </a:schemeClr>
                    </a:gs>
                    <a:gs pos="100000">
                      <a:schemeClr val="accent5">
                        <a:lumMod val="50000"/>
                      </a:schemeClr>
                    </a:gs>
                  </a:gsLst>
                  <a:lin ang="5400000" scaled="1"/>
                </a:gradFill>
                <a:effectLst/>
                <a:uLnTx/>
                <a:uFillTx/>
                <a:latin typeface="+mn-lt"/>
                <a:ea typeface="+mn-ea"/>
                <a:cs typeface="Segoe UI" pitchFamily="34" charset="0"/>
              </a:rPr>
              <a:t>Microsoft 365 </a:t>
            </a:r>
            <a:r>
              <a:rPr lang="en-US" sz="900" b="1" i="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Defender &amp; Microsoft Defender for Cloud (~65%) </a:t>
            </a:r>
            <a:r>
              <a:rPr lang="en-US" sz="900" b="0" i="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 This includes alerts from Microsoft 365 Defender (email, endpoint, identity, cloud apps) as well as Microsoft Defender for Cloud (hybrid Infrastructure resources)</a:t>
            </a:r>
          </a:p>
          <a:p>
            <a:pPr marL="177800" indent="-177800" defTabSz="932472" fontAlgn="base">
              <a:spcBef>
                <a:spcPct val="0"/>
              </a:spcBef>
              <a:spcAft>
                <a:spcPct val="0"/>
              </a:spcAft>
              <a:buFont typeface="Arial" panose="020B0604020202020204" pitchFamily="34" charset="0"/>
              <a:buChar char="•"/>
              <a:defRPr/>
            </a:pPr>
            <a:r>
              <a:rPr lang="en-US" sz="900" b="1"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(~10%) – </a:t>
            </a:r>
            <a:r>
              <a:rPr lang="en-US" sz="900" b="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User reporting of phishing emails </a:t>
            </a:r>
            <a:r>
              <a:rPr lang="en-US" sz="900" b="0">
                <a:effectLst/>
                <a:latin typeface="Calibri" panose="020F0502020204030204" pitchFamily="34" charset="0"/>
                <a:ea typeface="Times New Roman" panose="02020603050405020304" pitchFamily="18" charset="0"/>
              </a:rPr>
              <a:t>also generates </a:t>
            </a:r>
            <a:r>
              <a:rPr lang="en-US" sz="900">
                <a:effectLst/>
                <a:latin typeface="Calibri" panose="020F0502020204030204" pitchFamily="34" charset="0"/>
                <a:ea typeface="Times New Roman" panose="02020603050405020304" pitchFamily="18" charset="0"/>
              </a:rPr>
              <a:t>tickets that are investigated by analysts. </a:t>
            </a:r>
            <a:endPar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endParaRPr>
          </a:p>
          <a:p>
            <a:pPr marL="177800" indent="-177800" defTabSz="932472" fontAlgn="base">
              <a:spcBef>
                <a:spcPct val="0"/>
              </a:spcBef>
              <a:spcAft>
                <a:spcPct val="0"/>
              </a:spcAft>
              <a:buFont typeface="Arial" panose="020B0604020202020204" pitchFamily="34" charset="0"/>
              <a:buChar char="•"/>
              <a:defRPr/>
            </a:pPr>
            <a:r>
              <a:rPr lang="en-US" sz="900" b="1"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Log/Event/Other (~25%) – </a:t>
            </a:r>
            <a:r>
              <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This includes event-based log detections and other 3</a:t>
            </a:r>
            <a:r>
              <a:rPr lang="en-US" sz="900" kern="1200" baseline="300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rd</a:t>
            </a:r>
            <a:r>
              <a:rPr lang="en-US" sz="900" kern="1200">
                <a:gradFill>
                  <a:gsLst>
                    <a:gs pos="0">
                      <a:schemeClr val="accent5">
                        <a:lumMod val="50000"/>
                      </a:schemeClr>
                    </a:gs>
                    <a:gs pos="100000">
                      <a:schemeClr val="accent5">
                        <a:lumMod val="50000"/>
                      </a:schemeClr>
                    </a:gs>
                  </a:gsLst>
                  <a:lin ang="5400000" scaled="1"/>
                </a:gradFill>
                <a:latin typeface="+mn-lt"/>
                <a:ea typeface="+mn-ea"/>
                <a:cs typeface="Segoe UI" pitchFamily="34" charset="0"/>
              </a:rPr>
              <a:t> party tools</a:t>
            </a:r>
            <a:endParaRPr lang="en-US" sz="900">
              <a:effectLst/>
              <a:latin typeface="Calibri" panose="020F0502020204030204" pitchFamily="34" charset="0"/>
              <a:ea typeface="Malgun Gothic" panose="020B0503020000020004" pitchFamily="34" charset="-127"/>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80B8BE9-712D-4CC0-98F9-07C407A9962D}"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991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 </a:t>
            </a:r>
            <a:r>
              <a:rPr lang="en-US"/>
              <a:t>Security Operations (SecOps) often faces daunting internal hurdles while trying to tracking attackers across systems</a:t>
            </a:r>
          </a:p>
          <a:p>
            <a:endParaRPr lang="en-US"/>
          </a:p>
          <a:p>
            <a:r>
              <a:rPr lang="en-US"/>
              <a:t>The enterprise IT estate is complex with many resource types and the security tools are often </a:t>
            </a:r>
            <a:r>
              <a:rPr lang="en-US" err="1"/>
              <a:t>silo’ed</a:t>
            </a:r>
            <a:r>
              <a:rPr lang="en-US"/>
              <a:t>, amplifying that complexity</a:t>
            </a:r>
          </a:p>
          <a:p>
            <a:endParaRPr lang="en-US"/>
          </a:p>
          <a:p>
            <a:r>
              <a:rPr lang="en-US" b="1"/>
              <a:t>CLICK 1 – Dragon and Knight</a:t>
            </a:r>
          </a:p>
          <a:p>
            <a:endParaRPr lang="en-US"/>
          </a:p>
          <a:p>
            <a:r>
              <a:rPr lang="en-US"/>
              <a:t>Attackers (Dragon) are relatively immune to this complexity as they often follow the pathways built for productivity users who need to access many resources across the enterprise to get their jobs done</a:t>
            </a:r>
          </a:p>
          <a:p>
            <a:r>
              <a:rPr lang="en-US"/>
              <a:t>Defenders (Knight) seek to rapidly follow these attackers across the estate, but are constrained by siloed tools, often lacking unified and clear visibility across the estate. </a:t>
            </a:r>
          </a:p>
          <a:p>
            <a:endParaRPr lang="en-US"/>
          </a:p>
          <a:p>
            <a:r>
              <a:rPr lang="en-US" b="1"/>
              <a:t>CLICK 2 –Silo Integration Challenges</a:t>
            </a:r>
          </a:p>
          <a:p>
            <a:endParaRPr lang="en-US"/>
          </a:p>
          <a:p>
            <a:r>
              <a:rPr lang="en-US"/>
              <a:t>SecOps teams often strive to make the tools act/work like one to reduce friction for analyst teams investigating and hunting for threats but it’s difficult to integrate these silos. This is true even for organizations who put all the data in a single SIEM. </a:t>
            </a:r>
          </a:p>
          <a:p>
            <a:endParaRPr lang="en-US"/>
          </a:p>
          <a:p>
            <a:r>
              <a:rPr lang="en-US"/>
              <a:t>Integrating them is difficult because toolsets were </a:t>
            </a:r>
            <a:r>
              <a:rPr lang="en-US" i="1"/>
              <a:t>designed in silos </a:t>
            </a:r>
            <a:r>
              <a:rPr lang="en-US"/>
              <a:t>without consideration for operating as a single system. Several key challenges include:</a:t>
            </a:r>
          </a:p>
          <a:p>
            <a:pPr marL="171450" indent="-171450">
              <a:buFont typeface="Arial" panose="020B0604020202020204" pitchFamily="34" charset="0"/>
              <a:buChar char="•"/>
            </a:pPr>
            <a:r>
              <a:rPr lang="en-US" b="1"/>
              <a:t>Mapping Challenges - </a:t>
            </a:r>
            <a:r>
              <a:rPr lang="en-US"/>
              <a:t>Different tools pivot on different types of data and objects (network vs. endpoint vs. email vs. device vs. etc.) and often use different formatting/identifiers for each. While these can be overcome, this is a complex skill-intensive task that takes talented people away from actually hunting attackers. </a:t>
            </a:r>
          </a:p>
          <a:p>
            <a:pPr marL="171450" indent="-171450">
              <a:buFont typeface="Arial" panose="020B0604020202020204" pitchFamily="34" charset="0"/>
              <a:buChar char="•"/>
            </a:pPr>
            <a:r>
              <a:rPr lang="en-US" b="1"/>
              <a:t>Strong Biases/Tendencies </a:t>
            </a:r>
            <a:r>
              <a:rPr lang="en-US"/>
              <a:t>– Different toolsets often have different biases that make it difficult to integrate them and their data. For example, antivirus vendors are incented to report and alert on all anomalies as alerts as they will be punished by AV testing industry for “missing an alert” in their ratings if they don’t. Identity detection vendors often have the opposite bias and only designate high confidence anomalies as alerts to avoid the tool being rejected by SecOps teams (who often have a deep network background, but aren’t familiar with identity technology, so any false positive reinforces an existing narrative/bias that network is always the best source of truth). </a:t>
            </a:r>
          </a:p>
          <a:p>
            <a:endParaRPr lang="en-US"/>
          </a:p>
          <a:p>
            <a:r>
              <a:rPr lang="en-US"/>
              <a:t>These collectively lead to difficulties for SecOps teams that are trying to make the tools act/work like one to reduce friction for analyst teams.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a:t>Minutes Matter - </a:t>
            </a:r>
            <a:r>
              <a:rPr lang="en-US"/>
              <a:t>These inefficiencies and delays can become extremely costly to the organization, as in the case of human operated ransomware. These attackers can </a:t>
            </a:r>
            <a:r>
              <a:rPr lang="en-US" b="0" i="0">
                <a:effectLst/>
                <a:latin typeface="Segoe UI" panose="020B0502040204020203" pitchFamily="34" charset="0"/>
              </a:rPr>
              <a:t>run their entire attack chain in a day or less, sometimes as fast as 15 minutes. This means that minutes matter for analysts, driving a need for tight integration within the SecOps tools and with preventive controls.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150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Microsoft did this hard SecOps integration work so customers don’t have to.   </a:t>
            </a:r>
          </a:p>
          <a:p>
            <a:r>
              <a:rPr lang="en-US"/>
              <a:t>  </a:t>
            </a:r>
            <a:endParaRPr lang="en-US">
              <a:cs typeface="Calibri"/>
            </a:endParaRPr>
          </a:p>
          <a:p>
            <a:r>
              <a:rPr lang="en-US" b="0"/>
              <a:t>Microsoft optimizes the analyst experience by integrating our toolsets natively in our product engineering.</a:t>
            </a:r>
            <a:r>
              <a:rPr lang="en-US"/>
              <a:t>  </a:t>
            </a:r>
          </a:p>
          <a:p>
            <a:pPr defTabSz="914367">
              <a:defRPr/>
            </a:pPr>
            <a:r>
              <a:rPr lang="en-US"/>
              <a:t>  </a:t>
            </a:r>
            <a:endParaRPr lang="en-US">
              <a:cs typeface="Calibri"/>
            </a:endParaRPr>
          </a:p>
          <a:p>
            <a:r>
              <a:rPr lang="en-US" b="1"/>
              <a:t>Intelligent Capabilities - </a:t>
            </a:r>
            <a:r>
              <a:rPr lang="en-US"/>
              <a:t>We started with highly capable cloud scale detection tools that work well for their functions, which are consistently recognized by customers and industry analysts (showing up as leaders in many comparison reports).   </a:t>
            </a:r>
          </a:p>
          <a:p>
            <a:r>
              <a:rPr lang="en-US"/>
              <a:t>  </a:t>
            </a:r>
            <a:endParaRPr lang="en-US">
              <a:cs typeface="Calibri"/>
            </a:endParaRPr>
          </a:p>
          <a:p>
            <a:r>
              <a:rPr lang="en-US" b="1"/>
              <a:t>Signal Sharing </a:t>
            </a:r>
            <a:r>
              <a:rPr lang="en-US"/>
              <a:t>– The first step to integrate these tool backends is to simply have them to talk to each other. This consists of providing API access and ensuring each tool calls the right APIs for each relevant function while ensuring data integration is complies with security and privacy regulations and customer contracts.   </a:t>
            </a:r>
          </a:p>
          <a:p>
            <a:r>
              <a:rPr lang="en-US"/>
              <a:t>  </a:t>
            </a:r>
            <a:endParaRPr lang="en-US">
              <a:cs typeface="Calibri"/>
            </a:endParaRPr>
          </a:p>
          <a:p>
            <a:r>
              <a:rPr lang="en-US"/>
              <a:t>This foundational connectivity enables data sharing/querying and triggering of automated attacks across tools.   </a:t>
            </a:r>
          </a:p>
          <a:p>
            <a:r>
              <a:rPr lang="en-US"/>
              <a:t>  </a:t>
            </a:r>
            <a:endParaRPr lang="en-US">
              <a:cs typeface="Calibri"/>
            </a:endParaRPr>
          </a:p>
          <a:p>
            <a:r>
              <a:rPr lang="en-US" i="1"/>
              <a:t>This is all we need to do for a single magic portal, right? Nope, there are more layers of work to get to a truly integrated/harmonized experience across systems. </a:t>
            </a:r>
            <a:r>
              <a:rPr lang="en-US"/>
              <a:t>  </a:t>
            </a:r>
            <a:endParaRPr lang="en-US">
              <a:cs typeface="Calibri"/>
            </a:endParaRPr>
          </a:p>
          <a:p>
            <a:r>
              <a:rPr lang="en-US"/>
              <a:t>  </a:t>
            </a:r>
            <a:endParaRPr lang="en-US">
              <a:cs typeface="Calibri"/>
            </a:endParaRPr>
          </a:p>
          <a:p>
            <a:r>
              <a:rPr lang="en-US" b="1"/>
              <a:t>CLICK 1 - </a:t>
            </a:r>
            <a:r>
              <a:rPr kumimoji="0" lang="en-US" b="1" i="0" u="none" strike="noStrike" kern="1200" cap="none" spc="0" normalizeH="0" baseline="0" noProof="0">
                <a:ln>
                  <a:noFill/>
                </a:ln>
                <a:effectLst/>
                <a:uLnTx/>
                <a:uFillTx/>
              </a:rPr>
              <a:t>Unified entity reputation (Users, machines, email, files, IP, URLs)</a:t>
            </a:r>
            <a:r>
              <a:rPr lang="en-US" b="1"/>
              <a:t> </a:t>
            </a:r>
            <a:r>
              <a:rPr kumimoji="0" lang="en-US" b="0" i="0" u="none" strike="noStrike" kern="1200" cap="none" spc="0" normalizeH="0" baseline="0" noProof="0">
                <a:ln>
                  <a:noFill/>
                </a:ln>
                <a:effectLst/>
                <a:uLnTx/>
                <a:uFillTx/>
              </a:rPr>
              <a:t>–</a:t>
            </a:r>
            <a:r>
              <a:rPr lang="en-US"/>
              <a:t>   </a:t>
            </a:r>
            <a:endParaRPr lang="en-US">
              <a:cs typeface="Calibri"/>
            </a:endParaRPr>
          </a:p>
          <a:p>
            <a:r>
              <a:rPr lang="en-US"/>
              <a:t>  </a:t>
            </a:r>
            <a:endParaRPr lang="en-US">
              <a:cs typeface="Calibri"/>
            </a:endParaRPr>
          </a:p>
          <a:p>
            <a:r>
              <a:rPr lang="en-US"/>
              <a:t>Next, we have to enable a common language and definitions for artifacts like endpoints, IP addresses, emails, etc. and their various attributes (which contribute to the collective security reputation of these objects). This is a lot of detailed work to ensure each system is collecting, storing, and sharing these consistently (as anyone who has done this work in SecOps can attest).   </a:t>
            </a:r>
          </a:p>
          <a:p>
            <a:r>
              <a:rPr lang="en-US"/>
              <a:t>  </a:t>
            </a:r>
            <a:endParaRPr lang="en-US">
              <a:cs typeface="Calibri"/>
            </a:endParaRPr>
          </a:p>
          <a:p>
            <a:pPr defTabSz="914367">
              <a:defRPr/>
            </a:pPr>
            <a:r>
              <a:rPr lang="en-US"/>
              <a:t>We also need to unify the reputation data for each tool so that each tool can correctly calculate risk (and consume a risk calculation from another tool), ensuring we have the complete reputation information for each asset types and that we don’t report high risk one tool and low in another.   </a:t>
            </a:r>
          </a:p>
          <a:p>
            <a:r>
              <a:rPr lang="en-US"/>
              <a:t>  </a:t>
            </a:r>
            <a:endParaRPr lang="en-US">
              <a:cs typeface="Calibri"/>
            </a:endParaRPr>
          </a:p>
          <a:p>
            <a:pPr>
              <a:defRPr/>
            </a:pPr>
            <a:r>
              <a:rPr lang="en-US" b="1"/>
              <a:t>Note: </a:t>
            </a:r>
            <a:r>
              <a:rPr lang="en-US"/>
              <a:t>While it may seem odd at first, the information about entities is actually pretty distributed around these tools. While the information on machine threats primarily comes from an endpoint tool like Microsoft defender for endpoint (MDE), there are a lot of references to endpoints is scattered around the identity, application, and email tools during their detections.   </a:t>
            </a:r>
          </a:p>
          <a:p>
            <a:r>
              <a:rPr lang="en-US"/>
              <a:t>  </a:t>
            </a:r>
            <a:endParaRPr lang="en-US">
              <a:cs typeface="Calibri"/>
            </a:endParaRPr>
          </a:p>
          <a:p>
            <a:r>
              <a:rPr lang="en-US" b="1"/>
              <a:t>CLICK 2 - </a:t>
            </a:r>
            <a:r>
              <a:rPr kumimoji="0" lang="en-US" b="1" i="0" u="none" strike="noStrike" kern="1200" cap="none" spc="0" normalizeH="0" baseline="0" noProof="0">
                <a:ln>
                  <a:noFill/>
                </a:ln>
                <a:effectLst/>
                <a:uLnTx/>
                <a:uFillTx/>
              </a:rPr>
              <a:t>Semantics and Meaning</a:t>
            </a:r>
            <a:r>
              <a:rPr lang="en-US" b="1"/>
              <a:t> </a:t>
            </a:r>
            <a:r>
              <a:rPr lang="en-US"/>
              <a:t>  </a:t>
            </a:r>
            <a:endParaRPr lang="en-US">
              <a:cs typeface="Calibri"/>
            </a:endParaRPr>
          </a:p>
          <a:p>
            <a:r>
              <a:rPr lang="en-US"/>
              <a:t>  </a:t>
            </a:r>
            <a:endParaRPr lang="en-US">
              <a:cs typeface="Calibri"/>
            </a:endParaRPr>
          </a:p>
          <a:p>
            <a:r>
              <a:rPr kumimoji="0" lang="en-US" b="0" i="0" u="none" strike="noStrike" kern="1200" cap="none" spc="0" normalizeH="0" baseline="0" noProof="0">
                <a:ln>
                  <a:noFill/>
                </a:ln>
                <a:effectLst/>
                <a:uLnTx/>
                <a:uFillTx/>
              </a:rPr>
              <a:t>Our Engineering teams have done a lot of work to ensure that the technical meaning of various terminology like “Event”, “Incident”, and “Alert” are consistent across our tools (rules/thresholds/triggers/behavior/etc.). The ultimate goal of this effort is to surface a consistent set of terminology and technology to improve decisions by human analysts and automation.</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lang="en-US" b="1"/>
              <a:t>CLICK 3 </a:t>
            </a:r>
            <a:r>
              <a:rPr kumimoji="0" lang="en-US" b="1" i="0" u="none" strike="noStrike" kern="1200" cap="none" spc="0" normalizeH="0" baseline="0" noProof="0">
                <a:ln>
                  <a:noFill/>
                </a:ln>
                <a:effectLst/>
                <a:uLnTx/>
                <a:uFillTx/>
              </a:rPr>
              <a:t>Automated protection and remediation playbooks –</a:t>
            </a:r>
            <a:r>
              <a:rPr lang="en-US" b="1"/>
              <a:t> </a:t>
            </a:r>
            <a:r>
              <a:rPr lang="en-US"/>
              <a:t>  </a:t>
            </a:r>
            <a:endParaRPr lang="en-US">
              <a:cs typeface="Calibri"/>
            </a:endParaRP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As those foundational components are put into place, we updated the automated investigation and remediation of incidents. This is where your analysts start realizing the most significant benefits of this work as the tools are able to directly reduce workload on analysts with automation</a:t>
            </a:r>
            <a:r>
              <a:rPr lang="en-US"/>
              <a:t>  </a:t>
            </a: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For example, Microsoft 365 Defender automatically investigate incidents and build an automated remediation sequence to clean up the incident. You can configure which of these automated remediations will run without any analyst action and which require an analyst to review and approve the remediation sequence. This automation currently spans across endpoints and Office 365 email and collaboration resources.</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More information on</a:t>
            </a:r>
            <a:r>
              <a:rPr lang="en-US"/>
              <a:t> </a:t>
            </a:r>
            <a:r>
              <a:rPr kumimoji="0" lang="en-US" b="0" i="0" u="none" strike="noStrike" kern="1200" cap="none" spc="0" normalizeH="0" baseline="0" noProof="0">
                <a:ln>
                  <a:noFill/>
                </a:ln>
                <a:effectLst/>
                <a:uLnTx/>
                <a:uFillTx/>
              </a:rPr>
              <a:t>AutoIR</a:t>
            </a:r>
            <a:r>
              <a:rPr lang="en-US"/>
              <a:t> </a:t>
            </a:r>
            <a:r>
              <a:rPr kumimoji="0" lang="en-US" b="0" i="0" u="none" strike="noStrike" kern="1200" cap="none" spc="0" normalizeH="0" baseline="0" noProof="0">
                <a:ln>
                  <a:noFill/>
                </a:ln>
                <a:effectLst/>
                <a:uLnTx/>
                <a:uFillTx/>
              </a:rPr>
              <a:t>in Microsoft 365 Defender is here - </a:t>
            </a:r>
            <a:r>
              <a:rPr kumimoji="0" lang="en-US" b="0" i="0" u="none" strike="noStrike" kern="1200" cap="none" spc="0" normalizeH="0" baseline="0" noProof="0">
                <a:ln>
                  <a:noFill/>
                </a:ln>
                <a:effectLst/>
                <a:uLnTx/>
                <a:uFillTx/>
                <a:hlinkClick r:id="rId3"/>
              </a:rPr>
              <a:t>https://docs.microsoft.com/microsoft-365/security/defender-endpoint/automated-investigations</a:t>
            </a:r>
            <a:r>
              <a:rPr lang="en-US"/>
              <a:t>  </a:t>
            </a:r>
            <a:endParaRPr lang="en-US">
              <a:cs typeface="Calibri"/>
            </a:endParaRPr>
          </a:p>
          <a:p>
            <a:pPr defTabSz="914367">
              <a:defRPr/>
            </a:pPr>
            <a:r>
              <a:rPr kumimoji="0" lang="en-US" b="0" i="0" u="none" strike="noStrike" kern="1200" cap="none" spc="0" normalizeH="0" baseline="0" noProof="0">
                <a:ln>
                  <a:noFill/>
                </a:ln>
                <a:effectLst/>
                <a:uLnTx/>
                <a:uFillTx/>
              </a:rPr>
              <a:t>More information on</a:t>
            </a:r>
            <a:r>
              <a:rPr lang="en-US"/>
              <a:t> </a:t>
            </a:r>
            <a:r>
              <a:rPr lang="en-US" b="0" i="0">
                <a:effectLst/>
              </a:rPr>
              <a:t>Security Orchestration, Automation, and Response (SOAR)</a:t>
            </a:r>
            <a:r>
              <a:rPr lang="en-US"/>
              <a:t> </a:t>
            </a:r>
            <a:r>
              <a:rPr kumimoji="0" lang="en-US" b="0" i="0" u="none" strike="noStrike" kern="1200" cap="none" spc="0" normalizeH="0" baseline="0" noProof="0">
                <a:ln>
                  <a:noFill/>
                </a:ln>
                <a:effectLst/>
                <a:uLnTx/>
                <a:uFillTx/>
              </a:rPr>
              <a:t>in Microsoft Sentinel is here - </a:t>
            </a:r>
            <a:r>
              <a:rPr kumimoji="0" lang="en-US" b="0" i="0" u="none" strike="noStrike" kern="1200" cap="none" spc="0" normalizeH="0" baseline="0" noProof="0">
                <a:ln>
                  <a:noFill/>
                </a:ln>
                <a:effectLst/>
                <a:uLnTx/>
                <a:uFillTx/>
                <a:hlinkClick r:id="rId4"/>
              </a:rPr>
              <a:t>https://docs.microsoft.com/azure/sentinel/automation-in-azure-sentinel</a:t>
            </a:r>
            <a:r>
              <a:rPr lang="en-US"/>
              <a:t>  </a:t>
            </a:r>
            <a:endParaRPr lang="en-US">
              <a:cs typeface="Calibri"/>
            </a:endParaRPr>
          </a:p>
          <a:p>
            <a:pPr defTabSz="914367">
              <a:defRPr/>
            </a:pPr>
            <a:r>
              <a:rPr lang="en-US"/>
              <a:t>  </a:t>
            </a:r>
            <a:endParaRPr lang="en-US">
              <a:cs typeface="Calibri"/>
            </a:endParaRPr>
          </a:p>
          <a:p>
            <a:pPr defTabSz="914367">
              <a:defRPr/>
            </a:pPr>
            <a:r>
              <a:rPr kumimoji="0" lang="en-US" b="1" i="0" u="none" strike="noStrike" kern="1200" cap="none" spc="0" normalizeH="0" baseline="0" noProof="0">
                <a:ln>
                  <a:noFill/>
                </a:ln>
                <a:effectLst/>
                <a:uLnTx/>
                <a:uFillTx/>
              </a:rPr>
              <a:t>CLICK 4 - Single Portal Experience</a:t>
            </a:r>
            <a:r>
              <a:rPr lang="en-US" b="1"/>
              <a:t> </a:t>
            </a:r>
            <a:r>
              <a:rPr lang="en-US"/>
              <a:t>  </a:t>
            </a:r>
            <a:endParaRPr lang="en-US">
              <a:cs typeface="Calibri"/>
            </a:endParaRPr>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Microsoft has also made significant progress on a single unified portal for SecOps by consolidating to a single portal for Microsoft 365 Defender and integrating investigation workflows with Microsoft Sentinel.</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pPr defTabSz="914367">
              <a:defRPr/>
            </a:pPr>
            <a:r>
              <a:rPr kumimoji="0" lang="en-US" b="0" i="0" u="none" strike="noStrike" kern="1200" cap="none" spc="0" normalizeH="0" baseline="0" noProof="0">
                <a:ln>
                  <a:noFill/>
                </a:ln>
                <a:effectLst/>
                <a:uLnTx/>
                <a:uFillTx/>
              </a:rPr>
              <a:t>This helps provide analysts a single place for context across the enterprise (Microsoft Sentinel), a single place for deep context on assets in the productivity environment (Microsoft 365 Defender), and an integrated investigation experience across those portals. While it isn’t perfect, it is a major step forward from the way industry has been doing this.</a:t>
            </a:r>
            <a:r>
              <a:rPr lang="en-US"/>
              <a:t>  </a:t>
            </a:r>
            <a:r>
              <a:rPr kumimoji="0" lang="en-US" b="0" i="0" u="none" strike="noStrike" kern="1200" cap="none" spc="0" normalizeH="0" baseline="0" noProof="0">
                <a:ln>
                  <a:noFill/>
                </a:ln>
                <a:effectLst/>
                <a:uLnTx/>
                <a:uFillTx/>
              </a:rPr>
              <a:t> </a:t>
            </a:r>
            <a:endParaRPr lang="en-US"/>
          </a:p>
          <a:p>
            <a:pPr defTabSz="914367">
              <a:defRPr/>
            </a:pPr>
            <a:r>
              <a:rPr lang="en-US"/>
              <a:t>  </a:t>
            </a:r>
            <a:endParaRPr lang="en-US">
              <a:cs typeface="Calibri"/>
            </a:endParaRPr>
          </a:p>
          <a:p>
            <a:r>
              <a:rPr lang="en-US" b="0" i="0">
                <a:effectLst/>
              </a:rPr>
              <a:t>For more information on Microsoft 365 Defender integration with Microsoft Sentinel, see</a:t>
            </a:r>
            <a:r>
              <a:rPr lang="en-US"/>
              <a:t> </a:t>
            </a:r>
            <a:r>
              <a:rPr kumimoji="0" lang="en-US" b="0" i="0" u="none" strike="noStrike" kern="1200" cap="none" spc="0" normalizeH="0" baseline="0" noProof="0">
                <a:ln>
                  <a:noFill/>
                </a:ln>
                <a:effectLst/>
                <a:uLnTx/>
                <a:uFillTx/>
                <a:hlinkClick r:id="rId5"/>
              </a:rPr>
              <a:t>https://docs.microsoft.com/azure/sentinel/microsoft-365-defender-sentinel-integration</a:t>
            </a:r>
            <a:r>
              <a:rPr lang="en-US"/>
              <a:t> </a:t>
            </a:r>
            <a:endParaRPr lang="en-US">
              <a:cs typeface="Calibri"/>
            </a:endParaRPr>
          </a:p>
          <a:p>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32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are the organizational functions required to manage information security risk and some insights on how it is changing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Security Leadership includes guiding </a:t>
            </a:r>
            <a:r>
              <a:rPr lang="en-US" b="1"/>
              <a:t>the organizational culture </a:t>
            </a:r>
            <a:r>
              <a:rPr lang="en-US"/>
              <a:t>as well as the authoring or approving of </a:t>
            </a:r>
            <a:r>
              <a:rPr lang="en-US" b="1"/>
              <a:t>policy and standards</a:t>
            </a:r>
            <a:r>
              <a:rPr lang="en-US"/>
              <a:t>. This should be aligned to the mission and risk appetite of the organization, focus on both enabling productivity and securing assets (carefully balancing those when required), and staying agile to meet the continuously evolving environment.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a:t>Note: </a:t>
            </a:r>
            <a:r>
              <a:rPr lang="en-US"/>
              <a:t>Security Leadership is often supported by a </a:t>
            </a:r>
            <a:r>
              <a:rPr lang="en-US" b="1"/>
              <a:t>program management office </a:t>
            </a:r>
            <a:r>
              <a:rPr lang="en-US"/>
              <a:t>to drive large/ complex programs and measure success (sometimes within the security organization, sometimes provided by another internal group). </a:t>
            </a:r>
          </a:p>
          <a:p>
            <a:endParaRPr lang="en-US"/>
          </a:p>
          <a:p>
            <a:r>
              <a:rPr lang="en-US" b="1"/>
              <a:t>CLICK 1</a:t>
            </a:r>
          </a:p>
          <a:p>
            <a:endParaRPr lang="en-US"/>
          </a:p>
          <a:p>
            <a:r>
              <a:rPr lang="en-US"/>
              <a:t>Organizational policy and standards should inform and be informed by both security architecture and compliance requirements. The policy should be designed to meet the organization’s risk appetite and incorporate</a:t>
            </a:r>
          </a:p>
          <a:p>
            <a:pPr marL="228600" indent="-228600">
              <a:buAutoNum type="arabicPeriod"/>
            </a:pPr>
            <a:r>
              <a:rPr lang="en-US"/>
              <a:t>Regulatory compliance requirements and current compliance status (requirements met, risks accepted, etc.)</a:t>
            </a:r>
          </a:p>
          <a:p>
            <a:pPr marL="228600" indent="-228600">
              <a:buAutoNum type="arabicPeriod"/>
            </a:pPr>
            <a:r>
              <a:rPr lang="en-US"/>
              <a:t>Architectural assessment of current state and what is technically possible to design, implement, and enforce</a:t>
            </a:r>
          </a:p>
          <a:p>
            <a:endParaRPr lang="en-US"/>
          </a:p>
          <a:p>
            <a:r>
              <a:rPr lang="en-US" b="1"/>
              <a:t>CLICK 2</a:t>
            </a:r>
          </a:p>
          <a:p>
            <a:endParaRPr lang="en-US"/>
          </a:p>
          <a:p>
            <a:r>
              <a:rPr lang="en-US"/>
              <a:t>The </a:t>
            </a:r>
            <a:r>
              <a:rPr lang="en-US" b="1"/>
              <a:t>Security Architecture </a:t>
            </a:r>
            <a:r>
              <a:rPr lang="en-US"/>
              <a:t>and </a:t>
            </a:r>
            <a:r>
              <a:rPr lang="en-US" b="1"/>
              <a:t>Compliance </a:t>
            </a:r>
            <a:r>
              <a:rPr lang="en-US"/>
              <a:t>requirements are then be designed and implemented in the production environment by specialized security skillsets for each area including people, applications and data, infrastructure and endpoint, Identity &amp; Keys, and Operational Technology (who also provide feedback to improve them) . The technical implementation in these environments is often performed by the IT and OT teams (or application/identity teams) that are responsible for all other aspects of their operation. The People security functions often work through teams like Human Resources and User Education/Training to integrate with their processes.</a:t>
            </a:r>
          </a:p>
          <a:p>
            <a:endParaRPr lang="en-US"/>
          </a:p>
          <a:p>
            <a:r>
              <a:rPr lang="en-US" b="1"/>
              <a:t>CLICK 3</a:t>
            </a:r>
          </a:p>
          <a:p>
            <a:endParaRPr lang="en-US"/>
          </a:p>
          <a:p>
            <a:r>
              <a:rPr lang="en-US"/>
              <a:t>The </a:t>
            </a:r>
            <a:r>
              <a:rPr lang="en-US" b="1"/>
              <a:t>Security Operations </a:t>
            </a:r>
            <a:r>
              <a:rPr lang="en-US"/>
              <a:t>functions (sometimes called a security operations center (SOC)) are responsible for responding to and managing incidents detected through both reactive means and proactive threat hunting. Organizations should also have an incident preparation capability to conduct practice exercises that build organizational muscle memory for major incidents and incorporate real world risk scenarios. </a:t>
            </a:r>
          </a:p>
          <a:p>
            <a:endParaRPr lang="en-US"/>
          </a:p>
          <a:p>
            <a:r>
              <a:rPr lang="en-US" b="1"/>
              <a:t>CLICK 4</a:t>
            </a:r>
          </a:p>
          <a:p>
            <a:endParaRPr lang="en-US" b="1"/>
          </a:p>
          <a:p>
            <a:r>
              <a:rPr lang="en-US" b="1"/>
              <a:t>Threat Intelligence </a:t>
            </a:r>
            <a:r>
              <a:rPr lang="en-US"/>
              <a:t>acts as a kind of nervous system for the organization, gleaning learnings from previous incidents in the organization and from others in the community and informing the various stakeholders within security. This is analogous to the problem management discipline in ITIL that ensures active learning is applied through a feed back process. While this function often starts with tactical level technical insights, it should grow and mature to provide strategic insights for security leadership and business leadership over time. </a:t>
            </a:r>
          </a:p>
          <a:p>
            <a:endParaRPr lang="en-US"/>
          </a:p>
          <a:p>
            <a:r>
              <a:rPr lang="en-US"/>
              <a:t>This function is particularly important in cybersecurity because of the speed that attackers change tactics and the need to provide insights to different levels of the organizations in order to effectively managed cybersecurity risk. </a:t>
            </a:r>
          </a:p>
          <a:p>
            <a:endParaRPr lang="en-US"/>
          </a:p>
          <a:p>
            <a:r>
              <a:rPr lang="en-US" b="1"/>
              <a:t>CLICK 5</a:t>
            </a:r>
          </a:p>
          <a:p>
            <a:endParaRPr lang="en-US"/>
          </a:p>
          <a:p>
            <a:r>
              <a:rPr lang="en-US" b="1"/>
              <a:t>Posture Management </a:t>
            </a:r>
            <a:r>
              <a:rPr lang="en-US"/>
              <a:t>is an emerging discipline that has long been envisioned as “continuous monitoring” but only recently become practical as cloud-based security technology has matured. This includes several components that enables organizations to rapidly discover and mitigate risk in a complex environment that is constantly changing. </a:t>
            </a:r>
          </a:p>
          <a:p>
            <a:pPr marL="171450" indent="-171450">
              <a:buFont typeface="Arial" panose="020B0604020202020204" pitchFamily="34" charset="0"/>
              <a:buChar char="•"/>
            </a:pPr>
            <a:r>
              <a:rPr lang="en-US" b="1"/>
              <a:t>Zero Trust Policy Enforcement </a:t>
            </a:r>
            <a:r>
              <a:rPr lang="en-US"/>
              <a:t>– via Azure AD conditional access (or 3</a:t>
            </a:r>
            <a:r>
              <a:rPr lang="en-US" baseline="30000"/>
              <a:t>rd</a:t>
            </a:r>
            <a:r>
              <a:rPr lang="en-US"/>
              <a:t> party capabilities)</a:t>
            </a:r>
          </a:p>
          <a:p>
            <a:pPr marL="171450" indent="-171450">
              <a:buFont typeface="Arial" panose="020B0604020202020204" pitchFamily="34" charset="0"/>
              <a:buChar char="•"/>
            </a:pPr>
            <a:r>
              <a:rPr lang="en-US" b="1"/>
              <a:t>Real Time Risk Discovery and Scoring </a:t>
            </a:r>
            <a:r>
              <a:rPr lang="en-US"/>
              <a:t>– via Secure Score, compliance score, Defender for Cloud Apps sharing risks, and similar</a:t>
            </a:r>
          </a:p>
          <a:p>
            <a:pPr marL="171450" indent="-171450">
              <a:buFont typeface="Arial" panose="020B0604020202020204" pitchFamily="34" charset="0"/>
              <a:buChar char="•"/>
            </a:pPr>
            <a:r>
              <a:rPr lang="en-US" b="1"/>
              <a:t>Real time context enrichment </a:t>
            </a:r>
            <a:r>
              <a:rPr lang="en-US"/>
              <a:t>– via threat and vulnerability management integration with incident investigations in M365 defender</a:t>
            </a:r>
          </a:p>
          <a:p>
            <a:r>
              <a:rPr lang="en-US"/>
              <a:t>While this builds on existing disciplines like vulnerability management, assigning this function challenges norms for the organization because </a:t>
            </a:r>
          </a:p>
          <a:p>
            <a:pPr marL="228600" indent="-228600">
              <a:buAutoNum type="arabicPeriod"/>
            </a:pPr>
            <a:r>
              <a:rPr lang="en-US"/>
              <a:t>It crosses technology boundaries (often managed by separate teams) </a:t>
            </a:r>
          </a:p>
          <a:p>
            <a:pPr marL="228600" indent="-228600">
              <a:buAutoNum type="arabicPeriod"/>
            </a:pPr>
            <a:r>
              <a:rPr lang="en-US"/>
              <a:t>It connects traditionally separate functions together in </a:t>
            </a:r>
            <a:r>
              <a:rPr lang="en-US" err="1"/>
              <a:t>realtime</a:t>
            </a:r>
            <a:r>
              <a:rPr lang="en-US"/>
              <a:t> (e.g. security operations, compliance, and architecture/engineering) that often have limited interactions</a:t>
            </a:r>
          </a:p>
          <a:p>
            <a:pPr marL="228600" indent="-228600">
              <a:buAutoNum type="arabicPeriod"/>
            </a:pPr>
            <a:r>
              <a:rPr lang="en-US"/>
              <a:t>It instantly surfaces configuration issues that were previously only found during audits, penetration tests, and special assessments</a:t>
            </a:r>
          </a:p>
          <a:p>
            <a:pPr marL="0" indent="0">
              <a:buNone/>
            </a:pPr>
            <a:endParaRPr lang="en-US"/>
          </a:p>
          <a:p>
            <a:pPr marL="0" indent="0">
              <a:buNone/>
            </a:pPr>
            <a:r>
              <a:rPr lang="en-US"/>
              <a:t>While the long-term placement of this function isn’t yet clear, we are seeing an early trend emerge where this function is hosted in the program management office (PMO) because of these factors. </a:t>
            </a:r>
          </a:p>
          <a:p>
            <a:pPr marL="0" indent="0">
              <a:buNone/>
            </a:pPr>
            <a:endParaRPr lang="en-US"/>
          </a:p>
          <a:p>
            <a:pPr marL="0" indent="0">
              <a:buNone/>
            </a:pPr>
            <a:r>
              <a:rPr lang="en-US" sz="1800">
                <a:effectLst/>
                <a:latin typeface="Calibri" panose="020F0502020204030204" pitchFamily="34" charset="0"/>
              </a:rPr>
              <a:t>As the mechanisms to manage compliance with external and internal requirements will use the same or similar cloud-based tooling over time, we expect this discipline to become closer to (and potentially merge with) compliance monitoring and reporting functions.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73F4D-9010-4783-B2C3-7060F299A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35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Key Takeaway: </a:t>
            </a:r>
            <a:r>
              <a:rPr lang="en-US" sz="1200" b="0"/>
              <a:t>This a real world example that illustrates how threat intelligence should work. </a:t>
            </a:r>
          </a:p>
          <a:p>
            <a:endParaRPr lang="en-US" sz="1200" b="0"/>
          </a:p>
          <a:p>
            <a:r>
              <a:rPr lang="en-US" sz="1200" b="0"/>
              <a:t>While we aren’t always at this level on every scenario, this illustrates the north star on how threat intelligence should reduce friction and cost to productivity while increasing the attacker’s friction and cost.  </a:t>
            </a:r>
          </a:p>
          <a:p>
            <a:endParaRPr lang="en-US"/>
          </a:p>
          <a:p>
            <a:r>
              <a:rPr lang="en-US" sz="900"/>
              <a:t>In October 2019, a high school economics teacher—</a:t>
            </a:r>
            <a:r>
              <a:rPr lang="en-US" sz="900" i="1"/>
              <a:t>let’s call him Mr. Carter—</a:t>
            </a:r>
            <a:r>
              <a:rPr lang="en-US" sz="900"/>
              <a:t>in the rural Midwest was working on his district-issued Windows 8 PC running G-Suite Education. Using his built-in Windows 8 email app, he checked his personal Gmail account. Unbeknownst to him, he had received an email with an attachment infected with a brand-new variant of the </a:t>
            </a:r>
            <a:r>
              <a:rPr lang="en-US" sz="900" err="1"/>
              <a:t>Emotet</a:t>
            </a:r>
            <a:r>
              <a:rPr lang="en-US" sz="900"/>
              <a:t> trojan. In fact, this variant was so new that Mr. Carter was the first person ever to encounter it. No signature yet existed to help identify this new threat.</a:t>
            </a:r>
          </a:p>
          <a:p>
            <a:endParaRPr lang="en-US" sz="900"/>
          </a:p>
          <a:p>
            <a:r>
              <a:rPr lang="en-US" sz="900"/>
              <a:t>Here’s what happened next:</a:t>
            </a:r>
          </a:p>
          <a:p>
            <a:r>
              <a:rPr lang="en-US" sz="900"/>
              <a:t>Mr. Carter double clicked the attachment to open it (</a:t>
            </a:r>
            <a:r>
              <a:rPr lang="en-US" sz="900" i="1"/>
              <a:t>uh-oh). </a:t>
            </a:r>
            <a:r>
              <a:rPr lang="en-US" sz="900"/>
              <a:t>But before the attachment could open, Windows and the built-in mail client queried 80-plus cloud-based machine learning models to ask for a determination as to whether it was malicious or benign. In parallel, the file detonated in an isolated cloud VM while an AI system “watched” to see what would happen if the file opened.</a:t>
            </a:r>
          </a:p>
          <a:p>
            <a:endParaRPr lang="en-US" sz="900"/>
          </a:p>
          <a:p>
            <a:r>
              <a:rPr lang="en-US" sz="900"/>
              <a:t>Both the cloud models and detonation service determined the file was malicious, blocked it from opening, then deleted it from the PC. The file was then flagged for a human security analyst to review.</a:t>
            </a:r>
          </a:p>
          <a:p>
            <a:endParaRPr lang="en-US" sz="900"/>
          </a:p>
          <a:p>
            <a:r>
              <a:rPr lang="en-US" sz="900"/>
              <a:t>All this happened in less than 400 milliseconds—</a:t>
            </a:r>
            <a:r>
              <a:rPr lang="en-US" sz="900" i="1"/>
              <a:t>in the blink of an eye.</a:t>
            </a:r>
          </a:p>
          <a:p>
            <a:endParaRPr lang="en-US" sz="900" i="1"/>
          </a:p>
          <a:p>
            <a:r>
              <a:rPr lang="en-US" sz="900" i="0"/>
              <a:t>Source: Microsoft Internal</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2206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900" b="0">
                <a:effectLst/>
                <a:latin typeface="Segoe UI" panose="020B0502040204020203" pitchFamily="34" charset="0"/>
                <a:ea typeface="Calibri" panose="020F0502020204030204" pitchFamily="34" charset="0"/>
                <a:cs typeface="Times New Roman" panose="02020603050405020304" pitchFamily="18" charset="0"/>
              </a:rPr>
              <a:t>Microsoft’s has access to a broad set of security signals that we use to generate threat intelligence and security insights.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a:effectLst/>
                <a:latin typeface="Segoe UI" panose="020B0502040204020203" pitchFamily="34" charset="0"/>
                <a:ea typeface="Calibri" panose="020F0502020204030204" pitchFamily="34" charset="0"/>
                <a:cs typeface="Times New Roman" panose="02020603050405020304" pitchFamily="18" charset="0"/>
              </a:rPr>
              <a:t>Microsoft </a:t>
            </a:r>
            <a:r>
              <a:rPr lang="en-US" b="0"/>
              <a:t>trains</a:t>
            </a:r>
            <a:r>
              <a:rPr lang="en-US"/>
              <a:t> our artificial intelligence systems and machine learning models against trillions of daily security signals that enable us to gain some advantages on attackers, often helping us protect customers before attack attempts become successful breaches.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4AB301-6131-4A0E-B825-EFFBF9243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04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1200" b="0">
                <a:effectLst/>
                <a:latin typeface="Segoe UI" panose="020B0502040204020203" pitchFamily="34" charset="0"/>
                <a:ea typeface="Calibri" panose="020F0502020204030204" pitchFamily="34" charset="0"/>
                <a:cs typeface="Times New Roman" panose="02020603050405020304" pitchFamily="18" charset="0"/>
              </a:rPr>
              <a:t>Microsoft’s Threat Intelligence is composed of a diverse set of signal sources</a:t>
            </a:r>
          </a:p>
          <a:p>
            <a:endParaRPr lang="en-US"/>
          </a:p>
          <a:p>
            <a:r>
              <a:rPr lang="en-US"/>
              <a:t>Over 1.2 billion PCs, servers, and IoT devices that run variations of the Windows operating system (including HoloLens and Xbox) provide anonymized telemetry. Hundreds of millions of iOS and Android mobile devices, plus macOS, Linux, and IoT end points, access Microsoft services. And we have more than one billion users of our Azure cloud services.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a:r>
            <a:r>
              <a:rPr lang="en-US" sz="900" i="1" kern="1200">
                <a:solidFill>
                  <a:schemeClr val="tx1"/>
                </a:solidFill>
                <a:effectLst/>
                <a:latin typeface="Segoe UI Light" pitchFamily="34" charset="0"/>
                <a:ea typeface="+mn-ea"/>
                <a:cs typeface="+mn-cs"/>
              </a:rPr>
              <a:t>Optional talking points and background</a:t>
            </a:r>
            <a:r>
              <a:rPr lang="en-US" sz="900" kern="1200">
                <a:solidFill>
                  <a:schemeClr val="tx1"/>
                </a:solidFill>
                <a:effectLst/>
                <a:latin typeface="Segoe UI Light" pitchFamily="34" charset="0"/>
                <a:ea typeface="+mn-ea"/>
                <a:cs typeface="+mn-cs"/>
              </a:rPr>
              <a:t>]</a:t>
            </a:r>
            <a:endParaRPr lang="en-US"/>
          </a:p>
          <a:p>
            <a:r>
              <a:rPr lang="en-US" b="1"/>
              <a:t>Platform stats</a:t>
            </a:r>
          </a:p>
          <a:p>
            <a:pPr marL="171450" indent="-171450">
              <a:buFont typeface="Arial" panose="020B0604020202020204" pitchFamily="34" charset="0"/>
              <a:buChar char="•"/>
            </a:pPr>
            <a:r>
              <a:rPr lang="en-US"/>
              <a:t>We receive telemetry from more than 1.2 billion Windows PCs across both consumer and commercial segments</a:t>
            </a:r>
          </a:p>
          <a:p>
            <a:pPr marL="171450" indent="-171450">
              <a:buFont typeface="Arial" panose="020B0604020202020204" pitchFamily="34" charset="0"/>
              <a:buChar char="•"/>
            </a:pPr>
            <a:r>
              <a:rPr lang="en-US"/>
              <a:t>Azure has over 1 billion users of cloud services</a:t>
            </a:r>
          </a:p>
          <a:p>
            <a:pPr marL="171450" indent="-171450">
              <a:buFont typeface="Arial" panose="020B0604020202020204" pitchFamily="34" charset="0"/>
              <a:buChar char="•"/>
            </a:pPr>
            <a:r>
              <a:rPr lang="en-US"/>
              <a:t>In the consumer space, there are more than 65 million active Xbox Live gamers</a:t>
            </a:r>
          </a:p>
          <a:p>
            <a:endParaRPr lang="en-US"/>
          </a:p>
          <a:p>
            <a:r>
              <a:rPr lang="en-US" b="1"/>
              <a:t>Transaction stats</a:t>
            </a:r>
          </a:p>
          <a:p>
            <a:pPr marL="171450" indent="-171450">
              <a:buFont typeface="Arial" panose="020B0604020202020204" pitchFamily="34" charset="0"/>
              <a:buChar char="•"/>
            </a:pPr>
            <a:r>
              <a:rPr lang="en-US"/>
              <a:t>Every month we process more than 630 billion identity transactions</a:t>
            </a:r>
          </a:p>
          <a:p>
            <a:pPr marL="171450" indent="-171450">
              <a:buFont typeface="Arial" panose="020B0604020202020204" pitchFamily="34" charset="0"/>
              <a:buChar char="•"/>
            </a:pPr>
            <a:r>
              <a:rPr lang="en-US"/>
              <a:t>More than 470 billion emails pass through (and are scanned by) our email pipeline/services each month</a:t>
            </a:r>
          </a:p>
          <a:p>
            <a:pPr marL="171450" indent="-171450">
              <a:buFont typeface="Arial" panose="020B0604020202020204" pitchFamily="34" charset="0"/>
              <a:buChar char="•"/>
            </a:pPr>
            <a:r>
              <a:rPr lang="en-US"/>
              <a:t>We host more than 600 billion documents in our cloud services</a:t>
            </a:r>
          </a:p>
          <a:p>
            <a:pPr marL="171450" indent="-171450">
              <a:buFont typeface="Arial" panose="020B0604020202020204" pitchFamily="34" charset="0"/>
              <a:buChar char="•"/>
            </a:pPr>
            <a:r>
              <a:rPr lang="en-US"/>
              <a:t>Every month we scan more than 18 billion web pages as part of the SmartScreen service to block malicious websites</a:t>
            </a:r>
          </a:p>
          <a:p>
            <a:endParaRPr lang="en-US"/>
          </a:p>
          <a:p>
            <a:r>
              <a:rPr lang="en-US" b="1"/>
              <a:t>Threat stats</a:t>
            </a:r>
          </a:p>
          <a:p>
            <a:pPr marL="171450" indent="-171450">
              <a:buFont typeface="Arial" panose="020B0604020202020204" pitchFamily="34" charset="0"/>
              <a:buChar char="•"/>
            </a:pPr>
            <a:r>
              <a:rPr lang="en-US"/>
              <a:t>More than 5 billion threat attempts blocked each month</a:t>
            </a:r>
          </a:p>
          <a:p>
            <a:pPr marL="171450" indent="-171450">
              <a:buFont typeface="Arial" panose="020B0604020202020204" pitchFamily="34" charset="0"/>
              <a:buChar char="•"/>
            </a:pPr>
            <a:r>
              <a:rPr lang="en-US"/>
              <a:t>Our threat intelligence database (corpus) has over 300 million entries</a:t>
            </a:r>
          </a:p>
          <a:p>
            <a:endParaRPr lang="en-US"/>
          </a:p>
          <a:p>
            <a:r>
              <a:rPr lang="en-US" sz="1200" b="1" kern="1200">
                <a:solidFill>
                  <a:schemeClr val="tx1"/>
                </a:solidFill>
                <a:effectLst/>
                <a:latin typeface="+mn-lt"/>
                <a:ea typeface="+mn-ea"/>
                <a:cs typeface="+mn-cs"/>
              </a:rPr>
              <a:t>More Microsoft stats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see more than 24 trillion signals every day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Microsoft employs more than 8,500 security experts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Intelligent Security Association hosts more than 133 member organizations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Multifactor authentication (MFA) for businesses can help reduce the risk of identity compromise by more than 99.9 percent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100,000 organizations use Azure Active Directory Premium for identity, access management, and SaaS application security across heterogeneous environments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Identity platform already adds security like MFA to 1.4 million unique apps (up 117% YoY), including brands like ServiceNow, </a:t>
            </a:r>
            <a:r>
              <a:rPr lang="en-US" sz="1200" kern="1200" err="1">
                <a:solidFill>
                  <a:schemeClr val="tx1"/>
                </a:solidFill>
                <a:effectLst/>
                <a:latin typeface="+mn-lt"/>
                <a:ea typeface="+mn-ea"/>
                <a:cs typeface="+mn-cs"/>
              </a:rPr>
              <a:t>GoogleApps</a:t>
            </a:r>
            <a:r>
              <a:rPr lang="en-US" sz="1200" kern="1200">
                <a:solidFill>
                  <a:schemeClr val="tx1"/>
                </a:solidFill>
                <a:effectLst/>
                <a:latin typeface="+mn-lt"/>
                <a:ea typeface="+mn-ea"/>
                <a:cs typeface="+mn-cs"/>
              </a:rPr>
              <a:t>, and Salesforce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12,000 customers gave us feedback in the Microsoft Sentinel preview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ServiceNow customers than any other identity provider</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a:t>
            </a:r>
            <a:r>
              <a:rPr lang="en-US" sz="1200" kern="1200" err="1">
                <a:solidFill>
                  <a:schemeClr val="tx1"/>
                </a:solidFill>
                <a:effectLst/>
                <a:latin typeface="+mn-lt"/>
                <a:ea typeface="+mn-ea"/>
                <a:cs typeface="+mn-cs"/>
              </a:rPr>
              <a:t>Zscaler</a:t>
            </a:r>
            <a:r>
              <a:rPr lang="en-US" sz="1200" kern="1200">
                <a:solidFill>
                  <a:schemeClr val="tx1"/>
                </a:solidFill>
                <a:effectLst/>
                <a:latin typeface="+mn-lt"/>
                <a:ea typeface="+mn-ea"/>
                <a:cs typeface="+mn-cs"/>
              </a:rPr>
              <a:t> Global 2000 customers than any other identity provider</a:t>
            </a:r>
          </a:p>
          <a:p>
            <a:endParaRPr lang="en-US"/>
          </a:p>
          <a:p>
            <a:r>
              <a:rPr lang="en-US" b="1"/>
              <a:t>Threat Research</a:t>
            </a:r>
          </a:p>
          <a:p>
            <a:r>
              <a:rPr lang="en-US" b="0"/>
              <a:t>Microsoft conducts a significant amount of proactive threat research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Microsoft tracks nation state activities to protect our customers and our platforms and services. </a:t>
            </a:r>
          </a:p>
          <a:p>
            <a:pPr marL="171450" indent="-171450">
              <a:buFont typeface="Arial" panose="020B0604020202020204" pitchFamily="34" charset="0"/>
              <a:buChar char="•"/>
            </a:pPr>
            <a:r>
              <a:rPr lang="en-US" b="0" i="0">
                <a:solidFill>
                  <a:srgbClr val="242424"/>
                </a:solidFill>
                <a:effectLst/>
                <a:latin typeface="Segoe UI" panose="020B0502040204020203" pitchFamily="34" charset="0"/>
              </a:rPr>
              <a:t>Section 52 is Microsoft’s IoT/OT security researches and data scientists focused on tracking IoT/OT vulnerabilities, malware, and campaigns, with 30+ IoT/OT zero days reported to CISA to date.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data sources: Microsoft internal</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340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To be successful with threat intelligence, you must have a </a:t>
            </a:r>
            <a:r>
              <a:rPr lang="en-US" sz="1100" b="1"/>
              <a:t>large diverse set of data </a:t>
            </a:r>
            <a:r>
              <a:rPr lang="en-US" sz="1100" b="0"/>
              <a:t>and you have to </a:t>
            </a:r>
            <a:r>
              <a:rPr lang="en-US" sz="1100" b="1"/>
              <a:t>apply it to your processes and tools</a:t>
            </a:r>
            <a:r>
              <a:rPr lang="en-US" sz="1100" b="0"/>
              <a:t>. Microsoft does both.</a:t>
            </a:r>
          </a:p>
          <a:p>
            <a:endParaRPr lang="en-US" sz="1100" baseline="0"/>
          </a:p>
          <a:p>
            <a:r>
              <a:rPr lang="en-US" sz="1100" baseline="0"/>
              <a:t>The data that we collect from the various sources passes through a strict privacy/compliance boundary to ensure that data is only being used in ways that our customers have agreed to. Microsoft takes this responsibility very seriously. </a:t>
            </a:r>
          </a:p>
          <a:p>
            <a:endParaRPr lang="en-US" sz="110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baseline="0"/>
              <a:t>The data sources include the products noted earlier as well as specialized security sources, insights from dark markets (criminal forums), and learnings from incident response engagements where we help customers investigations and remediate incidents (on any given week, we are typically engaged onsite at several customers and engaged remotely with dozens more). </a:t>
            </a:r>
            <a:br>
              <a:rPr lang="en-US" sz="1100" b="0" baseline="0"/>
            </a:br>
            <a:br>
              <a:rPr lang="en-US" sz="1100" b="0" baseline="0"/>
            </a:br>
            <a:r>
              <a:rPr lang="en-US" sz="1100" b="0" baseline="0"/>
              <a:t>Microsoft has dedicated work to research and help solve critical topics like disinformation, nation states, ransomware, IoT and OT security (Section 52), and more. Learnings and actionable recommendations are posted to the Microsoft Digital Defense Report (MDDR) – https://aka.ms/MDDR </a:t>
            </a:r>
          </a:p>
          <a:p>
            <a:endParaRPr lang="en-US" sz="1100" baseline="0"/>
          </a:p>
          <a:p>
            <a:r>
              <a:rPr lang="en-US" sz="1100" b="1" baseline="0"/>
              <a:t>CLICK 1 - Data Collection and Analysis </a:t>
            </a:r>
          </a:p>
          <a:p>
            <a:endParaRPr lang="en-US" sz="1100" b="1" baseline="0"/>
          </a:p>
          <a:p>
            <a:r>
              <a:rPr lang="en-US" sz="1100" b="0" baseline="0"/>
              <a:t>The data then goes through a collection and analysis phase to normalize it, apply various analytics (listed) to identify relevant security insights and findings, and publish to an internal API</a:t>
            </a:r>
          </a:p>
          <a:p>
            <a:endParaRPr lang="en-US" sz="1100" b="1"/>
          </a:p>
          <a:p>
            <a:r>
              <a:rPr lang="en-US" sz="1100" b="1"/>
              <a:t>CLICK 2 – Product Integration</a:t>
            </a:r>
          </a:p>
          <a:p>
            <a:endParaRPr lang="en-US" sz="1100" b="1"/>
          </a:p>
          <a:p>
            <a:r>
              <a:rPr lang="en-US" sz="1100" b="0"/>
              <a:t>Each</a:t>
            </a:r>
            <a:r>
              <a:rPr lang="en-US" sz="1100" b="0" baseline="0"/>
              <a:t> of Microsoft’s security capabilities then access the data to provide findings, context, insight, etc. relative to that capability and then automatically feed new detections and insights back in to enrich other product findings. To give you an idea of how powerful this is, consider a situation where an attack comes in over a personal Gmail account (where we wouldn’t have direct visibility). Once is detected on a host and analyzed for indicators of attack/compromise (IOA/IOC), that same attack could then be immediately detected on our email systems.  </a:t>
            </a:r>
          </a:p>
          <a:p>
            <a:endParaRPr lang="en-US" sz="1100" b="1" baseline="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baseline="0"/>
              <a:t>CLICK 3</a:t>
            </a:r>
          </a:p>
          <a:p>
            <a:endParaRPr lang="en-US" sz="1100" b="1"/>
          </a:p>
          <a:p>
            <a:r>
              <a:rPr lang="en-US" sz="1100" b="1"/>
              <a:t>Hunters </a:t>
            </a:r>
            <a:r>
              <a:rPr lang="en-US" sz="1100" b="0"/>
              <a:t>– Additionally, human </a:t>
            </a:r>
            <a:r>
              <a:rPr lang="en-US" sz="1100" b="0" baseline="0"/>
              <a:t>teams are constantly working with this intelligence to hunt for adversaries in various environments (Azure, Office 365, Microsoft IT, Microsoft 365 Defender Customers, etc.) as well as creating, tuning, and validating new analytics to improve the detection overall. Microsoft has over 8,500 experts working on the security challenges faced by the industry. </a:t>
            </a:r>
          </a:p>
          <a:p>
            <a:endParaRPr lang="en-US" sz="1100" b="0" baseline="0"/>
          </a:p>
          <a:p>
            <a:r>
              <a:rPr lang="en-US" sz="1100" b="1" i="0" u="sng" baseline="0"/>
              <a:t>Additional Information</a:t>
            </a:r>
          </a:p>
          <a:p>
            <a:pPr marL="171450" indent="-171450">
              <a:buFont typeface="Arial" panose="020B0604020202020204" pitchFamily="34" charset="0"/>
              <a:buChar char="•"/>
            </a:pPr>
            <a:r>
              <a:rPr lang="en-US" sz="1100" b="0" baseline="0"/>
              <a:t>Microsoft has over 4 Trillion files in our malware sample zoo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baseline="0"/>
              <a:t>Microsoft collects </a:t>
            </a:r>
            <a:r>
              <a:rPr lang="en-US" sz="1200" kern="1200">
                <a:solidFill>
                  <a:schemeClr val="tx1"/>
                </a:solidFill>
                <a:effectLst/>
                <a:latin typeface="+mn-lt"/>
                <a:ea typeface="+mn-ea"/>
                <a:cs typeface="+mn-cs"/>
              </a:rPr>
              <a:t>over 8 million indicators of compromise each day</a:t>
            </a:r>
            <a:endParaRPr lang="en-US" sz="1100" b="0" baseline="0"/>
          </a:p>
          <a:p>
            <a:pPr marL="171450" indent="-171450">
              <a:buFont typeface="Arial" panose="020B0604020202020204" pitchFamily="34" charset="0"/>
              <a:buChar char="•"/>
            </a:pPr>
            <a:r>
              <a:rPr lang="en-US" sz="1100" b="0" baseline="0"/>
              <a:t>We also use external threat feeds to enrich and validate our findings</a:t>
            </a:r>
          </a:p>
          <a:p>
            <a:pPr marL="171450" indent="-171450">
              <a:buFont typeface="Arial" panose="020B0604020202020204" pitchFamily="34" charset="0"/>
              <a:buChar char="•"/>
            </a:pPr>
            <a:r>
              <a:rPr lang="en-US" sz="1100" b="0" baseline="0"/>
              <a:t>We directly include intelligence from onsite investigations into attacks into our threat intelligence (</a:t>
            </a:r>
            <a:r>
              <a:rPr lang="en-US" sz="1200" kern="1200">
                <a:solidFill>
                  <a:schemeClr val="tx1"/>
                </a:solidFill>
                <a:effectLst/>
                <a:latin typeface="+mn-lt"/>
                <a:ea typeface="+mn-ea"/>
                <a:cs typeface="+mn-cs"/>
              </a:rPr>
              <a:t>when approved by the customer)</a:t>
            </a:r>
            <a:endParaRPr lang="en-US" sz="1100" b="0" baseline="0"/>
          </a:p>
          <a:p>
            <a:pPr marL="171450" indent="-171450">
              <a:buFont typeface="Arial" panose="020B0604020202020204" pitchFamily="34" charset="0"/>
              <a:buChar char="•"/>
            </a:pPr>
            <a:endParaRPr lang="en-US" sz="1100" b="0" baseline="0"/>
          </a:p>
          <a:p>
            <a:endParaRPr lang="en-US" sz="11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701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is simplifying security by providing native security capabilities to secure Azure, our other cloud platforms, and 3</a:t>
            </a:r>
            <a:r>
              <a:rPr lang="en-US" baseline="30000"/>
              <a:t>rd</a:t>
            </a:r>
            <a:r>
              <a:rPr lang="en-US"/>
              <a:t> party cloud platforms </a:t>
            </a:r>
          </a:p>
          <a:p>
            <a:endParaRPr lang="en-US"/>
          </a:p>
          <a:p>
            <a:r>
              <a:rPr lang="en-US"/>
              <a:t>Microsoft focuses both on integrating with security capabilities that customers already have </a:t>
            </a:r>
            <a:r>
              <a:rPr lang="en-US" i="1"/>
              <a:t>and</a:t>
            </a:r>
            <a:r>
              <a:rPr lang="en-US"/>
              <a:t> on simplifying security for organizations by integrating security capabilities into our platforms. This diagram focuses primarily on native controls to show how these can help security professionals spend more of their time and attention on attacks rather than on the challenges of integrating different security technologies together. </a:t>
            </a:r>
          </a:p>
          <a:p>
            <a:endParaRPr lang="en-US"/>
          </a:p>
          <a:p>
            <a:r>
              <a:rPr lang="en-US"/>
              <a:t>In order to provide assurances of confidentiality, integrity, and availability to systems and data, security needs visibility and control:</a:t>
            </a:r>
          </a:p>
          <a:p>
            <a:pPr marL="171450" indent="-171450">
              <a:buFont typeface="Arial" panose="020B0604020202020204" pitchFamily="34" charset="0"/>
              <a:buChar char="•"/>
            </a:pPr>
            <a:r>
              <a:rPr lang="en-US" b="1"/>
              <a:t>Visibility </a:t>
            </a:r>
            <a:r>
              <a:rPr lang="en-US"/>
              <a:t>– of threats, risk factors and organizational status/compliance with these, and raw activity logs to enable deep investigation and hunting </a:t>
            </a:r>
          </a:p>
          <a:p>
            <a:pPr marL="171450" indent="-171450">
              <a:buFont typeface="Arial" panose="020B0604020202020204" pitchFamily="34" charset="0"/>
              <a:buChar char="•"/>
            </a:pPr>
            <a:r>
              <a:rPr lang="en-US" b="1"/>
              <a:t>Control </a:t>
            </a:r>
            <a:r>
              <a:rPr lang="en-US"/>
              <a:t>– Governance and enforcement for enterprise policy and standards and preventive controls to block unauthorized access and activities</a:t>
            </a:r>
          </a:p>
          <a:p>
            <a:endParaRPr lang="en-US"/>
          </a:p>
          <a:p>
            <a:r>
              <a:rPr lang="en-US" b="1"/>
              <a:t>CLICK 1 – Logging Chapter</a:t>
            </a:r>
          </a:p>
          <a:p>
            <a:endParaRPr lang="en-US" b="0"/>
          </a:p>
          <a:p>
            <a:r>
              <a:rPr lang="en-US" b="0"/>
              <a:t>For visibility, most customers start by asking us for logs (with the assumption that they can turn them into alerts with a SIEM)</a:t>
            </a:r>
          </a:p>
          <a:p>
            <a:endParaRPr lang="en-US" b="0"/>
          </a:p>
          <a:p>
            <a:r>
              <a:rPr lang="en-US" b="0"/>
              <a:t>We provide these logs, but we have also learned that it’s very difficult to create high quality alerts fast on a new (unfamiliar) platform with classic approaches like static rules in a SIEM. Because of this, we have invested in providing customers high quality security alerts on assets on Azure. </a:t>
            </a:r>
          </a:p>
          <a:p>
            <a:r>
              <a:rPr lang="en-US" b="0"/>
              <a:t>We have learned that quality really matters because security analysts can waste a massive amount of time and effort investigating false alarms (false positives) and miss out on real attacks (which progress and create more damage while going unnoticed)</a:t>
            </a:r>
          </a:p>
          <a:p>
            <a:endParaRPr lang="en-US" b="1"/>
          </a:p>
          <a:p>
            <a:r>
              <a:rPr lang="en-US" b="0" i="1"/>
              <a:t>Microsoft Sentinel </a:t>
            </a:r>
            <a:r>
              <a:rPr lang="en-US" b="0"/>
              <a:t>- In addition to this deep visibility provided by high quality alerts, organizations need a broad view across their estate to correlate what’s happening in Azure to other parts of multi-stage attacks. This drove our investment into create Microsoft Sentinel with native cloud services to provide an integrated experience for SIEM, SOAR, and UEBA </a:t>
            </a:r>
          </a:p>
          <a:p>
            <a:r>
              <a:rPr lang="en-US" b="0"/>
              <a:t>	</a:t>
            </a:r>
            <a:r>
              <a:rPr lang="en-US" b="0" i="1"/>
              <a:t>[Security Information Event Management (SIEM) | Security Orchestration, Automation, and Response (SOAR) | User &amp; Entity Behavior Analytics (UEBA)]</a:t>
            </a:r>
          </a:p>
          <a:p>
            <a:endParaRPr lang="en-US" b="0"/>
          </a:p>
          <a:p>
            <a:r>
              <a:rPr lang="en-US" b="0" i="1"/>
              <a:t>Secure Score - </a:t>
            </a:r>
            <a:r>
              <a:rPr lang="en-US" b="0"/>
              <a:t>Organizations also need broad visibility into their risk and security posture across their estate. Microsoft has invested into Secure Score to provide this view to help organizations understand top risks, prioritize them, and mitigate them. </a:t>
            </a:r>
          </a:p>
          <a:p>
            <a:endParaRPr lang="en-US" b="1"/>
          </a:p>
          <a:p>
            <a:r>
              <a:rPr lang="en-US" b="1"/>
              <a:t>CLICK 2 – Protecting Access to Azure</a:t>
            </a:r>
          </a:p>
          <a:p>
            <a:endParaRPr lang="en-US" b="1"/>
          </a:p>
          <a:p>
            <a:r>
              <a:rPr lang="en-US" b="0" i="1"/>
              <a:t>Microsoft 365 Defender (and logs) - </a:t>
            </a:r>
            <a:r>
              <a:rPr lang="en-US" b="0"/>
              <a:t>We have learned that keeping Azure assets secure requires keeping the identities and devices connecting to Azure secure. We have invested into high quality detection and response systems for endpoints, identity, Office 365, and many other resources (collectively called extended detection and responses – XDR)</a:t>
            </a:r>
          </a:p>
          <a:p>
            <a:endParaRPr lang="en-US" b="1"/>
          </a:p>
          <a:p>
            <a:r>
              <a:rPr lang="en-US" b="0" i="1"/>
              <a:t>Zero Trust Access Control </a:t>
            </a:r>
            <a:r>
              <a:rPr lang="en-US" b="1"/>
              <a:t>- </a:t>
            </a:r>
            <a:r>
              <a:rPr lang="en-US" b="0"/>
              <a:t>We take these signals and other best practices into our unified endpoint management (and security) capabilities and into our Zero Trust Access Control strategy that explicit validates trust before granting access to resources in Azure (and also any legacy applications published through Azure AD App Proxy in Azure/on-premises, or Office 365, SaaS apps, etc.)</a:t>
            </a:r>
          </a:p>
          <a:p>
            <a:endParaRPr lang="en-US" b="0"/>
          </a:p>
          <a:p>
            <a:r>
              <a:rPr lang="en-US" b="1"/>
              <a:t>CLICK 3 – Data Plane Security</a:t>
            </a:r>
          </a:p>
          <a:p>
            <a:endParaRPr lang="en-US" b="1"/>
          </a:p>
          <a:p>
            <a:r>
              <a:rPr lang="en-US" b="0"/>
              <a:t>This is the traditional approach that most security folks are familiar with. Data Plane security is about protecting workloads individually and in aggregate using network security, Firewalls, host OS security, code security, key management, identity security, web application firewalls, traffic inspection, and the like. </a:t>
            </a:r>
          </a:p>
          <a:p>
            <a:endParaRPr lang="en-US" b="0"/>
          </a:p>
          <a:p>
            <a:r>
              <a:rPr lang="en-US" b="0"/>
              <a:t>Microsoft has invested in providing both </a:t>
            </a:r>
          </a:p>
          <a:p>
            <a:pPr marL="171450" indent="-171450">
              <a:buFont typeface="Arial" panose="020B0604020202020204" pitchFamily="34" charset="0"/>
              <a:buChar char="•"/>
            </a:pPr>
            <a:r>
              <a:rPr lang="en-US" b="1"/>
              <a:t>Support for existing capabilities </a:t>
            </a:r>
            <a:r>
              <a:rPr lang="en-US" b="0"/>
              <a:t>that organizations have invested into (skills, processes, licensing)</a:t>
            </a:r>
          </a:p>
          <a:p>
            <a:pPr marL="171450" indent="-171450">
              <a:buFont typeface="Arial" panose="020B0604020202020204" pitchFamily="34" charset="0"/>
              <a:buChar char="•"/>
            </a:pPr>
            <a:r>
              <a:rPr lang="en-US" b="1"/>
              <a:t>Native capabilities </a:t>
            </a:r>
            <a:r>
              <a:rPr lang="en-US" b="0"/>
              <a:t>that simplify integration and operation so that your team can focus on attacks and defenses rather than technical integration tasks</a:t>
            </a:r>
          </a:p>
          <a:p>
            <a:endParaRPr lang="en-US" b="1"/>
          </a:p>
          <a:p>
            <a:r>
              <a:rPr lang="en-US" b="0" i="1"/>
              <a:t>Azure Well Architected Framework - </a:t>
            </a:r>
            <a:r>
              <a:rPr lang="en-US" b="0"/>
              <a:t>Microsoft publishes guidance on architecting workloads focusing on security, performance, cost optimization, reliability and more. </a:t>
            </a:r>
          </a:p>
          <a:p>
            <a:r>
              <a:rPr lang="en-US">
                <a:hlinkClick r:id="rId3"/>
              </a:rPr>
              <a:t>https://aka.ms/WAF</a:t>
            </a:r>
            <a:endParaRPr lang="en-US"/>
          </a:p>
          <a:p>
            <a:endParaRPr lang="en-US" b="1"/>
          </a:p>
          <a:p>
            <a:r>
              <a:rPr lang="en-US" b="1"/>
              <a:t>CLICK 4 – Management Plane Security</a:t>
            </a:r>
          </a:p>
          <a:p>
            <a:endParaRPr lang="en-US" b="1"/>
          </a:p>
          <a:p>
            <a:r>
              <a:rPr lang="en-US" b="0" i="1"/>
              <a:t>Management plane Security </a:t>
            </a:r>
            <a:r>
              <a:rPr lang="en-US" b="0"/>
              <a:t>is a new set of security capabilities that takes advantage of the software defined nature of Azure datacenters (which weren’t possible in physical datacenters). Most folks are aware that the software-defined datacenter model in Azure allows for immediate provisioning of resources (through Azure Resource Manager - ARM), but many don’t realize that this same mechanism allows you </a:t>
            </a:r>
            <a:r>
              <a:rPr lang="en-US" b="0" i="0"/>
              <a:t>to apply security policy, roles, and other controls to workloads </a:t>
            </a:r>
          </a:p>
          <a:p>
            <a:endParaRPr lang="en-US" b="0" i="0"/>
          </a:p>
          <a:p>
            <a:r>
              <a:rPr lang="en-US" b="0" i="0"/>
              <a:t>This ambient security in the platform itself allows you to create guardrails for developers and application/workload owners that establish consistent security in your Azure environment. </a:t>
            </a:r>
            <a:endParaRPr lang="en-US"/>
          </a:p>
          <a:p>
            <a:endParaRPr lang="en-US"/>
          </a:p>
          <a:p>
            <a:r>
              <a:rPr lang="en-US" b="0" i="1"/>
              <a:t>Azure Security Benchmarks (ASB) [Middle]- </a:t>
            </a:r>
            <a:r>
              <a:rPr lang="en-US" b="0"/>
              <a:t>Microsoft publishes guidance on architecting workloads focusing on security, performance, cost optimization, reliability and more. </a:t>
            </a:r>
          </a:p>
          <a:p>
            <a:r>
              <a:rPr lang="en-US">
                <a:hlinkClick r:id="rId4"/>
              </a:rPr>
              <a:t>https://aka.ms/BenchmarkDocs</a:t>
            </a:r>
            <a:endParaRPr lang="en-US"/>
          </a:p>
          <a:p>
            <a:endParaRPr lang="en-US"/>
          </a:p>
          <a:p>
            <a:r>
              <a:rPr lang="en-US" b="0" i="1"/>
              <a:t>Azure Cloud Adoption Framework (CAF) [Top Right] - </a:t>
            </a:r>
            <a:r>
              <a:rPr lang="en-US" b="0"/>
              <a:t>Microsoft publishes guidance on overall cloud adoption covering strategy, planning, governance, cost optimization, security, and more. </a:t>
            </a:r>
          </a:p>
          <a:p>
            <a:r>
              <a:rPr lang="en-US">
                <a:hlinkClick r:id="rId5"/>
              </a:rPr>
              <a:t>https://aka.ms/CAF</a:t>
            </a:r>
            <a:endParaRPr lang="en-US"/>
          </a:p>
          <a:p>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a:gradFill>
                  <a:gsLst>
                    <a:gs pos="34000">
                      <a:schemeClr val="tx1"/>
                    </a:gs>
                    <a:gs pos="85000">
                      <a:schemeClr val="tx1"/>
                    </a:gs>
                  </a:gsLst>
                  <a:lin ang="5400000" scaled="1"/>
                </a:gradFill>
              </a:rPr>
              <a:t>Additional Notes: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privileged attack surface with Infrastructure as Code and secure automation (though they still have to rigorously secure the accounts and systems that have administrative access to the automation)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600">
                <a:gradFill>
                  <a:gsLst>
                    <a:gs pos="34000">
                      <a:schemeClr val="tx1"/>
                    </a:gs>
                    <a:gs pos="85000">
                      <a:schemeClr val="tx1"/>
                    </a:gs>
                  </a:gsLst>
                  <a:lin ang="5400000" scaled="1"/>
                </a:gradFill>
                <a:latin typeface="Segoe UI Semibold" panose="020B0702040204020203" pitchFamily="34" charset="0"/>
                <a:cs typeface="Segoe UI Semibold" panose="020B0702040204020203" pitchFamily="34" charset="0"/>
              </a:rPr>
              <a:t>Organizations can reduce their overall security risk by “shifting left” – directly integrating security into CI/CD pipeline and other automated processes.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482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Attackers frequently escalate privileges using IT administrator accounts or other highly privileged roles</a:t>
            </a:r>
          </a:p>
          <a:p>
            <a:endParaRPr lang="en-US"/>
          </a:p>
          <a:p>
            <a:r>
              <a:rPr lang="en-US" b="1"/>
              <a:t>	Note: </a:t>
            </a:r>
            <a:r>
              <a:rPr lang="en-US"/>
              <a:t>This topic is documented extensively at https://aka.ms/SPA </a:t>
            </a:r>
          </a:p>
          <a:p>
            <a:endParaRPr lang="en-US"/>
          </a:p>
          <a:p>
            <a:r>
              <a:rPr lang="en-US"/>
              <a:t>When attackers can obtain privileged access to an environment, they can steal, alter, encrypt or destroy data and systems that affect many business processes and operations. </a:t>
            </a:r>
          </a:p>
          <a:p>
            <a:endParaRPr lang="en-US"/>
          </a:p>
          <a:p>
            <a:r>
              <a:rPr lang="en-US"/>
              <a:t>Privileged access attack techniques are seen frequently in</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Targeted data theft</a:t>
            </a:r>
            <a:r>
              <a:rPr lang="en-US" b="0" i="0">
                <a:solidFill>
                  <a:srgbClr val="171717"/>
                </a:solidFill>
                <a:effectLst/>
                <a:latin typeface="Segoe UI" panose="020B0502040204020203" pitchFamily="34" charset="0"/>
              </a:rPr>
              <a:t> - attackers use privileged access to access and steal sensitive intellectual property for their own use it or to sell/transfer to your competitors or foreign governments</a:t>
            </a: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Human-operated ransomware </a:t>
            </a:r>
            <a:r>
              <a:rPr lang="en-US" b="0" i="0">
                <a:solidFill>
                  <a:srgbClr val="171717"/>
                </a:solidFill>
                <a:effectLst/>
                <a:latin typeface="Segoe UI" panose="020B0502040204020203" pitchFamily="34" charset="0"/>
              </a:rPr>
              <a:t>- attackers use privileged access to steal and/or encrypt all data and systems in the enterprise, often stopping all business operations. They then extort the target organization by demanding money to not disclose the data and/or providing the keys to unlock it. For more information, see https://aka.ms/humanoperated</a:t>
            </a:r>
          </a:p>
          <a:p>
            <a:endParaRPr lang="en-US"/>
          </a:p>
          <a:p>
            <a:r>
              <a:rPr lang="en-US" b="1"/>
              <a:t>Separate Accounts and End to End Approach</a:t>
            </a:r>
          </a:p>
          <a:p>
            <a:endParaRPr lang="en-US"/>
          </a:p>
          <a:p>
            <a:r>
              <a:rPr lang="en-US"/>
              <a:t>The first thing to recognize is that an attacker can target multiple elements in the privileged session including</a:t>
            </a:r>
          </a:p>
          <a:p>
            <a:pPr marL="171450" indent="-171450">
              <a:buFont typeface="Arial" panose="020B0604020202020204" pitchFamily="34" charset="0"/>
              <a:buChar char="•"/>
            </a:pPr>
            <a:r>
              <a:rPr lang="en-US" b="1"/>
              <a:t>Device </a:t>
            </a:r>
            <a:r>
              <a:rPr lang="en-US"/>
              <a:t>- The device that the privileged user (like and IT admin) logs into can give the attacker privileged access</a:t>
            </a:r>
          </a:p>
          <a:p>
            <a:pPr marL="171450" indent="-171450">
              <a:buFont typeface="Arial" panose="020B0604020202020204" pitchFamily="34" charset="0"/>
              <a:buChar char="•"/>
            </a:pPr>
            <a:r>
              <a:rPr lang="en-US" b="1"/>
              <a:t>Account </a:t>
            </a:r>
            <a:r>
              <a:rPr lang="en-US"/>
              <a:t>– The account they use to log in (often by stealing a password or session token, though other attacks are also possible)</a:t>
            </a:r>
          </a:p>
          <a:p>
            <a:pPr marL="171450" indent="-171450">
              <a:buFont typeface="Arial" panose="020B0604020202020204" pitchFamily="34" charset="0"/>
              <a:buChar char="•"/>
            </a:pPr>
            <a:r>
              <a:rPr lang="en-US" b="1"/>
              <a:t>Intermediary </a:t>
            </a:r>
            <a:r>
              <a:rPr lang="en-US"/>
              <a:t>– Which handles account credentials or other sensitive elements such as a VPN, a </a:t>
            </a:r>
            <a:r>
              <a:rPr lang="en-US" b="0" i="0">
                <a:solidFill>
                  <a:srgbClr val="171717"/>
                </a:solidFill>
                <a:effectLst/>
                <a:latin typeface="Segoe UI" panose="020B0502040204020203" pitchFamily="34" charset="0"/>
              </a:rPr>
              <a:t>privileged identity management / privileged access management (PIM/PAM) solution, an application proxy, a RDP/SSH Jumpserver, and more. </a:t>
            </a:r>
            <a:endParaRPr lang="en-US"/>
          </a:p>
          <a:p>
            <a:pPr marL="171450" indent="-171450">
              <a:buFont typeface="Arial" panose="020B0604020202020204" pitchFamily="34" charset="0"/>
              <a:buChar char="•"/>
            </a:pPr>
            <a:r>
              <a:rPr lang="en-US" b="1"/>
              <a:t>Interface </a:t>
            </a:r>
            <a:r>
              <a:rPr lang="en-US"/>
              <a:t>– The user interface of the resource can also be attacked directly to attempt to gain privileged access</a:t>
            </a:r>
          </a:p>
          <a:p>
            <a:endParaRPr lang="en-US"/>
          </a:p>
          <a:p>
            <a:r>
              <a:rPr lang="en-US" b="0"/>
              <a:t>First, o</a:t>
            </a:r>
            <a:r>
              <a:rPr lang="en-US"/>
              <a:t>rganizations should always separate the devices and accounts for privileged users so that they can apply a higher security standard to these accounts. </a:t>
            </a:r>
          </a:p>
          <a:p>
            <a:endParaRPr lang="en-US"/>
          </a:p>
          <a:p>
            <a:r>
              <a:rPr lang="en-US" b="1"/>
              <a:t>CLICK 1 – Common Systems</a:t>
            </a:r>
          </a:p>
          <a:p>
            <a:endParaRPr lang="en-US" b="1"/>
          </a:p>
          <a:p>
            <a:r>
              <a:rPr lang="en-US" b="0"/>
              <a:t>While the accounts, devices, and intermediaries themselves should be separate, it’s important to recognize that these often share common </a:t>
            </a:r>
            <a:r>
              <a:rPr lang="en-US" b="1"/>
              <a:t>identity systems</a:t>
            </a:r>
            <a:r>
              <a:rPr lang="en-US" b="0"/>
              <a:t> that hosts and manage user and device accounts for both privileged and non-privileged users which must be secured. Additionally, you may have </a:t>
            </a:r>
            <a:r>
              <a:rPr lang="en-US" b="1"/>
              <a:t>Authorized Elevation Paths </a:t>
            </a:r>
            <a:r>
              <a:rPr lang="en-US" b="0"/>
              <a:t>for privilege management, such as when a PIM/PAM solution is configured for manager approval, where a non-privileged account for a manager or teammate would approve an elevation request for an IT administrator’s privileged account. </a:t>
            </a:r>
          </a:p>
          <a:p>
            <a:endParaRPr lang="en-US"/>
          </a:p>
          <a:p>
            <a:r>
              <a:rPr lang="en-US" b="1"/>
              <a:t>CLICK 2 – Potential Attack Surface</a:t>
            </a:r>
          </a:p>
          <a:p>
            <a:endParaRPr lang="en-US"/>
          </a:p>
          <a:p>
            <a:r>
              <a:rPr lang="en-US"/>
              <a:t>Ultimately, attackers can target any weak points along these processes to attempt to gain privileged access, so you need a comprehensive strategy and security control plan to protect privileged access. </a:t>
            </a:r>
          </a:p>
          <a:p>
            <a:endParaRPr lang="en-US"/>
          </a:p>
          <a:p>
            <a:r>
              <a:rPr lang="en-US"/>
              <a:t>Because this is a lot of work, you should prioritize this into quick wins and focus on making continuous incremental progress using the guidance Microsoft provides at https://aka.ms/SPA-RAMP</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247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Key Takeaway: </a:t>
            </a:r>
            <a:r>
              <a:rPr lang="en-US" b="0"/>
              <a:t>Privileged access security strategy focuses on isolating privileged access and protecting paths into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Microsoft’s recommended approach is to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Configure your zero trust policy engine (Azure AD Conditional Access) to explicitly verify that only privileged resources are able to access each other and are secured at a high level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Carefully evaluate, protect, and monitor all the pathways into this privileged access ‘zone’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Asset protections also required</a:t>
            </a:r>
          </a:p>
          <a:p>
            <a:endParaRPr lang="en-US"/>
          </a:p>
          <a:p>
            <a:r>
              <a:rPr lang="en-US"/>
              <a:t>The assets themselves also need to be protected separately so that they don’t get compromised through an unpatched security vulnerability in the operating system or application, a security misconfiguration, weak or missing encryption, or similar. </a:t>
            </a:r>
          </a:p>
          <a:p>
            <a:endParaRPr lang="en-US"/>
          </a:p>
          <a:p>
            <a:r>
              <a:rPr lang="en-US"/>
              <a:t>For more information, see https://aka.ms/SPA-Strategy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2715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recommends a simple 3-level strategy as this provides clear guidance, flexibility, enables incremental security improvement over time</a:t>
            </a:r>
          </a:p>
          <a:p>
            <a:endParaRPr lang="en-US"/>
          </a:p>
          <a:p>
            <a:r>
              <a:rPr lang="en-US"/>
              <a:t>These security levels are applied consistently across device, account, intermediary, and interfaces. </a:t>
            </a:r>
          </a:p>
          <a:p>
            <a:pPr algn="l"/>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Enterprise security</a:t>
            </a:r>
            <a:r>
              <a:rPr lang="en-US" b="0" i="0">
                <a:solidFill>
                  <a:srgbClr val="171717"/>
                </a:solidFill>
                <a:effectLst/>
                <a:latin typeface="Segoe UI" panose="020B0502040204020203" pitchFamily="34" charset="0"/>
              </a:rPr>
              <a:t> is suitable for all standard enterprise users and productivity scenarios. In the progression of the rapid modernization plan, enterprise also serves as the starting point for specialized and privileged access as they progressively build on the security controls in enterprise security.</a:t>
            </a:r>
          </a:p>
          <a:p>
            <a:pPr marL="171450" indent="-171450" algn="l">
              <a:buFont typeface="Arial" panose="020B0604020202020204" pitchFamily="34" charset="0"/>
              <a:buChar char="•"/>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1" i="0">
                <a:solidFill>
                  <a:srgbClr val="171717"/>
                </a:solidFill>
                <a:effectLst/>
                <a:latin typeface="Segoe UI" panose="020B0502040204020203" pitchFamily="34" charset="0"/>
              </a:rPr>
              <a:t>CLICK 1 – Specialized Security </a:t>
            </a:r>
          </a:p>
          <a:p>
            <a:pPr marL="0" indent="0" algn="l">
              <a:buFont typeface="Arial" panose="020B0604020202020204" pitchFamily="34" charset="0"/>
              <a:buNone/>
            </a:pPr>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Specialized security</a:t>
            </a:r>
            <a:r>
              <a:rPr lang="en-US" b="0" i="0">
                <a:solidFill>
                  <a:srgbClr val="171717"/>
                </a:solidFill>
                <a:effectLst/>
                <a:latin typeface="Segoe UI" panose="020B0502040204020203" pitchFamily="34" charset="0"/>
              </a:rPr>
              <a:t> provides increased security controls for roles with an elevated business impact (if compromised by an attacker or malicious insider).</a:t>
            </a: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This level allows standard general productivity tasks like email and web browsing, but includes higher security rigor on those productivity tasks for higher business impact roles such as: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Developers</a:t>
            </a:r>
            <a:r>
              <a:rPr lang="en-US" b="0" i="0">
                <a:solidFill>
                  <a:srgbClr val="171717"/>
                </a:solidFill>
                <a:effectLst/>
                <a:latin typeface="Segoe UI" panose="020B0502040204020203" pitchFamily="34" charset="0"/>
              </a:rPr>
              <a:t> of business critical systems.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Sensitive business roles</a:t>
            </a:r>
            <a:r>
              <a:rPr lang="en-US" b="0" i="0">
                <a:solidFill>
                  <a:srgbClr val="171717"/>
                </a:solidFill>
                <a:effectLst/>
                <a:latin typeface="Segoe UI" panose="020B0502040204020203" pitchFamily="34" charset="0"/>
              </a:rPr>
              <a:t> such as users of SWIFT terminals, researchers with access to sensitive data, personnel with access to financial reporting prior to public release, payroll administrators, approvers for sensitive business processes, and other high impact roles.</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Executives</a:t>
            </a:r>
            <a:r>
              <a:rPr lang="en-US" b="0" i="0">
                <a:solidFill>
                  <a:srgbClr val="171717"/>
                </a:solidFill>
                <a:effectLst/>
                <a:latin typeface="Segoe UI" panose="020B0502040204020203" pitchFamily="34" charset="0"/>
              </a:rPr>
              <a:t> and personal assistants / administrative assistants that that regularly handle sensitive information.</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High impact social media accounts</a:t>
            </a:r>
            <a:r>
              <a:rPr lang="en-US" b="0" i="0">
                <a:solidFill>
                  <a:srgbClr val="171717"/>
                </a:solidFill>
                <a:effectLst/>
                <a:latin typeface="Segoe UI" panose="020B0502040204020203" pitchFamily="34" charset="0"/>
              </a:rPr>
              <a:t> that could damage the company reputation.</a:t>
            </a:r>
          </a:p>
          <a:p>
            <a:pPr marL="628650" lvl="1" indent="-171450" algn="l">
              <a:buFont typeface="Arial" panose="020B0604020202020204" pitchFamily="34" charset="0"/>
              <a:buChar char="•"/>
            </a:pPr>
            <a:r>
              <a:rPr lang="en-US" b="1" i="0">
                <a:solidFill>
                  <a:srgbClr val="171717"/>
                </a:solidFill>
                <a:effectLst/>
                <a:latin typeface="Segoe UI" panose="020B0502040204020203" pitchFamily="34" charset="0"/>
              </a:rPr>
              <a:t>Sensitive IT Admins</a:t>
            </a:r>
            <a:r>
              <a:rPr lang="en-US" b="0" i="0">
                <a:solidFill>
                  <a:srgbClr val="171717"/>
                </a:solidFill>
                <a:effectLst/>
                <a:latin typeface="Segoe UI" panose="020B0502040204020203" pitchFamily="34" charset="0"/>
              </a:rPr>
              <a:t> with a significant privileges and impact, but are not enterprise-wide. This group typically includes administrators of individual high impact workloads. (for example, enterprise resource planning administrators, banking administrators, help desk /tech support roles, etc.)</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0" i="0">
                <a:solidFill>
                  <a:srgbClr val="171717"/>
                </a:solidFill>
                <a:effectLst/>
                <a:latin typeface="Segoe UI" panose="020B0502040204020203" pitchFamily="34" charset="0"/>
              </a:rPr>
              <a:t>Specialized Account security also serves as an interim step for privileged security, which further builds on these controls.</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1" i="0">
                <a:solidFill>
                  <a:srgbClr val="171717"/>
                </a:solidFill>
                <a:effectLst/>
                <a:latin typeface="Segoe UI" panose="020B0502040204020203" pitchFamily="34" charset="0"/>
              </a:rPr>
              <a:t>CLICK 2 – Privileged Security</a:t>
            </a:r>
          </a:p>
          <a:p>
            <a:pPr marL="0" indent="0" algn="l">
              <a:buFont typeface="Arial" panose="020B0604020202020204" pitchFamily="34" charset="0"/>
              <a:buNone/>
            </a:pPr>
            <a:endParaRPr lang="en-US" b="1"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1" i="0">
                <a:solidFill>
                  <a:srgbClr val="171717"/>
                </a:solidFill>
                <a:effectLst/>
                <a:latin typeface="Segoe UI" panose="020B0502040204020203" pitchFamily="34" charset="0"/>
              </a:rPr>
              <a:t>Privileged security</a:t>
            </a:r>
            <a:r>
              <a:rPr lang="en-US" b="0" i="0">
                <a:solidFill>
                  <a:srgbClr val="171717"/>
                </a:solidFill>
                <a:effectLst/>
                <a:latin typeface="Segoe UI" panose="020B0502040204020203" pitchFamily="34" charset="0"/>
              </a:rPr>
              <a:t> is the highest level of security designed for roles that could easily cause a major incident and potential material damage to the organization in the hands of an attacker or malicious insider. This level typically includes technical roles with administrative permissions on most or all enterprise systems (and sometimes includes a select few business critical roles)</a:t>
            </a:r>
            <a:br>
              <a:rPr lang="en-US" b="0" i="0">
                <a:solidFill>
                  <a:srgbClr val="171717"/>
                </a:solidFill>
                <a:effectLst/>
                <a:latin typeface="Segoe UI" panose="020B0502040204020203" pitchFamily="34" charset="0"/>
              </a:rPr>
            </a:b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Privileged accounts are focused on security first, with productivity defined as the ability to easily and securely perform a fixed set of sensitive job tasks securely (not general productivity). </a:t>
            </a:r>
            <a:endParaRPr lang="en-US"/>
          </a:p>
          <a:p>
            <a:endParaRPr lang="en-US"/>
          </a:p>
          <a:p>
            <a:r>
              <a:rPr lang="en-US"/>
              <a:t>For more information, see https://aka.ms/SPA-levels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C466-0F93-4CCA-AA0E-681BDBFD3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548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defined specific technical profiles for these levels on each resource type to make implementation faster and easier</a:t>
            </a:r>
          </a:p>
          <a:p>
            <a:endParaRPr lang="en-US"/>
          </a:p>
          <a:p>
            <a:r>
              <a:rPr lang="en-US"/>
              <a:t>This provides a clear structure so to help you plan which roles will be configured at which level (and whether/when to increase their security to the next level) without having to worry about choosing custom individual controls. </a:t>
            </a:r>
          </a:p>
          <a:p>
            <a:endParaRPr lang="en-US"/>
          </a:p>
          <a:p>
            <a:r>
              <a:rPr lang="en-US"/>
              <a:t>Each of these profiles includes prescriptive guidance on how to securely configure the resource at each level. Some profiles are fully automated with Intune while others require adaptation (such as for configuring 3</a:t>
            </a:r>
            <a:r>
              <a:rPr lang="en-US" baseline="30000"/>
              <a:t>rd</a:t>
            </a:r>
            <a:r>
              <a:rPr lang="en-US"/>
              <a:t> party PIM/PAM solutions or other intermediaries). </a:t>
            </a:r>
          </a:p>
          <a:p>
            <a:endParaRPr lang="en-US"/>
          </a:p>
          <a:p>
            <a:r>
              <a:rPr lang="en-US"/>
              <a:t>For implementation guidance, see https://aka.ms/DeploySPA</a:t>
            </a:r>
          </a:p>
          <a:p>
            <a:r>
              <a:rPr lang="en-US"/>
              <a:t>For overall rapid modernization plan, see https://aka.ms/SPA-RAMP</a:t>
            </a:r>
          </a:p>
          <a:p>
            <a:r>
              <a:rPr lang="en-US"/>
              <a:t>For full set of resources including strategy, see https://aka.ms/SPA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864EB-9522-4C49-86C2-3DC45C5DA5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600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kumimoji="0" lang="en-US" b="1" i="0" u="none" strike="noStrike" kern="1200" cap="none" spc="0" normalizeH="0" baseline="0" noProof="0">
                <a:ln>
                  <a:noFill/>
                </a:ln>
                <a:effectLst/>
                <a:uLnTx/>
                <a:uFillTx/>
              </a:rPr>
              <a:t>Key Takeaway:</a:t>
            </a:r>
            <a:r>
              <a:rPr lang="en-US" b="1"/>
              <a:t> </a:t>
            </a:r>
            <a:r>
              <a:rPr kumimoji="0" lang="en-US" b="0" i="0" u="none" strike="noStrike" kern="1200" cap="none" spc="0" normalizeH="0" baseline="0" noProof="0">
                <a:ln>
                  <a:noFill/>
                </a:ln>
                <a:effectLst/>
                <a:uLnTx/>
                <a:uFillTx/>
              </a:rPr>
              <a:t>This modern access model shows how to integrate privileged access security for an enterprise with multi-cloud and on-premises resources</a:t>
            </a:r>
            <a:r>
              <a:rPr lang="en-US"/>
              <a:t>  </a:t>
            </a:r>
            <a:endParaRPr lang="en-US">
              <a:ea typeface="+mn-ea"/>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Data/Workloads</a:t>
            </a:r>
            <a:r>
              <a:rPr lang="en-US"/>
              <a:t>  </a:t>
            </a:r>
            <a:endParaRPr lang="en-US">
              <a:cs typeface="Calibri"/>
            </a:endParaRPr>
          </a:p>
          <a:p>
            <a:pPr>
              <a:defRPr/>
            </a:pPr>
            <a:r>
              <a:rPr lang="en-US"/>
              <a:t>  </a:t>
            </a:r>
            <a:endParaRPr lang="en-US">
              <a:cs typeface="Calibri"/>
            </a:endParaRPr>
          </a:p>
          <a:p>
            <a:pPr>
              <a:defRPr/>
            </a:pPr>
            <a:r>
              <a:rPr kumimoji="0" lang="en-US" b="0" i="0" u="none" strike="noStrike" kern="1200" cap="none" spc="0" normalizeH="0" baseline="0" noProof="0">
                <a:ln>
                  <a:noFill/>
                </a:ln>
                <a:effectLst/>
                <a:uLnTx/>
                <a:uFillTx/>
              </a:rPr>
              <a:t>Ultimately, the purpose of access control is to provide security assurances for business assets, which most often take the form of business-critical data and workloads that provide business-critical services to customers, employees, and partners.</a:t>
            </a:r>
            <a:r>
              <a:rPr lang="en-US"/>
              <a:t>   </a:t>
            </a:r>
            <a:endParaRPr lang="en-US">
              <a:cs typeface="Calibri"/>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CLICK 1 –</a:t>
            </a:r>
            <a:r>
              <a:rPr lang="en-US" b="1"/>
              <a:t> </a:t>
            </a:r>
            <a:r>
              <a:rPr kumimoji="0" lang="en-US" b="1" i="0" u="none" strike="noStrike" kern="1200" cap="none" spc="0" normalizeH="0" baseline="0" noProof="0">
                <a:ln>
                  <a:noFill/>
                </a:ln>
                <a:effectLst/>
                <a:uLnTx/>
                <a:uFillTx/>
              </a:rPr>
              <a:t>Control and Management Planes</a:t>
            </a:r>
            <a:r>
              <a:rPr lang="en-US" b="1"/>
              <a:t> </a:t>
            </a:r>
            <a:r>
              <a:rPr lang="en-US"/>
              <a:t>  </a:t>
            </a:r>
            <a:endParaRPr lang="en-US">
              <a:cs typeface="Calibri"/>
            </a:endParaRPr>
          </a:p>
          <a:p>
            <a:pPr>
              <a:defRPr/>
            </a:pPr>
            <a:r>
              <a:rPr lang="en-US"/>
              <a:t>  </a:t>
            </a:r>
            <a:endParaRPr lang="en-US">
              <a:cs typeface="Calibri"/>
            </a:endParaRPr>
          </a:p>
          <a:p>
            <a:pPr>
              <a:defRPr/>
            </a:pPr>
            <a:r>
              <a:rPr kumimoji="0" lang="en-US" b="0" i="0" u="none" strike="noStrike" kern="1200" cap="none" spc="0" normalizeH="0" baseline="0" noProof="0">
                <a:ln>
                  <a:noFill/>
                </a:ln>
                <a:effectLst/>
                <a:uLnTx/>
                <a:uFillTx/>
              </a:rPr>
              <a:t>In order to manage an enterprise with multiple workloads and many forms of data, organization need to establish consistency with a</a:t>
            </a:r>
            <a:r>
              <a:rPr lang="en-US"/>
              <a:t>  </a:t>
            </a:r>
            <a:endParaRPr lang="en-US">
              <a:cs typeface="Calibri"/>
            </a:endParaRPr>
          </a:p>
          <a:p>
            <a:r>
              <a:rPr kumimoji="0" lang="en-US" b="1" i="0" u="none" strike="noStrike" kern="1200" cap="none" spc="0" normalizeH="0" baseline="0" noProof="0">
                <a:ln>
                  <a:noFill/>
                </a:ln>
                <a:effectLst/>
                <a:uLnTx/>
                <a:uFillTx/>
              </a:rPr>
              <a:t>Control Plane</a:t>
            </a:r>
            <a:r>
              <a:rPr lang="en-US" b="1"/>
              <a:t> </a:t>
            </a:r>
            <a:r>
              <a:rPr kumimoji="0" lang="en-US" b="0" i="0" u="none" strike="noStrike" kern="1200" cap="none" spc="0" normalizeH="0" baseline="0" noProof="0">
                <a:ln>
                  <a:noFill/>
                </a:ln>
                <a:effectLst/>
                <a:uLnTx/>
                <a:uFillTx/>
              </a:rPr>
              <a:t>– Centralized mechanisms that provide unified and consistent access control over resources. In a modern enterprise, these are closely aligned to zero trust principles and primarily composed of Identity systems (Identity Directories and Identity Synchronization/Management Systems) because of the richness of context on user access requests (vs. raw network traffic). The enforcement of access control policies is often more distributed includes identity, network, application, data, and other controls. In some legacy environments where modern authentication protocols are unavailable such as operational technology (OT), network controls may be used exclusively.</a:t>
            </a:r>
            <a:r>
              <a:rPr lang="en-US"/>
              <a:t>  </a:t>
            </a:r>
            <a:br>
              <a:rPr lang="en-US">
                <a:cs typeface="+mn-lt"/>
              </a:rPr>
            </a:br>
            <a:r>
              <a:rPr kumimoji="0" lang="en-US" b="0" i="0" u="none" strike="noStrike" kern="1200" cap="none" spc="0" normalizeH="0" baseline="0" noProof="0">
                <a:ln>
                  <a:noFill/>
                </a:ln>
                <a:effectLst/>
                <a:uLnTx/>
                <a:uFillTx/>
              </a:rPr>
              <a:t> </a:t>
            </a:r>
            <a:r>
              <a:rPr kumimoji="0" lang="en-US" b="1" i="0" u="none" strike="noStrike" kern="1200" cap="none" spc="0" normalizeH="0" baseline="0" noProof="0">
                <a:ln>
                  <a:noFill/>
                </a:ln>
                <a:effectLst/>
                <a:uLnTx/>
                <a:uFillTx/>
              </a:rPr>
              <a:t>Management Plane</a:t>
            </a:r>
            <a:r>
              <a:rPr lang="en-US"/>
              <a:t> </a:t>
            </a:r>
            <a:r>
              <a:rPr kumimoji="0" lang="en-US" b="0" i="0" u="none" strike="noStrike" kern="1200" cap="none" spc="0" normalizeH="0" baseline="0" noProof="0">
                <a:ln>
                  <a:noFill/>
                </a:ln>
                <a:effectLst/>
                <a:uLnTx/>
                <a:uFillTx/>
              </a:rPr>
              <a:t>– Centralized systems that enable IT administrators to manage and maintain these systems. These are primarily composed of management tools and security tools that are used across workloads. The tools may be hosted in the cloud or on-premises and are increasingly managing multi-cloud resources as well as on premises resources.</a:t>
            </a:r>
            <a:r>
              <a:rPr lang="en-US"/>
              <a:t>   </a:t>
            </a:r>
            <a:endParaRPr lang="en-US">
              <a:cs typeface="Calibri"/>
            </a:endParaRPr>
          </a:p>
          <a:p>
            <a:pPr>
              <a:defRPr/>
            </a:pPr>
            <a:r>
              <a:rPr lang="en-US"/>
              <a:t>  </a:t>
            </a:r>
            <a:endParaRPr lang="en-US">
              <a:cs typeface="Calibri"/>
            </a:endParaRPr>
          </a:p>
          <a:p>
            <a:pPr>
              <a:defRPr/>
            </a:pPr>
            <a:r>
              <a:rPr kumimoji="0" lang="en-US" b="1" i="0" u="none" strike="noStrike" kern="1200" cap="none" spc="0" normalizeH="0" baseline="0" noProof="0">
                <a:ln>
                  <a:noFill/>
                </a:ln>
                <a:effectLst/>
                <a:uLnTx/>
                <a:uFillTx/>
              </a:rPr>
              <a:t>Note:</a:t>
            </a:r>
            <a:r>
              <a:rPr lang="en-US" b="1"/>
              <a:t> </a:t>
            </a:r>
            <a:r>
              <a:rPr kumimoji="0" lang="en-US" b="0" i="0" u="none" strike="noStrike" kern="1200" cap="none" spc="0" normalizeH="0" baseline="0" noProof="0">
                <a:ln>
                  <a:noFill/>
                </a:ln>
                <a:effectLst/>
                <a:uLnTx/>
                <a:uFillTx/>
              </a:rPr>
              <a:t>On-premises and Infrastructure as a Service (IaaS) systems are installed on a full operating system (or sometimes a container). This increases the attack surface that customers are responsible for keeping secure) relative to what the cloud provider is responsible for securing. For more information, see </a:t>
            </a:r>
            <a:r>
              <a:rPr kumimoji="0" lang="en-US" b="0" i="0" u="none" strike="noStrike" kern="1200" cap="none" spc="0" normalizeH="0" baseline="0" noProof="0">
                <a:ln>
                  <a:noFill/>
                </a:ln>
                <a:effectLst/>
                <a:uLnTx/>
                <a:uFillTx/>
                <a:hlinkClick r:id="rId3"/>
              </a:rPr>
              <a:t>https://aka.ms/sharedresponsibility</a:t>
            </a:r>
            <a:r>
              <a:rPr lang="en-US"/>
              <a:t>  </a:t>
            </a:r>
            <a:endParaRPr lang="en-US">
              <a:cs typeface="Calibri"/>
            </a:endParaRPr>
          </a:p>
          <a:p>
            <a:pPr>
              <a:defRPr/>
            </a:pPr>
            <a:r>
              <a:rPr lang="en-US"/>
              <a:t>  </a:t>
            </a:r>
            <a:endParaRPr lang="en-US">
              <a:cs typeface="Calibri"/>
            </a:endParaRPr>
          </a:p>
          <a:p>
            <a:pPr>
              <a:defRPr/>
            </a:pPr>
            <a:r>
              <a:rPr lang="en-US" b="1"/>
              <a:t>CLICK 2 - </a:t>
            </a:r>
            <a:r>
              <a:rPr kumimoji="0" lang="en-US" b="1" i="0" u="none" strike="noStrike" kern="1200" cap="none" spc="0" normalizeH="0" baseline="0" noProof="0">
                <a:ln>
                  <a:noFill/>
                </a:ln>
                <a:effectLst/>
                <a:uLnTx/>
                <a:uFillTx/>
              </a:rPr>
              <a:t>User and App Access</a:t>
            </a:r>
            <a:r>
              <a:rPr lang="en-US"/>
              <a:t>  </a:t>
            </a:r>
            <a:endParaRPr lang="en-US">
              <a:cs typeface="Calibri"/>
            </a:endParaRPr>
          </a:p>
          <a:p>
            <a:r>
              <a:rPr lang="en-US"/>
              <a:t>  </a:t>
            </a:r>
            <a:endParaRPr lang="en-US">
              <a:cs typeface="Calibri"/>
            </a:endParaRPr>
          </a:p>
          <a:p>
            <a:r>
              <a:rPr lang="en-US"/>
              <a:t>Creating and capturing business value requires that users and applications can securely access these resources.   </a:t>
            </a:r>
            <a:endParaRPr lang="en-US">
              <a:cs typeface="Calibri"/>
            </a:endParaRPr>
          </a:p>
          <a:p>
            <a:r>
              <a:rPr lang="en-US"/>
              <a:t>  </a:t>
            </a:r>
            <a:endParaRPr lang="en-US">
              <a:cs typeface="Calibri"/>
            </a:endParaRPr>
          </a:p>
          <a:p>
            <a:pPr marL="285750" indent="-285750">
              <a:buFont typeface="Arial"/>
              <a:buChar char="•"/>
              <a:defRPr/>
            </a:pPr>
            <a:r>
              <a:rPr lang="en-US" b="1"/>
              <a:t>User Access </a:t>
            </a:r>
            <a:r>
              <a:rPr lang="en-US"/>
              <a:t>– Humans in various roles (enterprise users, customers, and partners) need to securely access data and applications </a:t>
            </a:r>
            <a:endParaRPr lang="en-US">
              <a:cs typeface="Calibri"/>
            </a:endParaRPr>
          </a:p>
          <a:p>
            <a:pPr marL="285750" indent="-285750">
              <a:buFont typeface="Arial"/>
              <a:buChar char="•"/>
              <a:defRPr/>
            </a:pPr>
            <a:r>
              <a:rPr kumimoji="0" lang="en-US" b="1" i="0" u="none" strike="noStrike" kern="1200" cap="none" spc="0" normalizeH="0" baseline="0" noProof="0">
                <a:ln>
                  <a:noFill/>
                </a:ln>
                <a:effectLst/>
                <a:uLnTx/>
                <a:uFillTx/>
              </a:rPr>
              <a:t>App Access</a:t>
            </a:r>
            <a:r>
              <a:rPr lang="en-US" b="1"/>
              <a:t> </a:t>
            </a:r>
            <a:r>
              <a:rPr kumimoji="0" lang="en-US" b="0" i="0" u="none" strike="noStrike" kern="1200" cap="none" spc="0" normalizeH="0" baseline="0" noProof="0">
                <a:ln>
                  <a:noFill/>
                </a:ln>
                <a:effectLst/>
                <a:uLnTx/>
                <a:uFillTx/>
              </a:rPr>
              <a:t>– Applications and automated systems also</a:t>
            </a:r>
            <a:r>
              <a:rPr lang="en-US"/>
              <a:t> need to securely access data, other applications, and services to perform their functions </a:t>
            </a:r>
            <a:endParaRPr lang="en-US">
              <a:cs typeface="Calibri"/>
            </a:endParaRPr>
          </a:p>
          <a:p>
            <a:pPr>
              <a:defRPr/>
            </a:pPr>
            <a:r>
              <a:rPr lang="en-US"/>
              <a:t>  </a:t>
            </a:r>
            <a:endParaRPr lang="en-US">
              <a:cs typeface="Calibri"/>
            </a:endParaRPr>
          </a:p>
          <a:p>
            <a:pPr>
              <a:defRPr/>
            </a:pPr>
            <a:r>
              <a:rPr lang="en-US" b="1"/>
              <a:t>CLICK 3 - </a:t>
            </a:r>
            <a:r>
              <a:rPr kumimoji="0" lang="en-US" b="1" i="0" u="none" strike="noStrike" kern="1200" cap="none" spc="0" normalizeH="0" baseline="0" noProof="0">
                <a:ln>
                  <a:noFill/>
                </a:ln>
                <a:effectLst/>
                <a:uLnTx/>
                <a:uFillTx/>
              </a:rPr>
              <a:t>Privileged Access</a:t>
            </a:r>
            <a:r>
              <a:rPr lang="en-US"/>
              <a:t>  </a:t>
            </a:r>
            <a:endParaRPr lang="en-US">
              <a:cs typeface="Calibri"/>
            </a:endParaRPr>
          </a:p>
          <a:p>
            <a:r>
              <a:rPr lang="en-US"/>
              <a:t>  </a:t>
            </a:r>
            <a:endParaRPr lang="en-US">
              <a:cs typeface="Calibri"/>
            </a:endParaRPr>
          </a:p>
          <a:p>
            <a:r>
              <a:rPr lang="en-US"/>
              <a:t>IT administrators that manage these various systems and select business critical accounts must have higher security configurations that is proportionate to their potential business impact (if compromised by attackers).   </a:t>
            </a:r>
            <a:endParaRPr lang="en-US">
              <a:cs typeface="Calibri"/>
            </a:endParaRPr>
          </a:p>
          <a:p>
            <a:r>
              <a:rPr lang="en-US"/>
              <a:t>  </a:t>
            </a:r>
            <a:endParaRPr lang="en-US">
              <a:cs typeface="Calibri"/>
            </a:endParaRPr>
          </a:p>
          <a:p>
            <a:r>
              <a:rPr lang="en-US"/>
              <a:t>This often uses similar technology as user access (devices, accounts, intermediaries, interfaces), but configured and operated at a higher security level. The additional secure measures and restrictions are designed to make attacking them harder and costlier to attackers while minimizing the impact on workflows for those sensitive privileged users.   </a:t>
            </a:r>
            <a:endParaRPr lang="en-US">
              <a:cs typeface="Calibri"/>
            </a:endParaRPr>
          </a:p>
          <a:p>
            <a:r>
              <a:rPr lang="en-US"/>
              <a:t>  </a:t>
            </a:r>
            <a:endParaRPr lang="en-US">
              <a:cs typeface="Calibri"/>
            </a:endParaRPr>
          </a:p>
          <a:p>
            <a:r>
              <a:rPr lang="en-US" b="1"/>
              <a:t>Additional information </a:t>
            </a:r>
            <a:r>
              <a:rPr lang="en-US"/>
              <a:t>  </a:t>
            </a:r>
            <a:endParaRPr lang="en-US">
              <a:cs typeface="Calibri"/>
            </a:endParaRPr>
          </a:p>
          <a:p>
            <a:r>
              <a:rPr lang="en-US"/>
              <a:t>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Applications sometimes have a single interface for both administrative and standard users (where separate is achieved through role based access control) and others have dedicated administrative interfaces separate from user interfaces</a:t>
            </a:r>
            <a:r>
              <a:rPr lang="en-US"/>
              <a:t>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The security profile of Machine Learning (ML) is a blend of applications and data security attributes. ML acts like an application as it processes data for an attribute, but it is like a sponge in some ways where it can absorb some attributes of the dataset used to tune it (sensitivity, privacy, biases, etc.)</a:t>
            </a:r>
            <a:r>
              <a:rPr lang="en-US"/>
              <a:t> </a:t>
            </a:r>
            <a:endParaRPr lang="en-US">
              <a:cs typeface="Calibri"/>
            </a:endParaRPr>
          </a:p>
          <a:p>
            <a:pPr marL="285750" indent="-285750">
              <a:buFont typeface="Arial"/>
              <a:buChar char="•"/>
              <a:defRPr/>
            </a:pPr>
            <a:r>
              <a:rPr lang="en-US"/>
              <a:t>For more information on this model, see </a:t>
            </a:r>
            <a:r>
              <a:rPr lang="en-US">
                <a:hlinkClick r:id="rId4"/>
              </a:rPr>
              <a:t>https://aka.ms/AccessModel</a:t>
            </a:r>
            <a:r>
              <a:rPr lang="en-US"/>
              <a:t>  </a:t>
            </a:r>
            <a:br>
              <a:rPr lang="en-US">
                <a:cs typeface="+mn-lt"/>
              </a:rPr>
            </a:br>
            <a:r>
              <a:rPr lang="en-US"/>
              <a:t> </a:t>
            </a:r>
            <a:r>
              <a:rPr lang="en-US" b="1"/>
              <a:t>Note: </a:t>
            </a:r>
            <a:r>
              <a:rPr lang="en-US"/>
              <a:t>This model maps to the original Active Directory administrative Tier Model, see </a:t>
            </a:r>
            <a:r>
              <a:rPr lang="en-US">
                <a:hlinkClick r:id="rId5"/>
              </a:rPr>
              <a:t>https://aka.ms/tiermodel</a:t>
            </a:r>
            <a:r>
              <a:rPr lang="en-US"/>
              <a:t> for terminology mapping and more information. </a:t>
            </a:r>
            <a:endParaRPr lang="en-US">
              <a:cs typeface="Calibri"/>
            </a:endParaRPr>
          </a:p>
          <a:p>
            <a:pPr marL="285750" indent="-285750">
              <a:buFont typeface="Arial"/>
              <a:buChar char="•"/>
              <a:defRPr/>
            </a:pPr>
            <a:r>
              <a:rPr kumimoji="0" lang="en-US" b="0" i="0" u="none" strike="noStrike" kern="1200" cap="none" spc="0" normalizeH="0" baseline="0" noProof="0">
                <a:ln>
                  <a:noFill/>
                </a:ln>
                <a:effectLst/>
                <a:uLnTx/>
                <a:uFillTx/>
              </a:rPr>
              <a:t>The zero trust based access model is a significant shift in how trust is established and used in access control. Changing these sentence endings help illustrate a couple of key pivots</a:t>
            </a:r>
            <a:r>
              <a:rPr lang="en-US"/>
              <a:t> </a:t>
            </a:r>
            <a:endParaRPr lang="en-US">
              <a:cs typeface="Calibri"/>
            </a:endParaRPr>
          </a:p>
          <a:p>
            <a:pPr marL="742950" lvl="1" indent="-285750">
              <a:buFont typeface="Arial"/>
              <a:buChar char="•"/>
            </a:pPr>
            <a:r>
              <a:rPr lang="en-US" i="1">
                <a:effectLst/>
              </a:rPr>
              <a:t>We trust this endpoint…</a:t>
            </a:r>
            <a:r>
              <a:rPr lang="en-US" i="1"/>
              <a:t> </a:t>
            </a:r>
            <a:r>
              <a:rPr lang="en-US"/>
              <a:t> </a:t>
            </a:r>
            <a:endParaRPr lang="en-US">
              <a:cs typeface="Calibri" panose="020F0502020204030204"/>
            </a:endParaRPr>
          </a:p>
          <a:p>
            <a:r>
              <a:rPr lang="en-US" strike="sngStrike">
                <a:effectLst/>
              </a:rPr>
              <a:t>“…because it’s on the network”</a:t>
            </a:r>
            <a:r>
              <a:rPr lang="en-US"/>
              <a:t> </a:t>
            </a:r>
            <a:r>
              <a:rPr lang="en-US" kern="1200">
                <a:effectLst/>
              </a:rPr>
              <a:t>becomes</a:t>
            </a:r>
            <a:r>
              <a:rPr lang="en-US"/>
              <a:t> </a:t>
            </a:r>
            <a:r>
              <a:rPr lang="en-US">
                <a:effectLst/>
              </a:rPr>
              <a:t>”…because we have management/visibility/compliance and an advanced endpoint detection and response (EDR) tool that ensures it’s not infected”</a:t>
            </a:r>
            <a:r>
              <a:rPr lang="en-US"/>
              <a:t>  </a:t>
            </a:r>
            <a:endParaRPr lang="en-US">
              <a:cs typeface="Calibri"/>
            </a:endParaRPr>
          </a:p>
          <a:p>
            <a:pPr marL="742950" lvl="1" indent="-285750">
              <a:buFont typeface="Arial"/>
              <a:buChar char="•"/>
            </a:pPr>
            <a:r>
              <a:rPr lang="en-US" i="1" kern="1200">
                <a:effectLst/>
              </a:rPr>
              <a:t>We trust an endpoint to connect to…</a:t>
            </a:r>
            <a:r>
              <a:rPr lang="en-US" i="1"/>
              <a:t> </a:t>
            </a:r>
            <a:r>
              <a:rPr lang="en-US"/>
              <a:t> </a:t>
            </a:r>
            <a:endParaRPr lang="en-US">
              <a:cs typeface="Calibri" panose="020F0502020204030204"/>
            </a:endParaRPr>
          </a:p>
          <a:p>
            <a:r>
              <a:rPr lang="en-US" strike="sngStrike">
                <a:effectLst/>
              </a:rPr>
              <a:t>“anything on the network”</a:t>
            </a:r>
            <a:r>
              <a:rPr lang="en-US"/>
              <a:t> </a:t>
            </a:r>
            <a:r>
              <a:rPr lang="en-US" kern="1200">
                <a:effectLst/>
              </a:rPr>
              <a:t>becomes</a:t>
            </a:r>
            <a:r>
              <a:rPr lang="en-US"/>
              <a:t> </a:t>
            </a:r>
            <a:r>
              <a:rPr lang="en-US">
                <a:effectLst/>
              </a:rPr>
              <a:t>“only resources it is authorized to, and only after verifying trustworthiness of that endpoint and the user on it”</a:t>
            </a:r>
            <a:r>
              <a:rPr lang="en-US"/>
              <a:t>  </a:t>
            </a:r>
            <a:endParaRPr lang="en-US">
              <a:cs typeface="Calibri"/>
            </a:endParaRPr>
          </a:p>
          <a:p>
            <a:pPr>
              <a:defRPr/>
            </a:pP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33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Key Takeaway: </a:t>
            </a:r>
            <a:r>
              <a:rPr lang="en-US" sz="1200">
                <a:solidFill>
                  <a:schemeClr val="tx1"/>
                </a:solidFill>
                <a:ea typeface="Segoe UI" pitchFamily="34" charset="0"/>
                <a:cs typeface="Segoe UI"/>
              </a:rPr>
              <a:t>This shows how security roles map to business outcome enablement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Business and technology outcomes </a:t>
            </a:r>
            <a:r>
              <a:rPr lang="en-US" sz="1200">
                <a:solidFill>
                  <a:schemeClr val="tx1"/>
                </a:solidFill>
                <a:ea typeface="Segoe UI" pitchFamily="34" charset="0"/>
                <a:cs typeface="Segoe UI"/>
              </a:rPr>
              <a:t>are traditionally driven using a plan/build/run framework (which is becoming increasingly agile for digital transformation with rapid iteration through all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Security Outcomes </a:t>
            </a:r>
            <a:r>
              <a:rPr lang="en-US" sz="1200">
                <a:solidFill>
                  <a:schemeClr val="tx1"/>
                </a:solidFill>
                <a:ea typeface="Segoe UI" pitchFamily="34" charset="0"/>
                <a:cs typeface="Segoe UI"/>
              </a:rPr>
              <a:t>are driven through a similar framework of governance, prevention and response that maps to that framework. This also maps to the NIST Cybersecurity framework of identify, protect, detect, respond, and recover functions.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CLICK 1 – Leadership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Security Leadership Roles </a:t>
            </a:r>
            <a:r>
              <a:rPr lang="en-US" sz="1200">
                <a:solidFill>
                  <a:schemeClr val="tx1"/>
                </a:solidFill>
                <a:ea typeface="Segoe UI" pitchFamily="34" charset="0"/>
                <a:cs typeface="Segoe UI"/>
              </a:rPr>
              <a:t>and </a:t>
            </a:r>
            <a:r>
              <a:rPr lang="en-US" sz="1200" b="1">
                <a:solidFill>
                  <a:schemeClr val="tx1"/>
                </a:solidFill>
                <a:ea typeface="Segoe UI" pitchFamily="34" charset="0"/>
                <a:cs typeface="Segoe UI"/>
              </a:rPr>
              <a:t>Security Architect Roles </a:t>
            </a:r>
            <a:r>
              <a:rPr lang="en-US" sz="1200">
                <a:solidFill>
                  <a:schemeClr val="tx1"/>
                </a:solidFill>
                <a:ea typeface="Segoe UI" pitchFamily="34" charset="0"/>
                <a:cs typeface="Segoe UI"/>
              </a:rPr>
              <a:t>provide vision, guidance, and coordination across the organization and technical estate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CLICK 2 -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pitchFamily="34" charset="0"/>
              </a:rPr>
              <a:t>Security Posture and Compliance Roles </a:t>
            </a:r>
            <a:r>
              <a:rPr lang="en-US" sz="1200">
                <a:solidFill>
                  <a:schemeClr val="tx1"/>
                </a:solidFill>
                <a:ea typeface="Segoe UI" pitchFamily="34" charset="0"/>
                <a:cs typeface="Segoe UI" pitchFamily="34" charset="0"/>
              </a:rPr>
              <a:t>focus on identifying security risks across the enterprise and work with subject matter experts to ensure the top risks are mitigated. The responsibility of these roles typically includes </a:t>
            </a:r>
            <a:r>
              <a:rPr lang="en-US" b="1" i="0">
                <a:effectLst/>
                <a:latin typeface="Segoe UI" panose="020B0502040204020203" pitchFamily="34" charset="0"/>
              </a:rPr>
              <a:t>Security Compliance Management</a:t>
            </a:r>
            <a:r>
              <a:rPr lang="en-US" b="0" i="0">
                <a:effectLst/>
                <a:latin typeface="Segoe UI" panose="020B0502040204020203" pitchFamily="34" charset="0"/>
              </a:rPr>
              <a:t>, </a:t>
            </a:r>
            <a:r>
              <a:rPr lang="en-US" b="1" i="0">
                <a:effectLst/>
                <a:latin typeface="Segoe UI" panose="020B0502040204020203" pitchFamily="34" charset="0"/>
              </a:rPr>
              <a:t>Policy and Standards</a:t>
            </a:r>
            <a:r>
              <a:rPr lang="en-US" b="0" i="0">
                <a:effectLst/>
                <a:latin typeface="Segoe UI" panose="020B0502040204020203" pitchFamily="34" charset="0"/>
              </a:rPr>
              <a:t>, and </a:t>
            </a:r>
            <a:r>
              <a:rPr lang="en-US" b="1" i="0">
                <a:effectLst/>
                <a:latin typeface="Segoe UI" panose="020B0502040204020203" pitchFamily="34" charset="0"/>
              </a:rPr>
              <a:t>Posture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CLICK 3 - Prevention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Platform Security Engineers </a:t>
            </a:r>
            <a:r>
              <a:rPr lang="en-US" b="0" i="0">
                <a:effectLst/>
                <a:latin typeface="Segoe UI" panose="020B0502040204020203" pitchFamily="34" charset="0"/>
              </a:rPr>
              <a:t>are security subject matter experts (SMEs) that focus on enterprise-wide systems like </a:t>
            </a:r>
            <a:r>
              <a:rPr lang="en-US" b="1" i="0">
                <a:effectLst/>
                <a:latin typeface="Segoe UI" panose="020B0502040204020203" pitchFamily="34" charset="0"/>
              </a:rPr>
              <a:t>identity and key management</a:t>
            </a:r>
            <a:r>
              <a:rPr lang="en-US" b="0" i="0">
                <a:effectLst/>
                <a:latin typeface="Segoe UI" panose="020B0502040204020203" pitchFamily="34" charset="0"/>
              </a:rPr>
              <a:t>, and various </a:t>
            </a:r>
            <a:r>
              <a:rPr lang="en-US" b="1" i="0">
                <a:effectLst/>
                <a:latin typeface="Segoe UI" panose="020B0502040204020203" pitchFamily="34" charset="0"/>
              </a:rPr>
              <a:t>infrastructure and endpoint disciplines </a:t>
            </a:r>
            <a:r>
              <a:rPr lang="en-US" b="0" i="0">
                <a:effectLst/>
                <a:latin typeface="Segoe UI" panose="020B0502040204020203" pitchFamily="34" charset="0"/>
              </a:rPr>
              <a:t>like N</a:t>
            </a:r>
            <a:r>
              <a:rPr lang="en-US" b="0" i="1">
                <a:effectLst/>
                <a:latin typeface="Segoe UI" panose="020B0502040204020203" pitchFamily="34" charset="0"/>
              </a:rPr>
              <a:t>etwork security</a:t>
            </a:r>
            <a:r>
              <a:rPr lang="en-US" b="0" i="0">
                <a:effectLst/>
                <a:latin typeface="Segoe UI" panose="020B0502040204020203" pitchFamily="34" charset="0"/>
              </a:rPr>
              <a:t>, S</a:t>
            </a:r>
            <a:r>
              <a:rPr lang="en-US" b="0" i="1">
                <a:effectLst/>
                <a:latin typeface="Segoe UI" panose="020B0502040204020203" pitchFamily="34" charset="0"/>
              </a:rPr>
              <a:t>erver/VM security</a:t>
            </a:r>
            <a:r>
              <a:rPr lang="en-US" b="0" i="0">
                <a:effectLst/>
                <a:latin typeface="Segoe UI" panose="020B0502040204020203" pitchFamily="34" charset="0"/>
              </a:rPr>
              <a:t>, and </a:t>
            </a:r>
            <a:r>
              <a:rPr lang="en-US" b="0" i="1">
                <a:effectLst/>
                <a:latin typeface="Segoe UI" panose="020B0502040204020203" pitchFamily="34" charset="0"/>
              </a:rPr>
              <a:t>Client endpoints/devices</a:t>
            </a:r>
            <a:r>
              <a:rPr lang="en-US" b="0" i="0">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App Security Engineer</a:t>
            </a:r>
            <a:r>
              <a:rPr lang="en-US" b="0" i="0">
                <a:effectLst/>
                <a:latin typeface="Segoe UI" panose="020B0502040204020203" pitchFamily="34" charset="0"/>
              </a:rPr>
              <a:t> are security SMEs that focus on securing individual workload and applications, often as they are developed. These responsibilities include per-workload application of </a:t>
            </a:r>
            <a:r>
              <a:rPr lang="en-US" b="1" i="0">
                <a:effectLst/>
                <a:latin typeface="Segoe UI" panose="020B0502040204020203" pitchFamily="34" charset="0"/>
              </a:rPr>
              <a:t>infrastructure and endpoint </a:t>
            </a:r>
            <a:r>
              <a:rPr lang="en-US" b="0" i="0">
                <a:effectLst/>
                <a:latin typeface="Segoe UI" panose="020B0502040204020203" pitchFamily="34" charset="0"/>
              </a:rPr>
              <a:t>skills as well as </a:t>
            </a:r>
            <a:r>
              <a:rPr lang="en-US" b="1" i="0">
                <a:effectLst/>
                <a:latin typeface="Segoe UI" panose="020B0502040204020203" pitchFamily="34" charset="0"/>
              </a:rPr>
              <a:t>application security &amp; DevSecOps </a:t>
            </a:r>
            <a:r>
              <a:rPr lang="en-US" b="0" i="0">
                <a:effectLst/>
                <a:latin typeface="Segoe UI" panose="020B0502040204020203" pitchFamily="34" charset="0"/>
              </a:rPr>
              <a:t>and </a:t>
            </a:r>
            <a:r>
              <a:rPr lang="en-US" b="1" i="0">
                <a:effectLst/>
                <a:latin typeface="Segoe UI" panose="020B0502040204020203" pitchFamily="34" charset="0"/>
              </a:rPr>
              <a:t>Data security. </a:t>
            </a:r>
            <a:r>
              <a:rPr lang="en-US"/>
              <a:t>We expect that demand will continue to increase for these skillsets as digital transformation increases adoption of Cloud technology, DevOps/DevSecOps models, and Infrastructure as Code approaches. </a:t>
            </a: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People Security </a:t>
            </a:r>
            <a:r>
              <a:rPr lang="en-US" b="0" i="0">
                <a:effectLst/>
                <a:latin typeface="Segoe UI" panose="020B0502040204020203" pitchFamily="34" charset="0"/>
              </a:rPr>
              <a:t>is an emerging discipline that focuses on educating people, protecting them, and </a:t>
            </a:r>
            <a:r>
              <a:rPr lang="en-US" sz="1200" b="0" i="0" u="none">
                <a:effectLst/>
                <a:latin typeface="Calibri" panose="020F0502020204030204" pitchFamily="34" charset="0"/>
                <a:ea typeface="Calibri" panose="020F0502020204030204" pitchFamily="34" charset="0"/>
                <a:cs typeface="Times New Roman" panose="02020603050405020304" pitchFamily="18" charset="0"/>
              </a:rPr>
              <a:t>protecting the organization against insider risks. </a:t>
            </a: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effectLst/>
                <a:latin typeface="Segoe UI" panose="020B0502040204020203" pitchFamily="34" charset="0"/>
              </a:rPr>
              <a:t>CLICK 4 -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The operational phase is executed by a combination of operations teams who are responsible for the production environments (</a:t>
            </a:r>
            <a:r>
              <a:rPr lang="en-US" b="1" i="0">
                <a:effectLst/>
                <a:latin typeface="Segoe UI" panose="020B0502040204020203" pitchFamily="34" charset="0"/>
              </a:rPr>
              <a:t>IT &amp; OT Operations, DevOps</a:t>
            </a:r>
            <a:r>
              <a:rPr lang="en-US" b="0" i="0">
                <a:effectLst/>
                <a:latin typeface="Segoe UI" panose="020B0502040204020203" pitchFamily="34" charset="0"/>
              </a:rPr>
              <a:t>) + </a:t>
            </a:r>
            <a:r>
              <a:rPr lang="en-US" b="1" i="0">
                <a:effectLst/>
                <a:latin typeface="Segoe UI" panose="020B0502040204020203" pitchFamily="34" charset="0"/>
              </a:rPr>
              <a:t>Security Operations</a:t>
            </a:r>
            <a:r>
              <a:rPr lang="en-US" b="0" i="0">
                <a:effectLst/>
                <a:latin typeface="Segoe UI" panose="020B0502040204020203" pitchFamily="34" charset="0"/>
              </a:rPr>
              <a:t>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Segoe UI" panose="020B0502040204020203" pitchFamily="34" charset="0"/>
              </a:rPr>
              <a:t>Security Operations typically focuses on reactive </a:t>
            </a:r>
            <a:r>
              <a:rPr lang="en-US" b="1" i="0">
                <a:effectLst/>
                <a:latin typeface="Segoe UI" panose="020B0502040204020203" pitchFamily="34" charset="0"/>
              </a:rPr>
              <a:t>Incident monitoring &amp; response</a:t>
            </a:r>
            <a:r>
              <a:rPr lang="en-US" b="0" i="0">
                <a:effectLst/>
                <a:latin typeface="Segoe UI" panose="020B0502040204020203" pitchFamily="34" charset="0"/>
              </a:rPr>
              <a:t> and proactive </a:t>
            </a:r>
            <a:r>
              <a:rPr lang="en-US" b="1" i="0">
                <a:effectLst/>
                <a:latin typeface="Segoe UI" panose="020B0502040204020203" pitchFamily="34" charset="0"/>
              </a:rPr>
              <a:t>Threat Hunting </a:t>
            </a:r>
            <a:r>
              <a:rPr lang="en-US" b="0" i="0">
                <a:effectLst/>
                <a:latin typeface="Segoe UI" panose="020B0502040204020203" pitchFamily="34" charset="0"/>
              </a:rPr>
              <a:t>for adversaries that slipped past detections. </a:t>
            </a:r>
            <a:r>
              <a:rPr lang="en-US" b="1" i="0">
                <a:effectLst/>
                <a:latin typeface="Segoe UI" panose="020B0502040204020203" pitchFamily="34" charset="0"/>
              </a:rPr>
              <a:t>Threat Intelligence </a:t>
            </a:r>
            <a:r>
              <a:rPr lang="en-US" b="0" i="0">
                <a:effectLst/>
                <a:latin typeface="Segoe UI" panose="020B0502040204020203" pitchFamily="34" charset="0"/>
              </a:rPr>
              <a:t>and </a:t>
            </a:r>
            <a:r>
              <a:rPr lang="en-US" b="1" i="0">
                <a:effectLst/>
                <a:latin typeface="Segoe UI" panose="020B0502040204020203" pitchFamily="34" charset="0"/>
              </a:rPr>
              <a:t>Incident preparation </a:t>
            </a:r>
            <a:r>
              <a:rPr lang="en-US" b="0" i="0">
                <a:effectLst/>
                <a:latin typeface="Segoe UI" panose="020B0502040204020203" pitchFamily="34" charset="0"/>
              </a:rPr>
              <a:t>functions are often incubated in security operations, but then shift to a broader scope as they mature and become integrated into technology and organizational processes.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effectLst/>
              <a:latin typeface="Segoe UI" panose="020B0502040204020203" pitchFamily="34" charset="0"/>
            </a:endParaRPr>
          </a:p>
          <a:p>
            <a:r>
              <a:rPr lang="en-US"/>
              <a:t>Creating a healthy </a:t>
            </a:r>
            <a:r>
              <a:rPr lang="en-US" b="1"/>
              <a:t>Feedback loop </a:t>
            </a:r>
            <a:r>
              <a:rPr lang="en-US"/>
              <a:t>is critical to effectiveness in all parts of security (and in maturing security processes). </a:t>
            </a:r>
          </a:p>
          <a:p>
            <a:endParaRPr lang="en-US" b="0" i="0">
              <a:effectLst/>
              <a:latin typeface="Segoe UI" panose="020B0502040204020203" pitchFamily="34" charset="0"/>
            </a:endParaRPr>
          </a:p>
          <a:p>
            <a:r>
              <a:rPr lang="en-US" b="0" i="0">
                <a:effectLst/>
                <a:latin typeface="Segoe UI" panose="020B0502040204020203" pitchFamily="34" charset="0"/>
              </a:rPr>
              <a:t>We expect the relationship between prevention and response to continue to get </a:t>
            </a:r>
            <a:r>
              <a:rPr lang="en-US">
                <a:latin typeface="Segoe UI" panose="020B0502040204020203" pitchFamily="34" charset="0"/>
              </a:rPr>
              <a:t>closer as teams increasingly automate technical processes and adopt DevOps style processes focused on rapid agile iteration.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a:rPr>
              <a:t>NIST Cybersecurity Framework - https://www.nist.gov/cyberframework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7DFDEB-836A-4A6E-93E8-5D1474F068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457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7283D0-CA22-497C-A970-8B2448C38CC6}"/>
              </a:ext>
            </a:extLst>
          </p:cNvPr>
          <p:cNvSpPr>
            <a:spLocks noGrp="1"/>
          </p:cNvSpPr>
          <p:nvPr>
            <p:ph type="body" idx="1"/>
          </p:nvPr>
        </p:nvSpPr>
        <p:spPr/>
        <p:txBody>
          <a:bodyPr/>
          <a:lstStyle/>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Key Takeaway: </a:t>
            </a:r>
            <a:r>
              <a:rPr lang="en-US" sz="2100">
                <a:latin typeface="Calibri" panose="020F0502020204030204" pitchFamily="34" charset="0"/>
                <a:ea typeface="Calibri" panose="020F0502020204030204" pitchFamily="34" charset="0"/>
                <a:cs typeface="Times New Roman" panose="02020603050405020304" pitchFamily="18" charset="0"/>
              </a:rPr>
              <a:t>Human Operated Ransomware is likely to (painfully) drive the business case to address longstanding security hygiene and maintenance issues</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While ransomware existed in small pockets before, the business model didn’t take off at scale until the introduction of </a:t>
            </a:r>
            <a:r>
              <a:rPr lang="en-US" sz="2100" err="1">
                <a:latin typeface="Calibri" panose="020F0502020204030204" pitchFamily="34" charset="0"/>
                <a:ea typeface="Calibri" panose="020F0502020204030204" pitchFamily="34" charset="0"/>
                <a:cs typeface="Times New Roman" panose="02020603050405020304" pitchFamily="18" charset="0"/>
              </a:rPr>
              <a:t>cryptolocker</a:t>
            </a:r>
            <a:r>
              <a:rPr lang="en-US" sz="2100">
                <a:latin typeface="Calibri" panose="020F0502020204030204" pitchFamily="34" charset="0"/>
                <a:ea typeface="Calibri" panose="020F0502020204030204" pitchFamily="34" charset="0"/>
                <a:cs typeface="Times New Roman" panose="02020603050405020304" pitchFamily="18" charset="0"/>
              </a:rPr>
              <a:t> in 2013, which kicked off a surge in this opportunistic, single device way of monetizing cybercrime. </a:t>
            </a:r>
          </a:p>
          <a:p>
            <a:pPr>
              <a:lnSpc>
                <a:spcPct val="107000"/>
              </a:lnSpc>
              <a:spcAft>
                <a:spcPts val="846"/>
              </a:spcAft>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b="1">
                <a:latin typeface="Calibri" panose="020F0502020204030204" pitchFamily="34" charset="0"/>
                <a:ea typeface="Calibri" panose="020F0502020204030204" pitchFamily="34" charset="0"/>
                <a:cs typeface="Times New Roman" panose="02020603050405020304" pitchFamily="18" charset="0"/>
              </a:rPr>
              <a:t>CLICK 1</a:t>
            </a: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The most recent phase in ransomware evolution can be traced to WannaCry and (Not)Petya that fused large scale compromise techniques with an encryption payload that demanded a ransom payment in exchange for the decryption key. </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This fusion inspired this new generation of human operated ransomware that started popping up around June 2019. This vastly expanded the ransomware business model into an enterprise scale operation blending targeted attack techniques and the extortion business model (threatening disclosure of data and/or encryption in exchange for payment)</a:t>
            </a:r>
          </a:p>
          <a:p>
            <a:pPr defTabSz="966612">
              <a:lnSpc>
                <a:spcPct val="107000"/>
              </a:lnSpc>
              <a:spcAft>
                <a:spcPts val="846"/>
              </a:spcAft>
              <a:defRPr/>
            </a:pPr>
            <a:endParaRPr lang="en-US" sz="2100" b="1">
              <a:latin typeface="Calibri" panose="020F0502020204030204" pitchFamily="34" charset="0"/>
              <a:ea typeface="Calibri" panose="020F0502020204030204" pitchFamily="34" charset="0"/>
              <a:cs typeface="Times New Roman" panose="02020603050405020304" pitchFamily="18" charset="0"/>
            </a:endParaRPr>
          </a:p>
          <a:p>
            <a:pPr defTabSz="966612">
              <a:lnSpc>
                <a:spcPct val="107000"/>
              </a:lnSpc>
              <a:spcAft>
                <a:spcPts val="846"/>
              </a:spcAft>
              <a:defRPr/>
            </a:pPr>
            <a:r>
              <a:rPr lang="en-US" sz="2100" b="1">
                <a:latin typeface="Calibri" panose="020F0502020204030204" pitchFamily="34" charset="0"/>
                <a:ea typeface="Calibri" panose="020F0502020204030204" pitchFamily="34" charset="0"/>
                <a:cs typeface="Times New Roman" panose="02020603050405020304" pitchFamily="18" charset="0"/>
              </a:rPr>
              <a:t>Note: </a:t>
            </a:r>
            <a:r>
              <a:rPr lang="en-US" sz="2100">
                <a:latin typeface="Calibri" panose="020F0502020204030204" pitchFamily="34" charset="0"/>
                <a:ea typeface="Calibri" panose="020F0502020204030204" pitchFamily="34" charset="0"/>
                <a:cs typeface="Times New Roman" panose="02020603050405020304" pitchFamily="18" charset="0"/>
              </a:rPr>
              <a:t>While (Not)Petya was likely using ransomware as a smokescreen to hide a destructive intent, it nonetheless planted the seed of an idea that grew into the current business model</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Regardless of type of attack, we always strongly discourage paying the ransom as this marks you as a paying victim, funds/incents future attacks, and may expose your organization to liability risk in some geographies. </a:t>
            </a:r>
          </a:p>
          <a:p>
            <a:pPr>
              <a:lnSpc>
                <a:spcPct val="107000"/>
              </a:lnSpc>
              <a:spcAft>
                <a:spcPts val="846"/>
              </a:spcAft>
            </a:pPr>
            <a:endParaRPr lang="en-US" sz="2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6"/>
              </a:spcAft>
            </a:pPr>
            <a:r>
              <a:rPr lang="en-US" sz="2100">
                <a:latin typeface="Calibri" panose="020F0502020204030204" pitchFamily="34" charset="0"/>
                <a:ea typeface="Calibri" panose="020F0502020204030204" pitchFamily="34" charset="0"/>
                <a:cs typeface="Times New Roman" panose="02020603050405020304" pitchFamily="18" charset="0"/>
              </a:rPr>
              <a:t>For more information, see https://aka.ms/HumanOperated</a:t>
            </a:r>
          </a:p>
        </p:txBody>
      </p:sp>
    </p:spTree>
    <p:extLst>
      <p:ext uri="{BB962C8B-B14F-4D97-AF65-F5344CB8AC3E}">
        <p14:creationId xmlns:p14="http://schemas.microsoft.com/office/powerpoint/2010/main" val="2846978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b="1">
                <a:latin typeface="Calibri" panose="020F0502020204030204" pitchFamily="34" charset="0"/>
                <a:ea typeface="Calibri" panose="020F0502020204030204" pitchFamily="34" charset="0"/>
                <a:cs typeface="Times New Roman" panose="02020603050405020304" pitchFamily="18" charset="0"/>
              </a:rPr>
              <a:t>Key takeaway: </a:t>
            </a:r>
            <a:r>
              <a:rPr lang="en-US" sz="1900">
                <a:latin typeface="Calibri" panose="020F0502020204030204" pitchFamily="34" charset="0"/>
                <a:ea typeface="Calibri" panose="020F0502020204030204" pitchFamily="34" charset="0"/>
                <a:cs typeface="Times New Roman" panose="02020603050405020304" pitchFamily="18" charset="0"/>
              </a:rPr>
              <a:t>This attack technique will likely grow in volume and business impact until something significant changes in the industry</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Much like COVID-19 shifted longstanding industry perceptions on BYOD and remote work, human operated ransomware will likely trigger fundamental shifts in the cybersecurity industry</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Organizations face the very real prospect of performing mass restores of system and data to get business operations back up, particularly if they believe that</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They won't get hit with this kind of attack</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Attackers won’t find unpatched VPNs and operating systems, so maintenance can be deferred again</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 password is good enough for admins, so MFA can be deferred </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A BC/DR for the worst-case scenario isn't critical, so the difficult business leadership conversations can be deferred</a:t>
            </a:r>
          </a:p>
          <a:p>
            <a:pPr marL="362480" indent="-362480">
              <a:buFont typeface="Arial" panose="020B0604020202020204" pitchFamily="34" charset="0"/>
              <a:buChar char="•"/>
              <a:tabLst>
                <a:tab pos="483306" algn="l"/>
              </a:tabLst>
            </a:pPr>
            <a:r>
              <a:rPr lang="en-US" sz="1900">
                <a:latin typeface="Calibri" panose="020F0502020204030204" pitchFamily="34" charset="0"/>
                <a:ea typeface="Calibri" panose="020F0502020204030204" pitchFamily="34" charset="0"/>
                <a:cs typeface="Times New Roman" panose="02020603050405020304" pitchFamily="18" charset="0"/>
              </a:rPr>
              <a:t>The SOC can manually write every alert and respond using only a SIEM and a firewall block, so modernization with high-quality XDR detections and SOAR can be deferred</a:t>
            </a: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1 - What’s different?</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High Business Impact - </a:t>
            </a:r>
            <a:r>
              <a:rPr lang="en-US" sz="1900">
                <a:latin typeface="Calibri" panose="020F0502020204030204" pitchFamily="34" charset="0"/>
                <a:ea typeface="Calibri" panose="020F0502020204030204" pitchFamily="34" charset="0"/>
                <a:cs typeface="Times New Roman" panose="02020603050405020304" pitchFamily="18" charset="0"/>
              </a:rPr>
              <a:t>Previous attacker models exploited weaknesses in organizations security, but generally had limited business immediate impact or could be managed with limited security improvements:</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Commodity attacks</a:t>
            </a:r>
            <a:r>
              <a:rPr lang="en-US" sz="1900">
                <a:latin typeface="Calibri" panose="020F0502020204030204" pitchFamily="34" charset="0"/>
                <a:ea typeface="Calibri" panose="020F0502020204030204" pitchFamily="34" charset="0"/>
                <a:cs typeface="Times New Roman" panose="02020603050405020304" pitchFamily="18" charset="0"/>
              </a:rPr>
              <a:t>– minor business impact that could be managed through marginally better hygiene, existing security tools, and investment into security operations</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Targeted data theft </a:t>
            </a:r>
            <a:r>
              <a:rPr lang="en-US" sz="1900">
                <a:latin typeface="Calibri" panose="020F0502020204030204" pitchFamily="34" charset="0"/>
                <a:ea typeface="Calibri" panose="020F0502020204030204" pitchFamily="34" charset="0"/>
                <a:cs typeface="Times New Roman" panose="02020603050405020304" pitchFamily="18" charset="0"/>
              </a:rPr>
              <a:t>– leveraged similar techniques, but often had longer term or indirect impacts on the business (e.g. stronger competitor products) that weren’t immediately stopping business operations. Mitigation with improved security operations can help bring this risk down (but not eliminate). </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Commodity ransomware </a:t>
            </a:r>
            <a:r>
              <a:rPr lang="en-US" sz="1900">
                <a:latin typeface="Calibri" panose="020F0502020204030204" pitchFamily="34" charset="0"/>
                <a:ea typeface="Calibri" panose="020F0502020204030204" pitchFamily="34" charset="0"/>
                <a:cs typeface="Times New Roman" panose="02020603050405020304" pitchFamily="18" charset="0"/>
              </a:rPr>
              <a:t>– actively disrupted access to data and systems using extortion techniques, but was limited to exploited this, </a:t>
            </a: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2 - Extortion</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Human operated ransomware builds on all of these to grow the extortion payments to be much larger.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For extortion to work, the attackers must have control over something the victim will be willing to pay to get back, in this case the ability to operate their business. Human operated ransomware combines two existing techniques into a highly damaging combination:</a:t>
            </a:r>
            <a:endParaRPr lang="en-US" sz="1900">
              <a:latin typeface="Calibri" panose="020F0502020204030204" pitchFamily="34" charset="0"/>
              <a:ea typeface="Calibri" panose="020F0502020204030204" pitchFamily="34" charset="0"/>
            </a:endParaRP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Gain enterprise control with credential theft </a:t>
            </a:r>
            <a:r>
              <a:rPr lang="en-US" sz="1900">
                <a:latin typeface="Calibri" panose="020F0502020204030204" pitchFamily="34" charset="0"/>
                <a:ea typeface="Calibri" panose="020F0502020204030204" pitchFamily="34" charset="0"/>
                <a:cs typeface="Times New Roman" panose="02020603050405020304" pitchFamily="18" charset="0"/>
              </a:rPr>
              <a:t>– pioneered in targeted data theft attacks</a:t>
            </a:r>
          </a:p>
          <a:p>
            <a:pPr marL="362480" indent="-362480">
              <a:buFont typeface="Arial" panose="020B0604020202020204" pitchFamily="34" charset="0"/>
              <a:buChar char="•"/>
              <a:tabLst>
                <a:tab pos="483306" algn="l"/>
              </a:tabLst>
            </a:pPr>
            <a:r>
              <a:rPr lang="en-US" sz="1900" b="1">
                <a:latin typeface="Calibri" panose="020F0502020204030204" pitchFamily="34" charset="0"/>
                <a:ea typeface="Calibri" panose="020F0502020204030204" pitchFamily="34" charset="0"/>
                <a:cs typeface="Times New Roman" panose="02020603050405020304" pitchFamily="18" charset="0"/>
              </a:rPr>
              <a:t>Deny access to data </a:t>
            </a:r>
            <a:r>
              <a:rPr lang="en-US" sz="1900">
                <a:latin typeface="Calibri" panose="020F0502020204030204" pitchFamily="34" charset="0"/>
                <a:ea typeface="Calibri" panose="020F0502020204030204" pitchFamily="34" charset="0"/>
                <a:cs typeface="Times New Roman" panose="02020603050405020304" pitchFamily="18" charset="0"/>
              </a:rPr>
              <a:t>– established with commodity ransomware</a:t>
            </a:r>
          </a:p>
          <a:p>
            <a:r>
              <a:rPr lang="en-US" sz="1900">
                <a:latin typeface="Calibri" panose="020F0502020204030204" pitchFamily="34" charset="0"/>
                <a:ea typeface="Calibri" panose="020F0502020204030204" pitchFamily="34" charset="0"/>
                <a:cs typeface="Times New Roman" panose="02020603050405020304" pitchFamily="18" charset="0"/>
              </a:rPr>
              <a:t>This frequently allows attack operators to stop all business operations until payment is rendered (and sometimes not even then). We don’t recommend that organizations pay ransom.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3 – Profitable for Attackers</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As you may imagine, this is a profitable, though immoral, endeavor for the attackers. The profits from past attacks fuel confidents in future attack profits and the funding required to conduct them, creating the ingredients for a significant growth trajectory of these attacks. </a:t>
            </a:r>
          </a:p>
          <a:p>
            <a:r>
              <a:rPr lang="en-US" sz="1900">
                <a:latin typeface="Calibri" panose="020F0502020204030204" pitchFamily="34" charset="0"/>
                <a:ea typeface="Calibri" panose="020F0502020204030204" pitchFamily="34" charset="0"/>
                <a:cs typeface="Times New Roman" panose="02020603050405020304" pitchFamily="18" charset="0"/>
              </a:rPr>
              <a:t>We actively discourage paying the ransomware. While we understand that desperate measures are sometimes attractive, there is no guarantee that the payment will result in a decryption key, in a key that decrypts </a:t>
            </a:r>
            <a:r>
              <a:rPr lang="en-US" sz="1900" b="1" i="1">
                <a:latin typeface="Calibri" panose="020F0502020204030204" pitchFamily="34" charset="0"/>
                <a:ea typeface="Calibri" panose="020F0502020204030204" pitchFamily="34" charset="0"/>
                <a:cs typeface="Times New Roman" panose="02020603050405020304" pitchFamily="18" charset="0"/>
              </a:rPr>
              <a:t>all </a:t>
            </a:r>
            <a:r>
              <a:rPr lang="en-US" sz="1900">
                <a:latin typeface="Calibri" panose="020F0502020204030204" pitchFamily="34" charset="0"/>
                <a:ea typeface="Calibri" panose="020F0502020204030204" pitchFamily="34" charset="0"/>
                <a:cs typeface="Times New Roman" panose="02020603050405020304" pitchFamily="18" charset="0"/>
              </a:rPr>
              <a:t>data/systems (vs. a fraction of them), or even that the attackers won’t sell data on the dark markets anyway. Additionally, paying groups may put the organization at risk of </a:t>
            </a:r>
          </a:p>
          <a:p>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i="1">
                <a:latin typeface="Calibri" panose="020F0502020204030204" pitchFamily="34" charset="0"/>
                <a:ea typeface="Calibri" panose="020F0502020204030204" pitchFamily="34" charset="0"/>
                <a:cs typeface="Times New Roman" panose="02020603050405020304" pitchFamily="18" charset="0"/>
              </a:rPr>
              <a:t>CLICK 4 – Room to grow</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Additionally, there is a lot of room for these attacks to grow because of the way enterprises have balanced operational and security requirements over the past decades. </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Most enterprises organizations have consistently chosen to prioritize business functionality and operational speed over security considerations. While this made businesses more efficient because security threats were limited to an acceptable level, these choices also accumulated a massive backlog of technical debt in the form of security hygiene issues that attackers could potentially exploit.</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While these maintenance hygiene issues were silent and invisible for a long time (even when exploited to for intellectual property theft by advanced attackers), </a:t>
            </a:r>
            <a:r>
              <a:rPr lang="en-US" sz="1900" b="1" i="1">
                <a:latin typeface="Calibri" panose="020F0502020204030204" pitchFamily="34" charset="0"/>
                <a:ea typeface="Calibri" panose="020F0502020204030204" pitchFamily="34" charset="0"/>
                <a:cs typeface="Times New Roman" panose="02020603050405020304" pitchFamily="18" charset="0"/>
              </a:rPr>
              <a:t>these issues will not stay silent and invisible </a:t>
            </a:r>
            <a:r>
              <a:rPr lang="en-US" sz="1900">
                <a:latin typeface="Calibri" panose="020F0502020204030204" pitchFamily="34" charset="0"/>
                <a:ea typeface="Calibri" panose="020F0502020204030204" pitchFamily="34" charset="0"/>
                <a:cs typeface="Times New Roman" panose="02020603050405020304" pitchFamily="18" charset="0"/>
              </a:rPr>
              <a:t>any longer. </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 </a:t>
            </a:r>
            <a:endParaRPr lang="en-US" sz="1900">
              <a:latin typeface="Calibri" panose="020F0502020204030204" pitchFamily="34" charset="0"/>
              <a:ea typeface="Calibri" panose="020F0502020204030204" pitchFamily="34" charset="0"/>
            </a:endParaRPr>
          </a:p>
          <a:p>
            <a:r>
              <a:rPr lang="en-US" sz="1900" b="1">
                <a:latin typeface="Calibri" panose="020F0502020204030204" pitchFamily="34" charset="0"/>
                <a:ea typeface="Calibri" panose="020F0502020204030204" pitchFamily="34" charset="0"/>
                <a:cs typeface="Times New Roman" panose="02020603050405020304" pitchFamily="18" charset="0"/>
              </a:rPr>
              <a:t>We cannot emphasize this enough</a:t>
            </a:r>
            <a:r>
              <a:rPr lang="en-US" sz="1900">
                <a:latin typeface="Calibri" panose="020F0502020204030204" pitchFamily="34" charset="0"/>
                <a:ea typeface="Calibri" panose="020F0502020204030204" pitchFamily="34" charset="0"/>
                <a:cs typeface="Times New Roman" panose="02020603050405020304" pitchFamily="18" charset="0"/>
              </a:rPr>
              <a:t> – the secret of “we never got around to doing that security thing” is out to attackers who can profit from it at scale using business-disrupting extortion techniques (and are getting better at it with each attack).</a:t>
            </a:r>
            <a:endParaRPr lang="en-US" sz="1900">
              <a:latin typeface="Calibri" panose="020F0502020204030204" pitchFamily="34" charset="0"/>
              <a:ea typeface="Calibri" panose="020F0502020204030204" pitchFamily="34" charset="0"/>
            </a:endParaRPr>
          </a:p>
          <a:p>
            <a:r>
              <a:rPr lang="en-US" sz="1900">
                <a:latin typeface="Calibri" panose="020F0502020204030204" pitchFamily="34" charset="0"/>
                <a:ea typeface="Calibri" panose="020F0502020204030204" pitchFamily="34" charset="0"/>
                <a:cs typeface="Times New Roman" panose="02020603050405020304" pitchFamily="18" charset="0"/>
              </a:rPr>
              <a:t>We don’t expect to see this trend slow, stop, or reverse until something significant changes in attacker deterrence (attacker arrests, extradition laws removing safe harbor countries, etc.) or defender resilience (widespread executive support for security, close cultural coordination between IT and security teams, etc.)</a:t>
            </a:r>
            <a:endParaRPr lang="en-US" sz="1900">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844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900" b="1">
                <a:latin typeface="Segoe UI" panose="020B0502040204020203" pitchFamily="34" charset="0"/>
              </a:rPr>
              <a:t>Key Takeaway: </a:t>
            </a:r>
            <a:r>
              <a:rPr lang="en-US" sz="1900">
                <a:latin typeface="Segoe UI" panose="020B0502040204020203" pitchFamily="34" charset="0"/>
              </a:rPr>
              <a:t>This is the attack flow for human operated ransomware, </a:t>
            </a:r>
          </a:p>
          <a:p>
            <a:pPr defTabSz="966612">
              <a:defRPr/>
            </a:pPr>
            <a:endParaRPr lang="en-US" sz="1900">
              <a:latin typeface="Segoe UI" panose="020B0502040204020203" pitchFamily="34" charset="0"/>
            </a:endParaRPr>
          </a:p>
          <a:p>
            <a:pPr defTabSz="966612">
              <a:defRPr/>
            </a:pPr>
            <a:r>
              <a:rPr lang="en-US" sz="1900">
                <a:latin typeface="Segoe UI" panose="020B0502040204020203" pitchFamily="34" charset="0"/>
              </a:rPr>
              <a:t>The ransomware attackers favor cheap and efficient attack methods such as password spray and unpatched known vulnerabilities (e.g. </a:t>
            </a:r>
            <a:r>
              <a:rPr lang="en-US" sz="1900" err="1">
                <a:latin typeface="Segoe UI" panose="020B0502040204020203" pitchFamily="34" charset="0"/>
              </a:rPr>
              <a:t>zerologon</a:t>
            </a:r>
            <a:r>
              <a:rPr lang="en-US" sz="1900">
                <a:latin typeface="Segoe UI" panose="020B0502040204020203" pitchFamily="34" charset="0"/>
              </a:rPr>
              <a:t>), and also purchase access to target organizations from other criminals. </a:t>
            </a:r>
          </a:p>
          <a:p>
            <a:pPr defTabSz="966612">
              <a:defRPr/>
            </a:pPr>
            <a:endParaRPr lang="en-US" sz="1900">
              <a:latin typeface="Segoe UI" panose="020B0502040204020203" pitchFamily="34" charset="0"/>
            </a:endParaRPr>
          </a:p>
          <a:p>
            <a:r>
              <a:rPr lang="en-US"/>
              <a:t>These attackers also focus on sabotaging recovery of business operations by erasing or encrypting backups and network documentation like </a:t>
            </a:r>
            <a:r>
              <a:rPr lang="en-US" err="1"/>
              <a:t>solarwinds</a:t>
            </a:r>
            <a:r>
              <a:rPr lang="en-US"/>
              <a:t> to try and force organizations to pay the ransom. </a:t>
            </a:r>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D6EF4E8F-1818-4F98-BAAC-750DA1EFC192}"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95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We urge organizations to follow the mitigation plan Microsoft published to mitigate these attacks</a:t>
            </a:r>
          </a:p>
          <a:p>
            <a:endParaRPr lang="en-US"/>
          </a:p>
          <a:p>
            <a:r>
              <a:rPr lang="en-US"/>
              <a:t>We recommend starting with backup/restore, then protecting admins, and then moving on to other elements.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ea typeface="Calibri" panose="020F0502020204030204" pitchFamily="34" charset="0"/>
                <a:cs typeface="Times New Roman" panose="02020603050405020304" pitchFamily="18" charset="0"/>
              </a:rPr>
              <a:t>For more information, see https://aka.ms/HumanOperated</a:t>
            </a:r>
          </a:p>
          <a:p>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t>65</a:t>
            </a:fld>
            <a:endParaRPr lang="en-US"/>
          </a:p>
        </p:txBody>
      </p:sp>
    </p:spTree>
    <p:extLst>
      <p:ext uri="{BB962C8B-B14F-4D97-AF65-F5344CB8AC3E}">
        <p14:creationId xmlns:p14="http://schemas.microsoft.com/office/powerpoint/2010/main" val="185922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ea typeface="Segoe UI" pitchFamily="34" charset="0"/>
                <a:cs typeface="Segoe UI"/>
              </a:rPr>
              <a:t>Key Takeaway: </a:t>
            </a:r>
            <a:r>
              <a:rPr lang="en-US" sz="1200">
                <a:solidFill>
                  <a:schemeClr val="tx1"/>
                </a:solidFill>
                <a:ea typeface="Segoe UI" pitchFamily="34" charset="0"/>
                <a:cs typeface="Segoe UI"/>
              </a:rPr>
              <a:t>These are documents that include explicit mapping of the roles described in previous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0A8A0-2EA8-45C8-8A83-49BE149178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63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schemeClr val="tx1"/>
                </a:solidFill>
                <a:effectLst/>
                <a:latin typeface="+mn-lt"/>
                <a:ea typeface="+mn-ea"/>
                <a:cs typeface="+mn-cs"/>
              </a:rPr>
              <a:t>STATIC SLIDE VERSION (No Animations)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reference architecture describes Microsoft’s cybersecurity capabilities and how they integrate with existing security architectures and capabilities. We recently updated this diagram and wanted to share a little bit about the changes and the document itself to help you better utilize it.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How to use it </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Starting template for a security architecture - </a:t>
            </a:r>
            <a:r>
              <a:rPr lang="en-US" sz="1200" kern="1200">
                <a:solidFill>
                  <a:schemeClr val="tx1"/>
                </a:solidFill>
                <a:effectLst/>
                <a:latin typeface="+mn-lt"/>
                <a:ea typeface="+mn-ea"/>
                <a:cs typeface="+mn-cs"/>
              </a:rPr>
              <a:t>The</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Comparison reference for security capabilities - </a:t>
            </a:r>
            <a:r>
              <a:rPr lang="en-US" sz="1200" kern="120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Learn about Microsoft capabilities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In presentation mode, each capability has a "ScreenTip" with a short description of each capability + a link to documentation on that capability to learn more. </a:t>
            </a: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Learn about Microsoft's integration investments -</a:t>
            </a:r>
            <a:r>
              <a:rPr lang="en-US" sz="1200" kern="120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p>
          <a:p>
            <a:pPr marL="171450" lvl="0" indent="-171450" fontAlgn="ctr">
              <a:buFont typeface="Arial" panose="020B0604020202020204" pitchFamily="34" charset="0"/>
              <a:buChar char="•"/>
            </a:pPr>
            <a:r>
              <a:rPr lang="en-US" sz="1200" b="1" kern="1200">
                <a:solidFill>
                  <a:schemeClr val="tx1"/>
                </a:solidFill>
                <a:effectLst/>
                <a:latin typeface="+mn-lt"/>
                <a:ea typeface="+mn-ea"/>
                <a:cs typeface="+mn-cs"/>
              </a:rPr>
              <a:t>Learn about Cybersecurity</a:t>
            </a:r>
            <a:r>
              <a:rPr lang="en-US" sz="1200" kern="1200">
                <a:solidFill>
                  <a:schemeClr val="tx1"/>
                </a:solidFill>
                <a:effectLst/>
                <a:latin typeface="+mn-lt"/>
                <a:ea typeface="+mn-ea"/>
                <a:cs typeface="+mn-cs"/>
              </a:rPr>
              <a:t> - We have also heard reports of folks new to cybersecurity using this as a learning tool as they prepare for their first career or a career change. </a:t>
            </a:r>
          </a:p>
          <a:p>
            <a:r>
              <a:rPr lang="en-US" sz="1200" kern="120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What has changed and why</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diagram evolves over time, so here are a few highlights on what's changed</a:t>
            </a:r>
          </a:p>
          <a:p>
            <a:endParaRPr lang="en-US" sz="1200" b="1" i="0" u="sng" kern="1200">
              <a:solidFill>
                <a:schemeClr val="tx1"/>
              </a:solidFill>
              <a:effectLst/>
              <a:latin typeface="+mn-lt"/>
              <a:ea typeface="+mn-ea"/>
              <a:cs typeface="+mn-cs"/>
            </a:endParaRPr>
          </a:p>
          <a:p>
            <a:endParaRPr lang="en-US" sz="1200" b="1" i="0" u="sng" kern="1200">
              <a:solidFill>
                <a:schemeClr val="tx1"/>
              </a:solidFill>
              <a:effectLst/>
              <a:latin typeface="+mn-lt"/>
              <a:ea typeface="+mn-ea"/>
              <a:cs typeface="+mn-cs"/>
            </a:endParaRPr>
          </a:p>
          <a:p>
            <a:r>
              <a:rPr lang="en-US" sz="1200" b="1" i="0" u="sng" kern="1200">
                <a:solidFill>
                  <a:schemeClr val="tx1"/>
                </a:solidFill>
                <a:effectLst/>
                <a:latin typeface="+mn-lt"/>
                <a:ea typeface="+mn-ea"/>
                <a:cs typeface="+mn-cs"/>
              </a:rPr>
              <a:t>December 2021 release</a:t>
            </a:r>
          </a:p>
          <a:p>
            <a:pPr marL="171450" indent="-171450">
              <a:buFont typeface="Arial" panose="020B0604020202020204" pitchFamily="34" charset="0"/>
              <a:buChar char="•"/>
            </a:pPr>
            <a:r>
              <a:rPr lang="en-US" sz="1200" b="0" i="0" u="none" kern="1200">
                <a:solidFill>
                  <a:schemeClr val="tx1"/>
                </a:solidFill>
                <a:effectLst/>
                <a:latin typeface="+mn-lt"/>
                <a:ea typeface="+mn-ea"/>
                <a:cs typeface="+mn-cs"/>
              </a:rPr>
              <a:t>Updated product names based on Ignite 2021 changes</a:t>
            </a:r>
          </a:p>
          <a:p>
            <a:pPr marL="171450" indent="-171450">
              <a:buFont typeface="Arial" panose="020B0604020202020204" pitchFamily="34" charset="0"/>
              <a:buChar char="•"/>
            </a:pPr>
            <a:r>
              <a:rPr lang="en-US" sz="1200" b="0" i="0" u="none" kern="1200">
                <a:solidFill>
                  <a:schemeClr val="tx1"/>
                </a:solidFill>
                <a:effectLst/>
                <a:latin typeface="+mn-lt"/>
                <a:ea typeface="+mn-ea"/>
                <a:cs typeface="+mn-cs"/>
              </a:rPr>
              <a:t>Changed colors of many boxes to be lighter for readability</a:t>
            </a:r>
          </a:p>
          <a:p>
            <a:endParaRPr lang="en-US" sz="1200" b="1" i="0" u="sng" kern="1200">
              <a:solidFill>
                <a:schemeClr val="tx1"/>
              </a:solidFill>
              <a:effectLst/>
              <a:latin typeface="+mn-lt"/>
              <a:ea typeface="+mn-ea"/>
              <a:cs typeface="+mn-cs"/>
            </a:endParaRPr>
          </a:p>
          <a:p>
            <a:r>
              <a:rPr lang="en-US" sz="1200" b="1" i="0" u="sng" kern="1200">
                <a:solidFill>
                  <a:schemeClr val="tx1"/>
                </a:solidFill>
                <a:effectLst/>
                <a:latin typeface="+mn-lt"/>
                <a:ea typeface="+mn-ea"/>
                <a:cs typeface="+mn-cs"/>
              </a:rPr>
              <a:t>May 2021 release</a:t>
            </a:r>
          </a:p>
          <a:p>
            <a:r>
              <a:rPr lang="en-US" sz="1200" b="1" kern="1200">
                <a:solidFill>
                  <a:schemeClr val="tx1"/>
                </a:solidFill>
                <a:effectLst/>
                <a:latin typeface="+mn-lt"/>
                <a:ea typeface="+mn-ea"/>
                <a:cs typeface="+mn-cs"/>
              </a:rPr>
              <a:t>Updated Product Names </a:t>
            </a:r>
            <a:r>
              <a:rPr lang="en-US" sz="1200" b="0" kern="1200">
                <a:solidFill>
                  <a:schemeClr val="tx1"/>
                </a:solidFill>
                <a:effectLst/>
                <a:latin typeface="+mn-lt"/>
                <a:ea typeface="+mn-ea"/>
                <a:cs typeface="+mn-cs"/>
              </a:rPr>
              <a:t>and descriptions </a:t>
            </a:r>
            <a:r>
              <a:rPr lang="en-US" sz="1200" kern="1200">
                <a:solidFill>
                  <a:schemeClr val="tx1"/>
                </a:solidFill>
                <a:effectLst/>
                <a:latin typeface="+mn-lt"/>
                <a:ea typeface="+mn-ea"/>
                <a:cs typeface="+mn-cs"/>
              </a:rPr>
              <a:t>for all capabilities, notably the rename of Microsoft 365 Defender and Microsoft Defender for Cloud XDR tooling</a:t>
            </a:r>
          </a:p>
          <a:p>
            <a:r>
              <a:rPr lang="en-US" sz="1200" b="1" kern="1200">
                <a:solidFill>
                  <a:schemeClr val="tx1"/>
                </a:solidFill>
                <a:effectLst/>
                <a:latin typeface="+mn-lt"/>
                <a:ea typeface="+mn-ea"/>
                <a:cs typeface="+mn-cs"/>
              </a:rPr>
              <a:t>Simplified Security Operations section </a:t>
            </a:r>
            <a:r>
              <a:rPr lang="en-US" sz="1200" kern="1200">
                <a:solidFill>
                  <a:schemeClr val="tx1"/>
                </a:solidFill>
                <a:effectLst/>
                <a:latin typeface="+mn-lt"/>
                <a:ea typeface="+mn-ea"/>
                <a:cs typeface="+mn-cs"/>
              </a:rPr>
              <a:t>to reflect evolution of technologies to simpler XDR+SIEM approach</a:t>
            </a:r>
          </a:p>
          <a:p>
            <a:r>
              <a:rPr lang="en-US" sz="1200" b="1" kern="1200">
                <a:solidFill>
                  <a:schemeClr val="tx1"/>
                </a:solidFill>
                <a:effectLst/>
                <a:latin typeface="+mn-lt"/>
                <a:ea typeface="+mn-ea"/>
                <a:cs typeface="+mn-cs"/>
              </a:rPr>
              <a:t>Update IoT and OT Security section </a:t>
            </a:r>
            <a:r>
              <a:rPr lang="en-US" sz="1200" kern="1200">
                <a:solidFill>
                  <a:schemeClr val="tx1"/>
                </a:solidFill>
                <a:effectLst/>
                <a:latin typeface="+mn-lt"/>
                <a:ea typeface="+mn-ea"/>
                <a:cs typeface="+mn-cs"/>
              </a:rPr>
              <a:t>to include Defender for IoT (includes acquired CyberX technology)</a:t>
            </a:r>
          </a:p>
          <a:p>
            <a:r>
              <a:rPr lang="en-US" sz="1200" b="1" kern="1200">
                <a:solidFill>
                  <a:schemeClr val="tx1"/>
                </a:solidFill>
                <a:effectLst/>
                <a:latin typeface="+mn-lt"/>
                <a:ea typeface="+mn-ea"/>
                <a:cs typeface="+mn-cs"/>
              </a:rPr>
              <a:t>Secure Score </a:t>
            </a:r>
            <a:r>
              <a:rPr lang="en-US" sz="1200" b="0" kern="1200">
                <a:solidFill>
                  <a:schemeClr val="tx1"/>
                </a:solidFill>
                <a:effectLst/>
                <a:latin typeface="+mn-lt"/>
                <a:ea typeface="+mn-ea"/>
                <a:cs typeface="+mn-cs"/>
              </a:rPr>
              <a:t>now spans across the full architecture to reflect broad scope of coverage + added compliance score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Broadened Conditional access </a:t>
            </a:r>
            <a:r>
              <a:rPr kumimoji="0" lang="en-US" sz="12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to show span of coverage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Added Azure AD App Proxy </a:t>
            </a:r>
            <a:r>
              <a:rPr kumimoji="0" lang="en-US" sz="12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that provides secure access to applications for users (with a much better user experience) and enables organizations to move beyond VPNs. </a:t>
            </a:r>
          </a:p>
          <a:p>
            <a:r>
              <a:rPr lang="en-US" sz="1200" b="1" kern="1200">
                <a:solidFill>
                  <a:schemeClr val="tx1"/>
                </a:solidFill>
                <a:effectLst/>
                <a:latin typeface="+mn-lt"/>
                <a:ea typeface="+mn-ea"/>
                <a:cs typeface="+mn-cs"/>
              </a:rPr>
              <a:t>Added Azure Purview </a:t>
            </a:r>
            <a:r>
              <a:rPr lang="en-US" sz="1200" b="0" kern="1200">
                <a:solidFill>
                  <a:schemeClr val="tx1"/>
                </a:solidFill>
                <a:effectLst/>
                <a:latin typeface="+mn-lt"/>
                <a:ea typeface="+mn-ea"/>
                <a:cs typeface="+mn-cs"/>
              </a:rPr>
              <a:t>that provides structured data discovery and labelling capabilities (and simplified information protection section overall)</a:t>
            </a:r>
          </a:p>
          <a:p>
            <a:r>
              <a:rPr lang="en-US" sz="1200" b="1" kern="1200">
                <a:solidFill>
                  <a:schemeClr val="tx1"/>
                </a:solidFill>
                <a:effectLst/>
                <a:latin typeface="+mn-lt"/>
                <a:ea typeface="+mn-ea"/>
                <a:cs typeface="+mn-cs"/>
              </a:rPr>
              <a:t>Added Azure Lighthouse </a:t>
            </a:r>
            <a:r>
              <a:rPr lang="en-US" sz="1200" b="0" kern="1200">
                <a:solidFill>
                  <a:schemeClr val="tx1"/>
                </a:solidFill>
                <a:effectLst/>
                <a:latin typeface="+mn-lt"/>
                <a:ea typeface="+mn-ea"/>
                <a:cs typeface="+mn-cs"/>
              </a:rPr>
              <a:t>that provides multi-tenant support critical for service providers and complex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Added Azure Arc </a:t>
            </a:r>
            <a:r>
              <a:rPr lang="en-US" sz="1200" kern="1200">
                <a:solidFill>
                  <a:schemeClr val="tx1"/>
                </a:solidFill>
                <a:effectLst/>
                <a:latin typeface="+mn-lt"/>
                <a:ea typeface="+mn-ea"/>
                <a:cs typeface="+mn-cs"/>
              </a:rPr>
              <a:t>that provides unified security across clouds and on-premises (via Azure capabilities)</a:t>
            </a:r>
          </a:p>
          <a:p>
            <a:r>
              <a:rPr lang="en-US" sz="1200" b="1" kern="1200">
                <a:solidFill>
                  <a:schemeClr val="tx1"/>
                </a:solidFill>
                <a:effectLst/>
                <a:latin typeface="+mn-lt"/>
                <a:ea typeface="+mn-ea"/>
                <a:cs typeface="+mn-cs"/>
              </a:rPr>
              <a:t>Updated infrastructure section </a:t>
            </a:r>
            <a:r>
              <a:rPr lang="en-US" sz="1200" kern="1200">
                <a:solidFill>
                  <a:schemeClr val="tx1"/>
                </a:solidFill>
                <a:effectLst/>
                <a:latin typeface="+mn-lt"/>
                <a:ea typeface="+mn-ea"/>
                <a:cs typeface="+mn-cs"/>
              </a:rPr>
              <a:t>to show the growing set of Microsoft Defender for Cloud Capabilities (including moving SQL protections)</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Added Securing Privileged Access </a:t>
            </a:r>
            <a:r>
              <a:rPr lang="en-US" sz="1200" kern="1200">
                <a:solidFill>
                  <a:schemeClr val="tx1"/>
                </a:solidFill>
                <a:effectLst/>
                <a:latin typeface="+mn-lt"/>
                <a:ea typeface="+mn-ea"/>
                <a:cs typeface="+mn-cs"/>
              </a:rPr>
              <a:t>as a distinct item, updated Privileged Access Workstation (PAW), and removed ESAE Admin Forest (as this architectural pattern is no longer a mainstream recommendation, though it is still valid for some cases detailed in https://aka.ms/ESAE)</a:t>
            </a:r>
          </a:p>
          <a:p>
            <a:r>
              <a:rPr lang="en-US" sz="1200" b="1" kern="1200">
                <a:solidFill>
                  <a:schemeClr val="tx1"/>
                </a:solidFill>
                <a:effectLst/>
                <a:latin typeface="+mn-lt"/>
                <a:ea typeface="+mn-ea"/>
                <a:cs typeface="+mn-cs"/>
              </a:rPr>
              <a:t>Added People Security Section </a:t>
            </a:r>
            <a:r>
              <a:rPr lang="en-US" sz="1200" kern="1200">
                <a:solidFill>
                  <a:schemeClr val="tx1"/>
                </a:solidFill>
                <a:effectLst/>
                <a:latin typeface="+mn-lt"/>
                <a:ea typeface="+mn-ea"/>
                <a:cs typeface="+mn-cs"/>
              </a:rPr>
              <a:t>with attack simulator, insider risk management, and communication compliance</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Minor Visual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Reduced connection lines – the number of cross product integrations grew beyond the ability to depicting all integration points without creating clutter and confusion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Highlight cross-platform/multi-cloud technologies - to draw attention to these capabilities (which are surprising to some)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Removed some items (which are still valid) to make room for added items including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Azure Confidential Computing - https://docs.microsoft.com/azure/confidential-computing/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Graph Security API - https://docs.microsoft.com/graph/api/resources/security-api-overview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Windows Server Security - https://docs.microsoft.com/windows-server/security/security-and-assurance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Shielded VMs - https://docs.microsoft.com/windows-server/security/guarded-fabric-shielded-vm/guarded-fabric-and-shielded-vms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SQL Encryption and Data Masking - https://docs.microsoft.com/azure/azure-sql/database/transparent-data-encryption-tde-overview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Customer Lockbox (Office 365) - https://docs.microsoft.com/microsoft-365/compliance/customer-lockbox-requests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effectLst/>
                <a:latin typeface="+mn-lt"/>
                <a:ea typeface="+mn-ea"/>
                <a:cs typeface="+mn-cs"/>
              </a:rPr>
              <a:t>Customer Lockbox (Azure) https://docs.microsoft.com/azure/security/fundamentals/customer-lockbox-overview</a:t>
            </a:r>
          </a:p>
          <a:p>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Version 3.1 (April 2019)</a:t>
            </a:r>
          </a:p>
          <a:p>
            <a:r>
              <a:rPr lang="en-US" sz="1200" kern="1200">
                <a:solidFill>
                  <a:schemeClr val="tx1"/>
                </a:solidFill>
                <a:effectLst/>
                <a:latin typeface="+mn-lt"/>
                <a:ea typeface="+mn-ea"/>
                <a:cs typeface="+mn-cs"/>
              </a:rPr>
              <a:t>Updated Windows Defender ATP to Microsoft Defender ATP</a:t>
            </a:r>
          </a:p>
          <a:p>
            <a:r>
              <a:rPr lang="en-US" sz="1200" kern="1200">
                <a:solidFill>
                  <a:schemeClr val="tx1"/>
                </a:solidFill>
                <a:effectLst/>
                <a:latin typeface="+mn-lt"/>
                <a:ea typeface="+mn-ea"/>
                <a:cs typeface="+mn-cs"/>
              </a:rPr>
              <a:t>Corrected links/descriptions for Azure AD B2B and B2C</a:t>
            </a:r>
          </a:p>
          <a:p>
            <a:r>
              <a:rPr lang="en-US" sz="1200" kern="1200">
                <a:solidFill>
                  <a:schemeClr val="tx1"/>
                </a:solidFill>
                <a:effectLst/>
                <a:latin typeface="+mn-lt"/>
                <a:ea typeface="+mn-ea"/>
                <a:cs typeface="+mn-cs"/>
              </a:rPr>
              <a:t>Corrected date on main slide</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mn-lt"/>
                <a:ea typeface="+mn-ea"/>
                <a:cs typeface="+mn-cs"/>
              </a:rPr>
              <a:t>Version 3 (March 2019)</a:t>
            </a:r>
          </a:p>
          <a:p>
            <a:r>
              <a:rPr lang="en-US" sz="1200" b="1" kern="1200">
                <a:solidFill>
                  <a:schemeClr val="tx1"/>
                </a:solidFill>
                <a:effectLst/>
                <a:latin typeface="+mn-lt"/>
                <a:ea typeface="+mn-ea"/>
                <a:cs typeface="+mn-cs"/>
              </a:rPr>
              <a:t>Added Azure Sentinel</a:t>
            </a:r>
            <a:r>
              <a:rPr lang="en-US" sz="1200" kern="1200">
                <a:solidFill>
                  <a:schemeClr val="tx1"/>
                </a:solidFill>
                <a:effectLst/>
                <a:latin typeface="+mn-lt"/>
                <a:ea typeface="+mn-ea"/>
                <a:cs typeface="+mn-cs"/>
              </a:rPr>
              <a:t> – This is the cloud native SIEM + SOAR solution that Microsoft built into Azure</a:t>
            </a:r>
          </a:p>
          <a:p>
            <a:r>
              <a:rPr lang="en-US" sz="1200" b="1" kern="1200">
                <a:solidFill>
                  <a:schemeClr val="tx1"/>
                </a:solidFill>
                <a:effectLst/>
                <a:latin typeface="+mn-lt"/>
                <a:ea typeface="+mn-ea"/>
                <a:cs typeface="+mn-cs"/>
              </a:rPr>
              <a:t>Added Defender ATP to information protection – </a:t>
            </a:r>
            <a:r>
              <a:rPr lang="en-US" sz="1200" b="0" kern="1200">
                <a:solidFill>
                  <a:schemeClr val="tx1"/>
                </a:solidFill>
                <a:effectLst/>
                <a:latin typeface="+mn-lt"/>
                <a:ea typeface="+mn-ea"/>
                <a:cs typeface="+mn-cs"/>
              </a:rPr>
              <a:t>Now that this capability is integrated with both Azure Information Protection and </a:t>
            </a:r>
            <a:r>
              <a:rPr lang="nn-NO" sz="1200" b="0" kern="1200">
                <a:solidFill>
                  <a:schemeClr val="tx1"/>
                </a:solidFill>
                <a:effectLst/>
                <a:latin typeface="+mn-lt"/>
                <a:ea typeface="+mn-ea"/>
                <a:cs typeface="+mn-cs"/>
              </a:rPr>
              <a:t>Microsoft Defender for Cloud Apps</a:t>
            </a:r>
            <a:r>
              <a:rPr lang="en-US" sz="1200" b="0" kern="1200">
                <a:solidFill>
                  <a:schemeClr val="tx1"/>
                </a:solidFill>
                <a:effectLst/>
                <a:latin typeface="+mn-lt"/>
                <a:ea typeface="+mn-ea"/>
                <a:cs typeface="+mn-cs"/>
              </a:rPr>
              <a:t>, it becomes a very compelling replacement for a traditional host based DLP solution. </a:t>
            </a:r>
          </a:p>
          <a:p>
            <a:pPr lvl="0"/>
            <a:r>
              <a:rPr lang="en-US" sz="1200" b="1" kern="1200">
                <a:solidFill>
                  <a:schemeClr val="tx1"/>
                </a:solidFill>
                <a:effectLst/>
                <a:latin typeface="+mn-lt"/>
                <a:ea typeface="+mn-ea"/>
                <a:cs typeface="+mn-cs"/>
              </a:rPr>
              <a:t>Added Azure Firewall – </a:t>
            </a:r>
            <a:r>
              <a:rPr lang="en-US" sz="1200" b="0" kern="1200">
                <a:solidFill>
                  <a:schemeClr val="tx1"/>
                </a:solidFill>
                <a:effectLst/>
                <a:latin typeface="+mn-lt"/>
                <a:ea typeface="+mn-ea"/>
                <a:cs typeface="+mn-cs"/>
              </a:rPr>
              <a:t>This technology is maturing quickly and becoming a potential replacement for traditional NGFWs in Azure for some scenarios</a:t>
            </a:r>
          </a:p>
          <a:p>
            <a:pPr lvl="0"/>
            <a:r>
              <a:rPr lang="en-US" sz="1200" b="1" kern="1200">
                <a:solidFill>
                  <a:schemeClr val="tx1"/>
                </a:solidFill>
                <a:effectLst/>
                <a:latin typeface="+mn-lt"/>
                <a:ea typeface="+mn-ea"/>
                <a:cs typeface="+mn-cs"/>
              </a:rPr>
              <a:t>Added lines </a:t>
            </a:r>
            <a:r>
              <a:rPr lang="en-US" sz="1200" kern="1200">
                <a:solidFill>
                  <a:schemeClr val="tx1"/>
                </a:solidFill>
                <a:effectLst/>
                <a:latin typeface="+mn-lt"/>
                <a:ea typeface="+mn-ea"/>
                <a:cs typeface="+mn-cs"/>
              </a:rPr>
              <a:t>to the various capabilities that integrate with the classification labels in information protection. </a:t>
            </a:r>
          </a:p>
          <a:p>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Version 2 (June 2018)</a:t>
            </a:r>
          </a:p>
          <a:p>
            <a:pPr lvl="0" fontAlgn="ctr"/>
            <a:r>
              <a:rPr lang="en-US" sz="1200" b="1" kern="1200">
                <a:solidFill>
                  <a:schemeClr val="tx1"/>
                </a:solidFill>
                <a:effectLst/>
                <a:latin typeface="+mn-lt"/>
                <a:ea typeface="+mn-ea"/>
                <a:cs typeface="+mn-cs"/>
              </a:rPr>
              <a:t>New visual style</a:t>
            </a:r>
            <a:r>
              <a:rPr lang="en-US" sz="1200" kern="120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p>
          <a:p>
            <a:pPr lvl="0" fontAlgn="ctr"/>
            <a:r>
              <a:rPr lang="en-US" sz="1200" b="1" kern="1200">
                <a:solidFill>
                  <a:schemeClr val="tx1"/>
                </a:solidFill>
                <a:effectLst/>
                <a:latin typeface="+mn-lt"/>
                <a:ea typeface="+mn-ea"/>
                <a:cs typeface="+mn-cs"/>
              </a:rPr>
              <a:t>Interactivity instructions</a:t>
            </a:r>
            <a:r>
              <a:rPr lang="en-US" sz="1200" kern="120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p>
          <a:p>
            <a:pPr lvl="0" fontAlgn="ctr"/>
            <a:r>
              <a:rPr lang="en-US" sz="1200" b="1" kern="1200">
                <a:solidFill>
                  <a:schemeClr val="tx1"/>
                </a:solidFill>
                <a:effectLst/>
                <a:latin typeface="+mn-lt"/>
                <a:ea typeface="+mn-ea"/>
                <a:cs typeface="+mn-cs"/>
              </a:rPr>
              <a:t>Complementary Content - </a:t>
            </a:r>
            <a:r>
              <a:rPr lang="en-US" sz="1200" kern="120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p>
          <a:p>
            <a:pPr lvl="0" fontAlgn="ctr"/>
            <a:r>
              <a:rPr lang="en-US" sz="1200" b="1" kern="1200">
                <a:solidFill>
                  <a:schemeClr val="tx1"/>
                </a:solidFill>
                <a:effectLst/>
                <a:latin typeface="+mn-lt"/>
                <a:ea typeface="+mn-ea"/>
                <a:cs typeface="+mn-cs"/>
              </a:rPr>
              <a:t>Added Section headers</a:t>
            </a:r>
            <a:r>
              <a:rPr lang="en-US" sz="1200" kern="1200">
                <a:solidFill>
                  <a:schemeClr val="tx1"/>
                </a:solidFill>
                <a:effectLst/>
                <a:latin typeface="+mn-lt"/>
                <a:ea typeface="+mn-ea"/>
                <a:cs typeface="+mn-cs"/>
              </a:rPr>
              <a:t> for each grouping of technology areas to make it easier to navigate, understand, and discuss as a focus area. </a:t>
            </a:r>
          </a:p>
          <a:p>
            <a:pPr lvl="0" fontAlgn="ctr"/>
            <a:r>
              <a:rPr lang="en-US" sz="1200" b="1" kern="1200">
                <a:solidFill>
                  <a:schemeClr val="tx1"/>
                </a:solidFill>
                <a:effectLst/>
                <a:latin typeface="+mn-lt"/>
                <a:ea typeface="+mn-ea"/>
                <a:cs typeface="+mn-cs"/>
              </a:rPr>
              <a:t>Added Foundational Elements - </a:t>
            </a:r>
            <a:r>
              <a:rPr lang="en-US" sz="1200" kern="120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p>
          <a:p>
            <a:pPr lvl="1" fontAlgn="ctr"/>
            <a:r>
              <a:rPr lang="en-US" sz="1200" b="1" kern="1200">
                <a:solidFill>
                  <a:schemeClr val="tx1"/>
                </a:solidFill>
                <a:effectLst/>
                <a:latin typeface="+mn-lt"/>
                <a:ea typeface="+mn-ea"/>
                <a:cs typeface="+mn-cs"/>
              </a:rPr>
              <a:t>Trust Center</a:t>
            </a:r>
            <a:r>
              <a:rPr lang="en-US" sz="1200" kern="1200">
                <a:solidFill>
                  <a:schemeClr val="tx1"/>
                </a:solidFill>
                <a:effectLst/>
                <a:latin typeface="+mn-lt"/>
                <a:ea typeface="+mn-ea"/>
                <a:cs typeface="+mn-cs"/>
              </a:rPr>
              <a:t> - This is where describe how we secure our cloud and includes links to various compliance documents such as 3rd party auditor reports. </a:t>
            </a:r>
          </a:p>
          <a:p>
            <a:pPr lvl="1" fontAlgn="ctr"/>
            <a:r>
              <a:rPr lang="en-US" sz="1200" b="1" kern="1200">
                <a:solidFill>
                  <a:schemeClr val="tx1"/>
                </a:solidFill>
                <a:effectLst/>
                <a:latin typeface="+mn-lt"/>
                <a:ea typeface="+mn-ea"/>
                <a:cs typeface="+mn-cs"/>
              </a:rPr>
              <a:t>Compliance Manager </a:t>
            </a:r>
            <a:r>
              <a:rPr lang="en-US" sz="1200" kern="120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p>
          <a:p>
            <a:pPr lvl="1" fontAlgn="ctr"/>
            <a:r>
              <a:rPr lang="en-US" sz="1200" b="1" kern="1200">
                <a:solidFill>
                  <a:schemeClr val="tx1"/>
                </a:solidFill>
                <a:effectLst/>
                <a:latin typeface="+mn-lt"/>
                <a:ea typeface="+mn-ea"/>
                <a:cs typeface="+mn-cs"/>
              </a:rPr>
              <a:t>Microsoft Threat Intelligence </a:t>
            </a:r>
            <a:r>
              <a:rPr lang="en-US" sz="1200" kern="1200">
                <a:solidFill>
                  <a:schemeClr val="tx1"/>
                </a:solidFill>
                <a:effectLst/>
                <a:latin typeface="+mn-lt"/>
                <a:ea typeface="+mn-ea"/>
                <a:cs typeface="+mn-cs"/>
              </a:rPr>
              <a:t>is used to protect our cloud, our IT environment, and our customers. This is composed of trillions of signals, advanced analytics, and teams of experts hunting for malicious activities and is integrated into our threat detection and response capabilities. </a:t>
            </a:r>
          </a:p>
          <a:p>
            <a:pPr lvl="1" fontAlgn="ctr"/>
            <a:r>
              <a:rPr lang="en-US" sz="1200" b="1" kern="1200">
                <a:solidFill>
                  <a:schemeClr val="tx1"/>
                </a:solidFill>
                <a:effectLst/>
                <a:latin typeface="+mn-lt"/>
                <a:ea typeface="+mn-ea"/>
                <a:cs typeface="+mn-cs"/>
              </a:rPr>
              <a:t>Security Development Lifecycle (SDL)</a:t>
            </a:r>
            <a:r>
              <a:rPr lang="en-US" sz="1200" kern="120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p>
          <a:p>
            <a:pPr lvl="0" fontAlgn="ctr"/>
            <a:r>
              <a:rPr lang="en-US" sz="1200" b="1" kern="1200">
                <a:solidFill>
                  <a:schemeClr val="tx1"/>
                </a:solidFill>
                <a:effectLst/>
                <a:latin typeface="+mn-lt"/>
                <a:ea typeface="+mn-ea"/>
                <a:cs typeface="+mn-cs"/>
              </a:rPr>
              <a:t>Moved Devices/Clients together</a:t>
            </a:r>
            <a:r>
              <a:rPr lang="en-US" sz="1200" kern="120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p>
          <a:p>
            <a:pPr lvl="1" fontAlgn="ctr"/>
            <a:r>
              <a:rPr lang="en-US" sz="1200" kern="1200">
                <a:solidFill>
                  <a:schemeClr val="tx1"/>
                </a:solidFill>
                <a:effectLst/>
                <a:latin typeface="+mn-lt"/>
                <a:ea typeface="+mn-ea"/>
                <a:cs typeface="+mn-cs"/>
              </a:rPr>
              <a:t>We also re-organized the Windows 10 and Windows Defender ATP capabilities around outcomes vs. feature names for clarity. </a:t>
            </a:r>
          </a:p>
          <a:p>
            <a:pPr lvl="1" fontAlgn="ctr"/>
            <a:r>
              <a:rPr lang="en-US" sz="1200" kern="120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p>
          <a:p>
            <a:pPr lvl="1" fontAlgn="ctr"/>
            <a:r>
              <a:rPr lang="en-US" sz="1200" kern="120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p>
          <a:p>
            <a:pPr lvl="0" fontAlgn="ctr"/>
            <a:r>
              <a:rPr lang="en-US" sz="1200" b="1" kern="1200">
                <a:solidFill>
                  <a:schemeClr val="tx1"/>
                </a:solidFill>
                <a:effectLst/>
                <a:latin typeface="+mn-lt"/>
                <a:ea typeface="+mn-ea"/>
                <a:cs typeface="+mn-cs"/>
              </a:rPr>
              <a:t>Updated SOC section - </a:t>
            </a:r>
            <a:r>
              <a:rPr lang="en-US" sz="1200" kern="120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p>
          <a:p>
            <a:pPr lvl="0" fontAlgn="ctr"/>
            <a:r>
              <a:rPr lang="en-US" sz="1200" b="1" kern="1200">
                <a:solidFill>
                  <a:schemeClr val="tx1"/>
                </a:solidFill>
                <a:effectLst/>
                <a:latin typeface="+mn-lt"/>
                <a:ea typeface="+mn-ea"/>
                <a:cs typeface="+mn-cs"/>
              </a:rPr>
              <a:t>Simplified server/datacenter view - </a:t>
            </a:r>
            <a:r>
              <a:rPr lang="en-US" sz="1200" kern="120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p>
          <a:p>
            <a:pPr fontAlgn="ctr"/>
            <a:r>
              <a:rPr lang="en-US" sz="1200" b="1" kern="1200">
                <a:solidFill>
                  <a:schemeClr val="tx1"/>
                </a:solidFill>
                <a:effectLst/>
                <a:latin typeface="+mn-lt"/>
                <a:ea typeface="+mn-ea"/>
                <a:cs typeface="+mn-cs"/>
              </a:rPr>
              <a:t>New IoT/OT section - </a:t>
            </a:r>
            <a:r>
              <a:rPr lang="en-US" sz="1200" kern="120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a:solidFill>
                  <a:schemeClr val="tx1"/>
                </a:solidFill>
                <a:effectLst/>
                <a:latin typeface="+mn-lt"/>
                <a:ea typeface="+mn-ea"/>
                <a:cs typeface="+mn-cs"/>
                <a:hlinkClick r:id="rId3"/>
              </a:rPr>
              <a:t>$5 billion of investment over the next four years for IoT</a:t>
            </a:r>
            <a:r>
              <a:rPr lang="en-US" sz="1200" kern="1200">
                <a:solidFill>
                  <a:schemeClr val="tx1"/>
                </a:solidFill>
                <a:effectLst/>
                <a:latin typeface="+mn-lt"/>
                <a:ea typeface="+mn-ea"/>
                <a:cs typeface="+mn-cs"/>
              </a:rPr>
              <a:t> and has also recently announced an end to end certification for a secure IoT platform from MCU to the cloud called </a:t>
            </a:r>
            <a:r>
              <a:rPr lang="en-US" kern="1200">
                <a:effectLst/>
                <a:hlinkClick r:id="rId4"/>
              </a:rPr>
              <a:t>Azure Sphere.</a:t>
            </a:r>
            <a:r>
              <a:rPr lang="en-US"/>
              <a:t> </a:t>
            </a:r>
            <a:endParaRPr lang="en-US" sz="1200" kern="1200">
              <a:solidFill>
                <a:schemeClr val="tx1"/>
              </a:solidFill>
              <a:effectLst/>
              <a:latin typeface="+mn-lt"/>
              <a:ea typeface="+mn-ea"/>
              <a:cs typeface="+mn-cs"/>
            </a:endParaRPr>
          </a:p>
          <a:p>
            <a:pPr lvl="0" fontAlgn="ctr"/>
            <a:r>
              <a:rPr lang="en-US" sz="1200" b="1" kern="1200">
                <a:solidFill>
                  <a:schemeClr val="tx1"/>
                </a:solidFill>
                <a:effectLst/>
                <a:latin typeface="+mn-lt"/>
                <a:ea typeface="+mn-ea"/>
                <a:cs typeface="+mn-cs"/>
              </a:rPr>
              <a:t>Updated Azure Security Center</a:t>
            </a:r>
            <a:r>
              <a:rPr lang="en-US" sz="1200" kern="1200">
                <a:solidFill>
                  <a:schemeClr val="tx1"/>
                </a:solidFill>
                <a:effectLst/>
                <a:latin typeface="+mn-lt"/>
                <a:ea typeface="+mn-ea"/>
                <a:cs typeface="+mn-cs"/>
              </a:rPr>
              <a:t> </a:t>
            </a:r>
            <a:r>
              <a:rPr lang="en-US" sz="1200" b="1" i="1" kern="1200">
                <a:solidFill>
                  <a:schemeClr val="tx1"/>
                </a:solidFill>
                <a:effectLst/>
                <a:latin typeface="+mn-lt"/>
                <a:ea typeface="+mn-ea"/>
                <a:cs typeface="+mn-cs"/>
              </a:rPr>
              <a:t>(Now Microsoft Defender for Cloud) </a:t>
            </a:r>
            <a:r>
              <a:rPr lang="en-US" sz="1200" kern="1200">
                <a:solidFill>
                  <a:schemeClr val="tx1"/>
                </a:solidFill>
                <a:effectLst/>
                <a:latin typeface="+mn-lt"/>
                <a:ea typeface="+mn-ea"/>
                <a:cs typeface="+mn-cs"/>
              </a:rPr>
              <a:t>– This capability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p>
          <a:p>
            <a:pPr lvl="0" fontAlgn="ctr"/>
            <a:r>
              <a:rPr lang="en-US" sz="1200" b="1" kern="1200">
                <a:solidFill>
                  <a:schemeClr val="tx1"/>
                </a:solidFill>
                <a:effectLst/>
                <a:latin typeface="+mn-lt"/>
                <a:ea typeface="+mn-ea"/>
                <a:cs typeface="+mn-cs"/>
              </a:rPr>
              <a:t>Added Azure capabilities</a:t>
            </a:r>
            <a:r>
              <a:rPr lang="en-US" sz="1200" kern="1200">
                <a:solidFill>
                  <a:schemeClr val="tx1"/>
                </a:solidFill>
                <a:effectLst/>
                <a:latin typeface="+mn-lt"/>
                <a:ea typeface="+mn-ea"/>
                <a:cs typeface="+mn-cs"/>
              </a:rPr>
              <a:t> including Azure Policy, Confidential Computing, and the new DDoS protection options. </a:t>
            </a:r>
          </a:p>
          <a:p>
            <a:pPr lvl="0" fontAlgn="ctr"/>
            <a:r>
              <a:rPr lang="en-US" sz="1200" b="1" kern="1200">
                <a:solidFill>
                  <a:schemeClr val="tx1"/>
                </a:solidFill>
                <a:effectLst/>
                <a:latin typeface="+mn-lt"/>
                <a:ea typeface="+mn-ea"/>
                <a:cs typeface="+mn-cs"/>
              </a:rPr>
              <a:t>Added Azure AD B2B and B2C</a:t>
            </a:r>
            <a:r>
              <a:rPr lang="en-US" sz="1200" kern="120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p>
          <a:p>
            <a:pPr lvl="0" fontAlgn="ctr"/>
            <a:r>
              <a:rPr lang="en-US" sz="1200" b="1" kern="1200">
                <a:solidFill>
                  <a:schemeClr val="tx1"/>
                </a:solidFill>
                <a:effectLst/>
                <a:latin typeface="+mn-lt"/>
                <a:ea typeface="+mn-ea"/>
                <a:cs typeface="+mn-cs"/>
              </a:rPr>
              <a:t>Added information protection</a:t>
            </a:r>
            <a:r>
              <a:rPr lang="en-US" sz="1200" kern="1200">
                <a:solidFill>
                  <a:schemeClr val="tx1"/>
                </a:solidFill>
                <a:effectLst/>
                <a:latin typeface="+mn-lt"/>
                <a:ea typeface="+mn-ea"/>
                <a:cs typeface="+mn-cs"/>
              </a:rPr>
              <a:t> capabilities for Office 365 as well as SQL Information Protection (preview). </a:t>
            </a:r>
          </a:p>
          <a:p>
            <a:pPr lvl="0" fontAlgn="ctr"/>
            <a:r>
              <a:rPr lang="en-US" sz="1200" b="1" kern="1200">
                <a:solidFill>
                  <a:schemeClr val="tx1"/>
                </a:solidFill>
                <a:effectLst/>
                <a:latin typeface="+mn-lt"/>
                <a:ea typeface="+mn-ea"/>
                <a:cs typeface="+mn-cs"/>
              </a:rPr>
              <a:t>Updated integration points</a:t>
            </a:r>
            <a:r>
              <a:rPr lang="en-US" sz="1200" kern="120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p>
          <a:p>
            <a:pPr lvl="1" fontAlgn="ctr"/>
            <a:r>
              <a:rPr lang="en-US" sz="1200" b="1" kern="1200">
                <a:solidFill>
                  <a:schemeClr val="tx1"/>
                </a:solidFill>
                <a:effectLst/>
                <a:latin typeface="+mn-lt"/>
                <a:ea typeface="+mn-ea"/>
                <a:cs typeface="+mn-cs"/>
              </a:rPr>
              <a:t>Conditional Access </a:t>
            </a:r>
            <a:r>
              <a:rPr lang="en-US" sz="1200" kern="120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p>
          <a:p>
            <a:pPr lvl="1" fontAlgn="ctr"/>
            <a:r>
              <a:rPr lang="en-US" sz="1200" b="1" kern="1200">
                <a:solidFill>
                  <a:schemeClr val="tx1"/>
                </a:solidFill>
                <a:effectLst/>
                <a:latin typeface="+mn-lt"/>
                <a:ea typeface="+mn-ea"/>
                <a:cs typeface="+mn-cs"/>
              </a:rPr>
              <a:t>Advanced Threat Protection </a:t>
            </a:r>
            <a:r>
              <a:rPr lang="en-US" sz="1200" kern="120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Azure Information Protection</a:t>
            </a:r>
            <a:r>
              <a:rPr lang="en-US" sz="1200" kern="1200">
                <a:solidFill>
                  <a:schemeClr val="tx1"/>
                </a:solidFill>
                <a:effectLst/>
                <a:latin typeface="+mn-lt"/>
                <a:ea typeface="+mn-ea"/>
                <a:cs typeface="+mn-cs"/>
              </a:rPr>
              <a:t> discovering and protecting data on SaaS applications via </a:t>
            </a:r>
            <a:r>
              <a:rPr lang="nn-NO" sz="1200" b="1" kern="1200">
                <a:solidFill>
                  <a:schemeClr val="tx1"/>
                </a:solidFill>
                <a:effectLst/>
                <a:latin typeface="+mn-lt"/>
                <a:ea typeface="+mn-ea"/>
                <a:cs typeface="+mn-cs"/>
              </a:rPr>
              <a:t>Microsoft Defender for Cloud Apps</a:t>
            </a:r>
            <a:r>
              <a:rPr lang="en-US" sz="1200" kern="1200">
                <a:solidFill>
                  <a:schemeClr val="tx1"/>
                </a:solidFill>
                <a:effectLst/>
                <a:latin typeface="+mn-lt"/>
                <a:ea typeface="+mn-ea"/>
                <a:cs typeface="+mn-cs"/>
              </a:rPr>
              <a:t>. </a:t>
            </a:r>
          </a:p>
          <a:p>
            <a:pPr lvl="1" fontAlgn="ctr"/>
            <a:r>
              <a:rPr lang="en-US" sz="1200" b="1" kern="1200">
                <a:solidFill>
                  <a:schemeClr val="tx1"/>
                </a:solidFill>
                <a:effectLst/>
                <a:latin typeface="+mn-lt"/>
                <a:ea typeface="+mn-ea"/>
                <a:cs typeface="+mn-cs"/>
              </a:rPr>
              <a:t>Data Loss Protection (DLP) </a:t>
            </a:r>
            <a:r>
              <a:rPr lang="en-US" sz="1200" kern="1200">
                <a:solidFill>
                  <a:schemeClr val="tx1"/>
                </a:solidFill>
                <a:effectLst/>
                <a:latin typeface="+mn-lt"/>
                <a:ea typeface="+mn-ea"/>
                <a:cs typeface="+mn-cs"/>
              </a:rPr>
              <a:t>integration with</a:t>
            </a:r>
            <a:r>
              <a:rPr lang="en-US" sz="1200" b="1" kern="1200">
                <a:solidFill>
                  <a:schemeClr val="tx1"/>
                </a:solidFill>
                <a:effectLst/>
                <a:latin typeface="+mn-lt"/>
                <a:ea typeface="+mn-ea"/>
                <a:cs typeface="+mn-cs"/>
              </a:rPr>
              <a:t> </a:t>
            </a:r>
            <a:r>
              <a:rPr lang="nn-NO" sz="1200" b="1" kern="1200">
                <a:solidFill>
                  <a:schemeClr val="tx1"/>
                </a:solidFill>
                <a:effectLst/>
                <a:latin typeface="+mn-lt"/>
                <a:ea typeface="+mn-ea"/>
                <a:cs typeface="+mn-cs"/>
              </a:rPr>
              <a:t>Microsoft Defender for Cloud Apps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to leverage existing DLP engines and with</a:t>
            </a:r>
            <a:r>
              <a:rPr lang="en-US" sz="1200" b="1" kern="1200">
                <a:solidFill>
                  <a:schemeClr val="tx1"/>
                </a:solidFill>
                <a:effectLst/>
                <a:latin typeface="+mn-lt"/>
                <a:ea typeface="+mn-ea"/>
                <a:cs typeface="+mn-cs"/>
              </a:rPr>
              <a:t> Azure Information Protection </a:t>
            </a:r>
            <a:r>
              <a:rPr lang="en-US" sz="1200" kern="1200">
                <a:solidFill>
                  <a:schemeClr val="tx1"/>
                </a:solidFill>
                <a:effectLst/>
                <a:latin typeface="+mn-lt"/>
                <a:ea typeface="+mn-ea"/>
                <a:cs typeface="+mn-cs"/>
              </a:rPr>
              <a:t>to consume labels on sensitive data.</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lvl="1" fontAlgn="ctr"/>
            <a:r>
              <a:rPr lang="en-US" sz="1200" b="1" kern="1200">
                <a:solidFill>
                  <a:schemeClr val="tx1"/>
                </a:solidFill>
                <a:effectLst/>
                <a:latin typeface="+mn-lt"/>
                <a:ea typeface="+mn-ea"/>
                <a:cs typeface="+mn-cs"/>
              </a:rPr>
              <a:t>Alert and Log Integration</a:t>
            </a:r>
            <a:r>
              <a:rPr lang="en-US" sz="1200" kern="1200">
                <a:solidFill>
                  <a:schemeClr val="tx1"/>
                </a:solidFill>
                <a:effectLst/>
                <a:latin typeface="+mn-lt"/>
                <a:ea typeface="+mn-ea"/>
                <a:cs typeface="+mn-cs"/>
              </a:rPr>
              <a:t> across Microsoft capabilities to help integrate with existing Security Information and Event Management (SIEM) solution investments. </a:t>
            </a:r>
          </a:p>
          <a:p>
            <a:r>
              <a:rPr lang="en-US" sz="1200" kern="1200">
                <a:solidFill>
                  <a:schemeClr val="tx1"/>
                </a:solidFill>
                <a:effectLst/>
                <a:latin typeface="+mn-lt"/>
                <a:ea typeface="+mn-ea"/>
                <a:cs typeface="+mn-cs"/>
              </a:rPr>
              <a:t> </a:t>
            </a:r>
          </a:p>
          <a:p>
            <a:r>
              <a:rPr lang="en-US" sz="1200" b="1" u="sng" kern="1200">
                <a:solidFill>
                  <a:schemeClr val="tx1"/>
                </a:solidFill>
                <a:effectLst/>
                <a:latin typeface="+mn-lt"/>
                <a:ea typeface="+mn-ea"/>
                <a:cs typeface="+mn-cs"/>
              </a:rPr>
              <a:t>Feedback</a:t>
            </a:r>
            <a:endParaRPr lang="en-US" sz="1200"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5"/>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985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~14 clicks)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which describes Microsoft’s cybersecurity capabilities. This is part of a series of security architectures available for download at </a:t>
            </a:r>
            <a:r>
              <a:rPr lang="en-US" sz="1200" u="sng" kern="1200">
                <a:solidFill>
                  <a:schemeClr val="tx1"/>
                </a:solidFill>
                <a:effectLst/>
                <a:latin typeface="+mn-lt"/>
                <a:ea typeface="+mn-ea"/>
                <a:cs typeface="+mn-cs"/>
                <a:hlinkClick r:id="rId3"/>
              </a:rPr>
              <a:t>https://aka.ms/MCRA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we review technical areas, keep in mind that Microsoft takes a holistic integrated approach for capabilities to drive simplicity and 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Threat Intelligence </a:t>
            </a:r>
            <a:r>
              <a:rPr lang="en-US" sz="1200" kern="1200">
                <a:solidFill>
                  <a:schemeClr val="tx1"/>
                </a:solidFill>
                <a:effectLst/>
                <a:latin typeface="+mn-lt"/>
                <a:ea typeface="+mn-ea"/>
                <a:cs typeface="+mn-cs"/>
              </a:rPr>
              <a:t>– Microsoft capabilities are informed by the same underlying system with 8+ signals per day of context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Single Agent/Control Point – </a:t>
            </a:r>
            <a:r>
              <a:rPr lang="en-US" sz="1200" b="0" kern="1200">
                <a:solidFill>
                  <a:schemeClr val="tx1"/>
                </a:solidFill>
                <a:effectLst/>
                <a:latin typeface="+mn-lt"/>
                <a:ea typeface="+mn-ea"/>
                <a:cs typeface="+mn-cs"/>
              </a:rPr>
              <a:t>Microsoft capabilities utilize a single endpoint </a:t>
            </a:r>
            <a:r>
              <a:rPr lang="en-US" sz="1200" kern="1200">
                <a:solidFill>
                  <a:schemeClr val="tx1"/>
                </a:solidFill>
                <a:effectLst/>
                <a:latin typeface="+mn-lt"/>
                <a:ea typeface="+mn-ea"/>
                <a:cs typeface="+mn-cs"/>
              </a:rPr>
              <a:t>agent or policy control point where possible for multiple different functions (e.g. </a:t>
            </a:r>
            <a:r>
              <a:rPr lang="nn-NO" sz="1200" kern="1200">
                <a:solidFill>
                  <a:schemeClr val="tx1"/>
                </a:solidFill>
                <a:effectLst/>
                <a:latin typeface="+mn-lt"/>
                <a:ea typeface="+mn-ea"/>
                <a:cs typeface="+mn-cs"/>
              </a:rPr>
              <a:t>Microsoft Defender for Cloud Apps</a:t>
            </a:r>
            <a:r>
              <a:rPr lang="en-US" sz="1200" kern="1200">
                <a:solidFill>
                  <a:schemeClr val="tx1"/>
                </a:solidFill>
                <a:effectLst/>
                <a:latin typeface="+mn-lt"/>
                <a:ea typeface="+mn-ea"/>
                <a:cs typeface="+mn-cs"/>
              </a:rPr>
              <a:t> performs governance, threat detection, information protection and other for SaaS application, Microsoft Defender for Endpoint is similar for endpoints,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Consistent Experience – </a:t>
            </a:r>
            <a:r>
              <a:rPr lang="en-US" sz="1200" b="0" kern="1200">
                <a:solidFill>
                  <a:schemeClr val="tx1"/>
                </a:solidFill>
                <a:effectLst/>
                <a:latin typeface="+mn-lt"/>
                <a:ea typeface="+mn-ea"/>
                <a:cs typeface="+mn-cs"/>
              </a:rPr>
              <a:t>Microsoft capabilities </a:t>
            </a:r>
            <a:r>
              <a:rPr lang="en-US" sz="1200" kern="1200">
                <a:solidFill>
                  <a:schemeClr val="tx1"/>
                </a:solidFill>
                <a:effectLst/>
                <a:latin typeface="+mn-lt"/>
                <a:ea typeface="+mn-ea"/>
                <a:cs typeface="+mn-cs"/>
              </a:rPr>
              <a:t>are integrated to provide a consistent experience per role/task/outcome where possible (e.g. a single label for data that is used for security, data retention, and other requirements across clouds, platforms, and operating systems)</a:t>
            </a: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 – In the beginning, there were servers and networks…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Most organizations today operate a multi-platform environment with Windows and Linux servers in the datacenters, application containers, and many different generations of applications to protect.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Most organizations started security with a core set of security capabilities at the network edge / egress points to protect extranet and intranet resources. </a:t>
            </a:r>
          </a:p>
          <a:p>
            <a:pPr lvl="1"/>
            <a:endParaRPr lang="en-US" sz="1200" b="1" kern="1200">
              <a:solidFill>
                <a:schemeClr val="tx1"/>
              </a:solidFill>
              <a:effectLst/>
              <a:latin typeface="+mn-lt"/>
              <a:ea typeface="+mn-ea"/>
              <a:cs typeface="+mn-cs"/>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2 – …and Endpoints and Devices</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Many organizations take advantage of built-in Windows features and system management to provide basic security hygiene like patching and Active Directory account security and group policy</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Endpoint Manager (MEM) Configuration Manager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and</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Intune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MDM/MAM provide cross-platform unified endpoint management (UEM) and security across Windows, Linux, Mac, iOS, and Android</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Windows 10 Security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includes an extensive set of platform capabilities and hardware security integrations to protect against ever-evolving attacks</a:t>
            </a:r>
            <a:endParaRPr lang="en-US" sz="1200" b="1"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b="1" kern="1200">
              <a:solidFill>
                <a:schemeClr val="tx1"/>
              </a:solidFill>
              <a:effectLst/>
              <a:latin typeface="+mn-lt"/>
              <a:ea typeface="+mn-ea"/>
              <a:cs typeface="+mn-cs"/>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3 – SaaS Drives Modernization of Identity and Access Security</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Organizations first start adopting cloud with Software as a Services (SaaS), and the first app is usually Office 365 for email (or sometimes </a:t>
            </a:r>
            <a:r>
              <a:rPr lang="en-US" sz="1600" b="0" i="0">
                <a:solidFill>
                  <a:srgbClr val="616161"/>
                </a:solidFill>
                <a:effectLst/>
                <a:latin typeface="Google Sans"/>
              </a:rPr>
              <a:t>G Suite)</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600" b="0" i="0">
              <a:solidFill>
                <a:srgbClr val="616161"/>
              </a:solidFill>
              <a:effectLst/>
              <a:latin typeface="Google San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600" b="0" i="0">
                <a:solidFill>
                  <a:srgbClr val="616161"/>
                </a:solidFill>
                <a:effectLst/>
                <a:latin typeface="Google Sans"/>
              </a:rPr>
              <a:t>This creates a need for access control beyond the firewall using secure cloud identities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(that also extends to mobile/IoT portions of the enterprise estate). Identity is also playing an increasing </a:t>
            </a:r>
            <a:r>
              <a:rPr lang="en-US" sz="1800">
                <a:effectLst/>
                <a:latin typeface="Calibri" panose="020F0502020204030204" pitchFamily="34" charset="0"/>
                <a:ea typeface="Calibri" panose="020F0502020204030204" pitchFamily="34" charset="0"/>
                <a:cs typeface="Times New Roman" panose="02020603050405020304" pitchFamily="18" charset="0"/>
              </a:rPr>
              <a:t>role in datacenter access control strategies as they modernize to the cloud</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While some aren’t aware of it, many organizations have already deployed modern single identity and single sign-on capabilities across their enterprise estate with </a:t>
            </a:r>
            <a:r>
              <a:rPr lang="en-US" sz="1800" b="1">
                <a:effectLst/>
                <a:latin typeface="Calibri" panose="020F0502020204030204" pitchFamily="34" charset="0"/>
                <a:ea typeface="Calibri" panose="020F0502020204030204" pitchFamily="34" charset="0"/>
                <a:cs typeface="Times New Roman" panose="02020603050405020304" pitchFamily="18" charset="0"/>
              </a:rPr>
              <a:t>Azure Active Directory </a:t>
            </a:r>
            <a:r>
              <a:rPr lang="en-US" sz="1800" b="0">
                <a:effectLst/>
                <a:latin typeface="Calibri" panose="020F0502020204030204" pitchFamily="34" charset="0"/>
                <a:ea typeface="Calibri" panose="020F0502020204030204" pitchFamily="34" charset="0"/>
                <a:cs typeface="Times New Roman" panose="02020603050405020304" pitchFamily="18" charset="0"/>
              </a:rPr>
              <a:t>(configured during an </a:t>
            </a:r>
            <a:r>
              <a:rPr lang="en-US" sz="1800">
                <a:effectLst/>
                <a:latin typeface="Calibri" panose="020F0502020204030204" pitchFamily="34" charset="0"/>
                <a:ea typeface="Calibri" panose="020F0502020204030204" pitchFamily="34" charset="0"/>
                <a:cs typeface="Times New Roman" panose="02020603050405020304" pitchFamily="18" charset="0"/>
              </a:rPr>
              <a:t>Office 365 deployment and connected to the existing enterprise identity system via Active Directory)</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addition to single sign on (SSO), Microsoft provides critical modern security elements for Azure AD like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Passwordless and MFA</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capabilities to simplify the user experience and strengthen security assurances via </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Hello For Business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biometric authentication</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Authenticator App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(works on any modern mobile phone), and</a:t>
            </a: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FIDO2 keys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Identity Protection –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against highly prevalent attacks with Leaked Credential Protections, Behavioral Analytics, Threat Intelligence integration and more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PIM </a:t>
            </a:r>
            <a:r>
              <a:rPr lang="en-US" sz="1800">
                <a:effectLst/>
                <a:latin typeface="Calibri" panose="020F0502020204030204" pitchFamily="34" charset="0"/>
                <a:ea typeface="Calibri" panose="020F0502020204030204" pitchFamily="34" charset="0"/>
                <a:cs typeface="Times New Roman" panose="02020603050405020304" pitchFamily="18" charset="0"/>
              </a:rPr>
              <a:t>reduces risk by providing just in time access to privileged accounts using approval workflows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Identity Governance </a:t>
            </a:r>
            <a:r>
              <a:rPr lang="en-US" sz="1800">
                <a:effectLst/>
                <a:latin typeface="Calibri" panose="020F0502020204030204" pitchFamily="34" charset="0"/>
                <a:ea typeface="Calibri" panose="020F0502020204030204" pitchFamily="34" charset="0"/>
                <a:cs typeface="Times New Roman" panose="02020603050405020304" pitchFamily="18" charset="0"/>
              </a:rPr>
              <a:t>helps ensure the right people have access to the right resources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B2B and B2C </a:t>
            </a:r>
            <a:r>
              <a:rPr lang="en-US" sz="1800">
                <a:effectLst/>
                <a:latin typeface="Calibri" panose="020F0502020204030204" pitchFamily="34" charset="0"/>
                <a:ea typeface="Calibri" panose="020F0502020204030204" pitchFamily="34" charset="0"/>
                <a:cs typeface="Times New Roman" panose="02020603050405020304" pitchFamily="18" charset="0"/>
              </a:rPr>
              <a:t>provide security for partner and customer/client/citizen accounts while separating them from enterprise user directories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Additionally, </a:t>
            </a:r>
            <a:r>
              <a:rPr lang="en-US" sz="1800" b="1">
                <a:effectLst/>
                <a:latin typeface="Calibri" panose="020F0502020204030204" pitchFamily="34" charset="0"/>
                <a:ea typeface="Calibri" panose="020F0502020204030204" pitchFamily="34" charset="0"/>
                <a:cs typeface="Times New Roman" panose="02020603050405020304" pitchFamily="18" charset="0"/>
              </a:rPr>
              <a:t>Conditional Access </a:t>
            </a:r>
            <a:r>
              <a:rPr lang="en-US" sz="1800" b="0">
                <a:effectLst/>
                <a:latin typeface="Calibri" panose="020F0502020204030204" pitchFamily="34" charset="0"/>
                <a:ea typeface="Calibri" panose="020F0502020204030204" pitchFamily="34" charset="0"/>
                <a:cs typeface="Times New Roman" panose="02020603050405020304" pitchFamily="18" charset="0"/>
              </a:rPr>
              <a:t>applies </a:t>
            </a:r>
            <a:r>
              <a:rPr kumimoji="0" lang="en-US" sz="18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Zero Trust principles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to access control decisions by explicitly validating trust of users and endpoints requesting access to your resources. This helps build a de facto </a:t>
            </a:r>
            <a:r>
              <a:rPr lang="en-US" sz="1800">
                <a:effectLst/>
                <a:latin typeface="Calibri" panose="020F0502020204030204" pitchFamily="34" charset="0"/>
                <a:ea typeface="Calibri" panose="020F0502020204030204" pitchFamily="34" charset="0"/>
                <a:cs typeface="Times New Roman" panose="02020603050405020304" pitchFamily="18" charset="0"/>
              </a:rPr>
              <a:t>security perimeter around these modern resources with modern controls and provides simple consistent policy enforcement across them.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b="0"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0" kern="1200">
                <a:solidFill>
                  <a:schemeClr val="tx1"/>
                </a:solidFill>
                <a:effectLst/>
                <a:latin typeface="+mn-lt"/>
                <a:ea typeface="+mn-ea"/>
                <a:cs typeface="+mn-cs"/>
              </a:rPr>
              <a:t>The </a:t>
            </a:r>
            <a:r>
              <a:rPr lang="en-US" sz="1800" b="1" kern="1200">
                <a:solidFill>
                  <a:schemeClr val="tx1"/>
                </a:solidFill>
                <a:effectLst/>
                <a:latin typeface="+mn-lt"/>
                <a:ea typeface="+mn-ea"/>
                <a:cs typeface="+mn-cs"/>
              </a:rPr>
              <a:t>Service Trust Portal </a:t>
            </a:r>
            <a:r>
              <a:rPr lang="en-US" sz="1800" b="0" kern="1200">
                <a:solidFill>
                  <a:schemeClr val="tx1"/>
                </a:solidFill>
                <a:effectLst/>
                <a:latin typeface="+mn-lt"/>
                <a:ea typeface="+mn-ea"/>
                <a:cs typeface="+mn-cs"/>
              </a:rPr>
              <a:t>provides information on how Microsoft secures our cloud platforms and reports compliance.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 4 – Azure AD App Proxy</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Azure AD App Proxy </a:t>
            </a:r>
            <a:r>
              <a:rPr lang="en-US" sz="1800" b="0">
                <a:effectLst/>
                <a:latin typeface="Calibri" panose="020F0502020204030204" pitchFamily="34" charset="0"/>
                <a:ea typeface="Calibri" panose="020F0502020204030204" pitchFamily="34" charset="0"/>
                <a:cs typeface="Times New Roman" panose="02020603050405020304" pitchFamily="18" charset="0"/>
              </a:rPr>
              <a:t>extends </a:t>
            </a:r>
            <a:r>
              <a:rPr lang="en-US" sz="1800">
                <a:effectLst/>
                <a:latin typeface="Calibri" panose="020F0502020204030204" pitchFamily="34" charset="0"/>
                <a:ea typeface="Calibri" panose="020F0502020204030204" pitchFamily="34" charset="0"/>
                <a:cs typeface="Times New Roman" panose="02020603050405020304" pitchFamily="18" charset="0"/>
              </a:rPr>
              <a:t>the modern access control approach (security perimeter) to on-premises resources by simplifying user access to them and modernizing security with Conditional Access (which explicitly validates user and device trust, a Zero Trust principle).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5 – Datacenters become hybrid </a:t>
            </a: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Infrastructure spanning multiple clouds (IaaS, PaaS) and on-premises</a:t>
            </a:r>
          </a:p>
          <a:p>
            <a:endParaRPr lang="en-US" sz="1200" b="0" kern="120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Most organizations have expanded into a </a:t>
            </a:r>
            <a:r>
              <a:rPr lang="en-US" sz="1200" b="1" kern="1200">
                <a:solidFill>
                  <a:schemeClr val="tx1"/>
                </a:solidFill>
                <a:effectLst/>
                <a:latin typeface="+mn-lt"/>
                <a:ea typeface="+mn-ea"/>
                <a:cs typeface="+mn-cs"/>
              </a:rPr>
              <a:t>hybrid infrastructure</a:t>
            </a:r>
            <a:r>
              <a:rPr lang="en-US" sz="1200" b="0" kern="1200">
                <a:solidFill>
                  <a:schemeClr val="tx1"/>
                </a:solidFill>
                <a:effectLst/>
                <a:latin typeface="+mn-lt"/>
                <a:ea typeface="+mn-ea"/>
                <a:cs typeface="+mn-cs"/>
              </a:rPr>
              <a:t> that spans on-premises and one or more clouds providing Infrastructure as a Service (IaaS) and/or Platform as a Service (PaaS) capabilities.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On Azure, Microsoft invested in </a:t>
            </a:r>
            <a:r>
              <a:rPr lang="en-US" sz="1200" b="1" kern="1200">
                <a:solidFill>
                  <a:schemeClr val="tx1"/>
                </a:solidFill>
                <a:effectLst/>
                <a:latin typeface="+mn-lt"/>
                <a:ea typeface="+mn-ea"/>
                <a:cs typeface="+mn-cs"/>
              </a:rPr>
              <a:t>Azure Marketplace </a:t>
            </a:r>
            <a:r>
              <a:rPr lang="en-US" sz="1200" b="0" kern="1200">
                <a:solidFill>
                  <a:schemeClr val="tx1"/>
                </a:solidFill>
                <a:effectLst/>
                <a:latin typeface="+mn-lt"/>
                <a:ea typeface="+mn-ea"/>
                <a:cs typeface="+mn-cs"/>
              </a:rPr>
              <a:t>to ensure customers have access to </a:t>
            </a:r>
            <a:r>
              <a:rPr lang="en-US" sz="1800">
                <a:effectLst/>
                <a:latin typeface="Calibri" panose="020F0502020204030204" pitchFamily="34" charset="0"/>
                <a:ea typeface="Calibri" panose="020F0502020204030204" pitchFamily="34" charset="0"/>
                <a:cs typeface="Times New Roman" panose="02020603050405020304" pitchFamily="18" charset="0"/>
              </a:rPr>
              <a:t>capabilities from popular vendors, often used by customers to extend existing on-premises controls to the cloud.</a:t>
            </a:r>
          </a:p>
          <a:p>
            <a:pPr lvl="1"/>
            <a:endParaRPr lang="en-US" sz="1200" b="0" kern="1200">
              <a:solidFill>
                <a:schemeClr val="tx1"/>
              </a:solidFill>
              <a:effectLst/>
              <a:latin typeface="+mn-lt"/>
              <a:ea typeface="+mn-ea"/>
              <a:cs typeface="+mn-cs"/>
            </a:endParaRPr>
          </a:p>
          <a:p>
            <a:pPr lvl="1"/>
            <a:r>
              <a:rPr lang="en-US" sz="1200" b="0" kern="1200">
                <a:solidFill>
                  <a:schemeClr val="tx1"/>
                </a:solidFill>
                <a:effectLst/>
                <a:latin typeface="+mn-lt"/>
                <a:ea typeface="+mn-ea"/>
                <a:cs typeface="+mn-cs"/>
              </a:rPr>
              <a:t>Microsoft provides </a:t>
            </a:r>
            <a:r>
              <a:rPr lang="en-US" sz="1200" b="1" kern="1200">
                <a:solidFill>
                  <a:schemeClr val="tx1"/>
                </a:solidFill>
                <a:effectLst/>
                <a:latin typeface="+mn-lt"/>
                <a:ea typeface="+mn-ea"/>
                <a:cs typeface="+mn-cs"/>
              </a:rPr>
              <a:t>Private Link </a:t>
            </a:r>
            <a:r>
              <a:rPr lang="en-US" sz="1200" b="0" kern="1200">
                <a:solidFill>
                  <a:schemeClr val="tx1"/>
                </a:solidFill>
                <a:effectLst/>
                <a:latin typeface="+mn-lt"/>
                <a:ea typeface="+mn-ea"/>
                <a:cs typeface="+mn-cs"/>
              </a:rPr>
              <a:t>support for Azure Services to help organizations extend private networks to the PaaS services used by applications. While this extends current controls and practices to the cloud, private networks may not be enough to mitigate modern attacks so Microsoft recommends following zero trust principles (https://aka.ms/zerotrust) to modernize your access control strategy using identity, network, application, data, and other controls. </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CLICK 6 –Multi-Cloud and Azure Security </a:t>
            </a:r>
            <a:endParaRPr lang="en-US" sz="120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pPr marL="457200" marR="0" lvl="1">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Microsoft has invested in a wide range of capabilities to help secure your hybrid multi-cloud environment and the workloads in it. These are built into Azure and several extend across your hybrid infrastructure estate (on-premises, AWS, GCP, and other clouds) using </a:t>
            </a:r>
            <a:r>
              <a:rPr lang="en-US" sz="1100" b="1">
                <a:effectLst/>
                <a:latin typeface="Calibri" panose="020F0502020204030204" pitchFamily="34" charset="0"/>
                <a:ea typeface="Calibri" panose="020F0502020204030204" pitchFamily="34" charset="0"/>
                <a:cs typeface="Times New Roman" panose="02020603050405020304" pitchFamily="18" charset="0"/>
              </a:rPr>
              <a:t>Azure Arc</a:t>
            </a: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Azure Lighthouse </a:t>
            </a:r>
            <a:r>
              <a:rPr lang="en-US" sz="1100">
                <a:effectLst/>
                <a:latin typeface="Calibri" panose="020F0502020204030204" pitchFamily="34" charset="0"/>
                <a:ea typeface="Calibri" panose="020F0502020204030204" pitchFamily="34" charset="0"/>
                <a:cs typeface="Times New Roman" panose="02020603050405020304" pitchFamily="18" charset="0"/>
              </a:rPr>
              <a:t>provides cross-tenant support in Azure for services, often used by managed service providers and customers with multiple tenants.</a:t>
            </a:r>
          </a:p>
          <a:p>
            <a:pPr marL="457200" marR="0" lvl="1">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provides a single starting point for managing security and compliance in Azure (and across IaaS and PaaS clouds), including</a:t>
            </a:r>
          </a:p>
          <a:p>
            <a:pPr marL="1085850" marR="0" lvl="2"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Secure Score </a:t>
            </a:r>
            <a:r>
              <a:rPr lang="en-US" sz="1100">
                <a:effectLst/>
                <a:latin typeface="Calibri" panose="020F0502020204030204" pitchFamily="34" charset="0"/>
                <a:ea typeface="Calibri" panose="020F0502020204030204" pitchFamily="34" charset="0"/>
                <a:cs typeface="Times New Roman" panose="02020603050405020304" pitchFamily="18" charset="0"/>
              </a:rPr>
              <a:t>to measure security posture and providing prioritized guidance for improving it such as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Multifactor authentication isn’t required for administrative accounts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VMs exposed directly to the internet</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Missing Web Application Firewalls (WAFs) for web applications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Out of date patches and antimalware signatures</a:t>
            </a:r>
          </a:p>
          <a:p>
            <a:pPr marL="1657350" marR="0" lvl="3" indent="-285750">
              <a:lnSpc>
                <a:spcPct val="107000"/>
              </a:lnSpc>
              <a:spcBef>
                <a:spcPts val="0"/>
              </a:spcBef>
              <a:spcAft>
                <a:spcPts val="800"/>
              </a:spcAft>
              <a:buFont typeface="Arial" panose="020B0604020202020204" pitchFamily="34" charset="0"/>
              <a:buChar char="•"/>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…and many others</a:t>
            </a:r>
          </a:p>
          <a:p>
            <a:pPr marL="1085850" marR="0" lvl="2"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Compliance Dashboard </a:t>
            </a:r>
            <a:r>
              <a:rPr lang="en-US" sz="1100">
                <a:effectLst/>
                <a:latin typeface="Calibri" panose="020F0502020204030204" pitchFamily="34" charset="0"/>
                <a:ea typeface="Calibri" panose="020F0502020204030204" pitchFamily="34" charset="0"/>
                <a:cs typeface="Times New Roman" panose="02020603050405020304" pitchFamily="18" charset="0"/>
              </a:rPr>
              <a:t>to help you quickly see and report on compliance status with regulatory guidance (and rapidly improve your compliance)</a:t>
            </a:r>
          </a:p>
          <a:p>
            <a:pPr marL="628650" marR="0" lvl="1" indent="-171450">
              <a:lnSpc>
                <a:spcPct val="107000"/>
              </a:lnSpc>
              <a:spcBef>
                <a:spcPts val="0"/>
              </a:spcBef>
              <a:spcAft>
                <a:spcPts val="800"/>
              </a:spcAft>
              <a:buFont typeface="Arial" panose="020B0604020202020204" pitchFamily="34" charset="0"/>
              <a:buChar char="•"/>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lgn="l">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Azure Firewall </a:t>
            </a:r>
            <a:r>
              <a:rPr lang="en-US" sz="1600" b="0" i="0">
                <a:solidFill>
                  <a:srgbClr val="171717"/>
                </a:solidFill>
                <a:effectLst/>
                <a:latin typeface="Segoe UI" panose="020B0502040204020203" pitchFamily="34" charset="0"/>
              </a:rPr>
              <a:t>is a managed, cloud-based network security service that helps protect your Azure Virtual Network resources. </a:t>
            </a:r>
          </a:p>
          <a:p>
            <a:pPr marL="1085850" marR="0" lvl="2"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Firewall Premium (Preview) </a:t>
            </a:r>
            <a:r>
              <a:rPr lang="en-US" sz="1100" b="0" kern="1200">
                <a:solidFill>
                  <a:schemeClr val="tx1"/>
                </a:solidFill>
                <a:effectLst/>
                <a:latin typeface="Calibri" panose="020F0502020204030204" pitchFamily="34" charset="0"/>
                <a:cs typeface="Times New Roman" panose="02020603050405020304" pitchFamily="18" charset="0"/>
              </a:rPr>
              <a:t>is a next generation firewall with capabilities required for highly sensitive and regulated environments (TLS Inspection, IDPS, URL Filtering, Web Categories). </a:t>
            </a:r>
          </a:p>
          <a:p>
            <a:pPr marL="1085850" marR="0" lvl="2"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Firewall Manager </a:t>
            </a:r>
            <a:r>
              <a:rPr lang="en-US" sz="1100" b="0" kern="1200">
                <a:solidFill>
                  <a:schemeClr val="tx1"/>
                </a:solidFill>
                <a:effectLst/>
                <a:latin typeface="Calibri" panose="020F0502020204030204" pitchFamily="34" charset="0"/>
                <a:cs typeface="Times New Roman" panose="02020603050405020304" pitchFamily="18" charset="0"/>
              </a:rPr>
              <a:t>is a security management service that provides central security policy and route management for cloud-based security perimeters.</a:t>
            </a:r>
          </a:p>
          <a:p>
            <a:pPr marL="457200" lvl="1" indent="0">
              <a:buFont typeface="Arial" panose="020B0604020202020204" pitchFamily="34" charset="0"/>
              <a:buNone/>
            </a:pPr>
            <a:endParaRPr lang="en-US" sz="2400" b="1" i="0">
              <a:solidFill>
                <a:srgbClr val="171717"/>
              </a:solidFill>
              <a:effectLst/>
              <a:latin typeface="Segoe UI" panose="020B0502040204020203" pitchFamily="34" charset="0"/>
            </a:endParaRPr>
          </a:p>
          <a:p>
            <a:pPr marL="628650" marR="0" lvl="1" indent="-171450" algn="l" defTabSz="914400" rtl="0" eaLnBrk="1" latinLnBrk="0" hangingPunct="1">
              <a:lnSpc>
                <a:spcPct val="107000"/>
              </a:lnSpc>
              <a:spcBef>
                <a:spcPts val="0"/>
              </a:spcBef>
              <a:spcAft>
                <a:spcPts val="800"/>
              </a:spcAft>
              <a:buFont typeface="Arial" panose="020B0604020202020204" pitchFamily="34" charset="0"/>
              <a:buChar char="•"/>
            </a:pPr>
            <a:r>
              <a:rPr lang="en-US" sz="1100" b="1" kern="1200">
                <a:solidFill>
                  <a:schemeClr val="tx1"/>
                </a:solidFill>
                <a:effectLst/>
                <a:latin typeface="Calibri" panose="020F0502020204030204" pitchFamily="34" charset="0"/>
                <a:cs typeface="Times New Roman" panose="02020603050405020304" pitchFamily="18" charset="0"/>
              </a:rPr>
              <a:t>Azure Web Application Firewall (WAF) </a:t>
            </a:r>
            <a:r>
              <a:rPr lang="en-US" sz="1100" b="0" kern="1200">
                <a:solidFill>
                  <a:schemeClr val="tx1"/>
                </a:solidFill>
                <a:effectLst/>
                <a:latin typeface="Calibri" panose="020F0502020204030204" pitchFamily="34" charset="0"/>
                <a:cs typeface="Times New Roman" panose="02020603050405020304" pitchFamily="18" charset="0"/>
              </a:rPr>
              <a:t>provides centralized protection of your web applications from common exploits and vulnerabilities. </a:t>
            </a:r>
          </a:p>
          <a:p>
            <a:pPr lvl="1"/>
            <a:endParaRPr lang="en-US" sz="2400" b="0" i="0">
              <a:solidFill>
                <a:srgbClr val="171717"/>
              </a:solidFill>
              <a:effectLst/>
              <a:latin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has also invested heavily in other Azure security capabilities such as </a:t>
            </a:r>
            <a:r>
              <a:rPr lang="en-US" sz="1800" b="1">
                <a:effectLst/>
                <a:latin typeface="Calibri" panose="020F0502020204030204" pitchFamily="34" charset="0"/>
                <a:ea typeface="Calibri" panose="020F0502020204030204" pitchFamily="34" charset="0"/>
                <a:cs typeface="Times New Roman" panose="02020603050405020304" pitchFamily="18" charset="0"/>
              </a:rPr>
              <a:t>Distributed Denial of Service (DDoS) </a:t>
            </a:r>
            <a:r>
              <a:rPr lang="en-US" sz="1800">
                <a:effectLst/>
                <a:latin typeface="Calibri" panose="020F0502020204030204" pitchFamily="34" charset="0"/>
                <a:ea typeface="Calibri" panose="020F0502020204030204" pitchFamily="34" charset="0"/>
                <a:cs typeface="Times New Roman" panose="02020603050405020304" pitchFamily="18" charset="0"/>
              </a:rPr>
              <a:t>mitigations, key management, </a:t>
            </a:r>
            <a:r>
              <a:rPr lang="en-US" sz="1800" b="1">
                <a:effectLst/>
                <a:latin typeface="Calibri" panose="020F0502020204030204" pitchFamily="34" charset="0"/>
                <a:ea typeface="Calibri" panose="020F0502020204030204" pitchFamily="34" charset="0"/>
                <a:cs typeface="Times New Roman" panose="02020603050405020304" pitchFamily="18" charset="0"/>
              </a:rPr>
              <a:t>Azure Bastion </a:t>
            </a:r>
            <a:r>
              <a:rPr lang="en-US" sz="1800">
                <a:effectLst/>
                <a:latin typeface="Calibri" panose="020F0502020204030204" pitchFamily="34" charset="0"/>
                <a:ea typeface="Calibri" panose="020F0502020204030204" pitchFamily="34" charset="0"/>
                <a:cs typeface="Times New Roman" panose="02020603050405020304" pitchFamily="18" charset="0"/>
              </a:rPr>
              <a:t>for securing remote access, ransomware-resistant backup archives in </a:t>
            </a:r>
            <a:r>
              <a:rPr lang="en-US" sz="1800" b="1">
                <a:effectLst/>
                <a:latin typeface="Calibri" panose="020F0502020204030204" pitchFamily="34" charset="0"/>
                <a:ea typeface="Calibri" panose="020F0502020204030204" pitchFamily="34" charset="0"/>
                <a:cs typeface="Times New Roman" panose="02020603050405020304" pitchFamily="18" charset="0"/>
              </a:rPr>
              <a:t>Azure Backup</a:t>
            </a:r>
            <a:r>
              <a:rPr lang="en-US" sz="1800">
                <a:effectLst/>
                <a:latin typeface="Calibri" panose="020F0502020204030204" pitchFamily="34" charset="0"/>
                <a:ea typeface="Calibri" panose="020F0502020204030204" pitchFamily="34" charset="0"/>
                <a:cs typeface="Times New Roman" panose="02020603050405020304" pitchFamily="18" charset="0"/>
              </a:rPr>
              <a:t>, confidential computing capabilities to protect data while its being processed, and many more. </a:t>
            </a:r>
          </a:p>
          <a:p>
            <a:endParaRPr lang="en-US" sz="2400" b="0" i="0">
              <a:solidFill>
                <a:srgbClr val="171717"/>
              </a:solidFill>
              <a:effectLst/>
              <a:latin typeface="Segoe UI" panose="020B0502040204020203" pitchFamily="34" charset="0"/>
            </a:endParaRPr>
          </a:p>
          <a:p>
            <a:r>
              <a:rPr lang="en-US" sz="1600" b="1"/>
              <a:t>CLICK 7 – Threat Monitoring for Datacenters and Operational Technology (OT))</a:t>
            </a:r>
            <a:br>
              <a:rPr lang="en-US" sz="1600"/>
            </a:b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Threat Intelligence –</a:t>
            </a:r>
            <a:r>
              <a:rPr lang="en-US" sz="1800">
                <a:effectLst/>
                <a:latin typeface="Calibri" panose="020F0502020204030204" pitchFamily="34" charset="0"/>
                <a:ea typeface="Calibri" panose="020F0502020204030204" pitchFamily="34" charset="0"/>
                <a:cs typeface="Times New Roman" panose="02020603050405020304" pitchFamily="18" charset="0"/>
              </a:rPr>
              <a:t> Through the course of our normal operations, Microsoft processes over 24 trillion signals a day of context that we use to generate threat intelligence to protect our cloud services, IT environment, and customers. Many of the capabilities in this architecture integrate that threat intelligence directly into threat detections, security guidance, and more. </a:t>
            </a:r>
          </a:p>
          <a:p>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provides </a:t>
            </a:r>
            <a:r>
              <a:rPr lang="en-US" sz="1100" i="1">
                <a:effectLst/>
                <a:latin typeface="Calibri" panose="020F0502020204030204" pitchFamily="34" charset="0"/>
                <a:ea typeface="Calibri" panose="020F0502020204030204" pitchFamily="34" charset="0"/>
                <a:cs typeface="Times New Roman" panose="02020603050405020304" pitchFamily="18" charset="0"/>
              </a:rPr>
              <a:t>extended detection and response (XDR) </a:t>
            </a:r>
            <a:r>
              <a:rPr lang="en-US" sz="1100">
                <a:effectLst/>
                <a:latin typeface="Calibri" panose="020F0502020204030204" pitchFamily="34" charset="0"/>
                <a:ea typeface="Calibri" panose="020F0502020204030204" pitchFamily="34" charset="0"/>
                <a:cs typeface="Times New Roman" panose="02020603050405020304" pitchFamily="18" charset="0"/>
              </a:rPr>
              <a:t>capabilities for infrastructure across your hybrid estate as well as operational technology (OT). </a:t>
            </a:r>
            <a:r>
              <a:rPr lang="en-US" sz="1100" b="0"/>
              <a:t>XDR tools are designed to complement a </a:t>
            </a:r>
            <a:r>
              <a:rPr lang="en-US" sz="1100">
                <a:effectLst/>
                <a:latin typeface="Calibri" panose="020F0502020204030204" pitchFamily="34" charset="0"/>
                <a:ea typeface="Calibri" panose="020F0502020204030204" pitchFamily="34" charset="0"/>
                <a:cs typeface="Times New Roman" panose="02020603050405020304" pitchFamily="18" charset="0"/>
              </a:rPr>
              <a:t>Security Information and Event Management (SIEM)</a:t>
            </a:r>
            <a:r>
              <a:rPr lang="en-US" sz="1100" b="0"/>
              <a:t> by providing deep visibility into specific asset types and enhanced detection, response, and recovery capabilities (notably </a:t>
            </a:r>
            <a:r>
              <a:rPr lang="en-US" sz="1100" b="0" i="1" u="sng"/>
              <a:t>high-quality alerts</a:t>
            </a:r>
            <a:r>
              <a:rPr lang="en-US" sz="1100" b="0" i="1" u="none"/>
              <a:t> </a:t>
            </a:r>
            <a:r>
              <a:rPr lang="en-US" sz="1100" b="0"/>
              <a:t>that have low false positive rates). </a:t>
            </a:r>
            <a:r>
              <a:rPr lang="en-US" sz="110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Cloud </a:t>
            </a:r>
            <a:r>
              <a:rPr lang="en-US" sz="1100">
                <a:effectLst/>
                <a:latin typeface="Calibri" panose="020F0502020204030204" pitchFamily="34" charset="0"/>
                <a:ea typeface="Calibri" panose="020F0502020204030204" pitchFamily="34" charset="0"/>
                <a:cs typeface="Times New Roman" panose="02020603050405020304" pitchFamily="18" charset="0"/>
              </a:rPr>
              <a:t>currently covers the most highly used infrastructure services including servers/VMs, storage, databases, DNS, apps services, Kubernetes, container registries, key vault, and resource manager. </a:t>
            </a:r>
          </a:p>
          <a:p>
            <a:pPr marL="628650" marR="0" lvl="1" indent="-171450">
              <a:lnSpc>
                <a:spcPct val="107000"/>
              </a:lnSpc>
              <a:spcBef>
                <a:spcPts val="0"/>
              </a:spcBef>
              <a:spcAft>
                <a:spcPts val="800"/>
              </a:spcAft>
              <a:buFont typeface="Arial" panose="020B0604020202020204" pitchFamily="34" charset="0"/>
              <a:buChar char="•"/>
            </a:pPr>
            <a:r>
              <a:rPr lang="en-US" sz="1100" b="1">
                <a:effectLst/>
                <a:latin typeface="Calibri" panose="020F0502020204030204" pitchFamily="34" charset="0"/>
                <a:ea typeface="Calibri" panose="020F0502020204030204" pitchFamily="34" charset="0"/>
                <a:cs typeface="Times New Roman" panose="02020603050405020304" pitchFamily="18" charset="0"/>
              </a:rPr>
              <a:t>Microsoft Defender for IoT </a:t>
            </a:r>
            <a:r>
              <a:rPr lang="en-US" sz="1100" b="0">
                <a:effectLst/>
                <a:latin typeface="Calibri" panose="020F0502020204030204" pitchFamily="34" charset="0"/>
                <a:ea typeface="Calibri" panose="020F0502020204030204" pitchFamily="34" charset="0"/>
                <a:cs typeface="Times New Roman" panose="02020603050405020304" pitchFamily="18" charset="0"/>
              </a:rPr>
              <a:t>helps protect </a:t>
            </a:r>
            <a:r>
              <a:rPr lang="en-US" sz="1100">
                <a:effectLst/>
                <a:latin typeface="Calibri" panose="020F0502020204030204" pitchFamily="34" charset="0"/>
                <a:ea typeface="Calibri" panose="020F0502020204030204" pitchFamily="34" charset="0"/>
                <a:cs typeface="Times New Roman" panose="02020603050405020304" pitchFamily="18" charset="0"/>
              </a:rPr>
              <a:t>the OT systems that control physical processes like Supervisory Control and Data Acquisition (SCADA) and Industrial Control Systems (ICS) with an agentless approach. Additionally, this capability also protects </a:t>
            </a:r>
            <a:r>
              <a:rPr lang="en-US" sz="1600" b="0" i="0">
                <a:solidFill>
                  <a:srgbClr val="171717"/>
                </a:solidFill>
                <a:effectLst/>
                <a:latin typeface="Segoe UI" panose="020B0502040204020203" pitchFamily="34" charset="0"/>
              </a:rPr>
              <a:t>IoT devices via lightweight a micro agent that supports standard IoT operating systems, such as Linux and RTOS.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CLICK 8 – Security Operations / SOC</a:t>
            </a: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help security operations teams managing active attacks, Microsoft has invested into a dual strategy of XDR and SIEM. </a:t>
            </a:r>
          </a:p>
          <a:p>
            <a:pPr marL="457200" marR="0" lvl="1">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Microsoft Sentinel </a:t>
            </a:r>
            <a:r>
              <a:rPr lang="en-US" sz="1800" b="0">
                <a:effectLst/>
                <a:latin typeface="Calibri" panose="020F0502020204030204" pitchFamily="34" charset="0"/>
                <a:ea typeface="Calibri" panose="020F0502020204030204" pitchFamily="34" charset="0"/>
                <a:cs typeface="Times New Roman" panose="02020603050405020304" pitchFamily="18" charset="0"/>
              </a:rPr>
              <a:t>is a cloud native SIEM </a:t>
            </a:r>
            <a:r>
              <a:rPr lang="en-US" sz="1800">
                <a:effectLst/>
                <a:latin typeface="Calibri" panose="020F0502020204030204" pitchFamily="34" charset="0"/>
                <a:ea typeface="Calibri" panose="020F0502020204030204" pitchFamily="34" charset="0"/>
                <a:cs typeface="Times New Roman" panose="02020603050405020304" pitchFamily="18" charset="0"/>
              </a:rPr>
              <a:t>provides broad visibility across your entire estate (IT, OT, IoT) while XDR capabilities provide deep visibility into specific assets to aid in rapid investigation and remediation (Endpoints, Email and Office 365, Identity, SaaS, Azure and multi-cloud Infrastructure)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Defender for Endpoint (MDE) – </a:t>
            </a: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provides advanced endpoint detection and response (EDR) capabilities, Web Content Filtering, Threat and Vulnerability Management, and Data Loss Protection (DLP). Like with cloud apps, Microsoft integrates this with other capabilities across our portfolio so you don’t have to run multiple agents/solutions to achieve your endpoint security goals.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is laser focused on reducing analyst fatigue and enabling rapid and effective response to incidents and focuses 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Seamless experiences </a:t>
            </a:r>
            <a:r>
              <a:rPr lang="en-US" sz="1100" b="0" kern="1200" noProof="0">
                <a:solidFill>
                  <a:schemeClr val="tx1"/>
                </a:solidFill>
                <a:effectLst/>
                <a:latin typeface="Calibri" panose="020F0502020204030204" pitchFamily="34" charset="0"/>
                <a:ea typeface="+mn-ea"/>
                <a:cs typeface="Times New Roman" panose="02020603050405020304" pitchFamily="18" charset="0"/>
              </a:rPr>
              <a:t>with Security Orchestration, Automation, and Remediation (SOAR) technologies and integration of toolsets together (natively and by providing APIs).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Rapid and accurate analysis </a:t>
            </a:r>
            <a:r>
              <a:rPr lang="en-US" sz="1100" b="0" kern="1200" noProof="0">
                <a:solidFill>
                  <a:schemeClr val="tx1"/>
                </a:solidFill>
                <a:effectLst/>
                <a:latin typeface="Calibri" panose="020F0502020204030204" pitchFamily="34" charset="0"/>
                <a:ea typeface="+mn-ea"/>
                <a:cs typeface="Times New Roman" panose="02020603050405020304" pitchFamily="18" charset="0"/>
              </a:rPr>
              <a:t>of anomalies with </a:t>
            </a:r>
            <a:r>
              <a:rPr lang="en-US" sz="1100" b="0" kern="1200">
                <a:solidFill>
                  <a:schemeClr val="tx1"/>
                </a:solidFill>
                <a:effectLst/>
                <a:latin typeface="Calibri" panose="020F0502020204030204" pitchFamily="34" charset="0"/>
                <a:cs typeface="Times New Roman" panose="02020603050405020304" pitchFamily="18" charset="0"/>
              </a:rPr>
              <a:t>Machine learning (ML) and behavioral analytics (UEBA)</a:t>
            </a:r>
          </a:p>
          <a:p>
            <a:pPr marL="457200" marR="0" lvl="1">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also enables our customer with human expertise including</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Microsoft Threat Experts – </a:t>
            </a:r>
            <a:r>
              <a:rPr lang="en-US" sz="1100" b="0" kern="1200">
                <a:solidFill>
                  <a:schemeClr val="tx1"/>
                </a:solidFill>
                <a:effectLst/>
                <a:latin typeface="Calibri" panose="020F0502020204030204" pitchFamily="34" charset="0"/>
                <a:cs typeface="Times New Roman" panose="02020603050405020304" pitchFamily="18" charset="0"/>
              </a:rPr>
              <a:t>Managed hunting service built into Microsoft 365 Defender with expert level monitoring and analysis to empower and help ensure critical threats in your unique environments don’t get missed.</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Detection and Response Team (DART) – </a:t>
            </a:r>
            <a:r>
              <a:rPr lang="en-US" sz="1100" b="0" kern="1200" noProof="0">
                <a:solidFill>
                  <a:schemeClr val="tx1"/>
                </a:solidFill>
                <a:effectLst/>
                <a:latin typeface="Calibri" panose="020F0502020204030204" pitchFamily="34" charset="0"/>
                <a:ea typeface="+mn-ea"/>
                <a:cs typeface="Times New Roman" panose="02020603050405020304" pitchFamily="18" charset="0"/>
              </a:rPr>
              <a:t>and related teams provide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professional services to help investigate incidents in your environment and hunt for potential existing threats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noProof="0">
                <a:solidFill>
                  <a:schemeClr val="tx1"/>
                </a:solidFill>
                <a:effectLst/>
                <a:latin typeface="Calibri" panose="020F0502020204030204" pitchFamily="34" charset="0"/>
                <a:ea typeface="+mn-ea"/>
                <a:cs typeface="Times New Roman" panose="02020603050405020304" pitchFamily="18" charset="0"/>
              </a:rPr>
              <a:t>MSSP/MDR providers – </a:t>
            </a:r>
            <a:r>
              <a:rPr lang="en-US" sz="1100" b="0" kern="1200" noProof="0">
                <a:solidFill>
                  <a:schemeClr val="tx1"/>
                </a:solidFill>
                <a:effectLst/>
                <a:latin typeface="Calibri" panose="020F0502020204030204" pitchFamily="34" charset="0"/>
                <a:ea typeface="+mn-ea"/>
                <a:cs typeface="Times New Roman" panose="02020603050405020304" pitchFamily="18" charset="0"/>
              </a:rPr>
              <a:t>Microsoft </a:t>
            </a:r>
            <a:r>
              <a:rPr lang="en-US" sz="1100" b="0" kern="1200">
                <a:solidFill>
                  <a:schemeClr val="tx1"/>
                </a:solidFill>
                <a:effectLst/>
                <a:latin typeface="Calibri" panose="020F0502020204030204" pitchFamily="34" charset="0"/>
                <a:cs typeface="Times New Roman" panose="02020603050405020304" pitchFamily="18" charset="0"/>
              </a:rPr>
              <a:t>partners with top experts in the industry to build their expertise on these capabilities so that they can advise and directly support our customers. </a:t>
            </a:r>
            <a:endPar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Additionally, </a:t>
            </a:r>
            <a:r>
              <a:rPr lang="nn-NO" sz="900" b="1">
                <a:effectLst/>
                <a:latin typeface="Calibri" panose="020F0502020204030204" pitchFamily="34" charset="0"/>
                <a:ea typeface="Calibri" panose="020F0502020204030204" pitchFamily="34" charset="0"/>
                <a:cs typeface="Times New Roman" panose="02020603050405020304" pitchFamily="18" charset="0"/>
              </a:rPr>
              <a:t>Microsoft Defender for Cloud Apps</a:t>
            </a:r>
            <a:r>
              <a:rPr lang="en-US" sz="900" b="1">
                <a:effectLst/>
                <a:latin typeface="Calibri" panose="020F0502020204030204" pitchFamily="34" charset="0"/>
                <a:ea typeface="Calibri" panose="020F0502020204030204" pitchFamily="34" charset="0"/>
                <a:cs typeface="Times New Roman" panose="02020603050405020304" pitchFamily="18" charset="0"/>
              </a:rPr>
              <a:t> (MDCA) </a:t>
            </a:r>
            <a:r>
              <a:rPr lang="en-US" sz="900" b="0">
                <a:effectLst/>
                <a:latin typeface="Calibri" panose="020F0502020204030204" pitchFamily="34" charset="0"/>
                <a:ea typeface="Calibri" panose="020F0502020204030204" pitchFamily="34" charset="0"/>
                <a:cs typeface="Times New Roman" panose="02020603050405020304" pitchFamily="18" charset="0"/>
              </a:rPr>
              <a:t>provides </a:t>
            </a:r>
            <a:r>
              <a:rPr lang="en-US" sz="1100" b="0" i="0">
                <a:solidFill>
                  <a:srgbClr val="767676"/>
                </a:solidFill>
                <a:effectLst/>
                <a:latin typeface="Roboto"/>
              </a:rPr>
              <a:t>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p>
          <a:p>
            <a:pPr marL="457200" marR="0" lvl="1">
              <a:lnSpc>
                <a:spcPct val="107000"/>
              </a:lnSpc>
              <a:spcBef>
                <a:spcPts val="0"/>
              </a:spcBef>
              <a:spcAft>
                <a:spcPts val="800"/>
              </a:spcAft>
            </a:pPr>
            <a:endParaRPr lang="en-US" sz="1100" b="0" i="0" u="sng">
              <a:solidFill>
                <a:srgbClr val="767676"/>
              </a:solidFill>
              <a:effectLst/>
              <a:latin typeface="Roboto"/>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1" i="0" u="none">
                <a:solidFill>
                  <a:srgbClr val="767676"/>
                </a:solidFill>
                <a:effectLst/>
                <a:latin typeface="Roboto"/>
                <a:ea typeface="Calibri" panose="020F0502020204030204" pitchFamily="34" charset="0"/>
                <a:cs typeface="Times New Roman" panose="02020603050405020304" pitchFamily="18" charset="0"/>
              </a:rPr>
              <a:t>Note: </a:t>
            </a:r>
            <a:r>
              <a:rPr lang="en-US" sz="1100" b="0" i="0" u="none">
                <a:solidFill>
                  <a:srgbClr val="767676"/>
                </a:solidFill>
                <a:effectLst/>
                <a:latin typeface="Roboto"/>
                <a:ea typeface="Calibri" panose="020F0502020204030204" pitchFamily="34" charset="0"/>
                <a:cs typeface="Times New Roman" panose="02020603050405020304" pitchFamily="18" charset="0"/>
              </a:rPr>
              <a:t>MDCA and MDE illustrate Microsoft’s philosophy of a single agent (or control point) for resources that provide many security services. This helps reduce the performance impact of installing too many security agents (which we have seen can take up to a full CPU Core and 1GB of RAM per endpoint in the worst cases)</a:t>
            </a: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 9 – DevSecOps / Application Security / GitHub</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uses our</a:t>
            </a:r>
            <a:r>
              <a:rPr lang="en-US" sz="18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Security Development Lifecycle (SDL) </a:t>
            </a:r>
            <a:r>
              <a:rPr lang="en-US" sz="18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 developing software and our </a:t>
            </a:r>
            <a:r>
              <a:rPr lang="en-US" sz="2800" b="0" i="0">
                <a:solidFill>
                  <a:srgbClr val="000000"/>
                </a:solidFill>
                <a:effectLst/>
                <a:latin typeface="Segoe UI" panose="020B0502040204020203" pitchFamily="34" charset="0"/>
              </a:rPr>
              <a:t>Operational Security Assurance (OSA) framework for operating cloud services. To help customers security applications, we also provide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SDL and OSA documentation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 help with securing your applications and operations.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GitHub Advanced Security </a:t>
            </a:r>
            <a:r>
              <a:rPr lang="en-US" sz="1100" b="0" kern="12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provides DevSecOps and Application development security that integrates natively in the developer workflow including code scanning, secret scanning, alerting, dependency review, security policies, and more. </a:t>
            </a:r>
          </a:p>
          <a:p>
            <a:pPr marL="0" marR="0">
              <a:lnSpc>
                <a:spcPct val="107000"/>
              </a:lnSpc>
              <a:spcBef>
                <a:spcPts val="0"/>
              </a:spcBef>
              <a:spcAft>
                <a:spcPts val="800"/>
              </a:spcAft>
            </a:pPr>
            <a:endParaRPr lang="en-US" sz="1100" b="1" i="0"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10 – Privileged Access</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Microsoft provides prescriptive guidance on </a:t>
            </a:r>
            <a:r>
              <a:rPr lang="en-US" sz="1800" b="1">
                <a:effectLst/>
                <a:latin typeface="Calibri" panose="020F0502020204030204" pitchFamily="34" charset="0"/>
                <a:ea typeface="Calibri" panose="020F0502020204030204" pitchFamily="34" charset="0"/>
                <a:cs typeface="Times New Roman" panose="02020603050405020304" pitchFamily="18" charset="0"/>
              </a:rPr>
              <a:t>securing privileged access (SPA) </a:t>
            </a:r>
            <a:r>
              <a:rPr lang="en-US" sz="1800">
                <a:effectLst/>
                <a:latin typeface="Calibri" panose="020F0502020204030204" pitchFamily="34" charset="0"/>
                <a:ea typeface="Calibri" panose="020F0502020204030204" pitchFamily="34" charset="0"/>
                <a:cs typeface="Times New Roman" panose="02020603050405020304" pitchFamily="18" charset="0"/>
              </a:rPr>
              <a:t>to help you rapidly protect against those attack techniques (a high impact attack vector frequently used by attackers). This is based on the approach Microsoft uses to protect privileged access in our IT and cloud service environments (internally called Secure Access Workstations or SAWs)</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This guidance includes strategy, planning, and implementation documentation to secure </a:t>
            </a:r>
            <a:r>
              <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Accounts, Devices, Intermediaries, and interfaces (including use of </a:t>
            </a:r>
            <a:r>
              <a:rPr kumimoji="0" lang="en-US" sz="1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 PAWs</a:t>
            </a:r>
            <a:r>
              <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 The approach is based on zero trust principles and leverages conditional access for policy enforcement. </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kumimoji="0" lang="en-US" sz="1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See https://aka.ms/SPA for more information. </a:t>
            </a:r>
          </a:p>
          <a:p>
            <a:pPr marL="0" marR="0">
              <a:lnSpc>
                <a:spcPct val="107000"/>
              </a:lnSpc>
              <a:spcBef>
                <a:spcPts val="0"/>
              </a:spcBef>
              <a:spcAft>
                <a:spcPts val="800"/>
              </a:spcAft>
            </a:pPr>
            <a:endParaRPr lang="en-US" sz="1100" b="1"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i="0" u="none">
                <a:effectLst/>
                <a:latin typeface="Calibri" panose="020F0502020204030204" pitchFamily="34" charset="0"/>
                <a:ea typeface="Calibri" panose="020F0502020204030204" pitchFamily="34" charset="0"/>
                <a:cs typeface="Times New Roman" panose="02020603050405020304" pitchFamily="18" charset="0"/>
              </a:rPr>
              <a:t>CLICK 11 – Information Protection / Data Protection</a:t>
            </a: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i="0"/>
              <a:t>Microsoft Information Protection </a:t>
            </a:r>
            <a:r>
              <a:rPr lang="en-US" sz="1100" b="0" i="0"/>
              <a:t>and</a:t>
            </a:r>
            <a:r>
              <a:rPr lang="en-US" sz="1100" b="1" i="0"/>
              <a:t> Azure Purview </a:t>
            </a:r>
            <a:r>
              <a:rPr lang="en-US" sz="1100" b="0" i="0"/>
              <a:t>provide a full lifecycle approach to discovering, classifying, protecting, and monitoring the data your organization relies on to drive mission completion and competitive advantage (in various forms, formats, and locations)</a:t>
            </a: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0" i="0"/>
              <a:t>A few key focus areas are: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Protect </a:t>
            </a:r>
            <a:r>
              <a:rPr lang="en-US" sz="1100" b="0" kern="1200">
                <a:solidFill>
                  <a:schemeClr val="tx1"/>
                </a:solidFill>
                <a:effectLst/>
                <a:latin typeface="Calibri" panose="020F0502020204030204" pitchFamily="34" charset="0"/>
                <a:cs typeface="Times New Roman" panose="02020603050405020304" pitchFamily="18" charset="0"/>
              </a:rPr>
              <a:t>files </a:t>
            </a:r>
            <a:r>
              <a:rPr lang="en-US" sz="1600" b="0" i="0">
                <a:solidFill>
                  <a:srgbClr val="666666"/>
                </a:solidFill>
                <a:effectLst/>
                <a:latin typeface="Roboto" panose="02000000000000000000" pitchFamily="2" charset="0"/>
              </a:rPr>
              <a:t>regardless of where the data is stored or with whom it’s shared </a:t>
            </a:r>
            <a:r>
              <a:rPr lang="en-US" sz="1100" b="0" kern="1200">
                <a:solidFill>
                  <a:schemeClr val="tx1"/>
                </a:solidFill>
                <a:effectLst/>
                <a:latin typeface="Calibri" panose="020F0502020204030204" pitchFamily="34" charset="0"/>
                <a:cs typeface="Times New Roman" panose="02020603050405020304" pitchFamily="18" charset="0"/>
              </a:rPr>
              <a:t>(vs. being limited to protecting files only when on a specific device/location)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0" kern="1200">
                <a:solidFill>
                  <a:schemeClr val="tx1"/>
                </a:solidFill>
                <a:effectLst/>
                <a:latin typeface="Calibri" panose="020F0502020204030204" pitchFamily="34" charset="0"/>
                <a:cs typeface="Times New Roman" panose="02020603050405020304" pitchFamily="18" charset="0"/>
              </a:rPr>
              <a:t>A</a:t>
            </a:r>
            <a:r>
              <a:rPr lang="en-US" sz="1100" b="1" kern="1200">
                <a:solidFill>
                  <a:schemeClr val="tx1"/>
                </a:solidFill>
                <a:effectLst/>
                <a:latin typeface="Calibri" panose="020F0502020204030204" pitchFamily="34" charset="0"/>
                <a:cs typeface="Times New Roman" panose="02020603050405020304" pitchFamily="18" charset="0"/>
              </a:rPr>
              <a:t> File Scanner </a:t>
            </a:r>
            <a:r>
              <a:rPr lang="en-US" sz="1100" b="0" kern="1200">
                <a:solidFill>
                  <a:schemeClr val="tx1"/>
                </a:solidFill>
                <a:effectLst/>
                <a:latin typeface="Calibri" panose="020F0502020204030204" pitchFamily="34" charset="0"/>
                <a:cs typeface="Times New Roman" panose="02020603050405020304" pitchFamily="18" charset="0"/>
              </a:rPr>
              <a:t>to discover and assess existing data in SharePoint sites and </a:t>
            </a:r>
            <a:r>
              <a:rPr lang="en-US" sz="1100" b="0" kern="1200" err="1">
                <a:solidFill>
                  <a:schemeClr val="tx1"/>
                </a:solidFill>
                <a:effectLst/>
                <a:latin typeface="Calibri" panose="020F0502020204030204" pitchFamily="34" charset="0"/>
                <a:cs typeface="Times New Roman" panose="02020603050405020304" pitchFamily="18" charset="0"/>
              </a:rPr>
              <a:t>fileshares</a:t>
            </a:r>
            <a:endParaRPr lang="en-US" sz="1100" b="0" kern="1200">
              <a:solidFill>
                <a:schemeClr val="tx1"/>
              </a:solidFill>
              <a:effectLst/>
              <a:latin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Data Governance </a:t>
            </a:r>
            <a:r>
              <a:rPr lang="en-US" sz="1100" b="0" kern="1200">
                <a:solidFill>
                  <a:schemeClr val="tx1"/>
                </a:solidFill>
                <a:effectLst/>
                <a:latin typeface="Calibri" panose="020F0502020204030204" pitchFamily="34" charset="0"/>
                <a:cs typeface="Times New Roman" panose="02020603050405020304" pitchFamily="18" charset="0"/>
              </a:rPr>
              <a:t>to provide visibility and management of the full information lifecycle</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kern="1200">
                <a:solidFill>
                  <a:schemeClr val="tx1"/>
                </a:solidFill>
                <a:effectLst/>
                <a:latin typeface="Calibri" panose="020F0502020204030204" pitchFamily="34" charset="0"/>
                <a:cs typeface="Times New Roman" panose="02020603050405020304" pitchFamily="18" charset="0"/>
              </a:rPr>
              <a:t>Advanced eDiscovery </a:t>
            </a:r>
            <a:r>
              <a:rPr lang="en-US" sz="1100" b="0" kern="1200">
                <a:solidFill>
                  <a:schemeClr val="tx1"/>
                </a:solidFill>
                <a:effectLst/>
                <a:latin typeface="Calibri" panose="020F0502020204030204" pitchFamily="34" charset="0"/>
                <a:cs typeface="Times New Roman" panose="02020603050405020304" pitchFamily="18" charset="0"/>
              </a:rPr>
              <a:t>capabilities to help simplify meeting those legal obligations</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Detecting open permissions on Amazon S3 bucket scanning (in MDCA) - </a:t>
            </a: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hlinkClick r:id="rId4"/>
              </a:rPr>
              <a:t>https://docs.microsoft.com/cloud-app-security/connect-aws-to-microsoft-cloud-app-security</a:t>
            </a:r>
            <a:r>
              <a:rPr kumimoji="0" lang="en-US" sz="11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 </a:t>
            </a: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Compliance Manager - </a:t>
            </a:r>
            <a:r>
              <a:rPr lang="en-US" sz="1800">
                <a:effectLst/>
                <a:latin typeface="Calibri" panose="020F0502020204030204" pitchFamily="34" charset="0"/>
                <a:ea typeface="Calibri" panose="020F0502020204030204" pitchFamily="34" charset="0"/>
                <a:cs typeface="Times New Roman" panose="02020603050405020304" pitchFamily="18" charset="0"/>
              </a:rPr>
              <a:t>helps you manage your compliance requirements (based heavily on lessons learned managing compliance of our cloud services against multiple standards)</a:t>
            </a: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100" b="1" kern="1200">
                <a:solidFill>
                  <a:schemeClr val="tx1"/>
                </a:solidFill>
                <a:effectLst/>
                <a:latin typeface="+mn-lt"/>
                <a:ea typeface="+mn-ea"/>
                <a:cs typeface="+mn-cs"/>
              </a:rPr>
              <a:t>CLICK 12 – Secure Score and Compliance Score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mn-lt"/>
              <a:ea typeface="+mn-ea"/>
              <a:cs typeface="+mn-cs"/>
            </a:endParaRP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i="0"/>
              <a:t>Secure Score - </a:t>
            </a:r>
            <a:r>
              <a:rPr lang="en-US" sz="1100" b="0"/>
              <a:t>Organizations need broad visibility into their risk and security posture across their estate. Microsoft has invested to help organizations understand top risks, prioritize them, and mitigate them. </a:t>
            </a:r>
          </a:p>
          <a:p>
            <a:pPr marL="457200" marR="0" lvl="1" indent="0" algn="l" defTabSz="914400" rtl="0" eaLnBrk="1" fontAlgn="auto" latinLnBrk="0" hangingPunct="1">
              <a:lnSpc>
                <a:spcPct val="107000"/>
              </a:lnSpc>
              <a:spcBef>
                <a:spcPts val="0"/>
              </a:spcBef>
              <a:spcAft>
                <a:spcPts val="800"/>
              </a:spcAft>
              <a:buClrTx/>
              <a:buSzTx/>
              <a:buFontTx/>
              <a:buNone/>
              <a:tabLst/>
              <a:defRPr/>
            </a:pPr>
            <a:r>
              <a:rPr lang="en-US" sz="1100" b="1"/>
              <a:t>Compliance Score </a:t>
            </a:r>
            <a:r>
              <a:rPr lang="en-US" sz="1100" b="0"/>
              <a:t>– provides similar insights into compliance posture and what you can do to improve it</a:t>
            </a:r>
          </a:p>
          <a:p>
            <a:pPr marL="457200" marR="0" lvl="1" indent="0" algn="l" defTabSz="914400" rtl="0" eaLnBrk="1" fontAlgn="auto" latinLnBrk="0" hangingPunct="1">
              <a:lnSpc>
                <a:spcPct val="107000"/>
              </a:lnSpc>
              <a:spcBef>
                <a:spcPts val="0"/>
              </a:spcBef>
              <a:spcAft>
                <a:spcPts val="800"/>
              </a:spcAft>
              <a:buClrTx/>
              <a:buSzTx/>
              <a:buFontTx/>
              <a:buNone/>
              <a:tabLst/>
              <a:defRPr/>
            </a:pPr>
            <a:endParaRPr lang="en-US" sz="1100" b="1" kern="1200">
              <a:solidFill>
                <a:schemeClr val="tx1"/>
              </a:solidFill>
              <a:effectLst/>
              <a:latin typeface="+mn-lt"/>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100" b="1" kern="1200">
                <a:solidFill>
                  <a:schemeClr val="tx1"/>
                </a:solidFill>
                <a:effectLst/>
                <a:latin typeface="+mn-lt"/>
                <a:ea typeface="+mn-ea"/>
                <a:cs typeface="+mn-cs"/>
              </a:rPr>
              <a:t>CLICK 13 – People Security</a:t>
            </a:r>
            <a:endParaRPr lang="en-US" sz="1100" kern="1200">
              <a:solidFill>
                <a:schemeClr val="tx1"/>
              </a:solidFill>
              <a:effectLst/>
              <a:latin typeface="+mn-lt"/>
              <a:ea typeface="+mn-ea"/>
              <a:cs typeface="+mn-cs"/>
            </a:endParaRPr>
          </a:p>
          <a:p>
            <a:pPr marL="0" marR="0">
              <a:lnSpc>
                <a:spcPct val="107000"/>
              </a:lnSpc>
              <a:spcBef>
                <a:spcPts val="0"/>
              </a:spcBef>
              <a:spcAft>
                <a:spcPts val="800"/>
              </a:spcAft>
            </a:pPr>
            <a:endParaRPr lang="en-US" sz="1100" b="0" i="0" u="none">
              <a:effectLst/>
              <a:latin typeface="Calibri" panose="020F0502020204030204" pitchFamily="34" charset="0"/>
              <a:ea typeface="Calibri" panose="020F0502020204030204" pitchFamily="34" charset="0"/>
              <a:cs typeface="Times New Roman" panose="02020603050405020304" pitchFamily="18" charset="0"/>
            </a:endParaRPr>
          </a:p>
          <a:p>
            <a:pPr marL="457200" marR="0" lvl="1">
              <a:lnSpc>
                <a:spcPct val="107000"/>
              </a:lnSpc>
              <a:spcBef>
                <a:spcPts val="0"/>
              </a:spcBef>
              <a:spcAft>
                <a:spcPts val="800"/>
              </a:spcAft>
            </a:pPr>
            <a:r>
              <a:rPr lang="en-US" sz="1100" b="0" i="0" u="none">
                <a:effectLst/>
                <a:latin typeface="Calibri" panose="020F0502020204030204" pitchFamily="34" charset="0"/>
                <a:ea typeface="Calibri" panose="020F0502020204030204" pitchFamily="34" charset="0"/>
                <a:cs typeface="Times New Roman" panose="02020603050405020304" pitchFamily="18" charset="0"/>
              </a:rPr>
              <a:t>A security program isn’t complete without protecting and educating people + protecting against insider risks (both inadvertent and deliberately malicious). Microsoft invests into these areas with:</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can be used to run realistic attack scenarios in your organization to help you identify and find vulnerable users, providing </a:t>
            </a:r>
            <a:r>
              <a:rPr lang="en-US" sz="1800" b="0">
                <a:effectLst/>
                <a:latin typeface="Calibri" panose="020F0502020204030204" pitchFamily="34" charset="0"/>
                <a:ea typeface="Times New Roman" panose="02020603050405020304" pitchFamily="18" charset="0"/>
              </a:rPr>
              <a:t>micro training by Terranova security to help empower them with security knowledge. </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Insider Risk Management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 in Microsoft 365 helps minimize internal risks by enabling you to detect, investigate, and act on malicious and inadvertent activities in your organization.</a:t>
            </a: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Communications Compliance </a:t>
            </a:r>
            <a:r>
              <a:rPr kumimoji="0" lang="en-US" sz="1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Calibri" panose="020F0502020204030204" pitchFamily="34" charset="0"/>
                <a:ea typeface="+mn-ea"/>
                <a:cs typeface="Segoe UI" panose="020B0502040204020203" pitchFamily="34" charset="0"/>
              </a:rPr>
              <a:t>- helps minimize communication risks by helping you detect, capture, and act on inappropriate messages in your organization.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lang="en-US" sz="1100" b="1" kern="1200">
              <a:solidFill>
                <a:schemeClr val="tx1"/>
              </a:solidFill>
              <a:effectLst/>
              <a:latin typeface="Calibri" panose="020F0502020204030204" pitchFamily="34" charset="0"/>
              <a:ea typeface="+mn-ea"/>
              <a:cs typeface="Times New Roman" panose="02020603050405020304" pitchFamily="18" charset="0"/>
            </a:endParaRPr>
          </a:p>
          <a:p>
            <a:r>
              <a:rPr lang="en-US" sz="1200" b="1" kern="1200">
                <a:solidFill>
                  <a:schemeClr val="tx1"/>
                </a:solidFill>
                <a:effectLst/>
                <a:latin typeface="+mn-lt"/>
                <a:ea typeface="+mn-ea"/>
                <a:cs typeface="+mn-cs"/>
              </a:rPr>
              <a:t>CLICK 14 – Conclusion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diagram describes significant cybersecurity capabilities, but there are plenty of other security investments Microsoft makes like Security Policy Advisor (</a:t>
            </a:r>
            <a:r>
              <a:rPr kumimoji="0" lang="en-US" sz="1200" b="0" i="0" u="none" strike="noStrike" kern="1200" cap="none" spc="0" normalizeH="0" baseline="0" noProof="0">
                <a:ln>
                  <a:noFill/>
                </a:ln>
                <a:solidFill>
                  <a:srgbClr val="505050"/>
                </a:solidFill>
                <a:effectLst/>
                <a:uLnTx/>
                <a:uFillTx/>
                <a:latin typeface="Calibri" panose="020F0502020204030204" pitchFamily="34" charset="0"/>
                <a:ea typeface="Times New Roman" panose="02020603050405020304" pitchFamily="18" charset="0"/>
                <a:cs typeface="+mn-cs"/>
              </a:rPr>
              <a:t>https://docs.microsoft.com/DeployOffice/overview-of-security-policy-advisor) and Windows server security features (https://docs.microsoft.com/windows-server/security/security-and-assurance) that didn’t fit on the diagram.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developed guidance to help you select the technology most relevant to your current challenges, priorities, and initiatives. This includes prescriptive roadmaps, top security best practices, and integration of security into the cloud adoption framework and well-architected framework.  </a:t>
            </a:r>
          </a:p>
          <a:p>
            <a:endParaRPr lang="en-US" sz="1200" kern="1200">
              <a:solidFill>
                <a:schemeClr val="tx1"/>
              </a:solidFill>
              <a:effectLst/>
              <a:latin typeface="+mn-lt"/>
              <a:ea typeface="+mn-ea"/>
              <a:cs typeface="+mn-cs"/>
            </a:endParaRP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5"/>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57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12225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12/10/2021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960564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4866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AEBA-B067-4BF5-BCF0-9FA2C0DDC1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226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81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06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642292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695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779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358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9520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2000">
                      <a:schemeClr val="tx1"/>
                    </a:gs>
                    <a:gs pos="0">
                      <a:schemeClr val="tx1"/>
                    </a:gs>
                  </a:gsLst>
                  <a:lin ang="27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82000">
                      <a:schemeClr val="tx1"/>
                    </a:gs>
                    <a:gs pos="0">
                      <a:schemeClr val="tx1"/>
                    </a:gs>
                  </a:gsLst>
                  <a:lin ang="2700000" scaled="1"/>
                </a:gradFill>
              </a:defRPr>
            </a:lvl1pPr>
            <a:lvl2pPr>
              <a:defRPr>
                <a:gradFill>
                  <a:gsLst>
                    <a:gs pos="82000">
                      <a:schemeClr val="tx1"/>
                    </a:gs>
                    <a:gs pos="0">
                      <a:schemeClr val="tx1"/>
                    </a:gs>
                  </a:gsLst>
                  <a:lin ang="2700000" scaled="1"/>
                </a:gradFill>
              </a:defRPr>
            </a:lvl2pPr>
            <a:lvl3pPr>
              <a:defRPr>
                <a:gradFill>
                  <a:gsLst>
                    <a:gs pos="82000">
                      <a:schemeClr val="tx1"/>
                    </a:gs>
                    <a:gs pos="0">
                      <a:schemeClr val="tx1"/>
                    </a:gs>
                  </a:gsLst>
                  <a:lin ang="2700000" scaled="1"/>
                </a:gradFill>
              </a:defRPr>
            </a:lvl3pPr>
            <a:lvl4pPr>
              <a:defRPr>
                <a:gradFill>
                  <a:gsLst>
                    <a:gs pos="82000">
                      <a:schemeClr val="tx1"/>
                    </a:gs>
                    <a:gs pos="0">
                      <a:schemeClr val="tx1"/>
                    </a:gs>
                  </a:gsLst>
                  <a:lin ang="2700000" scaled="1"/>
                </a:gradFill>
              </a:defRPr>
            </a:lvl4pPr>
            <a:lvl5pPr>
              <a:defRPr>
                <a:gradFill>
                  <a:gsLst>
                    <a:gs pos="82000">
                      <a:schemeClr val="tx1"/>
                    </a:gs>
                    <a:gs pos="0">
                      <a:schemeClr val="tx1"/>
                    </a:gs>
                  </a:gsLst>
                  <a:lin ang="27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726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4236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81448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821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3513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4480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136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07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3C93-E392-4C29-A5FF-19AA2CF38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9F96CE-2D5F-475C-AB19-238AC197108F}"/>
              </a:ext>
            </a:extLst>
          </p:cNvPr>
          <p:cNvSpPr>
            <a:spLocks noGrp="1"/>
          </p:cNvSpPr>
          <p:nvPr>
            <p:ph type="dt" sz="half" idx="10"/>
          </p:nvPr>
        </p:nvSpPr>
        <p:spPr/>
        <p:txBody>
          <a:bodyPr/>
          <a:lstStyle/>
          <a:p>
            <a:fld id="{5CA78D10-DD52-4676-A57E-A66EB8ED13DF}" type="datetimeFigureOut">
              <a:rPr lang="en-US" smtClean="0"/>
              <a:t>12/10/2021</a:t>
            </a:fld>
            <a:endParaRPr lang="en-US"/>
          </a:p>
        </p:txBody>
      </p:sp>
      <p:sp>
        <p:nvSpPr>
          <p:cNvPr id="4" name="Footer Placeholder 3">
            <a:extLst>
              <a:ext uri="{FF2B5EF4-FFF2-40B4-BE49-F238E27FC236}">
                <a16:creationId xmlns:a16="http://schemas.microsoft.com/office/drawing/2014/main" id="{C78052BC-B762-41A1-80A2-FCEDC8EA5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94161-1441-4F92-904D-F5E24EA48FD8}"/>
              </a:ext>
            </a:extLst>
          </p:cNvPr>
          <p:cNvSpPr>
            <a:spLocks noGrp="1"/>
          </p:cNvSpPr>
          <p:nvPr>
            <p:ph type="sldNum" sz="quarter" idx="12"/>
          </p:nvPr>
        </p:nvSpPr>
        <p:spPr/>
        <p:txBody>
          <a:bodyPr/>
          <a:lstStyle/>
          <a:p>
            <a:fld id="{413778AA-FE1A-46AB-8903-00B9C6B194DB}" type="slidenum">
              <a:rPr lang="en-US" smtClean="0"/>
              <a:t>‹#›</a:t>
            </a:fld>
            <a:endParaRPr lang="en-US"/>
          </a:p>
        </p:txBody>
      </p:sp>
    </p:spTree>
    <p:extLst>
      <p:ext uri="{BB962C8B-B14F-4D97-AF65-F5344CB8AC3E}">
        <p14:creationId xmlns:p14="http://schemas.microsoft.com/office/powerpoint/2010/main" val="114556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6851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355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845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46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87690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2"/>
            <a:ext cx="11018520" cy="1612749"/>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6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5262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2.emf"/></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6.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7.xml"/><Relationship Id="rId4" Type="http://schemas.openxmlformats.org/officeDocument/2006/relationships/image" Target="../media/image8.sv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4.xml"/><Relationship Id="rId1" Type="http://schemas.openxmlformats.org/officeDocument/2006/relationships/slideLayout" Target="../slideLayouts/slideLayout19.xml"/><Relationship Id="rId4" Type="http://schemas.openxmlformats.org/officeDocument/2006/relationships/image" Target="../media/image8.sv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9.svg"/><Relationship Id="rId4" Type="http://schemas.openxmlformats.org/officeDocument/2006/relationships/image" Target="../media/image7.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2.emf"/></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7.xml"/><Relationship Id="rId1" Type="http://schemas.openxmlformats.org/officeDocument/2006/relationships/slideLayout" Target="../slideLayouts/slideLayout24.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8.xml"/><Relationship Id="rId1" Type="http://schemas.openxmlformats.org/officeDocument/2006/relationships/slideLayout" Target="../slideLayouts/slideLayout25.xml"/><Relationship Id="rId4" Type="http://schemas.openxmlformats.org/officeDocument/2006/relationships/image" Target="../media/image9.sv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8.svg"/><Relationship Id="rId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2.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9.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6"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20852345"/>
      </p:ext>
    </p:extLst>
  </p:cSld>
  <p:clrMap bg1="lt1" tx1="dk1" bg2="lt2" tx2="dk2" accent1="accent1" accent2="accent2" accent3="accent3" accent4="accent4" accent5="accent5" accent6="accent6" hlink="hlink" folHlink="folHlink"/>
  <p:sldLayoutIdLst>
    <p:sldLayoutId id="2147484132" r:id="rId1"/>
    <p:sldLayoutId id="214748413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70016503"/>
      </p:ext>
    </p:extLst>
  </p:cSld>
  <p:clrMap bg1="lt1" tx1="dk1" bg2="lt2" tx2="dk2" accent1="accent1" accent2="accent2" accent3="accent3" accent4="accent4" accent5="accent5" accent6="accent6" hlink="hlink" folHlink="folHlink"/>
  <p:sldLayoutIdLst>
    <p:sldLayoutId id="2147484157" r:id="rId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3485238420"/>
      </p:ext>
    </p:extLst>
  </p:cSld>
  <p:clrMap bg1="lt1" tx1="dk1" bg2="lt2" tx2="dk2" accent1="accent1" accent2="accent2" accent3="accent3" accent4="accent4" accent5="accent5" accent6="accent6" hlink="hlink" folHlink="folHlink"/>
  <p:sldLayoutIdLst>
    <p:sldLayoutId id="21474841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91905390"/>
      </p:ext>
    </p:extLst>
  </p:cSld>
  <p:clrMap bg1="lt1" tx1="dk1" bg2="lt2" tx2="dk2" accent1="accent1" accent2="accent2" accent3="accent3" accent4="accent4" accent5="accent5" accent6="accent6" hlink="hlink" folHlink="folHlink"/>
  <p:sldLayoutIdLst>
    <p:sldLayoutId id="214748424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1352917106"/>
      </p:ext>
    </p:extLst>
  </p:cSld>
  <p:clrMap bg1="lt1" tx1="dk1" bg2="lt2" tx2="dk2" accent1="accent1" accent2="accent2" accent3="accent3" accent4="accent4" accent5="accent5" accent6="accent6" hlink="hlink" folHlink="folHlink"/>
  <p:sldLayoutIdLst>
    <p:sldLayoutId id="214748427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4217903221"/>
      </p:ext>
    </p:extLst>
  </p:cSld>
  <p:clrMap bg1="lt1" tx1="dk1" bg2="lt2" tx2="dk2" accent1="accent1" accent2="accent2" accent3="accent3" accent4="accent4" accent5="accent5" accent6="accent6" hlink="hlink" folHlink="folHlink"/>
  <p:sldLayoutIdLst>
    <p:sldLayoutId id="2147484285" r:id="rId1"/>
    <p:sldLayoutId id="2147484289"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4911580"/>
      </p:ext>
    </p:extLst>
  </p:cSld>
  <p:clrMap bg1="lt1" tx1="dk1" bg2="lt2" tx2="dk2" accent1="accent1" accent2="accent2" accent3="accent3" accent4="accent4" accent5="accent5" accent6="accent6" hlink="hlink" folHlink="folHlink"/>
  <p:sldLayoutIdLst>
    <p:sldLayoutId id="2147484329" r:id="rId1"/>
    <p:sldLayoutId id="214748433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953577420"/>
      </p:ext>
    </p:extLst>
  </p:cSld>
  <p:clrMap bg1="lt1" tx1="dk1" bg2="lt2" tx2="dk2" accent1="accent1" accent2="accent2" accent3="accent3" accent4="accent4" accent5="accent5" accent6="accent6" hlink="hlink" folHlink="folHlink"/>
  <p:sldLayoutIdLst>
    <p:sldLayoutId id="2147484343"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341295336"/>
      </p:ext>
    </p:extLst>
  </p:cSld>
  <p:clrMap bg1="lt1" tx1="dk1" bg2="lt2" tx2="dk2" accent1="accent1" accent2="accent2" accent3="accent3" accent4="accent4" accent5="accent5" accent6="accent6" hlink="hlink" folHlink="folHlink"/>
  <p:sldLayoutIdLst>
    <p:sldLayoutId id="21474843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283718241"/>
      </p:ext>
    </p:extLst>
  </p:cSld>
  <p:clrMap bg1="lt1" tx1="dk1" bg2="lt2" tx2="dk2" accent1="accent1" accent2="accent2" accent3="accent3" accent4="accent4" accent5="accent5" accent6="accent6" hlink="hlink" folHlink="folHlink"/>
  <p:sldLayoutIdLst>
    <p:sldLayoutId id="2147484426" r:id="rId1"/>
    <p:sldLayoutId id="214748444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672"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4DBC5-6F2C-4628-8375-E220BB3C1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07E063-09DE-40E5-AD0B-C29C33F23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519F9-453D-4047-84DB-8782F6844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78D10-DD52-4676-A57E-A66EB8ED13DF}" type="datetimeFigureOut">
              <a:rPr lang="en-US" smtClean="0"/>
              <a:t>12/10/2021</a:t>
            </a:fld>
            <a:endParaRPr lang="en-US"/>
          </a:p>
        </p:txBody>
      </p:sp>
      <p:sp>
        <p:nvSpPr>
          <p:cNvPr id="5" name="Footer Placeholder 4">
            <a:extLst>
              <a:ext uri="{FF2B5EF4-FFF2-40B4-BE49-F238E27FC236}">
                <a16:creationId xmlns:a16="http://schemas.microsoft.com/office/drawing/2014/main" id="{BF3FD98A-8A5C-4745-843F-EC4C017258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AE740B-66BA-407D-A44E-2ECE4FDDBC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778AA-FE1A-46AB-8903-00B9C6B194DB}" type="slidenum">
              <a:rPr lang="en-US" smtClean="0"/>
              <a:t>‹#›</a:t>
            </a:fld>
            <a:endParaRPr lang="en-US"/>
          </a:p>
        </p:txBody>
      </p:sp>
    </p:spTree>
    <p:extLst>
      <p:ext uri="{BB962C8B-B14F-4D97-AF65-F5344CB8AC3E}">
        <p14:creationId xmlns:p14="http://schemas.microsoft.com/office/powerpoint/2010/main" val="2509322370"/>
      </p:ext>
    </p:extLst>
  </p:cSld>
  <p:clrMap bg1="lt1" tx1="dk1" bg2="lt2" tx2="dk2" accent1="accent1" accent2="accent2" accent3="accent3" accent4="accent4" accent5="accent5" accent6="accent6" hlink="hlink" folHlink="folHlink"/>
  <p:sldLayoutIdLst>
    <p:sldLayoutId id="21474844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478658730"/>
      </p:ext>
    </p:extLst>
  </p:cSld>
  <p:clrMap bg1="lt1" tx1="dk1" bg2="lt2" tx2="dk2" accent1="accent1" accent2="accent2" accent3="accent3" accent4="accent4" accent5="accent5" accent6="accent6" hlink="hlink" folHlink="folHlink"/>
  <p:sldLayoutIdLst>
    <p:sldLayoutId id="2147483875"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1263018"/>
      </p:ext>
    </p:extLst>
  </p:cSld>
  <p:clrMap bg1="lt1" tx1="dk1" bg2="lt2" tx2="dk2" accent1="accent1" accent2="accent2" accent3="accent3" accent4="accent4" accent5="accent5" accent6="accent6" hlink="hlink" folHlink="folHlink"/>
  <p:sldLayoutIdLst>
    <p:sldLayoutId id="2147483893" r:id="rId1"/>
    <p:sldLayoutId id="214748389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02511049"/>
      </p:ext>
    </p:extLst>
  </p:cSld>
  <p:clrMap bg1="lt1" tx1="dk1" bg2="lt2" tx2="dk2" accent1="accent1" accent2="accent2" accent3="accent3" accent4="accent4" accent5="accent5" accent6="accent6" hlink="hlink" folHlink="folHlink"/>
  <p:sldLayoutIdLst>
    <p:sldLayoutId id="2147483932" r:id="rId1"/>
    <p:sldLayoutId id="2147484269"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spTree>
    <p:extLst>
      <p:ext uri="{BB962C8B-B14F-4D97-AF65-F5344CB8AC3E}">
        <p14:creationId xmlns:p14="http://schemas.microsoft.com/office/powerpoint/2010/main" val="3078406325"/>
      </p:ext>
    </p:extLst>
  </p:cSld>
  <p:clrMap bg1="lt1" tx1="dk1" bg2="lt2" tx2="dk2" accent1="accent1" accent2="accent2" accent3="accent3" accent4="accent4" accent5="accent5" accent6="accent6" hlink="hlink" folHlink="folHlink"/>
  <p:sldLayoutIdLst>
    <p:sldLayoutId id="2147483957" r:id="rId1"/>
  </p:sldLayoutIdLst>
  <p:transition>
    <p:fade/>
  </p:transition>
  <p:hf sldNum="0" hdr="0" ftr="0" dt="0"/>
  <p:txStyles>
    <p:title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1367219"/>
      </p:ext>
    </p:extLst>
  </p:cSld>
  <p:clrMap bg1="lt1" tx1="dk1" bg2="lt2" tx2="dk2" accent1="accent1" accent2="accent2" accent3="accent3" accent4="accent4" accent5="accent5" accent6="accent6" hlink="hlink" folHlink="folHlink"/>
  <p:sldLayoutIdLst>
    <p:sldLayoutId id="2147483969" r:id="rId1"/>
    <p:sldLayoutId id="2147483971" r:id="rId2"/>
    <p:sldLayoutId id="2147484003" r:id="rId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3386777664"/>
      </p:ext>
    </p:extLst>
  </p:cSld>
  <p:clrMap bg1="lt1" tx1="dk1" bg2="lt2" tx2="dk2" accent1="accent1" accent2="accent2" accent3="accent3" accent4="accent4" accent5="accent5" accent6="accent6" hlink="hlink" folHlink="folHlink"/>
  <p:sldLayoutIdLst>
    <p:sldLayoutId id="2147484030"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855920324"/>
      </p:ext>
    </p:extLst>
  </p:cSld>
  <p:clrMap bg1="lt1" tx1="dk1" bg2="lt2" tx2="dk2" accent1="accent1" accent2="accent2" accent3="accent3" accent4="accent4" accent5="accent5" accent6="accent6" hlink="hlink" folHlink="folHlink"/>
  <p:sldLayoutIdLst>
    <p:sldLayoutId id="2147484086" r:id="rId1"/>
  </p:sldLayoutIdLst>
  <p:transition>
    <p:fade/>
  </p:transition>
  <p:txStyles>
    <p:title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46">
          <p15:clr>
            <a:srgbClr val="C35EA4"/>
          </p15:clr>
        </p15:guide>
        <p15:guide id="4" pos="1487">
          <p15:clr>
            <a:srgbClr val="C35EA4"/>
          </p15:clr>
        </p15:guide>
        <p15:guide id="5" pos="2557">
          <p15:clr>
            <a:srgbClr val="C35EA4"/>
          </p15:clr>
        </p15:guide>
        <p15:guide id="6" pos="2697">
          <p15:clr>
            <a:srgbClr val="C35EA4"/>
          </p15:clr>
        </p15:guide>
        <p15:guide id="7" pos="3768">
          <p15:clr>
            <a:srgbClr val="C35EA4"/>
          </p15:clr>
        </p15:guide>
        <p15:guide id="8" pos="3911">
          <p15:clr>
            <a:srgbClr val="C35EA4"/>
          </p15:clr>
        </p15:guide>
        <p15:guide id="9" pos="4979">
          <p15:clr>
            <a:srgbClr val="C35EA4"/>
          </p15:clr>
        </p15:guide>
        <p15:guide id="10" pos="5119">
          <p15:clr>
            <a:srgbClr val="C35EA4"/>
          </p15:clr>
        </p15:guide>
        <p15:guide id="11" pos="6193">
          <p15:clr>
            <a:srgbClr val="C35EA4"/>
          </p15:clr>
        </p15:guide>
        <p15:guide id="12" pos="6333">
          <p15:clr>
            <a:srgbClr val="C35EA4"/>
          </p15:clr>
        </p15:guide>
        <p15:guide id="16" pos="269">
          <p15:clr>
            <a:srgbClr val="F26B43"/>
          </p15:clr>
        </p15:guide>
        <p15:guide id="17" pos="7409">
          <p15:clr>
            <a:srgbClr val="F26B43"/>
          </p15:clr>
        </p15:guide>
        <p15:guide id="18" orient="horz" pos="743">
          <p15:clr>
            <a:srgbClr val="5ACBF0"/>
          </p15:clr>
        </p15:guide>
        <p15:guide id="19" orient="horz" pos="1345">
          <p15:clr>
            <a:srgbClr val="5ACBF0"/>
          </p15:clr>
        </p15:guide>
        <p15:guide id="20" orient="horz" pos="600">
          <p15:clr>
            <a:srgbClr val="5ACBF0"/>
          </p15:clr>
        </p15:guide>
        <p15:guide id="21" orient="horz" pos="1485">
          <p15:clr>
            <a:srgbClr val="5ACBF0"/>
          </p15:clr>
        </p15:guide>
        <p15:guide id="22" orient="horz" pos="2085">
          <p15:clr>
            <a:srgbClr val="5ACBF0"/>
          </p15:clr>
        </p15:guide>
        <p15:guide id="23" orient="horz" pos="2231">
          <p15:clr>
            <a:srgbClr val="5ACBF0"/>
          </p15:clr>
        </p15:guide>
        <p15:guide id="25" orient="horz" pos="275">
          <p15:clr>
            <a:srgbClr val="F26B43"/>
          </p15:clr>
        </p15:guide>
        <p15:guide id="26" orient="horz" pos="4046">
          <p15:clr>
            <a:srgbClr val="F26B43"/>
          </p15:clr>
        </p15:guide>
        <p15:guide id="27" orient="horz" pos="2833">
          <p15:clr>
            <a:srgbClr val="5ACBF0"/>
          </p15:clr>
        </p15:guide>
        <p15:guide id="28" orient="horz" pos="2973">
          <p15:clr>
            <a:srgbClr val="5ACBF0"/>
          </p15:clr>
        </p15:guide>
        <p15:guide id="29" orient="horz" pos="3577">
          <p15:clr>
            <a:srgbClr val="5ACBF0"/>
          </p15:clr>
        </p15:guide>
        <p15:guide id="30" orient="horz" pos="3718">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15.png"/><Relationship Id="rId18" Type="http://schemas.openxmlformats.org/officeDocument/2006/relationships/image" Target="../media/image17.png"/><Relationship Id="rId26" Type="http://schemas.openxmlformats.org/officeDocument/2006/relationships/slide" Target="slide41.xml"/><Relationship Id="rId3" Type="http://schemas.openxmlformats.org/officeDocument/2006/relationships/image" Target="../media/image10.png"/><Relationship Id="rId21" Type="http://schemas.openxmlformats.org/officeDocument/2006/relationships/image" Target="../media/image19.png"/><Relationship Id="rId7" Type="http://schemas.openxmlformats.org/officeDocument/2006/relationships/image" Target="../media/image12.png"/><Relationship Id="rId12" Type="http://schemas.openxmlformats.org/officeDocument/2006/relationships/slide" Target="slide10.xml"/><Relationship Id="rId17" Type="http://schemas.openxmlformats.org/officeDocument/2006/relationships/hyperlink" Target="https://aka.ms/mcra" TargetMode="External"/><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slide" Target="slide15.xml"/><Relationship Id="rId20" Type="http://schemas.openxmlformats.org/officeDocument/2006/relationships/slide" Target="slide24.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image" Target="../media/image14.png"/><Relationship Id="rId24" Type="http://schemas.openxmlformats.org/officeDocument/2006/relationships/slide" Target="slide11.xml"/><Relationship Id="rId5" Type="http://schemas.openxmlformats.org/officeDocument/2006/relationships/image" Target="../media/image11.png"/><Relationship Id="rId15" Type="http://schemas.openxmlformats.org/officeDocument/2006/relationships/image" Target="../media/image16.png"/><Relationship Id="rId23" Type="http://schemas.openxmlformats.org/officeDocument/2006/relationships/image" Target="../media/image20.png"/><Relationship Id="rId10" Type="http://schemas.openxmlformats.org/officeDocument/2006/relationships/slide" Target="slide9.xml"/><Relationship Id="rId19" Type="http://schemas.openxmlformats.org/officeDocument/2006/relationships/image" Target="../media/image18.png"/><Relationship Id="rId4" Type="http://schemas.openxmlformats.org/officeDocument/2006/relationships/slide" Target="slide56.xml"/><Relationship Id="rId9" Type="http://schemas.openxmlformats.org/officeDocument/2006/relationships/image" Target="../media/image13.png"/><Relationship Id="rId14" Type="http://schemas.openxmlformats.org/officeDocument/2006/relationships/slide" Target="slide48.xml"/><Relationship Id="rId22" Type="http://schemas.openxmlformats.org/officeDocument/2006/relationships/slide" Target="slide16.xml"/></Relationships>
</file>

<file path=ppt/slides/_rels/slide10.xml.rels><?xml version="1.0" encoding="UTF-8" standalone="yes"?>
<Relationships xmlns="http://schemas.openxmlformats.org/package/2006/relationships"><Relationship Id="rId117" Type="http://schemas.openxmlformats.org/officeDocument/2006/relationships/hyperlink" Target="https://www.microsoft.com/account/authenticator" TargetMode="External"/><Relationship Id="rId21" Type="http://schemas.openxmlformats.org/officeDocument/2006/relationships/image" Target="../media/image56.png"/><Relationship Id="rId42" Type="http://schemas.openxmlformats.org/officeDocument/2006/relationships/hyperlink" Target="https://docs.microsoft.com/azure/azure-arc/" TargetMode="External"/><Relationship Id="rId63" Type="http://schemas.openxmlformats.org/officeDocument/2006/relationships/image" Target="../media/image85.svg"/><Relationship Id="rId84" Type="http://schemas.openxmlformats.org/officeDocument/2006/relationships/image" Target="../media/image96.png"/><Relationship Id="rId138" Type="http://schemas.openxmlformats.org/officeDocument/2006/relationships/hyperlink" Target="https://aka.ms/CAFSecurity" TargetMode="External"/><Relationship Id="rId159" Type="http://schemas.openxmlformats.org/officeDocument/2006/relationships/hyperlink" Target="https://technet.microsoft.com/en-us/itpro/windows/keep-secure/windows-10-security-guide" TargetMode="External"/><Relationship Id="rId107" Type="http://schemas.openxmlformats.org/officeDocument/2006/relationships/hyperlink" Target="http://www.microsoft.com/SDL"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66.png"/><Relationship Id="rId53" Type="http://schemas.openxmlformats.org/officeDocument/2006/relationships/hyperlink" Target="https://docs.microsoft.com/azure/firewall/overview" TargetMode="External"/><Relationship Id="rId74" Type="http://schemas.openxmlformats.org/officeDocument/2006/relationships/image" Target="../media/image94.png"/><Relationship Id="rId128" Type="http://schemas.openxmlformats.org/officeDocument/2006/relationships/image" Target="../media/image116.png"/><Relationship Id="rId149" Type="http://schemas.openxmlformats.org/officeDocument/2006/relationships/image" Target="../media/image120.png"/><Relationship Id="rId5" Type="http://schemas.openxmlformats.org/officeDocument/2006/relationships/image" Target="../media/image17.png"/><Relationship Id="rId95" Type="http://schemas.openxmlformats.org/officeDocument/2006/relationships/image" Target="../media/image107.png"/><Relationship Id="rId160" Type="http://schemas.openxmlformats.org/officeDocument/2006/relationships/hyperlink" Target="https://www.microsoft.com/en-us/security/threat-protection" TargetMode="External"/><Relationship Id="rId22" Type="http://schemas.openxmlformats.org/officeDocument/2006/relationships/image" Target="../media/image57.png"/><Relationship Id="rId43" Type="http://schemas.openxmlformats.org/officeDocument/2006/relationships/image" Target="../media/image76.png"/><Relationship Id="rId64" Type="http://schemas.openxmlformats.org/officeDocument/2006/relationships/image" Target="../media/image86.png"/><Relationship Id="rId118" Type="http://schemas.openxmlformats.org/officeDocument/2006/relationships/image" Target="../media/image111.png"/><Relationship Id="rId139" Type="http://schemas.openxmlformats.org/officeDocument/2006/relationships/hyperlink" Target="https://aka.ms/WAFSecurity" TargetMode="External"/><Relationship Id="rId85" Type="http://schemas.openxmlformats.org/officeDocument/2006/relationships/image" Target="../media/image97.png"/><Relationship Id="rId150" Type="http://schemas.openxmlformats.org/officeDocument/2006/relationships/image" Target="../media/image121.emf"/><Relationship Id="rId12" Type="http://schemas.openxmlformats.org/officeDocument/2006/relationships/image" Target="../media/image47.png"/><Relationship Id="rId17" Type="http://schemas.openxmlformats.org/officeDocument/2006/relationships/image" Target="../media/image52.svg"/><Relationship Id="rId33" Type="http://schemas.openxmlformats.org/officeDocument/2006/relationships/image" Target="../media/image67.png"/><Relationship Id="rId38" Type="http://schemas.openxmlformats.org/officeDocument/2006/relationships/image" Target="../media/image72.png"/><Relationship Id="rId59" Type="http://schemas.openxmlformats.org/officeDocument/2006/relationships/image" Target="../media/image83.png"/><Relationship Id="rId103" Type="http://schemas.openxmlformats.org/officeDocument/2006/relationships/hyperlink" Target="https://docs.microsoft.com/en-us/azure/bastion/bastion-overview" TargetMode="External"/><Relationship Id="rId108" Type="http://schemas.openxmlformats.org/officeDocument/2006/relationships/hyperlink" Target="https://servicetrust.microsoft.com/" TargetMode="External"/><Relationship Id="rId124" Type="http://schemas.openxmlformats.org/officeDocument/2006/relationships/hyperlink" Target="https://azure.microsoft.com/en-us/services/expressroute/" TargetMode="External"/><Relationship Id="rId129" Type="http://schemas.openxmlformats.org/officeDocument/2006/relationships/image" Target="../media/image117.png"/><Relationship Id="rId54" Type="http://schemas.openxmlformats.org/officeDocument/2006/relationships/image" Target="../media/image81.png"/><Relationship Id="rId70" Type="http://schemas.openxmlformats.org/officeDocument/2006/relationships/image" Target="../media/image90.jpeg"/><Relationship Id="rId75" Type="http://schemas.openxmlformats.org/officeDocument/2006/relationships/hyperlink" Target="https://technet.microsoft.com/itpro/windows/keep-secure/windows-10-security-guide" TargetMode="External"/><Relationship Id="rId91" Type="http://schemas.openxmlformats.org/officeDocument/2006/relationships/image" Target="../media/image103.png"/><Relationship Id="rId96" Type="http://schemas.openxmlformats.org/officeDocument/2006/relationships/image" Target="../media/image108.png"/><Relationship Id="rId140" Type="http://schemas.openxmlformats.org/officeDocument/2006/relationships/hyperlink" Target="https://docs.microsoft.com/azure/" TargetMode="External"/><Relationship Id="rId145" Type="http://schemas.openxmlformats.org/officeDocument/2006/relationships/hyperlink" Target="https://docs.microsoft.com/mem/configmgr/" TargetMode="External"/><Relationship Id="rId161" Type="http://schemas.openxmlformats.org/officeDocument/2006/relationships/hyperlink" Target="https://docs.microsoft.com/microsoft-365/security/mtp/microsoft-threat-protection" TargetMode="External"/><Relationship Id="rId1" Type="http://schemas.openxmlformats.org/officeDocument/2006/relationships/slideLayout" Target="../slideLayouts/slideLayout1.xml"/><Relationship Id="rId6" Type="http://schemas.openxmlformats.org/officeDocument/2006/relationships/hyperlink" Target="https://azure.microsoft.com/en-us/marketplace/" TargetMode="External"/><Relationship Id="rId23" Type="http://schemas.openxmlformats.org/officeDocument/2006/relationships/image" Target="../media/image58.png"/><Relationship Id="rId28" Type="http://schemas.openxmlformats.org/officeDocument/2006/relationships/image" Target="../media/image6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b2c/" TargetMode="External"/><Relationship Id="rId119" Type="http://schemas.openxmlformats.org/officeDocument/2006/relationships/hyperlink" Target="https://docs.microsoft.com/windows/security/identity-protection/hello-for-business/" TargetMode="External"/><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87.svg"/><Relationship Id="rId81" Type="http://schemas.openxmlformats.org/officeDocument/2006/relationships/hyperlink" Target="https://docs.microsoft.com/windows/security/threat-protection/microsoft-defender-atp/web-protection-overview" TargetMode="External"/><Relationship Id="rId86" Type="http://schemas.openxmlformats.org/officeDocument/2006/relationships/image" Target="../media/image98.png"/><Relationship Id="rId130" Type="http://schemas.openxmlformats.org/officeDocument/2006/relationships/image" Target="../media/image118.png"/><Relationship Id="rId135" Type="http://schemas.openxmlformats.org/officeDocument/2006/relationships/hyperlink" Target="https://aka.ms/SecurityBestPractices" TargetMode="External"/><Relationship Id="rId151" Type="http://schemas.openxmlformats.org/officeDocument/2006/relationships/hyperlink" Target="https://aka.ms/AzureSentinel" TargetMode="External"/><Relationship Id="rId156" Type="http://schemas.openxmlformats.org/officeDocument/2006/relationships/hyperlink" Target="https://docs.microsoft.com/microsoft-365/security/office-365-security/office-365-atp" TargetMode="External"/><Relationship Id="rId13" Type="http://schemas.openxmlformats.org/officeDocument/2006/relationships/image" Target="../media/image48.png"/><Relationship Id="rId18" Type="http://schemas.openxmlformats.org/officeDocument/2006/relationships/image" Target="../media/image53.png"/><Relationship Id="rId39" Type="http://schemas.openxmlformats.org/officeDocument/2006/relationships/image" Target="../media/image73.png"/><Relationship Id="rId109" Type="http://schemas.openxmlformats.org/officeDocument/2006/relationships/hyperlink" Target="https://aka.ms/threatintelligence" TargetMode="External"/><Relationship Id="rId34" Type="http://schemas.openxmlformats.org/officeDocument/2006/relationships/image" Target="../media/image68.png"/><Relationship Id="rId50" Type="http://schemas.openxmlformats.org/officeDocument/2006/relationships/image" Target="../media/image80.png"/><Relationship Id="rId55" Type="http://schemas.openxmlformats.org/officeDocument/2006/relationships/image" Target="../media/image82.svg"/><Relationship Id="rId76" Type="http://schemas.openxmlformats.org/officeDocument/2006/relationships/image" Target="../media/image95.emf"/><Relationship Id="rId97" Type="http://schemas.openxmlformats.org/officeDocument/2006/relationships/hyperlink" Target="https://docs.microsoft.com/microsoft-365/compliance/communication-compliance" TargetMode="External"/><Relationship Id="rId104" Type="http://schemas.openxmlformats.org/officeDocument/2006/relationships/hyperlink" Target="https://docs.microsoft.com/microsoft-365/compliance/ediscovery" TargetMode="External"/><Relationship Id="rId120"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25" Type="http://schemas.openxmlformats.org/officeDocument/2006/relationships/image" Target="../media/image114.png"/><Relationship Id="rId141" Type="http://schemas.openxmlformats.org/officeDocument/2006/relationships/hyperlink" Target="https://docs.microsoft.com/microsoft-365/security/mtp/microsoft-secure-score" TargetMode="External"/><Relationship Id="rId146" Type="http://schemas.openxmlformats.org/officeDocument/2006/relationships/hyperlink" Target="https://aka.ms/spa" TargetMode="External"/><Relationship Id="rId7" Type="http://schemas.openxmlformats.org/officeDocument/2006/relationships/hyperlink" Target="https://docs.microsoft.com/microsoft-365/compliance/information-protection?view=o365-worldwide" TargetMode="External"/><Relationship Id="rId71" Type="http://schemas.openxmlformats.org/officeDocument/2006/relationships/image" Target="../media/image91.png"/><Relationship Id="rId92" Type="http://schemas.openxmlformats.org/officeDocument/2006/relationships/image" Target="../media/image104.png"/><Relationship Id="rId2" Type="http://schemas.openxmlformats.org/officeDocument/2006/relationships/notesSlide" Target="../notesSlides/notesSlide9.xml"/><Relationship Id="rId29" Type="http://schemas.openxmlformats.org/officeDocument/2006/relationships/image" Target="../media/image63.png"/><Relationship Id="rId24" Type="http://schemas.openxmlformats.org/officeDocument/2006/relationships/image" Target="../media/image59.png"/><Relationship Id="rId40" Type="http://schemas.openxmlformats.org/officeDocument/2006/relationships/image" Target="../media/image74.png"/><Relationship Id="rId45" Type="http://schemas.openxmlformats.org/officeDocument/2006/relationships/image" Target="../media/image77.png"/><Relationship Id="rId66" Type="http://schemas.openxmlformats.org/officeDocument/2006/relationships/image" Target="../media/image88.png"/><Relationship Id="rId87" Type="http://schemas.openxmlformats.org/officeDocument/2006/relationships/image" Target="../media/image99.png"/><Relationship Id="rId110" Type="http://schemas.openxmlformats.org/officeDocument/2006/relationships/hyperlink" Target="https://docs.microsoft.com/defender-for-identity/what-is" TargetMode="External"/><Relationship Id="rId115" Type="http://schemas.openxmlformats.org/officeDocument/2006/relationships/hyperlink" Target="https://docs.microsoft.com/azure/active-directory/authentication/multi-factor-authentication" TargetMode="External"/><Relationship Id="rId131" Type="http://schemas.openxmlformats.org/officeDocument/2006/relationships/image" Target="../media/image119.png"/><Relationship Id="rId136" Type="http://schemas.openxmlformats.org/officeDocument/2006/relationships/hyperlink" Target="https://aka.ms/azuresecuritytop10" TargetMode="External"/><Relationship Id="rId157" Type="http://schemas.openxmlformats.org/officeDocument/2006/relationships/hyperlink" Target="https://go.microsoft.com/fwlink/p/?linkid=2134538"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next-gen-threat-and-vuln-mgt" TargetMode="External"/><Relationship Id="rId152" Type="http://schemas.openxmlformats.org/officeDocument/2006/relationships/image" Target="../media/image122.png"/><Relationship Id="rId19" Type="http://schemas.openxmlformats.org/officeDocument/2006/relationships/image" Target="../media/image54.svg"/><Relationship Id="rId14" Type="http://schemas.openxmlformats.org/officeDocument/2006/relationships/image" Target="../media/image49.png"/><Relationship Id="rId30" Type="http://schemas.openxmlformats.org/officeDocument/2006/relationships/image" Target="../media/image64.svg"/><Relationship Id="rId35" Type="http://schemas.openxmlformats.org/officeDocument/2006/relationships/image" Target="../media/image6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hyperlink" Target="https://docs.microsoft.com/windows/security/threat-protection/microsoft-defender-atp/microsoft-threat-experts" TargetMode="External"/><Relationship Id="rId100" Type="http://schemas.openxmlformats.org/officeDocument/2006/relationships/hyperlink" Target="https://azure.microsoft.com/blog/regulatory-compliance-dashboard-in-azure-security-center-now-available/" TargetMode="External"/><Relationship Id="rId105" Type="http://schemas.openxmlformats.org/officeDocument/2006/relationships/hyperlink" Target="https://support.office.com/article/Manage-data-governance-in-Office-365-48064107-fed2-4db0-9e5c-aa5ddd5ccb09" TargetMode="External"/><Relationship Id="rId126" Type="http://schemas.openxmlformats.org/officeDocument/2006/relationships/hyperlink" Target="https://azure.microsoft.com/marketplace/" TargetMode="External"/><Relationship Id="rId147" Type="http://schemas.openxmlformats.org/officeDocument/2006/relationships/hyperlink" Target="https://aka.ms/PAW"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92.jpeg"/><Relationship Id="rId93" Type="http://schemas.openxmlformats.org/officeDocument/2006/relationships/image" Target="../media/image105.png"/><Relationship Id="rId98" Type="http://schemas.openxmlformats.org/officeDocument/2006/relationships/hyperlink" Target="https://docs.microsoft.com/azure/lighthouse/overview" TargetMode="External"/><Relationship Id="rId121"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2" Type="http://schemas.openxmlformats.org/officeDocument/2006/relationships/hyperlink" Target="https://docs.microsoft.com/microsoft-365/compliance/compliance-score-calculation"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78.emf"/><Relationship Id="rId67" Type="http://schemas.openxmlformats.org/officeDocument/2006/relationships/image" Target="../media/image89.svg"/><Relationship Id="rId116" Type="http://schemas.openxmlformats.org/officeDocument/2006/relationships/image" Target="../media/image110.jpeg"/><Relationship Id="rId137" Type="http://schemas.openxmlformats.org/officeDocument/2006/relationships/hyperlink" Target="https://aka.ms/benchmarkdocs" TargetMode="External"/><Relationship Id="rId158" Type="http://schemas.openxmlformats.org/officeDocument/2006/relationships/image" Target="../media/image126.png"/><Relationship Id="rId20" Type="http://schemas.openxmlformats.org/officeDocument/2006/relationships/image" Target="../media/image55.png"/><Relationship Id="rId41" Type="http://schemas.openxmlformats.org/officeDocument/2006/relationships/image" Target="../media/image75.png"/><Relationship Id="rId62" Type="http://schemas.openxmlformats.org/officeDocument/2006/relationships/image" Target="../media/image84.png"/><Relationship Id="rId83" Type="http://schemas.openxmlformats.org/officeDocument/2006/relationships/hyperlink" Target="https://docs.microsoft.com/azure/security-center/azure-defender" TargetMode="External"/><Relationship Id="rId88" Type="http://schemas.openxmlformats.org/officeDocument/2006/relationships/image" Target="../media/image100.png"/><Relationship Id="rId111" Type="http://schemas.openxmlformats.org/officeDocument/2006/relationships/hyperlink" Target="https://docs.microsoft.com/azure/active-directory/active-directory-privileged-identity-management-configure" TargetMode="External"/><Relationship Id="rId132" Type="http://schemas.openxmlformats.org/officeDocument/2006/relationships/hyperlink" Target="https://azure.microsoft.com/blog/security-and-compliance-in-azure-stack/" TargetMode="External"/><Relationship Id="rId153" Type="http://schemas.openxmlformats.org/officeDocument/2006/relationships/image" Target="../media/image123.svg"/><Relationship Id="rId15" Type="http://schemas.openxmlformats.org/officeDocument/2006/relationships/image" Target="../media/image50.svg"/><Relationship Id="rId36" Type="http://schemas.openxmlformats.org/officeDocument/2006/relationships/image" Target="../media/image7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docs.microsoft.com/azure/defender-for-iot/" TargetMode="External"/><Relationship Id="rId127" Type="http://schemas.openxmlformats.org/officeDocument/2006/relationships/image" Target="../media/image115.png"/><Relationship Id="rId10" Type="http://schemas.openxmlformats.org/officeDocument/2006/relationships/image" Target="../media/image46.jpeg"/><Relationship Id="rId31" Type="http://schemas.openxmlformats.org/officeDocument/2006/relationships/image" Target="../media/image65.png"/><Relationship Id="rId52" Type="http://schemas.openxmlformats.org/officeDocument/2006/relationships/hyperlink" Target="https://azure.microsoft.com/services/site-recovery/" TargetMode="External"/><Relationship Id="rId73" Type="http://schemas.openxmlformats.org/officeDocument/2006/relationships/image" Target="../media/image93.png"/><Relationship Id="rId78" Type="http://schemas.openxmlformats.org/officeDocument/2006/relationships/hyperlink" Target="https://aka.ms/DART" TargetMode="External"/><Relationship Id="rId94" Type="http://schemas.openxmlformats.org/officeDocument/2006/relationships/image" Target="../media/image106.png"/><Relationship Id="rId99" Type="http://schemas.openxmlformats.org/officeDocument/2006/relationships/hyperlink" Target="https://docs.microsoft.com/azure/security-center/security-center-intro" TargetMode="External"/><Relationship Id="rId101" Type="http://schemas.openxmlformats.org/officeDocument/2006/relationships/hyperlink" Target="https://docs.microsoft.com/azure/security-center/secure-score-security-controls" TargetMode="External"/><Relationship Id="rId122" Type="http://schemas.openxmlformats.org/officeDocument/2006/relationships/image" Target="../media/image112.png"/><Relationship Id="rId143" Type="http://schemas.openxmlformats.org/officeDocument/2006/relationships/hyperlink" Target="https://docs.microsoft.com/mem/" TargetMode="External"/><Relationship Id="rId148" Type="http://schemas.openxmlformats.org/officeDocument/2006/relationships/hyperlink" Target="https://docs.microsoft.com/cloud-app-security/what-is-cloud-app-security"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6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101.png"/><Relationship Id="rId112" Type="http://schemas.openxmlformats.org/officeDocument/2006/relationships/hyperlink" Target="https://docs.microsoft.com/azure/active-directory/active-directory-identityprotection" TargetMode="External"/><Relationship Id="rId133" Type="http://schemas.openxmlformats.org/officeDocument/2006/relationships/hyperlink" Target="https://docs.microsoft.com/azure/active-directory/manage-apps/application-proxy" TargetMode="External"/><Relationship Id="rId154" Type="http://schemas.openxmlformats.org/officeDocument/2006/relationships/image" Target="../media/image124.png"/><Relationship Id="rId16" Type="http://schemas.openxmlformats.org/officeDocument/2006/relationships/image" Target="../media/image51.png"/><Relationship Id="rId37" Type="http://schemas.openxmlformats.org/officeDocument/2006/relationships/image" Target="../media/image7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docs.microsoft.com/windows/security/threat-protection/windows-defender-atp/windows-defender-advanced-threat-protection" TargetMode="External"/><Relationship Id="rId102" Type="http://schemas.openxmlformats.org/officeDocument/2006/relationships/image" Target="../media/image109.png"/><Relationship Id="rId123" Type="http://schemas.openxmlformats.org/officeDocument/2006/relationships/image" Target="../media/image113.svg"/><Relationship Id="rId144" Type="http://schemas.openxmlformats.org/officeDocument/2006/relationships/hyperlink" Target="https://docs.microsoft.com/mem/intune/" TargetMode="External"/><Relationship Id="rId90" Type="http://schemas.openxmlformats.org/officeDocument/2006/relationships/image" Target="../media/image102.jpeg"/><Relationship Id="rId27" Type="http://schemas.openxmlformats.org/officeDocument/2006/relationships/image" Target="../media/image61.png"/><Relationship Id="rId48" Type="http://schemas.openxmlformats.org/officeDocument/2006/relationships/image" Target="../media/image7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b2b-what-is-azure-ad-b2b" TargetMode="External"/><Relationship Id="rId134" Type="http://schemas.openxmlformats.org/officeDocument/2006/relationships/hyperlink" Target="https://aka.ms/SecurityDocs" TargetMode="External"/><Relationship Id="rId80" Type="http://schemas.openxmlformats.org/officeDocument/2006/relationships/hyperlink" Target="https://docs.microsoft.com/microsoft-365/compliance/endpoint-dlp-learn-about" TargetMode="External"/><Relationship Id="rId155" Type="http://schemas.openxmlformats.org/officeDocument/2006/relationships/image" Target="../media/image125.svg"/></Relationships>
</file>

<file path=ppt/slides/_rels/slide11.xml.rels><?xml version="1.0" encoding="UTF-8" standalone="yes"?>
<Relationships xmlns="http://schemas.openxmlformats.org/package/2006/relationships"><Relationship Id="rId26" Type="http://schemas.openxmlformats.org/officeDocument/2006/relationships/image" Target="../media/image54.svg"/><Relationship Id="rId21" Type="http://schemas.openxmlformats.org/officeDocument/2006/relationships/image" Target="../media/image49.png"/><Relationship Id="rId42" Type="http://schemas.openxmlformats.org/officeDocument/2006/relationships/image" Target="../media/image98.png"/><Relationship Id="rId47" Type="http://schemas.openxmlformats.org/officeDocument/2006/relationships/image" Target="../media/image105.png"/><Relationship Id="rId63" Type="http://schemas.openxmlformats.org/officeDocument/2006/relationships/image" Target="../media/image141.png"/><Relationship Id="rId68" Type="http://schemas.openxmlformats.org/officeDocument/2006/relationships/image" Target="../media/image146.jpeg"/><Relationship Id="rId16" Type="http://schemas.openxmlformats.org/officeDocument/2006/relationships/image" Target="../media/image71.png"/><Relationship Id="rId11" Type="http://schemas.openxmlformats.org/officeDocument/2006/relationships/image" Target="../media/image66.png"/><Relationship Id="rId24" Type="http://schemas.openxmlformats.org/officeDocument/2006/relationships/image" Target="../media/image52.svg"/><Relationship Id="rId32" Type="http://schemas.openxmlformats.org/officeDocument/2006/relationships/hyperlink" Target="https://docs.microsoft.com/en-us/information-protection/get-started/requirements-applications" TargetMode="External"/><Relationship Id="rId37" Type="http://schemas.openxmlformats.org/officeDocument/2006/relationships/image" Target="../media/image92.jpeg"/><Relationship Id="rId40" Type="http://schemas.openxmlformats.org/officeDocument/2006/relationships/image" Target="../media/image96.png"/><Relationship Id="rId45" Type="http://schemas.openxmlformats.org/officeDocument/2006/relationships/image" Target="../media/image103.png"/><Relationship Id="rId53" Type="http://schemas.openxmlformats.org/officeDocument/2006/relationships/image" Target="../media/image134.png"/><Relationship Id="rId58" Type="http://schemas.openxmlformats.org/officeDocument/2006/relationships/image" Target="../media/image139.svg"/><Relationship Id="rId66" Type="http://schemas.openxmlformats.org/officeDocument/2006/relationships/image" Target="../media/image144.png"/><Relationship Id="rId74" Type="http://schemas.openxmlformats.org/officeDocument/2006/relationships/image" Target="../media/image152.png"/><Relationship Id="rId5" Type="http://schemas.openxmlformats.org/officeDocument/2006/relationships/image" Target="../media/image129.png"/><Relationship Id="rId61" Type="http://schemas.openxmlformats.org/officeDocument/2006/relationships/image" Target="../media/image76.png"/><Relationship Id="rId19" Type="http://schemas.openxmlformats.org/officeDocument/2006/relationships/image" Target="../media/image133.png"/><Relationship Id="rId14" Type="http://schemas.openxmlformats.org/officeDocument/2006/relationships/image" Target="../media/image69.pn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47.png"/><Relationship Id="rId43" Type="http://schemas.openxmlformats.org/officeDocument/2006/relationships/image" Target="../media/image99.png"/><Relationship Id="rId48" Type="http://schemas.openxmlformats.org/officeDocument/2006/relationships/image" Target="../media/image106.png"/><Relationship Id="rId56" Type="http://schemas.openxmlformats.org/officeDocument/2006/relationships/image" Target="../media/image137.svg"/><Relationship Id="rId64" Type="http://schemas.openxmlformats.org/officeDocument/2006/relationships/image" Target="../media/image142.png"/><Relationship Id="rId69" Type="http://schemas.openxmlformats.org/officeDocument/2006/relationships/image" Target="../media/image147.png"/><Relationship Id="rId77" Type="http://schemas.openxmlformats.org/officeDocument/2006/relationships/hyperlink" Target="https://aka.ms/MCRA" TargetMode="External"/><Relationship Id="rId8" Type="http://schemas.openxmlformats.org/officeDocument/2006/relationships/image" Target="../media/image131.png"/><Relationship Id="rId51" Type="http://schemas.openxmlformats.org/officeDocument/2006/relationships/image" Target="../media/image102.jpeg"/><Relationship Id="rId72" Type="http://schemas.openxmlformats.org/officeDocument/2006/relationships/image" Target="../media/image150.png"/><Relationship Id="rId3" Type="http://schemas.openxmlformats.org/officeDocument/2006/relationships/image" Target="../media/image127.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53.png"/><Relationship Id="rId33" Type="http://schemas.openxmlformats.org/officeDocument/2006/relationships/image" Target="../media/image46.jpeg"/><Relationship Id="rId38" Type="http://schemas.openxmlformats.org/officeDocument/2006/relationships/image" Target="../media/image93.png"/><Relationship Id="rId46" Type="http://schemas.openxmlformats.org/officeDocument/2006/relationships/image" Target="../media/image104.png"/><Relationship Id="rId59" Type="http://schemas.openxmlformats.org/officeDocument/2006/relationships/image" Target="../media/image74.png"/><Relationship Id="rId67" Type="http://schemas.openxmlformats.org/officeDocument/2006/relationships/image" Target="../media/image145.png"/><Relationship Id="rId20" Type="http://schemas.openxmlformats.org/officeDocument/2006/relationships/image" Target="../media/image48.png"/><Relationship Id="rId41" Type="http://schemas.openxmlformats.org/officeDocument/2006/relationships/image" Target="../media/image97.png"/><Relationship Id="rId54" Type="http://schemas.openxmlformats.org/officeDocument/2006/relationships/image" Target="../media/image135.svg"/><Relationship Id="rId62" Type="http://schemas.openxmlformats.org/officeDocument/2006/relationships/image" Target="../media/image140.emf"/><Relationship Id="rId70" Type="http://schemas.openxmlformats.org/officeDocument/2006/relationships/image" Target="../media/image148.png"/><Relationship Id="rId75" Type="http://schemas.openxmlformats.org/officeDocument/2006/relationships/image" Target="../media/image153.png"/><Relationship Id="rId1" Type="http://schemas.openxmlformats.org/officeDocument/2006/relationships/slideLayout" Target="../slideLayouts/slideLayout17.xml"/><Relationship Id="rId6" Type="http://schemas.openxmlformats.org/officeDocument/2006/relationships/image" Target="../media/image91.png"/><Relationship Id="rId15" Type="http://schemas.openxmlformats.org/officeDocument/2006/relationships/image" Target="../media/image70.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78.emf"/><Relationship Id="rId49" Type="http://schemas.openxmlformats.org/officeDocument/2006/relationships/image" Target="../media/image108.png"/><Relationship Id="rId57" Type="http://schemas.openxmlformats.org/officeDocument/2006/relationships/image" Target="../media/image138.png"/><Relationship Id="rId10" Type="http://schemas.openxmlformats.org/officeDocument/2006/relationships/hyperlink" Target="https://aka.ms/threatintelligence" TargetMode="External"/><Relationship Id="rId31" Type="http://schemas.openxmlformats.org/officeDocument/2006/relationships/image" Target="../media/image59.png"/><Relationship Id="rId44" Type="http://schemas.openxmlformats.org/officeDocument/2006/relationships/image" Target="../media/image100.png"/><Relationship Id="rId52" Type="http://schemas.openxmlformats.org/officeDocument/2006/relationships/image" Target="../media/image107.png"/><Relationship Id="rId60" Type="http://schemas.openxmlformats.org/officeDocument/2006/relationships/image" Target="../media/image75.png"/><Relationship Id="rId65" Type="http://schemas.openxmlformats.org/officeDocument/2006/relationships/image" Target="../media/image143.svg"/><Relationship Id="rId73" Type="http://schemas.openxmlformats.org/officeDocument/2006/relationships/image" Target="../media/image151.png"/><Relationship Id="rId78" Type="http://schemas.openxmlformats.org/officeDocument/2006/relationships/image" Target="../media/image17.png"/><Relationship Id="rId4" Type="http://schemas.openxmlformats.org/officeDocument/2006/relationships/image" Target="../media/image128.png"/><Relationship Id="rId9" Type="http://schemas.openxmlformats.org/officeDocument/2006/relationships/image" Target="../media/image132.png"/><Relationship Id="rId13" Type="http://schemas.openxmlformats.org/officeDocument/2006/relationships/image" Target="../media/image68.png"/><Relationship Id="rId18" Type="http://schemas.openxmlformats.org/officeDocument/2006/relationships/image" Target="../media/image73.png"/><Relationship Id="rId39" Type="http://schemas.openxmlformats.org/officeDocument/2006/relationships/image" Target="../media/image94.png"/><Relationship Id="rId34" Type="http://schemas.openxmlformats.org/officeDocument/2006/relationships/hyperlink" Target="https://blogs.technet.microsoft.com/enterprisemobility/2015/09/08/sealpath-brings-rms-protection-to-autocad/" TargetMode="External"/><Relationship Id="rId50" Type="http://schemas.openxmlformats.org/officeDocument/2006/relationships/image" Target="../media/image101.png"/><Relationship Id="rId55" Type="http://schemas.openxmlformats.org/officeDocument/2006/relationships/image" Target="../media/image136.png"/><Relationship Id="rId76" Type="http://schemas.openxmlformats.org/officeDocument/2006/relationships/image" Target="../media/image154.png"/><Relationship Id="rId7" Type="http://schemas.openxmlformats.org/officeDocument/2006/relationships/image" Target="../media/image130.png"/><Relationship Id="rId71" Type="http://schemas.openxmlformats.org/officeDocument/2006/relationships/image" Target="../media/image149.png"/><Relationship Id="rId2" Type="http://schemas.openxmlformats.org/officeDocument/2006/relationships/notesSlide" Target="../notesSlides/notesSlide10.xml"/><Relationship Id="rId29" Type="http://schemas.openxmlformats.org/officeDocument/2006/relationships/image" Target="../media/image57.png"/></Relationships>
</file>

<file path=ppt/slides/_rels/slide12.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91.png"/><Relationship Id="rId42" Type="http://schemas.openxmlformats.org/officeDocument/2006/relationships/image" Target="../media/image99.png"/><Relationship Id="rId47" Type="http://schemas.openxmlformats.org/officeDocument/2006/relationships/image" Target="../media/image106.png"/><Relationship Id="rId63" Type="http://schemas.openxmlformats.org/officeDocument/2006/relationships/image" Target="../media/image143.svg"/><Relationship Id="rId68" Type="http://schemas.openxmlformats.org/officeDocument/2006/relationships/image" Target="../media/image148.png"/><Relationship Id="rId84" Type="http://schemas.openxmlformats.org/officeDocument/2006/relationships/image" Target="../media/image56.png"/><Relationship Id="rId89" Type="http://schemas.openxmlformats.org/officeDocument/2006/relationships/image" Target="../media/image46.jpeg"/><Relationship Id="rId16" Type="http://schemas.openxmlformats.org/officeDocument/2006/relationships/image" Target="../media/image61.png"/><Relationship Id="rId11" Type="http://schemas.openxmlformats.org/officeDocument/2006/relationships/hyperlink" Target="https://docs.microsoft.com/cloud-app-security/what-is-cloud-app-security" TargetMode="External"/><Relationship Id="rId32" Type="http://schemas.openxmlformats.org/officeDocument/2006/relationships/image" Target="../media/image73.png"/><Relationship Id="rId37" Type="http://schemas.openxmlformats.org/officeDocument/2006/relationships/image" Target="../media/image94.png"/><Relationship Id="rId53" Type="http://schemas.openxmlformats.org/officeDocument/2006/relationships/image" Target="../media/image135.svg"/><Relationship Id="rId58" Type="http://schemas.openxmlformats.org/officeDocument/2006/relationships/image" Target="../media/image74.png"/><Relationship Id="rId74" Type="http://schemas.openxmlformats.org/officeDocument/2006/relationships/image" Target="../media/image154.png"/><Relationship Id="rId79" Type="http://schemas.openxmlformats.org/officeDocument/2006/relationships/image" Target="../media/image51.png"/><Relationship Id="rId5" Type="http://schemas.openxmlformats.org/officeDocument/2006/relationships/hyperlink" Target="https://aka.ms/GHSecurity" TargetMode="External"/><Relationship Id="rId90" Type="http://schemas.openxmlformats.org/officeDocument/2006/relationships/hyperlink" Target="https://blogs.technet.microsoft.com/enterprisemobility/2015/09/08/sealpath-brings-rms-protection-to-autocad/" TargetMode="External"/><Relationship Id="rId95" Type="http://schemas.openxmlformats.org/officeDocument/2006/relationships/hyperlink" Target="https://docs.microsoft.com/azure/defender-for-iot/" TargetMode="External"/><Relationship Id="rId22" Type="http://schemas.openxmlformats.org/officeDocument/2006/relationships/image" Target="../media/image130.png"/><Relationship Id="rId27" Type="http://schemas.openxmlformats.org/officeDocument/2006/relationships/image" Target="../media/image68.png"/><Relationship Id="rId43" Type="http://schemas.openxmlformats.org/officeDocument/2006/relationships/image" Target="../media/image100.png"/><Relationship Id="rId48" Type="http://schemas.openxmlformats.org/officeDocument/2006/relationships/image" Target="../media/image108.png"/><Relationship Id="rId64" Type="http://schemas.openxmlformats.org/officeDocument/2006/relationships/image" Target="../media/image144.png"/><Relationship Id="rId69" Type="http://schemas.openxmlformats.org/officeDocument/2006/relationships/image" Target="../media/image149.png"/><Relationship Id="rId8" Type="http://schemas.openxmlformats.org/officeDocument/2006/relationships/image" Target="../media/image125.svg"/><Relationship Id="rId51" Type="http://schemas.openxmlformats.org/officeDocument/2006/relationships/image" Target="../media/image107.png"/><Relationship Id="rId72" Type="http://schemas.openxmlformats.org/officeDocument/2006/relationships/image" Target="../media/image152.png"/><Relationship Id="rId80" Type="http://schemas.openxmlformats.org/officeDocument/2006/relationships/image" Target="../media/image52.svg"/><Relationship Id="rId85" Type="http://schemas.openxmlformats.org/officeDocument/2006/relationships/image" Target="../media/image57.png"/><Relationship Id="rId93" Type="http://schemas.openxmlformats.org/officeDocument/2006/relationships/image" Target="../media/image17.png"/><Relationship Id="rId3" Type="http://schemas.openxmlformats.org/officeDocument/2006/relationships/hyperlink" Target="https://aka.ms/AzureSentinel" TargetMode="External"/><Relationship Id="rId12" Type="http://schemas.openxmlformats.org/officeDocument/2006/relationships/hyperlink" Target="https://aka.ms/OTSecurity" TargetMode="External"/><Relationship Id="rId17" Type="http://schemas.openxmlformats.org/officeDocument/2006/relationships/image" Target="../media/image62.svg"/><Relationship Id="rId25" Type="http://schemas.openxmlformats.org/officeDocument/2006/relationships/image" Target="../media/image66.png"/><Relationship Id="rId33" Type="http://schemas.openxmlformats.org/officeDocument/2006/relationships/image" Target="../media/image133.png"/><Relationship Id="rId38" Type="http://schemas.openxmlformats.org/officeDocument/2006/relationships/image" Target="../media/image48.png"/><Relationship Id="rId46" Type="http://schemas.openxmlformats.org/officeDocument/2006/relationships/image" Target="../media/image105.png"/><Relationship Id="rId59" Type="http://schemas.openxmlformats.org/officeDocument/2006/relationships/image" Target="../media/image75.png"/><Relationship Id="rId67" Type="http://schemas.openxmlformats.org/officeDocument/2006/relationships/image" Target="../media/image147.png"/><Relationship Id="rId20" Type="http://schemas.openxmlformats.org/officeDocument/2006/relationships/image" Target="../media/image129.png"/><Relationship Id="rId41" Type="http://schemas.openxmlformats.org/officeDocument/2006/relationships/image" Target="../media/image98.png"/><Relationship Id="rId54" Type="http://schemas.openxmlformats.org/officeDocument/2006/relationships/image" Target="../media/image136.png"/><Relationship Id="rId62" Type="http://schemas.openxmlformats.org/officeDocument/2006/relationships/image" Target="../media/image142.png"/><Relationship Id="rId70" Type="http://schemas.openxmlformats.org/officeDocument/2006/relationships/image" Target="../media/image150.png"/><Relationship Id="rId75" Type="http://schemas.openxmlformats.org/officeDocument/2006/relationships/hyperlink" Target="https://docs.microsoft.com/mem/" TargetMode="External"/><Relationship Id="rId83" Type="http://schemas.openxmlformats.org/officeDocument/2006/relationships/image" Target="../media/image55.png"/><Relationship Id="rId88" Type="http://schemas.openxmlformats.org/officeDocument/2006/relationships/hyperlink" Target="https://docs.microsoft.com/en-us/information-protection/get-started/requirements-applications" TargetMode="External"/><Relationship Id="rId91" Type="http://schemas.openxmlformats.org/officeDocument/2006/relationships/image" Target="../media/image47.png"/><Relationship Id="rId96" Type="http://schemas.openxmlformats.org/officeDocument/2006/relationships/hyperlink" Target="https://docs.microsoft.com/windows/security/threat-protection/windows-defender-atp/windows-defender-advanced-threat-protection" TargetMode="External"/><Relationship Id="rId1" Type="http://schemas.openxmlformats.org/officeDocument/2006/relationships/slideLayout" Target="../slideLayouts/slideLayout17.xml"/><Relationship Id="rId6" Type="http://schemas.openxmlformats.org/officeDocument/2006/relationships/hyperlink" Target="https://docs.microsoft.com/azure/sentinel/" TargetMode="External"/><Relationship Id="rId15" Type="http://schemas.openxmlformats.org/officeDocument/2006/relationships/hyperlink" Target="https://aka.ms/threatintelligence" TargetMode="External"/><Relationship Id="rId23" Type="http://schemas.openxmlformats.org/officeDocument/2006/relationships/image" Target="../media/image131.png"/><Relationship Id="rId28" Type="http://schemas.openxmlformats.org/officeDocument/2006/relationships/image" Target="../media/image69.png"/><Relationship Id="rId36" Type="http://schemas.openxmlformats.org/officeDocument/2006/relationships/image" Target="../media/image93.png"/><Relationship Id="rId49" Type="http://schemas.openxmlformats.org/officeDocument/2006/relationships/image" Target="../media/image101.png"/><Relationship Id="rId57" Type="http://schemas.openxmlformats.org/officeDocument/2006/relationships/image" Target="../media/image139.svg"/><Relationship Id="rId10" Type="http://schemas.openxmlformats.org/officeDocument/2006/relationships/hyperlink" Target="https://docs.microsoft.com/microsoft-365/security/mtp/microsoft-threat-protection" TargetMode="External"/><Relationship Id="rId31" Type="http://schemas.openxmlformats.org/officeDocument/2006/relationships/image" Target="../media/image72.png"/><Relationship Id="rId44" Type="http://schemas.openxmlformats.org/officeDocument/2006/relationships/image" Target="../media/image103.png"/><Relationship Id="rId52" Type="http://schemas.openxmlformats.org/officeDocument/2006/relationships/image" Target="../media/image134.png"/><Relationship Id="rId60" Type="http://schemas.openxmlformats.org/officeDocument/2006/relationships/image" Target="../media/image140.emf"/><Relationship Id="rId65" Type="http://schemas.openxmlformats.org/officeDocument/2006/relationships/image" Target="../media/image145.png"/><Relationship Id="rId73" Type="http://schemas.openxmlformats.org/officeDocument/2006/relationships/image" Target="../media/image153.png"/><Relationship Id="rId78" Type="http://schemas.openxmlformats.org/officeDocument/2006/relationships/image" Target="../media/image50.svg"/><Relationship Id="rId81" Type="http://schemas.openxmlformats.org/officeDocument/2006/relationships/image" Target="../media/image53.png"/><Relationship Id="rId86" Type="http://schemas.openxmlformats.org/officeDocument/2006/relationships/image" Target="../media/image58.png"/><Relationship Id="rId94" Type="http://schemas.openxmlformats.org/officeDocument/2006/relationships/hyperlink" Target="https://docs.microsoft.com/azure/security-center/azure-defender" TargetMode="External"/><Relationship Id="rId4" Type="http://schemas.openxmlformats.org/officeDocument/2006/relationships/hyperlink" Target="https://docs.microsoft.com/microsoft-365/compliance/information-protection" TargetMode="External"/><Relationship Id="rId9" Type="http://schemas.openxmlformats.org/officeDocument/2006/relationships/image" Target="../media/image90.jpeg"/><Relationship Id="rId13" Type="http://schemas.openxmlformats.org/officeDocument/2006/relationships/hyperlink" Target="https://docs.microsoft.com/en-us/azure/azure-arc/" TargetMode="External"/><Relationship Id="rId18" Type="http://schemas.openxmlformats.org/officeDocument/2006/relationships/image" Target="../media/image127.png"/><Relationship Id="rId39" Type="http://schemas.openxmlformats.org/officeDocument/2006/relationships/image" Target="../media/image96.png"/><Relationship Id="rId34" Type="http://schemas.openxmlformats.org/officeDocument/2006/relationships/image" Target="../media/image78.emf"/><Relationship Id="rId50" Type="http://schemas.openxmlformats.org/officeDocument/2006/relationships/image" Target="../media/image102.jpeg"/><Relationship Id="rId55" Type="http://schemas.openxmlformats.org/officeDocument/2006/relationships/image" Target="../media/image137.svg"/><Relationship Id="rId76" Type="http://schemas.openxmlformats.org/officeDocument/2006/relationships/hyperlink" Target="https://docs.microsoft.com/azure/security-center/security-center-intro" TargetMode="External"/><Relationship Id="rId7" Type="http://schemas.openxmlformats.org/officeDocument/2006/relationships/image" Target="../media/image124.png"/><Relationship Id="rId71" Type="http://schemas.openxmlformats.org/officeDocument/2006/relationships/image" Target="../media/image151.png"/><Relationship Id="rId92" Type="http://schemas.openxmlformats.org/officeDocument/2006/relationships/hyperlink" Target="https://aka.ms/MCRA" TargetMode="External"/><Relationship Id="rId2" Type="http://schemas.openxmlformats.org/officeDocument/2006/relationships/notesSlide" Target="../notesSlides/notesSlide11.xml"/><Relationship Id="rId29" Type="http://schemas.openxmlformats.org/officeDocument/2006/relationships/image" Target="../media/image70.png"/><Relationship Id="rId24" Type="http://schemas.openxmlformats.org/officeDocument/2006/relationships/image" Target="../media/image132.png"/><Relationship Id="rId40" Type="http://schemas.openxmlformats.org/officeDocument/2006/relationships/image" Target="../media/image97.png"/><Relationship Id="rId45" Type="http://schemas.openxmlformats.org/officeDocument/2006/relationships/image" Target="../media/image104.png"/><Relationship Id="rId66" Type="http://schemas.openxmlformats.org/officeDocument/2006/relationships/image" Target="../media/image146.jpeg"/><Relationship Id="rId87" Type="http://schemas.openxmlformats.org/officeDocument/2006/relationships/image" Target="../media/image59.png"/><Relationship Id="rId61" Type="http://schemas.openxmlformats.org/officeDocument/2006/relationships/image" Target="../media/image141.png"/><Relationship Id="rId82" Type="http://schemas.openxmlformats.org/officeDocument/2006/relationships/image" Target="../media/image54.svg"/><Relationship Id="rId19" Type="http://schemas.openxmlformats.org/officeDocument/2006/relationships/image" Target="../media/image128.png"/><Relationship Id="rId14" Type="http://schemas.openxmlformats.org/officeDocument/2006/relationships/image" Target="../media/image76.png"/><Relationship Id="rId30" Type="http://schemas.openxmlformats.org/officeDocument/2006/relationships/image" Target="../media/image71.png"/><Relationship Id="rId35" Type="http://schemas.openxmlformats.org/officeDocument/2006/relationships/image" Target="../media/image92.jpeg"/><Relationship Id="rId56" Type="http://schemas.openxmlformats.org/officeDocument/2006/relationships/image" Target="../media/image138.png"/><Relationship Id="rId77"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39.png"/><Relationship Id="rId7" Type="http://schemas.openxmlformats.org/officeDocument/2006/relationships/image" Target="../media/image15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docs.microsoft.com/azure/architecture/reference-architectures/aws/aws-azure-ad-security" TargetMode="External"/><Relationship Id="rId5" Type="http://schemas.openxmlformats.org/officeDocument/2006/relationships/hyperlink" Target="https://docs.microsoft.com/azure/architecture/reference-architectures/aws/aws-azure-security-solutions" TargetMode="External"/><Relationship Id="rId4" Type="http://schemas.openxmlformats.org/officeDocument/2006/relationships/hyperlink" Target="https://docs.microsoft.com/windows/security/threat-protection/microsoft-defender-atp/microsoft-defender-atp-linux" TargetMode="External"/><Relationship Id="rId9" Type="http://schemas.openxmlformats.org/officeDocument/2006/relationships/image" Target="../media/image157.png"/></Relationships>
</file>

<file path=ppt/slides/_rels/slide1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15.x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83.emf"/><Relationship Id="rId21" Type="http://schemas.openxmlformats.org/officeDocument/2006/relationships/image" Target="../media/image179.emf"/><Relationship Id="rId34" Type="http://schemas.openxmlformats.org/officeDocument/2006/relationships/image" Target="../media/image190.emf"/><Relationship Id="rId7" Type="http://schemas.openxmlformats.org/officeDocument/2006/relationships/image" Target="../media/image167.emf"/><Relationship Id="rId12" Type="http://schemas.openxmlformats.org/officeDocument/2006/relationships/image" Target="../media/image171.emf"/><Relationship Id="rId17" Type="http://schemas.openxmlformats.org/officeDocument/2006/relationships/image" Target="../media/image175.emf"/><Relationship Id="rId25" Type="http://schemas.openxmlformats.org/officeDocument/2006/relationships/image" Target="../media/image182.emf"/><Relationship Id="rId33" Type="http://schemas.openxmlformats.org/officeDocument/2006/relationships/image" Target="../media/image189.emf"/><Relationship Id="rId2" Type="http://schemas.openxmlformats.org/officeDocument/2006/relationships/notesSlide" Target="../notesSlides/notesSlide14.xml"/><Relationship Id="rId16" Type="http://schemas.openxmlformats.org/officeDocument/2006/relationships/image" Target="../media/image174.emf"/><Relationship Id="rId20" Type="http://schemas.openxmlformats.org/officeDocument/2006/relationships/image" Target="../media/image178.emf"/><Relationship Id="rId29" Type="http://schemas.openxmlformats.org/officeDocument/2006/relationships/image" Target="../media/image186.png"/><Relationship Id="rId1" Type="http://schemas.openxmlformats.org/officeDocument/2006/relationships/slideLayout" Target="../slideLayouts/slideLayout13.xml"/><Relationship Id="rId6" Type="http://schemas.openxmlformats.org/officeDocument/2006/relationships/image" Target="../media/image166.emf"/><Relationship Id="rId11" Type="http://schemas.openxmlformats.org/officeDocument/2006/relationships/image" Target="../media/image170.emf"/><Relationship Id="rId24" Type="http://schemas.openxmlformats.org/officeDocument/2006/relationships/hyperlink" Target="https://docs.microsoft.com/microsoft-365/compliance/insider-risk-management" TargetMode="External"/><Relationship Id="rId32" Type="http://schemas.openxmlformats.org/officeDocument/2006/relationships/image" Target="../media/image188.svg"/><Relationship Id="rId37" Type="http://schemas.openxmlformats.org/officeDocument/2006/relationships/image" Target="../media/image17.png"/><Relationship Id="rId5" Type="http://schemas.openxmlformats.org/officeDocument/2006/relationships/hyperlink" Target="https://go.microsoft.com/fwlink/p/?linkid=2134538" TargetMode="External"/><Relationship Id="rId15" Type="http://schemas.openxmlformats.org/officeDocument/2006/relationships/hyperlink" Target="https://docs.microsoft.com/cloud-app-security/what-is-cloud-app-security" TargetMode="External"/><Relationship Id="rId23" Type="http://schemas.openxmlformats.org/officeDocument/2006/relationships/image" Target="../media/image181.emf"/><Relationship Id="rId28" Type="http://schemas.openxmlformats.org/officeDocument/2006/relationships/image" Target="../media/image185.emf"/><Relationship Id="rId36" Type="http://schemas.openxmlformats.org/officeDocument/2006/relationships/hyperlink" Target="https://aka.ms/MCRA" TargetMode="External"/><Relationship Id="rId10" Type="http://schemas.openxmlformats.org/officeDocument/2006/relationships/hyperlink" Target="https://docs.microsoft.com/azure/active-directory/active-directory-identityprotection" TargetMode="External"/><Relationship Id="rId19" Type="http://schemas.openxmlformats.org/officeDocument/2006/relationships/image" Target="../media/image177.emf"/><Relationship Id="rId31" Type="http://schemas.openxmlformats.org/officeDocument/2006/relationships/image" Target="../media/image187.png"/><Relationship Id="rId4" Type="http://schemas.openxmlformats.org/officeDocument/2006/relationships/hyperlink" Target="https://docs.microsoft.com/windows/security/threat-protection/windows-defender-atp/windows-defender-advanced-threat-protection" TargetMode="External"/><Relationship Id="rId9" Type="http://schemas.openxmlformats.org/officeDocument/2006/relationships/image" Target="../media/image169.emf"/><Relationship Id="rId14" Type="http://schemas.openxmlformats.org/officeDocument/2006/relationships/image" Target="../media/image173.emf"/><Relationship Id="rId22" Type="http://schemas.openxmlformats.org/officeDocument/2006/relationships/image" Target="../media/image180.emf"/><Relationship Id="rId27" Type="http://schemas.openxmlformats.org/officeDocument/2006/relationships/image" Target="../media/image184.emf"/><Relationship Id="rId30" Type="http://schemas.openxmlformats.org/officeDocument/2006/relationships/hyperlink" Target="https://aka.ms/AzureSentinel" TargetMode="External"/><Relationship Id="rId35" Type="http://schemas.openxmlformats.org/officeDocument/2006/relationships/hyperlink" Target="https://docs.microsoft.com/azure/security-center/azure-defender" TargetMode="External"/><Relationship Id="rId8" Type="http://schemas.openxmlformats.org/officeDocument/2006/relationships/image" Target="../media/image168.emf"/><Relationship Id="rId3" Type="http://schemas.openxmlformats.org/officeDocument/2006/relationships/hyperlink" Target="https://docs.microsoft.com/microsoft-365/security/office-365-security/office-365-atp" TargetMode="External"/></Relationships>
</file>

<file path=ppt/slides/_rels/slide16.xml.rels><?xml version="1.0" encoding="UTF-8" standalone="yes"?>
<Relationships xmlns="http://schemas.openxmlformats.org/package/2006/relationships"><Relationship Id="rId13" Type="http://schemas.openxmlformats.org/officeDocument/2006/relationships/image" Target="../media/image172.emf"/><Relationship Id="rId18" Type="http://schemas.openxmlformats.org/officeDocument/2006/relationships/image" Target="../media/image176.emf"/><Relationship Id="rId26" Type="http://schemas.openxmlformats.org/officeDocument/2006/relationships/image" Target="../media/image183.emf"/><Relationship Id="rId21" Type="http://schemas.openxmlformats.org/officeDocument/2006/relationships/image" Target="../media/image179.emf"/><Relationship Id="rId34" Type="http://schemas.openxmlformats.org/officeDocument/2006/relationships/image" Target="../media/image187.png"/><Relationship Id="rId7" Type="http://schemas.openxmlformats.org/officeDocument/2006/relationships/image" Target="../media/image167.emf"/><Relationship Id="rId12" Type="http://schemas.openxmlformats.org/officeDocument/2006/relationships/image" Target="../media/image171.emf"/><Relationship Id="rId17" Type="http://schemas.openxmlformats.org/officeDocument/2006/relationships/image" Target="../media/image175.emf"/><Relationship Id="rId25" Type="http://schemas.openxmlformats.org/officeDocument/2006/relationships/image" Target="../media/image182.emf"/><Relationship Id="rId33" Type="http://schemas.openxmlformats.org/officeDocument/2006/relationships/hyperlink" Target="https://aka.ms/AzureSentinel" TargetMode="External"/><Relationship Id="rId2" Type="http://schemas.openxmlformats.org/officeDocument/2006/relationships/notesSlide" Target="../notesSlides/notesSlide15.xml"/><Relationship Id="rId16" Type="http://schemas.openxmlformats.org/officeDocument/2006/relationships/image" Target="../media/image174.emf"/><Relationship Id="rId20" Type="http://schemas.openxmlformats.org/officeDocument/2006/relationships/image" Target="../media/image178.emf"/><Relationship Id="rId29" Type="http://schemas.openxmlformats.org/officeDocument/2006/relationships/hyperlink" Target="https://docs.microsoft.com/azure/security-center/azure-defender" TargetMode="External"/><Relationship Id="rId1" Type="http://schemas.openxmlformats.org/officeDocument/2006/relationships/slideLayout" Target="../slideLayouts/slideLayout13.xml"/><Relationship Id="rId6" Type="http://schemas.openxmlformats.org/officeDocument/2006/relationships/image" Target="../media/image166.emf"/><Relationship Id="rId11" Type="http://schemas.openxmlformats.org/officeDocument/2006/relationships/image" Target="../media/image170.emf"/><Relationship Id="rId24" Type="http://schemas.openxmlformats.org/officeDocument/2006/relationships/hyperlink" Target="https://docs.microsoft.com/microsoft-365/compliance/insider-risk-management" TargetMode="External"/><Relationship Id="rId32" Type="http://schemas.openxmlformats.org/officeDocument/2006/relationships/image" Target="../media/image186.png"/><Relationship Id="rId37" Type="http://schemas.openxmlformats.org/officeDocument/2006/relationships/image" Target="../media/image190.emf"/><Relationship Id="rId5" Type="http://schemas.openxmlformats.org/officeDocument/2006/relationships/hyperlink" Target="https://go.microsoft.com/fwlink/p/?linkid=2134538" TargetMode="External"/><Relationship Id="rId15" Type="http://schemas.openxmlformats.org/officeDocument/2006/relationships/hyperlink" Target="https://docs.microsoft.com/cloud-app-security/what-is-cloud-app-security" TargetMode="External"/><Relationship Id="rId23" Type="http://schemas.openxmlformats.org/officeDocument/2006/relationships/image" Target="../media/image181.emf"/><Relationship Id="rId28" Type="http://schemas.openxmlformats.org/officeDocument/2006/relationships/image" Target="../media/image185.emf"/><Relationship Id="rId36" Type="http://schemas.openxmlformats.org/officeDocument/2006/relationships/image" Target="../media/image189.emf"/><Relationship Id="rId10" Type="http://schemas.openxmlformats.org/officeDocument/2006/relationships/hyperlink" Target="https://docs.microsoft.com/azure/active-directory/active-directory-identityprotection" TargetMode="External"/><Relationship Id="rId19" Type="http://schemas.openxmlformats.org/officeDocument/2006/relationships/image" Target="../media/image177.emf"/><Relationship Id="rId31" Type="http://schemas.openxmlformats.org/officeDocument/2006/relationships/image" Target="../media/image17.png"/><Relationship Id="rId4" Type="http://schemas.openxmlformats.org/officeDocument/2006/relationships/hyperlink" Target="https://docs.microsoft.com/windows/security/threat-protection/windows-defender-atp/windows-defender-advanced-threat-protection" TargetMode="External"/><Relationship Id="rId9" Type="http://schemas.openxmlformats.org/officeDocument/2006/relationships/image" Target="../media/image169.emf"/><Relationship Id="rId14" Type="http://schemas.openxmlformats.org/officeDocument/2006/relationships/image" Target="../media/image173.emf"/><Relationship Id="rId22" Type="http://schemas.openxmlformats.org/officeDocument/2006/relationships/image" Target="../media/image180.emf"/><Relationship Id="rId27" Type="http://schemas.openxmlformats.org/officeDocument/2006/relationships/image" Target="../media/image184.emf"/><Relationship Id="rId30" Type="http://schemas.openxmlformats.org/officeDocument/2006/relationships/hyperlink" Target="https://aka.ms/MCRA" TargetMode="External"/><Relationship Id="rId35" Type="http://schemas.openxmlformats.org/officeDocument/2006/relationships/image" Target="../media/image188.svg"/><Relationship Id="rId8" Type="http://schemas.openxmlformats.org/officeDocument/2006/relationships/image" Target="../media/image168.emf"/><Relationship Id="rId3" Type="http://schemas.openxmlformats.org/officeDocument/2006/relationships/hyperlink" Target="https://docs.microsoft.com/microsoft-365/security/office-365-security/office-365-atp"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hyperlink" Target="https://docs.microsoft.com/azure/defender-for-iot/" TargetMode="External"/><Relationship Id="rId18" Type="http://schemas.openxmlformats.org/officeDocument/2006/relationships/image" Target="../media/image17.png"/><Relationship Id="rId3" Type="http://schemas.openxmlformats.org/officeDocument/2006/relationships/image" Target="../media/image191.png"/><Relationship Id="rId7" Type="http://schemas.openxmlformats.org/officeDocument/2006/relationships/image" Target="../media/image63.png"/><Relationship Id="rId12" Type="http://schemas.openxmlformats.org/officeDocument/2006/relationships/hyperlink" Target="https://aka.ms/MCRA" TargetMode="External"/><Relationship Id="rId17" Type="http://schemas.openxmlformats.org/officeDocument/2006/relationships/hyperlink" Target="https://aka.ms/threatintelligence" TargetMode="External"/><Relationship Id="rId2" Type="http://schemas.openxmlformats.org/officeDocument/2006/relationships/notesSlide" Target="../notesSlides/notesSlide16.xml"/><Relationship Id="rId16" Type="http://schemas.openxmlformats.org/officeDocument/2006/relationships/image" Target="../media/image125.svg"/><Relationship Id="rId1" Type="http://schemas.openxmlformats.org/officeDocument/2006/relationships/slideLayout" Target="../slideLayouts/slideLayout16.xml"/><Relationship Id="rId6" Type="http://schemas.openxmlformats.org/officeDocument/2006/relationships/image" Target="../media/image194.svg"/><Relationship Id="rId11" Type="http://schemas.openxmlformats.org/officeDocument/2006/relationships/image" Target="../media/image197.svg"/><Relationship Id="rId5" Type="http://schemas.openxmlformats.org/officeDocument/2006/relationships/image" Target="../media/image193.png"/><Relationship Id="rId15" Type="http://schemas.openxmlformats.org/officeDocument/2006/relationships/image" Target="../media/image124.png"/><Relationship Id="rId10" Type="http://schemas.openxmlformats.org/officeDocument/2006/relationships/image" Target="../media/image196.png"/><Relationship Id="rId4" Type="http://schemas.openxmlformats.org/officeDocument/2006/relationships/image" Target="../media/image192.svg"/><Relationship Id="rId9" Type="http://schemas.openxmlformats.org/officeDocument/2006/relationships/hyperlink" Target="https://www.acq.osd.mil/cmmc/draft.html" TargetMode="External"/><Relationship Id="rId14" Type="http://schemas.openxmlformats.org/officeDocument/2006/relationships/hyperlink" Target="https://docs.microsoft.com/azure/sentine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image" Target="../media/image27.png"/><Relationship Id="rId18" Type="http://schemas.openxmlformats.org/officeDocument/2006/relationships/slide" Target="slide57.xml"/><Relationship Id="rId3" Type="http://schemas.openxmlformats.org/officeDocument/2006/relationships/image" Target="../media/image22.png"/><Relationship Id="rId21"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slide" Target="slide18.xml"/><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slide" Target="slide62.xml"/><Relationship Id="rId20"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slide" Target="slide45.xml"/><Relationship Id="rId11" Type="http://schemas.openxmlformats.org/officeDocument/2006/relationships/image" Target="../media/image26.png"/><Relationship Id="rId24" Type="http://schemas.openxmlformats.org/officeDocument/2006/relationships/slide" Target="slide26.xml"/><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1.png"/><Relationship Id="rId10" Type="http://schemas.openxmlformats.org/officeDocument/2006/relationships/slide" Target="slide32.xml"/><Relationship Id="rId19" Type="http://schemas.openxmlformats.org/officeDocument/2006/relationships/hyperlink" Target="https://aka.ms/mcra" TargetMode="External"/><Relationship Id="rId4" Type="http://schemas.openxmlformats.org/officeDocument/2006/relationships/slide" Target="slide52.xml"/><Relationship Id="rId9" Type="http://schemas.openxmlformats.org/officeDocument/2006/relationships/image" Target="../media/image25.png"/><Relationship Id="rId14" Type="http://schemas.openxmlformats.org/officeDocument/2006/relationships/slide" Target="slide35.xml"/><Relationship Id="rId22" Type="http://schemas.openxmlformats.org/officeDocument/2006/relationships/slide" Target="slide22.xml"/></Relationships>
</file>

<file path=ppt/slides/_rels/slide20.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1.svg"/><Relationship Id="rId5" Type="http://schemas.openxmlformats.org/officeDocument/2006/relationships/image" Target="../media/image210.png"/><Relationship Id="rId4" Type="http://schemas.openxmlformats.org/officeDocument/2006/relationships/image" Target="../media/image209.svg"/></Relationships>
</file>

<file path=ppt/slides/_rels/slide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5.svg"/></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222.png"/><Relationship Id="rId3" Type="http://schemas.openxmlformats.org/officeDocument/2006/relationships/image" Target="../media/image214.png"/><Relationship Id="rId7" Type="http://schemas.openxmlformats.org/officeDocument/2006/relationships/image" Target="../media/image219.png"/><Relationship Id="rId12" Type="http://schemas.openxmlformats.org/officeDocument/2006/relationships/slide" Target="slide56.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8.svg"/><Relationship Id="rId11" Type="http://schemas.openxmlformats.org/officeDocument/2006/relationships/image" Target="../media/image221.png"/><Relationship Id="rId5" Type="http://schemas.openxmlformats.org/officeDocument/2006/relationships/image" Target="../media/image217.png"/><Relationship Id="rId10" Type="http://schemas.openxmlformats.org/officeDocument/2006/relationships/slide" Target="slide48.xml"/><Relationship Id="rId4" Type="http://schemas.openxmlformats.org/officeDocument/2006/relationships/image" Target="../media/image216.svg"/><Relationship Id="rId9" Type="http://schemas.openxmlformats.org/officeDocument/2006/relationships/image" Target="../media/image220.png"/><Relationship Id="rId14" Type="http://schemas.openxmlformats.org/officeDocument/2006/relationships/slide" Target="slide17.xml"/></Relationships>
</file>

<file path=ppt/slides/_rels/slide23.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18" Type="http://schemas.openxmlformats.org/officeDocument/2006/relationships/image" Target="../media/image233.png"/><Relationship Id="rId26" Type="http://schemas.openxmlformats.org/officeDocument/2006/relationships/image" Target="../media/image239.svg"/><Relationship Id="rId3" Type="http://schemas.openxmlformats.org/officeDocument/2006/relationships/hyperlink" Target="https://docs.microsoft.com/azure/active-directory/active-directory-conditional-access-azure-portal" TargetMode="External"/><Relationship Id="rId21" Type="http://schemas.openxmlformats.org/officeDocument/2006/relationships/image" Target="../media/image124.png"/><Relationship Id="rId7" Type="http://schemas.openxmlformats.org/officeDocument/2006/relationships/image" Target="../media/image62.svg"/><Relationship Id="rId12" Type="http://schemas.openxmlformats.org/officeDocument/2006/relationships/image" Target="../media/image227.png"/><Relationship Id="rId17" Type="http://schemas.openxmlformats.org/officeDocument/2006/relationships/image" Target="../media/image232.svg"/><Relationship Id="rId25" Type="http://schemas.openxmlformats.org/officeDocument/2006/relationships/image" Target="../media/image238.png"/><Relationship Id="rId2" Type="http://schemas.openxmlformats.org/officeDocument/2006/relationships/notesSlide" Target="../notesSlides/notesSlide21.xml"/><Relationship Id="rId16" Type="http://schemas.openxmlformats.org/officeDocument/2006/relationships/image" Target="../media/image231.png"/><Relationship Id="rId20" Type="http://schemas.openxmlformats.org/officeDocument/2006/relationships/image" Target="../media/image235.svg"/><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226.svg"/><Relationship Id="rId24" Type="http://schemas.openxmlformats.org/officeDocument/2006/relationships/image" Target="../media/image237.svg"/><Relationship Id="rId5" Type="http://schemas.openxmlformats.org/officeDocument/2006/relationships/hyperlink" Target="https://docs.microsoft.com/en-us/azure/active-directory/" TargetMode="External"/><Relationship Id="rId15" Type="http://schemas.openxmlformats.org/officeDocument/2006/relationships/image" Target="../media/image230.svg"/><Relationship Id="rId23" Type="http://schemas.openxmlformats.org/officeDocument/2006/relationships/image" Target="../media/image236.png"/><Relationship Id="rId28" Type="http://schemas.openxmlformats.org/officeDocument/2006/relationships/image" Target="../media/image241.svg"/><Relationship Id="rId10" Type="http://schemas.openxmlformats.org/officeDocument/2006/relationships/image" Target="../media/image225.png"/><Relationship Id="rId19" Type="http://schemas.openxmlformats.org/officeDocument/2006/relationships/image" Target="../media/image234.png"/><Relationship Id="rId4" Type="http://schemas.openxmlformats.org/officeDocument/2006/relationships/hyperlink" Target="https://docs.microsoft.com/en-us/azure/active-directory/active-directory-b2b-what-is-azure-ad-b2b" TargetMode="External"/><Relationship Id="rId9" Type="http://schemas.openxmlformats.org/officeDocument/2006/relationships/image" Target="../media/image224.svg"/><Relationship Id="rId14" Type="http://schemas.openxmlformats.org/officeDocument/2006/relationships/image" Target="../media/image229.png"/><Relationship Id="rId22" Type="http://schemas.openxmlformats.org/officeDocument/2006/relationships/image" Target="../media/image125.svg"/><Relationship Id="rId27" Type="http://schemas.openxmlformats.org/officeDocument/2006/relationships/image" Target="../media/image240.png"/></Relationships>
</file>

<file path=ppt/slides/_rels/slide24.xml.rels><?xml version="1.0" encoding="UTF-8" standalone="yes"?>
<Relationships xmlns="http://schemas.openxmlformats.org/package/2006/relationships"><Relationship Id="rId26" Type="http://schemas.openxmlformats.org/officeDocument/2006/relationships/image" Target="../media/image252.png"/><Relationship Id="rId21" Type="http://schemas.openxmlformats.org/officeDocument/2006/relationships/image" Target="../media/image249.png"/><Relationship Id="rId42" Type="http://schemas.openxmlformats.org/officeDocument/2006/relationships/image" Target="../media/image62.svg"/><Relationship Id="rId47" Type="http://schemas.openxmlformats.org/officeDocument/2006/relationships/image" Target="../media/image260.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276.png"/><Relationship Id="rId89" Type="http://schemas.openxmlformats.org/officeDocument/2006/relationships/image" Target="../media/image280.svg"/><Relationship Id="rId16" Type="http://schemas.openxmlformats.org/officeDocument/2006/relationships/image" Target="../media/image72.png"/><Relationship Id="rId11" Type="http://schemas.openxmlformats.org/officeDocument/2006/relationships/image" Target="../media/image67.png"/><Relationship Id="rId32" Type="http://schemas.openxmlformats.org/officeDocument/2006/relationships/image" Target="../media/image256.jpeg"/><Relationship Id="rId37" Type="http://schemas.openxmlformats.org/officeDocument/2006/relationships/image" Target="../media/image93.png"/><Relationship Id="rId53" Type="http://schemas.openxmlformats.org/officeDocument/2006/relationships/image" Target="../media/image265.svg"/><Relationship Id="rId58" Type="http://schemas.openxmlformats.org/officeDocument/2006/relationships/image" Target="../media/image117.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78.emf"/><Relationship Id="rId5" Type="http://schemas.openxmlformats.org/officeDocument/2006/relationships/image" Target="../media/image244.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10.jpeg"/><Relationship Id="rId22" Type="http://schemas.openxmlformats.org/officeDocument/2006/relationships/image" Target="../media/image250.png"/><Relationship Id="rId27" Type="http://schemas.openxmlformats.org/officeDocument/2006/relationships/image" Target="../media/image253.svg"/><Relationship Id="rId43" Type="http://schemas.openxmlformats.org/officeDocument/2006/relationships/hyperlink" Target="https://docs.microsoft.com/cloud-app-security/proxy-intro-aad" TargetMode="External"/><Relationship Id="rId48" Type="http://schemas.openxmlformats.org/officeDocument/2006/relationships/image" Target="../media/image261.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273.png"/><Relationship Id="rId85" Type="http://schemas.openxmlformats.org/officeDocument/2006/relationships/hyperlink" Target="https://docs.microsoft.com/mem/intune/" TargetMode="External"/><Relationship Id="rId3" Type="http://schemas.openxmlformats.org/officeDocument/2006/relationships/image" Target="../media/image242.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47.png"/><Relationship Id="rId33" Type="http://schemas.openxmlformats.org/officeDocument/2006/relationships/image" Target="../media/image91.png"/><Relationship Id="rId38" Type="http://schemas.openxmlformats.org/officeDocument/2006/relationships/image" Target="../media/image94.png"/><Relationship Id="rId46" Type="http://schemas.openxmlformats.org/officeDocument/2006/relationships/image" Target="../media/image259.svg"/><Relationship Id="rId59" Type="http://schemas.openxmlformats.org/officeDocument/2006/relationships/image" Target="../media/image118.png"/><Relationship Id="rId67" Type="http://schemas.openxmlformats.org/officeDocument/2006/relationships/image" Target="../media/image270.png"/><Relationship Id="rId20" Type="http://schemas.openxmlformats.org/officeDocument/2006/relationships/image" Target="../media/image248.png"/><Relationship Id="rId41" Type="http://schemas.openxmlformats.org/officeDocument/2006/relationships/image" Target="../media/image61.png"/><Relationship Id="rId54" Type="http://schemas.openxmlformats.org/officeDocument/2006/relationships/hyperlink" Target="https://aka.ms/MCRA" TargetMode="External"/><Relationship Id="rId62" Type="http://schemas.openxmlformats.org/officeDocument/2006/relationships/image" Target="../media/image269.png"/><Relationship Id="rId70" Type="http://schemas.openxmlformats.org/officeDocument/2006/relationships/hyperlink" Target="https://docs.microsoft.com/en-us/azure/active-directory/" TargetMode="External"/><Relationship Id="rId75" Type="http://schemas.openxmlformats.org/officeDocument/2006/relationships/image" Target="../media/image75.png"/><Relationship Id="rId83" Type="http://schemas.openxmlformats.org/officeDocument/2006/relationships/image" Target="../media/image275.png"/><Relationship Id="rId88" Type="http://schemas.openxmlformats.org/officeDocument/2006/relationships/image" Target="../media/image279.png"/><Relationship Id="rId91" Type="http://schemas.openxmlformats.org/officeDocument/2006/relationships/image" Target="../media/image111.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5.xml"/><Relationship Id="rId6" Type="http://schemas.openxmlformats.org/officeDocument/2006/relationships/image" Target="../media/image245.svg"/><Relationship Id="rId15" Type="http://schemas.openxmlformats.org/officeDocument/2006/relationships/image" Target="../media/image71.png"/><Relationship Id="rId23" Type="http://schemas.openxmlformats.org/officeDocument/2006/relationships/image" Target="../media/image251.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258.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266.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255.png"/><Relationship Id="rId44" Type="http://schemas.openxmlformats.org/officeDocument/2006/relationships/image" Target="../media/image120.png"/><Relationship Id="rId52" Type="http://schemas.openxmlformats.org/officeDocument/2006/relationships/image" Target="../media/image264.png"/><Relationship Id="rId60" Type="http://schemas.openxmlformats.org/officeDocument/2006/relationships/image" Target="../media/image267.png"/><Relationship Id="rId65" Type="http://schemas.openxmlformats.org/officeDocument/2006/relationships/hyperlink" Target="http://aka.ms/threatintelligence" TargetMode="External"/><Relationship Id="rId73" Type="http://schemas.openxmlformats.org/officeDocument/2006/relationships/image" Target="../media/image271.png"/><Relationship Id="rId78" Type="http://schemas.openxmlformats.org/officeDocument/2006/relationships/image" Target="../media/image77.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277.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243.svg"/><Relationship Id="rId9" Type="http://schemas.openxmlformats.org/officeDocument/2006/relationships/image" Target="../media/image247.jpeg"/><Relationship Id="rId13" Type="http://schemas.openxmlformats.org/officeDocument/2006/relationships/image" Target="../media/image69.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21.emf"/><Relationship Id="rId34" Type="http://schemas.openxmlformats.org/officeDocument/2006/relationships/image" Target="../media/image92.jpeg"/><Relationship Id="rId50" Type="http://schemas.openxmlformats.org/officeDocument/2006/relationships/image" Target="../media/image262.png"/><Relationship Id="rId55" Type="http://schemas.openxmlformats.org/officeDocument/2006/relationships/image" Target="../media/image17.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281.png"/><Relationship Id="rId7" Type="http://schemas.openxmlformats.org/officeDocument/2006/relationships/image" Target="../media/image76.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22.xml"/><Relationship Id="rId29" Type="http://schemas.openxmlformats.org/officeDocument/2006/relationships/image" Target="../media/image254.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65.png"/><Relationship Id="rId87" Type="http://schemas.openxmlformats.org/officeDocument/2006/relationships/image" Target="../media/image278.svg"/><Relationship Id="rId61" Type="http://schemas.openxmlformats.org/officeDocument/2006/relationships/image" Target="../media/image268.png"/><Relationship Id="rId82" Type="http://schemas.openxmlformats.org/officeDocument/2006/relationships/image" Target="../media/image274.png"/><Relationship Id="rId19" Type="http://schemas.openxmlformats.org/officeDocument/2006/relationships/image" Target="../media/image46.jpeg"/><Relationship Id="rId14" Type="http://schemas.openxmlformats.org/officeDocument/2006/relationships/image" Target="../media/image70.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257.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272.jpeg"/><Relationship Id="rId8" Type="http://schemas.openxmlformats.org/officeDocument/2006/relationships/image" Target="../media/image246.jpeg"/><Relationship Id="rId51" Type="http://schemas.openxmlformats.org/officeDocument/2006/relationships/image" Target="../media/image263.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282.svg"/></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microsoft-365/security/office-365-security/ciso-workshop-module-3" TargetMode="External"/><Relationship Id="rId3" Type="http://schemas.openxmlformats.org/officeDocument/2006/relationships/hyperlink" Target="https://aka.ms/zerotrust" TargetMode="External"/><Relationship Id="rId7" Type="http://schemas.openxmlformats.org/officeDocument/2006/relationships/hyperlink" Target="https://onedrive.live.com/?authkey=%21ADasNFxVKE6xm8M&amp;cid=66C31D2DBF8E0F71&amp;id=66C31D2DBF8E0F71%21677&amp;parId=66C31D2DBF8E0F71%21633&amp;o=OneUp"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onedrive.live.com/?authkey=%21AMhTvs0cQ18eMCU&amp;cid=66C31D2DBF8E0F71&amp;id=66C31D2DBF8E0F71%21643&amp;parId=66C31D2DBF8E0F71%21633&amp;o=OneUp" TargetMode="External"/><Relationship Id="rId11" Type="http://schemas.openxmlformats.org/officeDocument/2006/relationships/image" Target="../media/image284.svg"/><Relationship Id="rId5" Type="http://schemas.openxmlformats.org/officeDocument/2006/relationships/hyperlink" Target="https://aka.ms/ztguide" TargetMode="External"/><Relationship Id="rId10" Type="http://schemas.openxmlformats.org/officeDocument/2006/relationships/image" Target="../media/image283.png"/><Relationship Id="rId4" Type="http://schemas.openxmlformats.org/officeDocument/2006/relationships/hyperlink" Target="https://aka.ms/ztbizplan" TargetMode="External"/><Relationship Id="rId9" Type="http://schemas.openxmlformats.org/officeDocument/2006/relationships/hyperlink" Target="https://www.microsoft.com/itshowcase/implementing-a-zero-trust-security-model-at-microsoft"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271.png"/><Relationship Id="rId18" Type="http://schemas.openxmlformats.org/officeDocument/2006/relationships/image" Target="../media/image287.svg"/><Relationship Id="rId3" Type="http://schemas.openxmlformats.org/officeDocument/2006/relationships/image" Target="../media/image285.png"/><Relationship Id="rId7" Type="http://schemas.openxmlformats.org/officeDocument/2006/relationships/image" Target="../media/image273.png"/><Relationship Id="rId12" Type="http://schemas.openxmlformats.org/officeDocument/2006/relationships/image" Target="../media/image70.png"/><Relationship Id="rId17" Type="http://schemas.openxmlformats.org/officeDocument/2006/relationships/image" Target="../media/image86.png"/><Relationship Id="rId2" Type="http://schemas.openxmlformats.org/officeDocument/2006/relationships/notesSlide" Target="../notesSlides/notesSlide24.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69.png"/><Relationship Id="rId5" Type="http://schemas.openxmlformats.org/officeDocument/2006/relationships/image" Target="../media/image77.png"/><Relationship Id="rId15" Type="http://schemas.openxmlformats.org/officeDocument/2006/relationships/image" Target="../media/image72.png"/><Relationship Id="rId10" Type="http://schemas.openxmlformats.org/officeDocument/2006/relationships/image" Target="../media/image68.png"/><Relationship Id="rId19" Type="http://schemas.openxmlformats.org/officeDocument/2006/relationships/image" Target="../media/image288.png"/><Relationship Id="rId4" Type="http://schemas.openxmlformats.org/officeDocument/2006/relationships/image" Target="../media/image286.svg"/><Relationship Id="rId9" Type="http://schemas.openxmlformats.org/officeDocument/2006/relationships/image" Target="../media/image67.pn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84.png"/><Relationship Id="rId3" Type="http://schemas.openxmlformats.org/officeDocument/2006/relationships/image" Target="../media/image285.png"/><Relationship Id="rId21" Type="http://schemas.openxmlformats.org/officeDocument/2006/relationships/image" Target="../media/image290.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271.png"/><Relationship Id="rId17" Type="http://schemas.openxmlformats.org/officeDocument/2006/relationships/image" Target="../media/image287.svg"/><Relationship Id="rId2" Type="http://schemas.openxmlformats.org/officeDocument/2006/relationships/notesSlide" Target="../notesSlides/notesSlide25.xml"/><Relationship Id="rId16" Type="http://schemas.openxmlformats.org/officeDocument/2006/relationships/image" Target="../media/image86.png"/><Relationship Id="rId20"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70.png"/><Relationship Id="rId5" Type="http://schemas.openxmlformats.org/officeDocument/2006/relationships/image" Target="../media/image77.png"/><Relationship Id="rId15" Type="http://schemas.openxmlformats.org/officeDocument/2006/relationships/image" Target="../media/image73.png"/><Relationship Id="rId10" Type="http://schemas.openxmlformats.org/officeDocument/2006/relationships/image" Target="../media/image69.png"/><Relationship Id="rId19" Type="http://schemas.openxmlformats.org/officeDocument/2006/relationships/image" Target="../media/image289.svg"/><Relationship Id="rId4" Type="http://schemas.openxmlformats.org/officeDocument/2006/relationships/image" Target="../media/image286.svg"/><Relationship Id="rId9" Type="http://schemas.openxmlformats.org/officeDocument/2006/relationships/image" Target="../media/image68.png"/><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84.png"/><Relationship Id="rId3" Type="http://schemas.openxmlformats.org/officeDocument/2006/relationships/image" Target="../media/image285.png"/><Relationship Id="rId21" Type="http://schemas.openxmlformats.org/officeDocument/2006/relationships/image" Target="../media/image290.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271.png"/><Relationship Id="rId17" Type="http://schemas.openxmlformats.org/officeDocument/2006/relationships/image" Target="../media/image292.svg"/><Relationship Id="rId2" Type="http://schemas.openxmlformats.org/officeDocument/2006/relationships/notesSlide" Target="../notesSlides/notesSlide26.xml"/><Relationship Id="rId16" Type="http://schemas.openxmlformats.org/officeDocument/2006/relationships/image" Target="../media/image86.png"/><Relationship Id="rId20"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70.png"/><Relationship Id="rId5" Type="http://schemas.openxmlformats.org/officeDocument/2006/relationships/image" Target="../media/image77.png"/><Relationship Id="rId15" Type="http://schemas.openxmlformats.org/officeDocument/2006/relationships/image" Target="../media/image73.png"/><Relationship Id="rId23" Type="http://schemas.openxmlformats.org/officeDocument/2006/relationships/image" Target="../media/image60.emf"/><Relationship Id="rId10" Type="http://schemas.openxmlformats.org/officeDocument/2006/relationships/image" Target="../media/image69.png"/><Relationship Id="rId19" Type="http://schemas.openxmlformats.org/officeDocument/2006/relationships/image" Target="../media/image293.svg"/><Relationship Id="rId4" Type="http://schemas.openxmlformats.org/officeDocument/2006/relationships/image" Target="../media/image291.svg"/><Relationship Id="rId9" Type="http://schemas.openxmlformats.org/officeDocument/2006/relationships/image" Target="../media/image68.png"/><Relationship Id="rId14" Type="http://schemas.openxmlformats.org/officeDocument/2006/relationships/image" Target="../media/image72.png"/><Relationship Id="rId22" Type="http://schemas.openxmlformats.org/officeDocument/2006/relationships/hyperlink" Target="https://docs.microsoft.com/azure/active-directory/manage-apps/application-proxy"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77.png"/><Relationship Id="rId18" Type="http://schemas.openxmlformats.org/officeDocument/2006/relationships/image" Target="../media/image293.svg"/><Relationship Id="rId3" Type="http://schemas.openxmlformats.org/officeDocument/2006/relationships/hyperlink" Target="https://docs.microsoft.com/en-us/azure/active-directory/active-directory-conditional-access-azure-portal" TargetMode="External"/><Relationship Id="rId21" Type="http://schemas.openxmlformats.org/officeDocument/2006/relationships/image" Target="../media/image86.png"/><Relationship Id="rId7" Type="http://schemas.openxmlformats.org/officeDocument/2006/relationships/image" Target="../media/image70.png"/><Relationship Id="rId12" Type="http://schemas.openxmlformats.org/officeDocument/2006/relationships/image" Target="../media/image273.png"/><Relationship Id="rId17" Type="http://schemas.openxmlformats.org/officeDocument/2006/relationships/image" Target="../media/image84.png"/><Relationship Id="rId25" Type="http://schemas.openxmlformats.org/officeDocument/2006/relationships/slide" Target="slide31.xml"/><Relationship Id="rId2" Type="http://schemas.openxmlformats.org/officeDocument/2006/relationships/notesSlide" Target="../notesSlides/notesSlide27.xml"/><Relationship Id="rId16" Type="http://schemas.openxmlformats.org/officeDocument/2006/relationships/image" Target="../media/image60.emf"/><Relationship Id="rId20" Type="http://schemas.openxmlformats.org/officeDocument/2006/relationships/image" Target="../media/image291.sv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png"/><Relationship Id="rId24" Type="http://schemas.openxmlformats.org/officeDocument/2006/relationships/image" Target="../media/image294.png"/><Relationship Id="rId5" Type="http://schemas.openxmlformats.org/officeDocument/2006/relationships/image" Target="../media/image68.png"/><Relationship Id="rId15" Type="http://schemas.openxmlformats.org/officeDocument/2006/relationships/hyperlink" Target="https://docs.microsoft.com/azure/active-directory/manage-apps/application-proxy" TargetMode="External"/><Relationship Id="rId23" Type="http://schemas.openxmlformats.org/officeDocument/2006/relationships/image" Target="../media/image290.png"/><Relationship Id="rId10" Type="http://schemas.openxmlformats.org/officeDocument/2006/relationships/image" Target="../media/image72.png"/><Relationship Id="rId19" Type="http://schemas.openxmlformats.org/officeDocument/2006/relationships/image" Target="../media/image285.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8.emf"/><Relationship Id="rId22" Type="http://schemas.openxmlformats.org/officeDocument/2006/relationships/image" Target="../media/image292.svg"/></Relationships>
</file>

<file path=ppt/slides/_rels/slide3.xml.rels><?xml version="1.0" encoding="UTF-8" standalone="yes"?>
<Relationships xmlns="http://schemas.openxmlformats.org/package/2006/relationships"><Relationship Id="rId8" Type="http://schemas.openxmlformats.org/officeDocument/2006/relationships/hyperlink" Target="https://aka.ms/secureadoption" TargetMode="External"/><Relationship Id="rId13" Type="http://schemas.openxmlformats.org/officeDocument/2006/relationships/hyperlink" Target="https://aka.ms/benchmarkdocs" TargetMode="External"/><Relationship Id="rId18" Type="http://schemas.openxmlformats.org/officeDocument/2006/relationships/hyperlink" Target="https://aka.ms/azuresecuritytop10" TargetMode="External"/><Relationship Id="rId3" Type="http://schemas.openxmlformats.org/officeDocument/2006/relationships/image" Target="../media/image32.png"/><Relationship Id="rId21" Type="http://schemas.openxmlformats.org/officeDocument/2006/relationships/hyperlink" Target="http://twitter.com/marksimos" TargetMode="External"/><Relationship Id="rId7" Type="http://schemas.openxmlformats.org/officeDocument/2006/relationships/image" Target="../media/image36.svg"/><Relationship Id="rId12" Type="http://schemas.openxmlformats.org/officeDocument/2006/relationships/hyperlink" Target="https://docs.microsoft.com/microsoft-365/security" TargetMode="External"/><Relationship Id="rId17" Type="http://schemas.openxmlformats.org/officeDocument/2006/relationships/hyperlink" Target="http://aka.ms/ztguide" TargetMode="External"/><Relationship Id="rId2" Type="http://schemas.openxmlformats.org/officeDocument/2006/relationships/notesSlide" Target="../notesSlides/notesSlide3.xml"/><Relationship Id="rId16" Type="http://schemas.openxmlformats.org/officeDocument/2006/relationships/hyperlink" Target="http://aka.ms/humanoperated" TargetMode="External"/><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hyperlink" Target="https://docs.microsoft.com/azure/security/" TargetMode="External"/><Relationship Id="rId24" Type="http://schemas.openxmlformats.org/officeDocument/2006/relationships/image" Target="../media/image17.png"/><Relationship Id="rId5" Type="http://schemas.openxmlformats.org/officeDocument/2006/relationships/image" Target="../media/image34.png"/><Relationship Id="rId15" Type="http://schemas.openxmlformats.org/officeDocument/2006/relationships/hyperlink" Target="https://aka.ms/SPA" TargetMode="External"/><Relationship Id="rId23" Type="http://schemas.openxmlformats.org/officeDocument/2006/relationships/hyperlink" Target="https://aka.ms/MCRA" TargetMode="External"/><Relationship Id="rId10" Type="http://schemas.openxmlformats.org/officeDocument/2006/relationships/hyperlink" Target="https://aka.ms/SecurityDocs" TargetMode="External"/><Relationship Id="rId19" Type="http://schemas.openxmlformats.org/officeDocument/2006/relationships/hyperlink" Target="https://aka.ms/markslist" TargetMode="External"/><Relationship Id="rId4" Type="http://schemas.openxmlformats.org/officeDocument/2006/relationships/image" Target="../media/image33.svg"/><Relationship Id="rId9" Type="http://schemas.openxmlformats.org/officeDocument/2006/relationships/hyperlink" Target="http://aka.ms/MCRA" TargetMode="External"/><Relationship Id="rId14" Type="http://schemas.openxmlformats.org/officeDocument/2006/relationships/hyperlink" Target="https://aka.ms/WAFSecurity" TargetMode="External"/><Relationship Id="rId22" Type="http://schemas.openxmlformats.org/officeDocument/2006/relationships/image" Target="../media/image38.jpeg"/></Relationships>
</file>

<file path=ppt/slides/_rels/slide30.xml.rels><?xml version="1.0" encoding="UTF-8" standalone="yes"?>
<Relationships xmlns="http://schemas.openxmlformats.org/package/2006/relationships"><Relationship Id="rId8" Type="http://schemas.openxmlformats.org/officeDocument/2006/relationships/image" Target="../media/image300.jpeg"/><Relationship Id="rId13" Type="http://schemas.openxmlformats.org/officeDocument/2006/relationships/image" Target="../media/image165.png"/><Relationship Id="rId18" Type="http://schemas.openxmlformats.org/officeDocument/2006/relationships/image" Target="../media/image86.png"/><Relationship Id="rId3" Type="http://schemas.openxmlformats.org/officeDocument/2006/relationships/image" Target="../media/image295.png"/><Relationship Id="rId21" Type="http://schemas.openxmlformats.org/officeDocument/2006/relationships/image" Target="../media/image305.png"/><Relationship Id="rId7" Type="http://schemas.openxmlformats.org/officeDocument/2006/relationships/image" Target="../media/image299.png"/><Relationship Id="rId12" Type="http://schemas.openxmlformats.org/officeDocument/2006/relationships/image" Target="../media/image303.png"/><Relationship Id="rId17" Type="http://schemas.openxmlformats.org/officeDocument/2006/relationships/image" Target="../media/image78.emf"/><Relationship Id="rId2" Type="http://schemas.openxmlformats.org/officeDocument/2006/relationships/notesSlide" Target="../notesSlides/notesSlide28.xml"/><Relationship Id="rId16" Type="http://schemas.openxmlformats.org/officeDocument/2006/relationships/image" Target="../media/image77.png"/><Relationship Id="rId20"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298.jpeg"/><Relationship Id="rId11" Type="http://schemas.microsoft.com/office/2007/relationships/hdphoto" Target="../media/hdphoto1.wdp"/><Relationship Id="rId24" Type="http://schemas.openxmlformats.org/officeDocument/2006/relationships/image" Target="../media/image289.svg"/><Relationship Id="rId5" Type="http://schemas.openxmlformats.org/officeDocument/2006/relationships/image" Target="../media/image297.png"/><Relationship Id="rId15" Type="http://schemas.openxmlformats.org/officeDocument/2006/relationships/image" Target="../media/image286.svg"/><Relationship Id="rId23" Type="http://schemas.openxmlformats.org/officeDocument/2006/relationships/image" Target="../media/image84.png"/><Relationship Id="rId10" Type="http://schemas.openxmlformats.org/officeDocument/2006/relationships/image" Target="../media/image302.png"/><Relationship Id="rId19" Type="http://schemas.openxmlformats.org/officeDocument/2006/relationships/image" Target="../media/image287.svg"/><Relationship Id="rId4" Type="http://schemas.openxmlformats.org/officeDocument/2006/relationships/image" Target="../media/image296.jpeg"/><Relationship Id="rId9" Type="http://schemas.openxmlformats.org/officeDocument/2006/relationships/image" Target="../media/image301.png"/><Relationship Id="rId14" Type="http://schemas.openxmlformats.org/officeDocument/2006/relationships/image" Target="../media/image285.png"/><Relationship Id="rId22" Type="http://schemas.openxmlformats.org/officeDocument/2006/relationships/image" Target="../media/image306.svg"/></Relationships>
</file>

<file path=ppt/slides/_rels/slide3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308.svg"/></Relationships>
</file>

<file path=ppt/slides/_rels/slide3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61.png"/><Relationship Id="rId7" Type="http://schemas.openxmlformats.org/officeDocument/2006/relationships/image" Target="../media/image310.png"/><Relationship Id="rId12" Type="http://schemas.openxmlformats.org/officeDocument/2006/relationships/image" Target="../media/image314.sv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slide" Target="slide33.xml"/><Relationship Id="rId11" Type="http://schemas.openxmlformats.org/officeDocument/2006/relationships/image" Target="../media/image313.png"/><Relationship Id="rId5" Type="http://schemas.openxmlformats.org/officeDocument/2006/relationships/image" Target="../media/image309.png"/><Relationship Id="rId10" Type="http://schemas.openxmlformats.org/officeDocument/2006/relationships/image" Target="../media/image312.svg"/><Relationship Id="rId4" Type="http://schemas.openxmlformats.org/officeDocument/2006/relationships/image" Target="../media/image62.svg"/><Relationship Id="rId9" Type="http://schemas.openxmlformats.org/officeDocument/2006/relationships/image" Target="../media/image311.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azure/active-directory/manage-apps/application-proxy-integrate-with-remote-desktop-services"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16.svg"/><Relationship Id="rId4" Type="http://schemas.openxmlformats.org/officeDocument/2006/relationships/image" Target="../media/image315.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active-directory/develop/quickstart-register-app" TargetMode="External"/><Relationship Id="rId7" Type="http://schemas.openxmlformats.org/officeDocument/2006/relationships/hyperlink" Target="https://docs.microsoft.com/azure/active-directory/manage-apps/application-proxy"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docs.microsoft.com/cloud-app-security/proxy-intro-aad" TargetMode="External"/><Relationship Id="rId5" Type="http://schemas.openxmlformats.org/officeDocument/2006/relationships/hyperlink" Target="https://docs.microsoft.com/azure/active-directory/develop/active-directory-how-applications-are-added" TargetMode="External"/><Relationship Id="rId4" Type="http://schemas.openxmlformats.org/officeDocument/2006/relationships/hyperlink" Target="https://docs.microsoft.com/azure/active-directory/develop/msal-overview"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22.svg"/><Relationship Id="rId13" Type="http://schemas.openxmlformats.org/officeDocument/2006/relationships/image" Target="../media/image327.tiff"/><Relationship Id="rId3" Type="http://schemas.openxmlformats.org/officeDocument/2006/relationships/image" Target="../media/image317.png"/><Relationship Id="rId7" Type="http://schemas.openxmlformats.org/officeDocument/2006/relationships/image" Target="../media/image321.png"/><Relationship Id="rId12" Type="http://schemas.openxmlformats.org/officeDocument/2006/relationships/image" Target="../media/image326.sv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20.sv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svg"/><Relationship Id="rId4" Type="http://schemas.openxmlformats.org/officeDocument/2006/relationships/image" Target="../media/image318.svg"/><Relationship Id="rId9" Type="http://schemas.openxmlformats.org/officeDocument/2006/relationships/image" Target="../media/image323.png"/></Relationships>
</file>

<file path=ppt/slides/_rels/slide37.xml.rels><?xml version="1.0" encoding="UTF-8" standalone="yes"?>
<Relationships xmlns="http://schemas.openxmlformats.org/package/2006/relationships"><Relationship Id="rId8" Type="http://schemas.openxmlformats.org/officeDocument/2006/relationships/image" Target="../media/image331.svg"/><Relationship Id="rId13" Type="http://schemas.openxmlformats.org/officeDocument/2006/relationships/image" Target="../media/image335.png"/><Relationship Id="rId18" Type="http://schemas.openxmlformats.org/officeDocument/2006/relationships/image" Target="../media/image339.svg"/><Relationship Id="rId3" Type="http://schemas.openxmlformats.org/officeDocument/2006/relationships/image" Target="../media/image328.png"/><Relationship Id="rId21" Type="http://schemas.openxmlformats.org/officeDocument/2006/relationships/image" Target="../media/image217.png"/><Relationship Id="rId7" Type="http://schemas.openxmlformats.org/officeDocument/2006/relationships/image" Target="../media/image325.png"/><Relationship Id="rId12" Type="http://schemas.openxmlformats.org/officeDocument/2006/relationships/image" Target="../media/image334.svg"/><Relationship Id="rId17" Type="http://schemas.openxmlformats.org/officeDocument/2006/relationships/image" Target="../media/image338.png"/><Relationship Id="rId25" Type="http://schemas.openxmlformats.org/officeDocument/2006/relationships/image" Target="../media/image343.svg"/><Relationship Id="rId2" Type="http://schemas.openxmlformats.org/officeDocument/2006/relationships/notesSlide" Target="../notesSlides/notesSlide35.xml"/><Relationship Id="rId16" Type="http://schemas.openxmlformats.org/officeDocument/2006/relationships/image" Target="../media/image337.svg"/><Relationship Id="rId20" Type="http://schemas.openxmlformats.org/officeDocument/2006/relationships/image" Target="../media/image341.svg"/><Relationship Id="rId1" Type="http://schemas.openxmlformats.org/officeDocument/2006/relationships/slideLayout" Target="../slideLayouts/slideLayout18.xml"/><Relationship Id="rId6" Type="http://schemas.openxmlformats.org/officeDocument/2006/relationships/image" Target="../media/image330.svg"/><Relationship Id="rId11" Type="http://schemas.openxmlformats.org/officeDocument/2006/relationships/image" Target="../media/image321.png"/><Relationship Id="rId24" Type="http://schemas.openxmlformats.org/officeDocument/2006/relationships/image" Target="../media/image342.png"/><Relationship Id="rId5" Type="http://schemas.openxmlformats.org/officeDocument/2006/relationships/image" Target="../media/image323.png"/><Relationship Id="rId15" Type="http://schemas.openxmlformats.org/officeDocument/2006/relationships/image" Target="../media/image317.png"/><Relationship Id="rId23" Type="http://schemas.openxmlformats.org/officeDocument/2006/relationships/image" Target="../media/image327.tiff"/><Relationship Id="rId10" Type="http://schemas.openxmlformats.org/officeDocument/2006/relationships/image" Target="../media/image333.svg"/><Relationship Id="rId19" Type="http://schemas.openxmlformats.org/officeDocument/2006/relationships/image" Target="../media/image340.png"/><Relationship Id="rId4" Type="http://schemas.openxmlformats.org/officeDocument/2006/relationships/image" Target="../media/image329.svg"/><Relationship Id="rId9" Type="http://schemas.openxmlformats.org/officeDocument/2006/relationships/image" Target="../media/image332.png"/><Relationship Id="rId14" Type="http://schemas.openxmlformats.org/officeDocument/2006/relationships/image" Target="../media/image336.svg"/><Relationship Id="rId22" Type="http://schemas.openxmlformats.org/officeDocument/2006/relationships/image" Target="../media/image218.svg"/></Relationships>
</file>

<file path=ppt/slides/_rels/slide38.xml.rels><?xml version="1.0" encoding="UTF-8" standalone="yes"?>
<Relationships xmlns="http://schemas.openxmlformats.org/package/2006/relationships"><Relationship Id="rId3" Type="http://schemas.openxmlformats.org/officeDocument/2006/relationships/image" Target="../media/image327.tif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svg"/><Relationship Id="rId18" Type="http://schemas.openxmlformats.org/officeDocument/2006/relationships/image" Target="../media/image359.png"/><Relationship Id="rId3" Type="http://schemas.openxmlformats.org/officeDocument/2006/relationships/image" Target="../media/image344.tiff"/><Relationship Id="rId21" Type="http://schemas.openxmlformats.org/officeDocument/2006/relationships/image" Target="../media/image362.svg"/><Relationship Id="rId7" Type="http://schemas.openxmlformats.org/officeDocument/2006/relationships/image" Target="../media/image348.svg"/><Relationship Id="rId12" Type="http://schemas.openxmlformats.org/officeDocument/2006/relationships/image" Target="../media/image353.png"/><Relationship Id="rId17" Type="http://schemas.openxmlformats.org/officeDocument/2006/relationships/image" Target="../media/image358.svg"/><Relationship Id="rId25" Type="http://schemas.openxmlformats.org/officeDocument/2006/relationships/image" Target="../media/image366.svg"/><Relationship Id="rId2" Type="http://schemas.openxmlformats.org/officeDocument/2006/relationships/notesSlide" Target="../notesSlides/notesSlide37.xml"/><Relationship Id="rId16" Type="http://schemas.openxmlformats.org/officeDocument/2006/relationships/image" Target="../media/image357.png"/><Relationship Id="rId20" Type="http://schemas.openxmlformats.org/officeDocument/2006/relationships/image" Target="../media/image361.png"/><Relationship Id="rId1" Type="http://schemas.openxmlformats.org/officeDocument/2006/relationships/slideLayout" Target="../slideLayouts/slideLayout15.xml"/><Relationship Id="rId6" Type="http://schemas.openxmlformats.org/officeDocument/2006/relationships/image" Target="../media/image347.png"/><Relationship Id="rId11" Type="http://schemas.openxmlformats.org/officeDocument/2006/relationships/image" Target="../media/image352.svg"/><Relationship Id="rId24" Type="http://schemas.openxmlformats.org/officeDocument/2006/relationships/image" Target="../media/image365.png"/><Relationship Id="rId5" Type="http://schemas.openxmlformats.org/officeDocument/2006/relationships/image" Target="../media/image346.svg"/><Relationship Id="rId15" Type="http://schemas.openxmlformats.org/officeDocument/2006/relationships/image" Target="../media/image356.svg"/><Relationship Id="rId23" Type="http://schemas.openxmlformats.org/officeDocument/2006/relationships/image" Target="../media/image364.svg"/><Relationship Id="rId10" Type="http://schemas.openxmlformats.org/officeDocument/2006/relationships/image" Target="../media/image351.png"/><Relationship Id="rId19" Type="http://schemas.openxmlformats.org/officeDocument/2006/relationships/image" Target="../media/image360.svg"/><Relationship Id="rId4" Type="http://schemas.openxmlformats.org/officeDocument/2006/relationships/image" Target="../media/image345.png"/><Relationship Id="rId9" Type="http://schemas.openxmlformats.org/officeDocument/2006/relationships/image" Target="../media/image350.svg"/><Relationship Id="rId14" Type="http://schemas.openxmlformats.org/officeDocument/2006/relationships/image" Target="../media/image355.png"/><Relationship Id="rId22" Type="http://schemas.openxmlformats.org/officeDocument/2006/relationships/image" Target="../media/image363.png"/></Relationships>
</file>

<file path=ppt/slides/_rels/slide4.xml.rels><?xml version="1.0" encoding="UTF-8" standalone="yes"?>
<Relationships xmlns="http://schemas.openxmlformats.org/package/2006/relationships"><Relationship Id="rId8" Type="http://schemas.openxmlformats.org/officeDocument/2006/relationships/hyperlink" Target="https://www.cisecurity.org/cis-benchmarks/" TargetMode="External"/><Relationship Id="rId3" Type="http://schemas.openxmlformats.org/officeDocument/2006/relationships/hyperlink" Target="https://www.opengroup.org/forum/security" TargetMode="External"/><Relationship Id="rId7" Type="http://schemas.openxmlformats.org/officeDocument/2006/relationships/hyperlink" Target="https://www.nist.gov/publications/zero-trust-architecture" TargetMode="Externa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hyperlink" Target="https://www.nist.gov/cyberframework" TargetMode="External"/><Relationship Id="rId5" Type="http://schemas.openxmlformats.org/officeDocument/2006/relationships/hyperlink" Target="https://publications.opengroup.org/security-library/w210" TargetMode="External"/><Relationship Id="rId4" Type="http://schemas.openxmlformats.org/officeDocument/2006/relationships/hyperlink" Target="https://publications.opengroup.org/g21f" TargetMode="External"/></Relationships>
</file>

<file path=ppt/slides/_rels/slide40.xml.rels><?xml version="1.0" encoding="UTF-8" standalone="yes"?>
<Relationships xmlns="http://schemas.openxmlformats.org/package/2006/relationships"><Relationship Id="rId13" Type="http://schemas.openxmlformats.org/officeDocument/2006/relationships/image" Target="../media/image377.png"/><Relationship Id="rId18" Type="http://schemas.openxmlformats.org/officeDocument/2006/relationships/diagramQuickStyle" Target="../diagrams/quickStyle1.xml"/><Relationship Id="rId26" Type="http://schemas.openxmlformats.org/officeDocument/2006/relationships/diagramQuickStyle" Target="../diagrams/quickStyle2.xml"/><Relationship Id="rId39" Type="http://schemas.openxmlformats.org/officeDocument/2006/relationships/diagramColors" Target="../diagrams/colors4.xml"/><Relationship Id="rId21" Type="http://schemas.openxmlformats.org/officeDocument/2006/relationships/image" Target="../media/image380.png"/><Relationship Id="rId34" Type="http://schemas.openxmlformats.org/officeDocument/2006/relationships/diagramColors" Target="../diagrams/colors3.xml"/><Relationship Id="rId7" Type="http://schemas.openxmlformats.org/officeDocument/2006/relationships/image" Target="../media/image371.png"/><Relationship Id="rId12" Type="http://schemas.openxmlformats.org/officeDocument/2006/relationships/image" Target="../media/image376.svg"/><Relationship Id="rId17" Type="http://schemas.openxmlformats.org/officeDocument/2006/relationships/diagramLayout" Target="../diagrams/layout1.xml"/><Relationship Id="rId25" Type="http://schemas.openxmlformats.org/officeDocument/2006/relationships/diagramLayout" Target="../diagrams/layout2.xml"/><Relationship Id="rId33" Type="http://schemas.openxmlformats.org/officeDocument/2006/relationships/diagramQuickStyle" Target="../diagrams/quickStyle3.xml"/><Relationship Id="rId38" Type="http://schemas.openxmlformats.org/officeDocument/2006/relationships/diagramQuickStyle" Target="../diagrams/quickStyle4.xml"/><Relationship Id="rId2" Type="http://schemas.openxmlformats.org/officeDocument/2006/relationships/notesSlide" Target="../notesSlides/notesSlide38.xml"/><Relationship Id="rId16" Type="http://schemas.openxmlformats.org/officeDocument/2006/relationships/diagramData" Target="../diagrams/data1.xml"/><Relationship Id="rId20" Type="http://schemas.microsoft.com/office/2007/relationships/diagramDrawing" Target="../diagrams/drawing1.xml"/><Relationship Id="rId29" Type="http://schemas.openxmlformats.org/officeDocument/2006/relationships/image" Target="../media/image388.png"/><Relationship Id="rId1" Type="http://schemas.openxmlformats.org/officeDocument/2006/relationships/slideLayout" Target="../slideLayouts/slideLayout14.xml"/><Relationship Id="rId6" Type="http://schemas.openxmlformats.org/officeDocument/2006/relationships/image" Target="../media/image370.svg"/><Relationship Id="rId11" Type="http://schemas.openxmlformats.org/officeDocument/2006/relationships/image" Target="../media/image375.png"/><Relationship Id="rId24" Type="http://schemas.openxmlformats.org/officeDocument/2006/relationships/diagramData" Target="../diagrams/data2.xml"/><Relationship Id="rId32" Type="http://schemas.openxmlformats.org/officeDocument/2006/relationships/diagramLayout" Target="../diagrams/layout3.xml"/><Relationship Id="rId37" Type="http://schemas.openxmlformats.org/officeDocument/2006/relationships/diagramLayout" Target="../diagrams/layout4.xml"/><Relationship Id="rId40" Type="http://schemas.microsoft.com/office/2007/relationships/diagramDrawing" Target="../diagrams/drawing4.xml"/><Relationship Id="rId5" Type="http://schemas.openxmlformats.org/officeDocument/2006/relationships/image" Target="../media/image369.png"/><Relationship Id="rId15" Type="http://schemas.openxmlformats.org/officeDocument/2006/relationships/image" Target="../media/image379.png"/><Relationship Id="rId23" Type="http://schemas.openxmlformats.org/officeDocument/2006/relationships/image" Target="../media/image327.tiff"/><Relationship Id="rId28" Type="http://schemas.microsoft.com/office/2007/relationships/diagramDrawing" Target="../diagrams/drawing2.xml"/><Relationship Id="rId36" Type="http://schemas.openxmlformats.org/officeDocument/2006/relationships/diagramData" Target="../diagrams/data4.xml"/><Relationship Id="rId10" Type="http://schemas.openxmlformats.org/officeDocument/2006/relationships/image" Target="../media/image374.svg"/><Relationship Id="rId19" Type="http://schemas.openxmlformats.org/officeDocument/2006/relationships/diagramColors" Target="../diagrams/colors1.xml"/><Relationship Id="rId31" Type="http://schemas.openxmlformats.org/officeDocument/2006/relationships/diagramData" Target="../diagrams/data3.xml"/><Relationship Id="rId4" Type="http://schemas.openxmlformats.org/officeDocument/2006/relationships/image" Target="../media/image368.svg"/><Relationship Id="rId9" Type="http://schemas.openxmlformats.org/officeDocument/2006/relationships/image" Target="../media/image373.png"/><Relationship Id="rId14" Type="http://schemas.openxmlformats.org/officeDocument/2006/relationships/image" Target="../media/image378.svg"/><Relationship Id="rId22" Type="http://schemas.openxmlformats.org/officeDocument/2006/relationships/image" Target="../media/image381.svg"/><Relationship Id="rId27" Type="http://schemas.openxmlformats.org/officeDocument/2006/relationships/diagramColors" Target="../diagrams/colors2.xml"/><Relationship Id="rId30" Type="http://schemas.openxmlformats.org/officeDocument/2006/relationships/image" Target="../media/image389.svg"/><Relationship Id="rId35" Type="http://schemas.microsoft.com/office/2007/relationships/diagramDrawing" Target="../diagrams/drawing3.xml"/><Relationship Id="rId8" Type="http://schemas.openxmlformats.org/officeDocument/2006/relationships/image" Target="../media/image372.svg"/><Relationship Id="rId3" Type="http://schemas.openxmlformats.org/officeDocument/2006/relationships/image" Target="../media/image367.png"/></Relationships>
</file>

<file path=ppt/slides/_rels/slide41.xml.rels><?xml version="1.0" encoding="UTF-8" standalone="yes"?>
<Relationships xmlns="http://schemas.openxmlformats.org/package/2006/relationships"><Relationship Id="rId13" Type="http://schemas.openxmlformats.org/officeDocument/2006/relationships/image" Target="../media/image92.jpeg"/><Relationship Id="rId18" Type="http://schemas.openxmlformats.org/officeDocument/2006/relationships/image" Target="../media/image97.png"/><Relationship Id="rId26" Type="http://schemas.openxmlformats.org/officeDocument/2006/relationships/image" Target="../media/image108.png"/><Relationship Id="rId39" Type="http://schemas.openxmlformats.org/officeDocument/2006/relationships/image" Target="../media/image140.emf"/><Relationship Id="rId21" Type="http://schemas.openxmlformats.org/officeDocument/2006/relationships/image" Target="../media/image100.png"/><Relationship Id="rId34" Type="http://schemas.openxmlformats.org/officeDocument/2006/relationships/image" Target="../media/image138.png"/><Relationship Id="rId42" Type="http://schemas.openxmlformats.org/officeDocument/2006/relationships/image" Target="../media/image297.png"/><Relationship Id="rId7" Type="http://schemas.openxmlformats.org/officeDocument/2006/relationships/image" Target="../media/image70.png"/><Relationship Id="rId2" Type="http://schemas.openxmlformats.org/officeDocument/2006/relationships/notesSlide" Target="../notesSlides/notesSlide39.xml"/><Relationship Id="rId16" Type="http://schemas.openxmlformats.org/officeDocument/2006/relationships/image" Target="../media/image48.png"/><Relationship Id="rId20" Type="http://schemas.openxmlformats.org/officeDocument/2006/relationships/image" Target="../media/image99.png"/><Relationship Id="rId29" Type="http://schemas.openxmlformats.org/officeDocument/2006/relationships/image" Target="../media/image107.png"/><Relationship Id="rId41" Type="http://schemas.openxmlformats.org/officeDocument/2006/relationships/image" Target="../media/image399.svg"/><Relationship Id="rId1" Type="http://schemas.openxmlformats.org/officeDocument/2006/relationships/slideLayout" Target="../slideLayouts/slideLayout25.xml"/><Relationship Id="rId6" Type="http://schemas.openxmlformats.org/officeDocument/2006/relationships/image" Target="../media/image69.png"/><Relationship Id="rId11" Type="http://schemas.openxmlformats.org/officeDocument/2006/relationships/image" Target="../media/image133.png"/><Relationship Id="rId24" Type="http://schemas.openxmlformats.org/officeDocument/2006/relationships/image" Target="../media/image105.png"/><Relationship Id="rId32" Type="http://schemas.openxmlformats.org/officeDocument/2006/relationships/image" Target="../media/image136.png"/><Relationship Id="rId37" Type="http://schemas.openxmlformats.org/officeDocument/2006/relationships/image" Target="../media/image75.png"/><Relationship Id="rId40" Type="http://schemas.openxmlformats.org/officeDocument/2006/relationships/image" Target="../media/image398.png"/><Relationship Id="rId5" Type="http://schemas.openxmlformats.org/officeDocument/2006/relationships/image" Target="../media/image68.png"/><Relationship Id="rId15" Type="http://schemas.openxmlformats.org/officeDocument/2006/relationships/image" Target="../media/image94.png"/><Relationship Id="rId23" Type="http://schemas.openxmlformats.org/officeDocument/2006/relationships/image" Target="../media/image104.png"/><Relationship Id="rId28" Type="http://schemas.openxmlformats.org/officeDocument/2006/relationships/image" Target="../media/image102.jpeg"/><Relationship Id="rId36" Type="http://schemas.openxmlformats.org/officeDocument/2006/relationships/image" Target="../media/image74.png"/><Relationship Id="rId10" Type="http://schemas.openxmlformats.org/officeDocument/2006/relationships/image" Target="../media/image73.png"/><Relationship Id="rId19" Type="http://schemas.openxmlformats.org/officeDocument/2006/relationships/image" Target="../media/image98.png"/><Relationship Id="rId31" Type="http://schemas.openxmlformats.org/officeDocument/2006/relationships/image" Target="../media/image135.svg"/><Relationship Id="rId44" Type="http://schemas.openxmlformats.org/officeDocument/2006/relationships/image" Target="../media/image40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93.png"/><Relationship Id="rId22" Type="http://schemas.openxmlformats.org/officeDocument/2006/relationships/image" Target="../media/image103.png"/><Relationship Id="rId27" Type="http://schemas.openxmlformats.org/officeDocument/2006/relationships/image" Target="../media/image101.png"/><Relationship Id="rId30" Type="http://schemas.openxmlformats.org/officeDocument/2006/relationships/image" Target="../media/image134.png"/><Relationship Id="rId35" Type="http://schemas.openxmlformats.org/officeDocument/2006/relationships/image" Target="../media/image139.svg"/><Relationship Id="rId43" Type="http://schemas.openxmlformats.org/officeDocument/2006/relationships/image" Target="../media/image400.png"/><Relationship Id="rId8" Type="http://schemas.openxmlformats.org/officeDocument/2006/relationships/image" Target="../media/image71.png"/><Relationship Id="rId3" Type="http://schemas.openxmlformats.org/officeDocument/2006/relationships/image" Target="../media/image6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6.png"/><Relationship Id="rId33" Type="http://schemas.openxmlformats.org/officeDocument/2006/relationships/image" Target="../media/image137.svg"/><Relationship Id="rId38" Type="http://schemas.openxmlformats.org/officeDocument/2006/relationships/image" Target="../media/image76.png"/></Relationships>
</file>

<file path=ppt/slides/_rels/slide42.xml.rels><?xml version="1.0" encoding="UTF-8" standalone="yes"?>
<Relationships xmlns="http://schemas.openxmlformats.org/package/2006/relationships"><Relationship Id="rId26" Type="http://schemas.openxmlformats.org/officeDocument/2006/relationships/image" Target="../media/image66.png"/><Relationship Id="rId21" Type="http://schemas.openxmlformats.org/officeDocument/2006/relationships/image" Target="../media/image59.png"/><Relationship Id="rId42" Type="http://schemas.openxmlformats.org/officeDocument/2006/relationships/image" Target="../media/image61.png"/><Relationship Id="rId47" Type="http://schemas.openxmlformats.org/officeDocument/2006/relationships/hyperlink" Target="https://docs.microsoft.com/azure/vpn-gateway/vpn-gateway-about-vpngateways" TargetMode="External"/><Relationship Id="rId63" Type="http://schemas.openxmlformats.org/officeDocument/2006/relationships/image" Target="../media/image93.png"/><Relationship Id="rId68" Type="http://schemas.openxmlformats.org/officeDocument/2006/relationships/image" Target="../media/image99.png"/><Relationship Id="rId84" Type="http://schemas.openxmlformats.org/officeDocument/2006/relationships/image" Target="../media/image74.png"/><Relationship Id="rId89" Type="http://schemas.openxmlformats.org/officeDocument/2006/relationships/image" Target="../media/image411.png"/><Relationship Id="rId16" Type="http://schemas.openxmlformats.org/officeDocument/2006/relationships/image" Target="../media/image54.svg"/><Relationship Id="rId11" Type="http://schemas.openxmlformats.org/officeDocument/2006/relationships/image" Target="../media/image49.png"/><Relationship Id="rId32" Type="http://schemas.openxmlformats.org/officeDocument/2006/relationships/image" Target="../media/image72.png"/><Relationship Id="rId37" Type="http://schemas.openxmlformats.org/officeDocument/2006/relationships/image" Target="../media/image82.svg"/><Relationship Id="rId53" Type="http://schemas.openxmlformats.org/officeDocument/2006/relationships/image" Target="../media/image406.png"/><Relationship Id="rId58" Type="http://schemas.openxmlformats.org/officeDocument/2006/relationships/hyperlink" Target="https://docs.microsoft.com/azure/active-directory/manage-apps/application-proxy" TargetMode="External"/><Relationship Id="rId74" Type="http://schemas.openxmlformats.org/officeDocument/2006/relationships/image" Target="../media/image108.png"/><Relationship Id="rId79" Type="http://schemas.openxmlformats.org/officeDocument/2006/relationships/image" Target="../media/image135.svg"/><Relationship Id="rId5" Type="http://schemas.openxmlformats.org/officeDocument/2006/relationships/image" Target="../media/image129.png"/><Relationship Id="rId90" Type="http://schemas.openxmlformats.org/officeDocument/2006/relationships/slide" Target="slide24.xml"/><Relationship Id="rId14" Type="http://schemas.openxmlformats.org/officeDocument/2006/relationships/image" Target="../media/image52.sv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hyperlink" Target="https://docs.microsoft.com/azure/firewall/overview" TargetMode="External"/><Relationship Id="rId43" Type="http://schemas.openxmlformats.org/officeDocument/2006/relationships/image" Target="../media/image62.svg"/><Relationship Id="rId48" Type="http://schemas.openxmlformats.org/officeDocument/2006/relationships/image" Target="../media/image403.png"/><Relationship Id="rId56" Type="http://schemas.openxmlformats.org/officeDocument/2006/relationships/image" Target="../media/image408.png"/><Relationship Id="rId64" Type="http://schemas.openxmlformats.org/officeDocument/2006/relationships/image" Target="../media/image94.png"/><Relationship Id="rId69" Type="http://schemas.openxmlformats.org/officeDocument/2006/relationships/image" Target="../media/image100.png"/><Relationship Id="rId77" Type="http://schemas.openxmlformats.org/officeDocument/2006/relationships/image" Target="../media/image107.png"/><Relationship Id="rId8" Type="http://schemas.openxmlformats.org/officeDocument/2006/relationships/image" Target="../media/image131.png"/><Relationship Id="rId51" Type="http://schemas.openxmlformats.org/officeDocument/2006/relationships/image" Target="../media/image405.svg"/><Relationship Id="rId72" Type="http://schemas.openxmlformats.org/officeDocument/2006/relationships/image" Target="../media/image105.png"/><Relationship Id="rId80" Type="http://schemas.openxmlformats.org/officeDocument/2006/relationships/image" Target="../media/image136.png"/><Relationship Id="rId85" Type="http://schemas.openxmlformats.org/officeDocument/2006/relationships/image" Target="../media/image75.png"/><Relationship Id="rId3" Type="http://schemas.openxmlformats.org/officeDocument/2006/relationships/image" Target="../media/image127.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47.png"/><Relationship Id="rId33" Type="http://schemas.openxmlformats.org/officeDocument/2006/relationships/image" Target="../media/image73.png"/><Relationship Id="rId38" Type="http://schemas.openxmlformats.org/officeDocument/2006/relationships/hyperlink" Target="https://docs.microsoft.com/azure/application-gateway/application-gateway-web-application-firewall-overview" TargetMode="External"/><Relationship Id="rId46" Type="http://schemas.openxmlformats.org/officeDocument/2006/relationships/slide" Target="slide44.xml"/><Relationship Id="rId59" Type="http://schemas.openxmlformats.org/officeDocument/2006/relationships/hyperlink" Target="https://docs.microsoft.com/windows/security/threat-protection/microsoft-defender-atp/web-protection-overview" TargetMode="External"/><Relationship Id="rId67" Type="http://schemas.openxmlformats.org/officeDocument/2006/relationships/image" Target="../media/image98.png"/><Relationship Id="rId20" Type="http://schemas.openxmlformats.org/officeDocument/2006/relationships/image" Target="../media/image58.png"/><Relationship Id="rId41" Type="http://schemas.openxmlformats.org/officeDocument/2006/relationships/image" Target="../media/image120.png"/><Relationship Id="rId54" Type="http://schemas.openxmlformats.org/officeDocument/2006/relationships/image" Target="../media/image407.svg"/><Relationship Id="rId62" Type="http://schemas.openxmlformats.org/officeDocument/2006/relationships/image" Target="../media/image92.jpeg"/><Relationship Id="rId70" Type="http://schemas.openxmlformats.org/officeDocument/2006/relationships/image" Target="../media/image103.png"/><Relationship Id="rId75" Type="http://schemas.openxmlformats.org/officeDocument/2006/relationships/image" Target="../media/image101.png"/><Relationship Id="rId83" Type="http://schemas.openxmlformats.org/officeDocument/2006/relationships/image" Target="../media/image139.svg"/><Relationship Id="rId88" Type="http://schemas.openxmlformats.org/officeDocument/2006/relationships/slide" Target="slide54.xml"/><Relationship Id="rId1" Type="http://schemas.openxmlformats.org/officeDocument/2006/relationships/slideLayout" Target="../slideLayouts/slideLayout26.xml"/><Relationship Id="rId6" Type="http://schemas.openxmlformats.org/officeDocument/2006/relationships/image" Target="../media/image91.png"/><Relationship Id="rId15" Type="http://schemas.openxmlformats.org/officeDocument/2006/relationships/image" Target="../media/image53.png"/><Relationship Id="rId23" Type="http://schemas.openxmlformats.org/officeDocument/2006/relationships/image" Target="../media/image46.jpeg"/><Relationship Id="rId28" Type="http://schemas.openxmlformats.org/officeDocument/2006/relationships/image" Target="../media/image68.png"/><Relationship Id="rId36" Type="http://schemas.openxmlformats.org/officeDocument/2006/relationships/image" Target="../media/image81.png"/><Relationship Id="rId49" Type="http://schemas.openxmlformats.org/officeDocument/2006/relationships/hyperlink" Target="https://docs.microsoft.com/azure/cdn/cdn-overview" TargetMode="External"/><Relationship Id="rId57" Type="http://schemas.openxmlformats.org/officeDocument/2006/relationships/image" Target="../media/image409.svg"/><Relationship Id="rId10" Type="http://schemas.openxmlformats.org/officeDocument/2006/relationships/image" Target="../media/image48.png"/><Relationship Id="rId31" Type="http://schemas.openxmlformats.org/officeDocument/2006/relationships/image" Target="../media/image71.png"/><Relationship Id="rId44" Type="http://schemas.openxmlformats.org/officeDocument/2006/relationships/hyperlink" Target="https://docs.microsoft.com/azure/active-directory/" TargetMode="External"/><Relationship Id="rId52" Type="http://schemas.openxmlformats.org/officeDocument/2006/relationships/hyperlink" Target="https://docs.microsoft.com/azure/virtual-wan/sd-wan-connectivity-architecture" TargetMode="External"/><Relationship Id="rId60" Type="http://schemas.openxmlformats.org/officeDocument/2006/relationships/image" Target="../media/image272.jpeg"/><Relationship Id="rId65" Type="http://schemas.openxmlformats.org/officeDocument/2006/relationships/image" Target="../media/image96.png"/><Relationship Id="rId73" Type="http://schemas.openxmlformats.org/officeDocument/2006/relationships/image" Target="../media/image106.png"/><Relationship Id="rId78" Type="http://schemas.openxmlformats.org/officeDocument/2006/relationships/image" Target="../media/image134.png"/><Relationship Id="rId81" Type="http://schemas.openxmlformats.org/officeDocument/2006/relationships/image" Target="../media/image137.svg"/><Relationship Id="rId86" Type="http://schemas.openxmlformats.org/officeDocument/2006/relationships/image" Target="../media/image140.emf"/><Relationship Id="rId4" Type="http://schemas.openxmlformats.org/officeDocument/2006/relationships/image" Target="../media/image128.png"/><Relationship Id="rId9" Type="http://schemas.openxmlformats.org/officeDocument/2006/relationships/image" Target="../media/image132.png"/><Relationship Id="rId13" Type="http://schemas.openxmlformats.org/officeDocument/2006/relationships/image" Target="../media/image51.png"/><Relationship Id="rId18" Type="http://schemas.openxmlformats.org/officeDocument/2006/relationships/image" Target="../media/image56.png"/><Relationship Id="rId39" Type="http://schemas.openxmlformats.org/officeDocument/2006/relationships/image" Target="../media/image80.png"/><Relationship Id="rId34" Type="http://schemas.openxmlformats.org/officeDocument/2006/relationships/image" Target="../media/image133.png"/><Relationship Id="rId50" Type="http://schemas.openxmlformats.org/officeDocument/2006/relationships/image" Target="../media/image404.png"/><Relationship Id="rId55" Type="http://schemas.openxmlformats.org/officeDocument/2006/relationships/hyperlink" Target="https://docs.microsoft.com/azure/defender-for-cloud/defender-for-dns-introduction" TargetMode="External"/><Relationship Id="rId76" Type="http://schemas.openxmlformats.org/officeDocument/2006/relationships/image" Target="../media/image102.jpeg"/><Relationship Id="rId7" Type="http://schemas.openxmlformats.org/officeDocument/2006/relationships/image" Target="../media/image130.png"/><Relationship Id="rId71" Type="http://schemas.openxmlformats.org/officeDocument/2006/relationships/image" Target="../media/image104.png"/><Relationship Id="rId2" Type="http://schemas.openxmlformats.org/officeDocument/2006/relationships/notesSlide" Target="../notesSlides/notesSlide40.xml"/><Relationship Id="rId29" Type="http://schemas.openxmlformats.org/officeDocument/2006/relationships/image" Target="../media/image69.png"/><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cloud-app-security/what-is-cloud-app-security" TargetMode="External"/><Relationship Id="rId45" Type="http://schemas.openxmlformats.org/officeDocument/2006/relationships/image" Target="../media/image402.png"/><Relationship Id="rId66" Type="http://schemas.openxmlformats.org/officeDocument/2006/relationships/image" Target="../media/image97.png"/><Relationship Id="rId87" Type="http://schemas.openxmlformats.org/officeDocument/2006/relationships/image" Target="../media/image410.png"/><Relationship Id="rId61" Type="http://schemas.openxmlformats.org/officeDocument/2006/relationships/hyperlink" Target="https://docs.microsoft.com/mem/intune/protect/microsoft-tunnel-overview" TargetMode="External"/><Relationship Id="rId82" Type="http://schemas.openxmlformats.org/officeDocument/2006/relationships/image" Target="../media/image138.png"/><Relationship Id="rId19"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415.svg"/><Relationship Id="rId5" Type="http://schemas.openxmlformats.org/officeDocument/2006/relationships/image" Target="../media/image414.png"/><Relationship Id="rId4" Type="http://schemas.openxmlformats.org/officeDocument/2006/relationships/image" Target="../media/image413.svg"/></Relationships>
</file>

<file path=ppt/slides/_rels/slide45.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emf"/><Relationship Id="rId7" Type="http://schemas.openxmlformats.org/officeDocument/2006/relationships/image" Target="../media/image420.sv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slide" Target="slide46.xml"/></Relationships>
</file>

<file path=ppt/slides/_rels/slide46.xml.rels><?xml version="1.0" encoding="UTF-8" standalone="yes"?>
<Relationships xmlns="http://schemas.openxmlformats.org/package/2006/relationships"><Relationship Id="rId8" Type="http://schemas.openxmlformats.org/officeDocument/2006/relationships/image" Target="../media/image418.svg"/><Relationship Id="rId13" Type="http://schemas.openxmlformats.org/officeDocument/2006/relationships/slide" Target="slide45.xml"/><Relationship Id="rId18" Type="http://schemas.openxmlformats.org/officeDocument/2006/relationships/image" Target="../media/image434.png"/><Relationship Id="rId26" Type="http://schemas.openxmlformats.org/officeDocument/2006/relationships/image" Target="../media/image73.png"/><Relationship Id="rId3" Type="http://schemas.openxmlformats.org/officeDocument/2006/relationships/image" Target="../media/image422.png"/><Relationship Id="rId21" Type="http://schemas.openxmlformats.org/officeDocument/2006/relationships/image" Target="../media/image68.png"/><Relationship Id="rId7" Type="http://schemas.openxmlformats.org/officeDocument/2006/relationships/image" Target="../media/image417.png"/><Relationship Id="rId12" Type="http://schemas.openxmlformats.org/officeDocument/2006/relationships/image" Target="../media/image429.png"/><Relationship Id="rId17" Type="http://schemas.openxmlformats.org/officeDocument/2006/relationships/image" Target="../media/image433.emf"/><Relationship Id="rId25" Type="http://schemas.openxmlformats.org/officeDocument/2006/relationships/image" Target="../media/image72.png"/><Relationship Id="rId2" Type="http://schemas.openxmlformats.org/officeDocument/2006/relationships/notesSlide" Target="../notesSlides/notesSlide44.xml"/><Relationship Id="rId16" Type="http://schemas.openxmlformats.org/officeDocument/2006/relationships/image" Target="../media/image432.emf"/><Relationship Id="rId20" Type="http://schemas.openxmlformats.org/officeDocument/2006/relationships/image" Target="../media/image67.png"/><Relationship Id="rId1" Type="http://schemas.openxmlformats.org/officeDocument/2006/relationships/slideLayout" Target="../slideLayouts/slideLayout17.xml"/><Relationship Id="rId6" Type="http://schemas.openxmlformats.org/officeDocument/2006/relationships/image" Target="../media/image425.png"/><Relationship Id="rId11" Type="http://schemas.openxmlformats.org/officeDocument/2006/relationships/image" Target="../media/image428.png"/><Relationship Id="rId24" Type="http://schemas.openxmlformats.org/officeDocument/2006/relationships/image" Target="../media/image71.png"/><Relationship Id="rId5" Type="http://schemas.openxmlformats.org/officeDocument/2006/relationships/image" Target="../media/image424.svg"/><Relationship Id="rId15" Type="http://schemas.openxmlformats.org/officeDocument/2006/relationships/image" Target="../media/image431.emf"/><Relationship Id="rId23" Type="http://schemas.openxmlformats.org/officeDocument/2006/relationships/image" Target="../media/image70.png"/><Relationship Id="rId10" Type="http://schemas.openxmlformats.org/officeDocument/2006/relationships/image" Target="../media/image427.svg"/><Relationship Id="rId19" Type="http://schemas.openxmlformats.org/officeDocument/2006/relationships/image" Target="../media/image435.svg"/><Relationship Id="rId4" Type="http://schemas.openxmlformats.org/officeDocument/2006/relationships/image" Target="../media/image423.png"/><Relationship Id="rId9" Type="http://schemas.openxmlformats.org/officeDocument/2006/relationships/image" Target="../media/image426.png"/><Relationship Id="rId14" Type="http://schemas.openxmlformats.org/officeDocument/2006/relationships/image" Target="../media/image430.emf"/><Relationship Id="rId22"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ITSOC" TargetMode="External"/><Relationship Id="rId7" Type="http://schemas.openxmlformats.org/officeDocument/2006/relationships/image" Target="../media/image437.sv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436.png"/><Relationship Id="rId5" Type="http://schemas.openxmlformats.org/officeDocument/2006/relationships/hyperlink" Target="https://www.microsoft.com/en-us/microsoftservices/campaigns/cybersecurity-protection.aspx#stage-3" TargetMode="External"/><Relationship Id="rId4" Type="http://schemas.openxmlformats.org/officeDocument/2006/relationships/hyperlink" Target="https://aka.ms/AzureSentinel" TargetMode="External"/></Relationships>
</file>

<file path=ppt/slides/_rels/slide48.xml.rels><?xml version="1.0" encoding="UTF-8" standalone="yes"?>
<Relationships xmlns="http://schemas.openxmlformats.org/package/2006/relationships"><Relationship Id="rId26" Type="http://schemas.openxmlformats.org/officeDocument/2006/relationships/image" Target="../media/image186.png"/><Relationship Id="rId117" Type="http://schemas.openxmlformats.org/officeDocument/2006/relationships/hyperlink" Target="https://aka.ms/MCRA" TargetMode="External"/><Relationship Id="rId21" Type="http://schemas.openxmlformats.org/officeDocument/2006/relationships/image" Target="../media/image453.png"/><Relationship Id="rId42" Type="http://schemas.openxmlformats.org/officeDocument/2006/relationships/image" Target="../media/image144.png"/><Relationship Id="rId47" Type="http://schemas.openxmlformats.org/officeDocument/2006/relationships/image" Target="../media/image152.png"/><Relationship Id="rId63" Type="http://schemas.openxmlformats.org/officeDocument/2006/relationships/image" Target="../media/image71.png"/><Relationship Id="rId68" Type="http://schemas.openxmlformats.org/officeDocument/2006/relationships/image" Target="../media/image46.jpeg"/><Relationship Id="rId84" Type="http://schemas.openxmlformats.org/officeDocument/2006/relationships/image" Target="../media/image475.svg"/><Relationship Id="rId89" Type="http://schemas.openxmlformats.org/officeDocument/2006/relationships/hyperlink" Target="https://docs.microsoft.com/cloud-app-security/what-is-cloud-app-security" TargetMode="External"/><Relationship Id="rId112" Type="http://schemas.openxmlformats.org/officeDocument/2006/relationships/image" Target="../media/image493.jpeg"/><Relationship Id="rId16" Type="http://schemas.openxmlformats.org/officeDocument/2006/relationships/image" Target="../media/image448.png"/><Relationship Id="rId107" Type="http://schemas.openxmlformats.org/officeDocument/2006/relationships/image" Target="../media/image488.png"/><Relationship Id="rId11" Type="http://schemas.openxmlformats.org/officeDocument/2006/relationships/image" Target="../media/image443.png"/><Relationship Id="rId32" Type="http://schemas.openxmlformats.org/officeDocument/2006/relationships/image" Target="../media/image94.png"/><Relationship Id="rId37" Type="http://schemas.openxmlformats.org/officeDocument/2006/relationships/image" Target="../media/image461.emf"/><Relationship Id="rId53" Type="http://schemas.openxmlformats.org/officeDocument/2006/relationships/image" Target="../media/image61.png"/><Relationship Id="rId58" Type="http://schemas.openxmlformats.org/officeDocument/2006/relationships/image" Target="../media/image247.jpeg"/><Relationship Id="rId74" Type="http://schemas.openxmlformats.org/officeDocument/2006/relationships/image" Target="../media/image47.png"/><Relationship Id="rId79" Type="http://schemas.openxmlformats.org/officeDocument/2006/relationships/image" Target="../media/image473.png"/><Relationship Id="rId102" Type="http://schemas.openxmlformats.org/officeDocument/2006/relationships/image" Target="../media/image483.png"/><Relationship Id="rId5" Type="http://schemas.openxmlformats.org/officeDocument/2006/relationships/image" Target="../media/image439.jpeg"/><Relationship Id="rId90" Type="http://schemas.openxmlformats.org/officeDocument/2006/relationships/hyperlink" Target="https://docs.microsoft.com/microsoft-365/security/office-365-security/office-365-atp" TargetMode="External"/><Relationship Id="rId95" Type="http://schemas.openxmlformats.org/officeDocument/2006/relationships/image" Target="../media/image476.png"/><Relationship Id="rId22" Type="http://schemas.openxmlformats.org/officeDocument/2006/relationships/image" Target="../media/image454.png"/><Relationship Id="rId27" Type="http://schemas.openxmlformats.org/officeDocument/2006/relationships/image" Target="../media/image91.png"/><Relationship Id="rId43" Type="http://schemas.openxmlformats.org/officeDocument/2006/relationships/image" Target="../media/image145.png"/><Relationship Id="rId48" Type="http://schemas.openxmlformats.org/officeDocument/2006/relationships/image" Target="../media/image464.png"/><Relationship Id="rId64" Type="http://schemas.openxmlformats.org/officeDocument/2006/relationships/image" Target="../media/image72.png"/><Relationship Id="rId69" Type="http://schemas.openxmlformats.org/officeDocument/2006/relationships/image" Target="../media/image248.png"/><Relationship Id="rId113" Type="http://schemas.openxmlformats.org/officeDocument/2006/relationships/image" Target="../media/image494.png"/><Relationship Id="rId80" Type="http://schemas.openxmlformats.org/officeDocument/2006/relationships/hyperlink" Target="https://docs.microsoft.com/en-us/windows/security/threat-protection/microsoft-defender-atp/microsoft-threat-experts" TargetMode="External"/><Relationship Id="rId85" Type="http://schemas.openxmlformats.org/officeDocument/2006/relationships/hyperlink" Target="https://docs.microsoft.com/microsoft-365/security/mtp/microsoft-threat-protection" TargetMode="External"/><Relationship Id="rId12" Type="http://schemas.openxmlformats.org/officeDocument/2006/relationships/image" Target="../media/image444.png"/><Relationship Id="rId17" Type="http://schemas.openxmlformats.org/officeDocument/2006/relationships/image" Target="../media/image449.png"/><Relationship Id="rId33" Type="http://schemas.openxmlformats.org/officeDocument/2006/relationships/image" Target="../media/image74.png"/><Relationship Id="rId38" Type="http://schemas.openxmlformats.org/officeDocument/2006/relationships/image" Target="../media/image462.png"/><Relationship Id="rId59" Type="http://schemas.openxmlformats.org/officeDocument/2006/relationships/image" Target="../media/image67.png"/><Relationship Id="rId103" Type="http://schemas.openxmlformats.org/officeDocument/2006/relationships/image" Target="../media/image484.png"/><Relationship Id="rId108" Type="http://schemas.openxmlformats.org/officeDocument/2006/relationships/image" Target="../media/image489.png"/><Relationship Id="rId54" Type="http://schemas.openxmlformats.org/officeDocument/2006/relationships/image" Target="../media/image62.svg"/><Relationship Id="rId70" Type="http://schemas.openxmlformats.org/officeDocument/2006/relationships/image" Target="../media/image249.png"/><Relationship Id="rId75" Type="http://schemas.openxmlformats.org/officeDocument/2006/relationships/image" Target="../media/image469.png"/><Relationship Id="rId91" Type="http://schemas.openxmlformats.org/officeDocument/2006/relationships/hyperlink" Target="https://go.microsoft.com/fwlink/p/?linkid=2134538" TargetMode="External"/><Relationship Id="rId96" Type="http://schemas.openxmlformats.org/officeDocument/2006/relationships/image" Target="../media/image477.png"/><Relationship Id="rId1" Type="http://schemas.openxmlformats.org/officeDocument/2006/relationships/slideLayout" Target="../slideLayouts/slideLayout6.xml"/><Relationship Id="rId6" Type="http://schemas.openxmlformats.org/officeDocument/2006/relationships/image" Target="../media/image440.png"/><Relationship Id="rId23" Type="http://schemas.openxmlformats.org/officeDocument/2006/relationships/image" Target="../media/image455.png"/><Relationship Id="rId28" Type="http://schemas.openxmlformats.org/officeDocument/2006/relationships/image" Target="../media/image92.jpeg"/><Relationship Id="rId49" Type="http://schemas.openxmlformats.org/officeDocument/2006/relationships/image" Target="../media/image465.png"/><Relationship Id="rId114" Type="http://schemas.openxmlformats.org/officeDocument/2006/relationships/image" Target="../media/image495.png"/><Relationship Id="rId10" Type="http://schemas.openxmlformats.org/officeDocument/2006/relationships/image" Target="../media/image442.svg"/><Relationship Id="rId31" Type="http://schemas.openxmlformats.org/officeDocument/2006/relationships/image" Target="../media/image93.png"/><Relationship Id="rId44" Type="http://schemas.openxmlformats.org/officeDocument/2006/relationships/image" Target="../media/image146.jpeg"/><Relationship Id="rId52" Type="http://schemas.openxmlformats.org/officeDocument/2006/relationships/image" Target="../media/image121.emf"/><Relationship Id="rId60" Type="http://schemas.openxmlformats.org/officeDocument/2006/relationships/image" Target="../media/image468.png"/><Relationship Id="rId65" Type="http://schemas.openxmlformats.org/officeDocument/2006/relationships/image" Target="../media/image73.png"/><Relationship Id="rId73" Type="http://schemas.openxmlformats.org/officeDocument/2006/relationships/hyperlink" Target="https://blogs.technet.microsoft.com/enterprisemobility/2015/09/08/sealpath-brings-rms-protection-to-autocad/" TargetMode="External"/><Relationship Id="rId78" Type="http://schemas.openxmlformats.org/officeDocument/2006/relationships/image" Target="../media/image472.png"/><Relationship Id="rId81" Type="http://schemas.openxmlformats.org/officeDocument/2006/relationships/hyperlink" Target="https://aka.ms/dart" TargetMode="External"/><Relationship Id="rId86" Type="http://schemas.openxmlformats.org/officeDocument/2006/relationships/hyperlink" Target="https://www.microsoft.com/en-us/WindowsForBusiness/windows-atp" TargetMode="External"/><Relationship Id="rId94" Type="http://schemas.openxmlformats.org/officeDocument/2006/relationships/hyperlink" Target="https://www.microsoft.com/misapartnercatalog?PartnerTypes=MSSP" TargetMode="External"/><Relationship Id="rId99" Type="http://schemas.openxmlformats.org/officeDocument/2006/relationships/image" Target="../media/image480.png"/><Relationship Id="rId101" Type="http://schemas.openxmlformats.org/officeDocument/2006/relationships/image" Target="../media/image482.png"/><Relationship Id="rId4" Type="http://schemas.openxmlformats.org/officeDocument/2006/relationships/image" Target="../media/image438.png"/><Relationship Id="rId9" Type="http://schemas.openxmlformats.org/officeDocument/2006/relationships/image" Target="../media/image441.png"/><Relationship Id="rId13" Type="http://schemas.openxmlformats.org/officeDocument/2006/relationships/image" Target="../media/image445.png"/><Relationship Id="rId18" Type="http://schemas.openxmlformats.org/officeDocument/2006/relationships/image" Target="../media/image450.png"/><Relationship Id="rId39" Type="http://schemas.openxmlformats.org/officeDocument/2006/relationships/image" Target="../media/image463.svg"/><Relationship Id="rId109" Type="http://schemas.openxmlformats.org/officeDocument/2006/relationships/image" Target="../media/image490.png"/><Relationship Id="rId34" Type="http://schemas.openxmlformats.org/officeDocument/2006/relationships/image" Target="../media/image459.png"/><Relationship Id="rId50" Type="http://schemas.openxmlformats.org/officeDocument/2006/relationships/image" Target="../media/image466.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470.png"/><Relationship Id="rId97" Type="http://schemas.openxmlformats.org/officeDocument/2006/relationships/image" Target="../media/image478.png"/><Relationship Id="rId104" Type="http://schemas.openxmlformats.org/officeDocument/2006/relationships/image" Target="../media/image485.png"/><Relationship Id="rId7" Type="http://schemas.openxmlformats.org/officeDocument/2006/relationships/hyperlink" Target="https://aka.ms/AzureSentinel" TargetMode="External"/><Relationship Id="rId71" Type="http://schemas.openxmlformats.org/officeDocument/2006/relationships/image" Target="../media/image250.png"/><Relationship Id="rId92" Type="http://schemas.openxmlformats.org/officeDocument/2006/relationships/hyperlink" Target="https://docs.microsoft.com/azure/active-directory/active-directory-identityprotection" TargetMode="External"/><Relationship Id="rId2" Type="http://schemas.openxmlformats.org/officeDocument/2006/relationships/notesSlide" Target="../notesSlides/notesSlide46.xml"/><Relationship Id="rId29" Type="http://schemas.openxmlformats.org/officeDocument/2006/relationships/image" Target="../media/image457.jpeg"/><Relationship Id="rId24" Type="http://schemas.openxmlformats.org/officeDocument/2006/relationships/image" Target="../media/image456.jpeg"/><Relationship Id="rId40" Type="http://schemas.openxmlformats.org/officeDocument/2006/relationships/image" Target="../media/image142.png"/><Relationship Id="rId45" Type="http://schemas.openxmlformats.org/officeDocument/2006/relationships/image" Target="../media/image147.png"/><Relationship Id="rId66" Type="http://schemas.openxmlformats.org/officeDocument/2006/relationships/image" Target="../media/image246.jpeg"/><Relationship Id="rId87" Type="http://schemas.openxmlformats.org/officeDocument/2006/relationships/hyperlink" Target="https://docs.microsoft.com/windows/security/threat-protection/windows-defender-atp/windows-defender-advanced-threat-protection" TargetMode="External"/><Relationship Id="rId110" Type="http://schemas.openxmlformats.org/officeDocument/2006/relationships/image" Target="../media/image491.png"/><Relationship Id="rId115" Type="http://schemas.openxmlformats.org/officeDocument/2006/relationships/image" Target="../media/image496.png"/><Relationship Id="rId61" Type="http://schemas.openxmlformats.org/officeDocument/2006/relationships/image" Target="../media/image69.png"/><Relationship Id="rId82" Type="http://schemas.openxmlformats.org/officeDocument/2006/relationships/image" Target="../media/image17.png"/><Relationship Id="rId19" Type="http://schemas.openxmlformats.org/officeDocument/2006/relationships/image" Target="../media/image451.png"/><Relationship Id="rId14" Type="http://schemas.openxmlformats.org/officeDocument/2006/relationships/image" Target="../media/image446.png"/><Relationship Id="rId30" Type="http://schemas.openxmlformats.org/officeDocument/2006/relationships/image" Target="../media/image458.jpeg"/><Relationship Id="rId35" Type="http://schemas.openxmlformats.org/officeDocument/2006/relationships/image" Target="../media/image460.jpeg"/><Relationship Id="rId56" Type="http://schemas.openxmlformats.org/officeDocument/2006/relationships/image" Target="../media/image65.png"/><Relationship Id="rId77" Type="http://schemas.openxmlformats.org/officeDocument/2006/relationships/image" Target="../media/image471.png"/><Relationship Id="rId100" Type="http://schemas.openxmlformats.org/officeDocument/2006/relationships/image" Target="../media/image481.png"/><Relationship Id="rId105" Type="http://schemas.openxmlformats.org/officeDocument/2006/relationships/image" Target="../media/image486.png"/><Relationship Id="rId8" Type="http://schemas.openxmlformats.org/officeDocument/2006/relationships/hyperlink" Target="http://aka.ms/threatintelligence" TargetMode="External"/><Relationship Id="rId51" Type="http://schemas.openxmlformats.org/officeDocument/2006/relationships/image" Target="../media/image467.gif"/><Relationship Id="rId72" Type="http://schemas.openxmlformats.org/officeDocument/2006/relationships/image" Target="../media/image251.png"/><Relationship Id="rId93" Type="http://schemas.openxmlformats.org/officeDocument/2006/relationships/image" Target="../media/image120.png"/><Relationship Id="rId98" Type="http://schemas.openxmlformats.org/officeDocument/2006/relationships/image" Target="../media/image479.png"/><Relationship Id="rId3" Type="http://schemas.openxmlformats.org/officeDocument/2006/relationships/hyperlink" Target="https://aka.ms/ITSOC" TargetMode="External"/><Relationship Id="rId25" Type="http://schemas.openxmlformats.org/officeDocument/2006/relationships/hyperlink" Target="https://docs.microsoft.com/azure/sentinel/" TargetMode="External"/><Relationship Id="rId46" Type="http://schemas.openxmlformats.org/officeDocument/2006/relationships/image" Target="../media/image149.png"/><Relationship Id="rId67" Type="http://schemas.openxmlformats.org/officeDocument/2006/relationships/hyperlink" Target="https://docs.microsoft.com/en-us/information-protection/get-started/requirements-applications" TargetMode="External"/><Relationship Id="rId116" Type="http://schemas.openxmlformats.org/officeDocument/2006/relationships/image" Target="../media/image497.png"/><Relationship Id="rId20" Type="http://schemas.openxmlformats.org/officeDocument/2006/relationships/image" Target="../media/image452.png"/><Relationship Id="rId41" Type="http://schemas.openxmlformats.org/officeDocument/2006/relationships/image" Target="../media/image143.svg"/><Relationship Id="rId62" Type="http://schemas.openxmlformats.org/officeDocument/2006/relationships/image" Target="../media/image70.png"/><Relationship Id="rId83" Type="http://schemas.openxmlformats.org/officeDocument/2006/relationships/image" Target="../media/image474.png"/><Relationship Id="rId88" Type="http://schemas.openxmlformats.org/officeDocument/2006/relationships/image" Target="../media/image272.jpeg"/><Relationship Id="rId111" Type="http://schemas.openxmlformats.org/officeDocument/2006/relationships/image" Target="../media/image492.png"/><Relationship Id="rId15" Type="http://schemas.openxmlformats.org/officeDocument/2006/relationships/image" Target="../media/image447.png"/><Relationship Id="rId36" Type="http://schemas.openxmlformats.org/officeDocument/2006/relationships/image" Target="../media/image76.png"/><Relationship Id="rId57" Type="http://schemas.openxmlformats.org/officeDocument/2006/relationships/image" Target="../media/image66.png"/><Relationship Id="rId106" Type="http://schemas.openxmlformats.org/officeDocument/2006/relationships/image" Target="../media/image48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501.svg"/><Relationship Id="rId5" Type="http://schemas.openxmlformats.org/officeDocument/2006/relationships/image" Target="../media/image500.png"/><Relationship Id="rId4" Type="http://schemas.openxmlformats.org/officeDocument/2006/relationships/image" Target="../media/image499.sv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02.png"/><Relationship Id="rId7" Type="http://schemas.openxmlformats.org/officeDocument/2006/relationships/hyperlink" Target="https://aka.ms/MCRA" TargetMode="External"/><Relationship Id="rId12" Type="http://schemas.openxmlformats.org/officeDocument/2006/relationships/image" Target="../media/image507.sv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86.png"/><Relationship Id="rId11" Type="http://schemas.openxmlformats.org/officeDocument/2006/relationships/image" Target="../media/image506.svg"/><Relationship Id="rId5" Type="http://schemas.openxmlformats.org/officeDocument/2006/relationships/image" Target="../media/image504.svg"/><Relationship Id="rId10" Type="http://schemas.openxmlformats.org/officeDocument/2006/relationships/image" Target="../media/image505.png"/><Relationship Id="rId4" Type="http://schemas.openxmlformats.org/officeDocument/2006/relationships/image" Target="../media/image503.svg"/><Relationship Id="rId9" Type="http://schemas.openxmlformats.org/officeDocument/2006/relationships/image" Target="../media/image288.png"/></Relationships>
</file>

<file path=ppt/slides/_rels/slide52.xml.rels><?xml version="1.0" encoding="UTF-8" standalone="yes"?>
<Relationships xmlns="http://schemas.openxmlformats.org/package/2006/relationships"><Relationship Id="rId8" Type="http://schemas.openxmlformats.org/officeDocument/2006/relationships/image" Target="../media/image513.jpeg"/><Relationship Id="rId3" Type="http://schemas.openxmlformats.org/officeDocument/2006/relationships/image" Target="../media/image508.png"/><Relationship Id="rId7" Type="http://schemas.openxmlformats.org/officeDocument/2006/relationships/image" Target="../media/image512.sv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511.png"/><Relationship Id="rId5" Type="http://schemas.openxmlformats.org/officeDocument/2006/relationships/image" Target="../media/image510.jpeg"/><Relationship Id="rId4" Type="http://schemas.openxmlformats.org/officeDocument/2006/relationships/image" Target="../media/image509.svg"/></Relationships>
</file>

<file path=ppt/slides/_rels/slide53.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15.png"/><Relationship Id="rId7"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518.svg"/><Relationship Id="rId5" Type="http://schemas.openxmlformats.org/officeDocument/2006/relationships/image" Target="../media/image517.png"/><Relationship Id="rId10" Type="http://schemas.openxmlformats.org/officeDocument/2006/relationships/image" Target="../media/image520.svg"/><Relationship Id="rId4" Type="http://schemas.openxmlformats.org/officeDocument/2006/relationships/image" Target="../media/image516.svg"/><Relationship Id="rId9" Type="http://schemas.openxmlformats.org/officeDocument/2006/relationships/image" Target="../media/image519.png"/></Relationships>
</file>

<file path=ppt/slides/_rels/slide55.xml.rels><?xml version="1.0" encoding="UTF-8" standalone="yes"?>
<Relationships xmlns="http://schemas.openxmlformats.org/package/2006/relationships"><Relationship Id="rId8" Type="http://schemas.openxmlformats.org/officeDocument/2006/relationships/image" Target="../media/image517.png"/><Relationship Id="rId13" Type="http://schemas.openxmlformats.org/officeDocument/2006/relationships/image" Target="../media/image520.svg"/><Relationship Id="rId18" Type="http://schemas.openxmlformats.org/officeDocument/2006/relationships/hyperlink" Target="https://docs.microsoft.com/windows/security/threat-protection/windows-defender-atp/windows-defender-advanced-threat-protection" TargetMode="External"/><Relationship Id="rId26" Type="http://schemas.openxmlformats.org/officeDocument/2006/relationships/image" Target="../media/image124.png"/><Relationship Id="rId3" Type="http://schemas.openxmlformats.org/officeDocument/2006/relationships/image" Target="../media/image521.png"/><Relationship Id="rId21" Type="http://schemas.openxmlformats.org/officeDocument/2006/relationships/image" Target="../media/image272.jpeg"/><Relationship Id="rId7" Type="http://schemas.openxmlformats.org/officeDocument/2006/relationships/image" Target="../media/image516.svg"/><Relationship Id="rId12" Type="http://schemas.openxmlformats.org/officeDocument/2006/relationships/image" Target="../media/image519.png"/><Relationship Id="rId17" Type="http://schemas.openxmlformats.org/officeDocument/2006/relationships/hyperlink" Target="https://go.microsoft.com/fwlink/p/?linkid=2134538" TargetMode="External"/><Relationship Id="rId25" Type="http://schemas.openxmlformats.org/officeDocument/2006/relationships/hyperlink" Target="https://docs.microsoft.com/azure/sentinel/" TargetMode="External"/><Relationship Id="rId2" Type="http://schemas.openxmlformats.org/officeDocument/2006/relationships/notesSlide" Target="../notesSlides/notesSlide53.xml"/><Relationship Id="rId16" Type="http://schemas.openxmlformats.org/officeDocument/2006/relationships/hyperlink" Target="https://docs.microsoft.com/azure/active-directory/active-directory-identityprotection" TargetMode="External"/><Relationship Id="rId20" Type="http://schemas.openxmlformats.org/officeDocument/2006/relationships/hyperlink" Target="https://docs.microsoft.com/cloud-app-security/what-is-cloud-app-security" TargetMode="External"/><Relationship Id="rId29" Type="http://schemas.openxmlformats.org/officeDocument/2006/relationships/image" Target="../media/image121.emf"/><Relationship Id="rId1" Type="http://schemas.openxmlformats.org/officeDocument/2006/relationships/slideLayout" Target="../slideLayouts/slideLayout12.xml"/><Relationship Id="rId6" Type="http://schemas.openxmlformats.org/officeDocument/2006/relationships/image" Target="../media/image515.png"/><Relationship Id="rId11" Type="http://schemas.openxmlformats.org/officeDocument/2006/relationships/image" Target="../media/image54.svg"/><Relationship Id="rId24" Type="http://schemas.openxmlformats.org/officeDocument/2006/relationships/image" Target="../media/image62.svg"/><Relationship Id="rId5" Type="http://schemas.openxmlformats.org/officeDocument/2006/relationships/hyperlink" Target="https://www.microsoft.com/TrustCenter" TargetMode="External"/><Relationship Id="rId15" Type="http://schemas.openxmlformats.org/officeDocument/2006/relationships/hyperlink" Target="https://docs.microsoft.com/azure/security-center/azure-defender" TargetMode="External"/><Relationship Id="rId23" Type="http://schemas.openxmlformats.org/officeDocument/2006/relationships/image" Target="../media/image61.png"/><Relationship Id="rId28" Type="http://schemas.openxmlformats.org/officeDocument/2006/relationships/image" Target="../media/image76.png"/><Relationship Id="rId10" Type="http://schemas.openxmlformats.org/officeDocument/2006/relationships/image" Target="../media/image53.png"/><Relationship Id="rId19" Type="http://schemas.openxmlformats.org/officeDocument/2006/relationships/hyperlink" Target="https://docs.microsoft.com/microsoft-365/security/office-365-security/office-365-atp" TargetMode="External"/><Relationship Id="rId4" Type="http://schemas.openxmlformats.org/officeDocument/2006/relationships/image" Target="../media/image522.svg"/><Relationship Id="rId9" Type="http://schemas.openxmlformats.org/officeDocument/2006/relationships/image" Target="../media/image518.svg"/><Relationship Id="rId14" Type="http://schemas.openxmlformats.org/officeDocument/2006/relationships/hyperlink" Target="https://aka.ms/MDDR" TargetMode="External"/><Relationship Id="rId22" Type="http://schemas.openxmlformats.org/officeDocument/2006/relationships/image" Target="../media/image523.jpeg"/><Relationship Id="rId27" Type="http://schemas.openxmlformats.org/officeDocument/2006/relationships/image" Target="../media/image125.svg"/><Relationship Id="rId30" Type="http://schemas.openxmlformats.org/officeDocument/2006/relationships/image" Target="../media/image120.png"/></Relationships>
</file>

<file path=ppt/slides/_rels/slide56.xml.rels><?xml version="1.0" encoding="UTF-8" standalone="yes"?>
<Relationships xmlns="http://schemas.openxmlformats.org/package/2006/relationships"><Relationship Id="rId26" Type="http://schemas.openxmlformats.org/officeDocument/2006/relationships/hyperlink" Target="https://azure.microsoft.com/services/site-recovery/" TargetMode="External"/><Relationship Id="rId21" Type="http://schemas.openxmlformats.org/officeDocument/2006/relationships/hyperlink" Target="https://docs.microsoft.com/en-us/azure/azure-policy/azure-policy-introduction" TargetMode="External"/><Relationship Id="rId42" Type="http://schemas.openxmlformats.org/officeDocument/2006/relationships/hyperlink" Target="https://docs.microsoft.com/azure/bastion/" TargetMode="External"/><Relationship Id="rId47" Type="http://schemas.openxmlformats.org/officeDocument/2006/relationships/hyperlink" Target="https://docs.microsoft.com/azure-sphere/product-overview/what-is-azure-sphere" TargetMode="External"/><Relationship Id="rId63" Type="http://schemas.openxmlformats.org/officeDocument/2006/relationships/image" Target="../media/image535.svg"/><Relationship Id="rId68" Type="http://schemas.openxmlformats.org/officeDocument/2006/relationships/hyperlink" Target="https://docs.microsoft.com/azure/active-directory/manage-apps/application-proxy" TargetMode="External"/><Relationship Id="rId7" Type="http://schemas.openxmlformats.org/officeDocument/2006/relationships/image" Target="../media/image125.svg"/><Relationship Id="rId71" Type="http://schemas.openxmlformats.org/officeDocument/2006/relationships/hyperlink" Target="https://docs.microsoft.com/azure/virtual-network/network-security-groups-overview" TargetMode="External"/><Relationship Id="rId2" Type="http://schemas.openxmlformats.org/officeDocument/2006/relationships/notesSlide" Target="../notesSlides/notesSlide54.xml"/><Relationship Id="rId16" Type="http://schemas.openxmlformats.org/officeDocument/2006/relationships/hyperlink" Target="https://docs.microsoft.com/azure/azure-resource-manager/management/overview" TargetMode="External"/><Relationship Id="rId29" Type="http://schemas.openxmlformats.org/officeDocument/2006/relationships/hyperlink" Target="https://docs.microsoft.com/cloud-app-security/what-is-cloud-app-security" TargetMode="External"/><Relationship Id="rId11" Type="http://schemas.openxmlformats.org/officeDocument/2006/relationships/hyperlink" Target="https://docs.microsoft.com/en-us/azure/active-directory/governance/identity-governance-overview" TargetMode="External"/><Relationship Id="rId24" Type="http://schemas.openxmlformats.org/officeDocument/2006/relationships/hyperlink" Target="https://docs.microsoft.com/azure/governance/management-groups/" TargetMode="External"/><Relationship Id="rId32" Type="http://schemas.openxmlformats.org/officeDocument/2006/relationships/hyperlink" Target="https://docs.microsoft.com/azure/virtual-network/application-security-groups" TargetMode="External"/><Relationship Id="rId37" Type="http://schemas.openxmlformats.org/officeDocument/2006/relationships/hyperlink" Target="https://docs.microsoft.com/azure/firewall/overview" TargetMode="External"/><Relationship Id="rId40" Type="http://schemas.openxmlformats.org/officeDocument/2006/relationships/hyperlink" Target="https://docs.microsoft.com/mem/intune/" TargetMode="External"/><Relationship Id="rId45" Type="http://schemas.openxmlformats.org/officeDocument/2006/relationships/image" Target="../media/image62.svg"/><Relationship Id="rId53" Type="http://schemas.microsoft.com/office/2007/relationships/hdphoto" Target="../media/hdphoto2.wdp"/><Relationship Id="rId58" Type="http://schemas.openxmlformats.org/officeDocument/2006/relationships/image" Target="../media/image530.png"/><Relationship Id="rId66" Type="http://schemas.openxmlformats.org/officeDocument/2006/relationships/hyperlink" Target="https://aka.ms/azuresecuritytop10" TargetMode="External"/><Relationship Id="rId5" Type="http://schemas.openxmlformats.org/officeDocument/2006/relationships/hyperlink" Target="https://docs.microsoft.com/azure/sentinel/" TargetMode="External"/><Relationship Id="rId61" Type="http://schemas.openxmlformats.org/officeDocument/2006/relationships/image" Target="../media/image533.svg"/><Relationship Id="rId19" Type="http://schemas.openxmlformats.org/officeDocument/2006/relationships/hyperlink" Target="https://www.microsoft.com/" TargetMode="External"/><Relationship Id="rId14" Type="http://schemas.openxmlformats.org/officeDocument/2006/relationships/hyperlink" Target="https://docs.microsoft.com/windows/security/identity-protection/hello-for-business/" TargetMode="External"/><Relationship Id="rId22" Type="http://schemas.openxmlformats.org/officeDocument/2006/relationships/hyperlink" Target="https://docs.microsoft.com/azure/role-based-access-control/" TargetMode="External"/><Relationship Id="rId27" Type="http://schemas.openxmlformats.org/officeDocument/2006/relationships/hyperlink" Target="https://docs.microsoft.com/azure/azure-resource-manager/management/lock-resources" TargetMode="External"/><Relationship Id="rId30" Type="http://schemas.openxmlformats.org/officeDocument/2006/relationships/hyperlink" Target="https://aka.ms/waf" TargetMode="External"/><Relationship Id="rId35" Type="http://schemas.openxmlformats.org/officeDocument/2006/relationships/hyperlink" Target="https://docs.microsoft.com/azure/private-link/" TargetMode="External"/><Relationship Id="rId43"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48" Type="http://schemas.openxmlformats.org/officeDocument/2006/relationships/image" Target="../media/image524.png"/><Relationship Id="rId56" Type="http://schemas.openxmlformats.org/officeDocument/2006/relationships/image" Target="../media/image528.png"/><Relationship Id="rId64" Type="http://schemas.openxmlformats.org/officeDocument/2006/relationships/hyperlink" Target="https://docs.microsoft.com/windows/security/threat-protection/microsoft-defender-atp/microsoft-defender-advanced-threat-protection" TargetMode="External"/><Relationship Id="rId69" Type="http://schemas.openxmlformats.org/officeDocument/2006/relationships/hyperlink" Target="https://aka.ms/spa" TargetMode="External"/><Relationship Id="rId8" Type="http://schemas.openxmlformats.org/officeDocument/2006/relationships/hyperlink" Target="https://aka.ms/zerotrust" TargetMode="External"/><Relationship Id="rId51" Type="http://schemas.openxmlformats.org/officeDocument/2006/relationships/image" Target="../media/image68.png"/><Relationship Id="rId3" Type="http://schemas.openxmlformats.org/officeDocument/2006/relationships/hyperlink" Target="https://aka.ms/caf" TargetMode="External"/><Relationship Id="rId12" Type="http://schemas.openxmlformats.org/officeDocument/2006/relationships/hyperlink" Target="https://docs.microsoft.com/azure/active-directory/active-directory-identityprotection" TargetMode="External"/><Relationship Id="rId17" Type="http://schemas.openxmlformats.org/officeDocument/2006/relationships/hyperlink" Target="https://docs.microsoft.com/microsoft-365/security/mtp/microsoft-threat-protection" TargetMode="External"/><Relationship Id="rId25" Type="http://schemas.openxmlformats.org/officeDocument/2006/relationships/hyperlink" Target="https://docs.microsoft.com/azure/lighthouse/overview" TargetMode="External"/><Relationship Id="rId33" Type="http://schemas.openxmlformats.org/officeDocument/2006/relationships/hyperlink" Target="https://docs.microsoft.com/security/benchmark/azure/baselines/api-management-security-baseline" TargetMode="External"/><Relationship Id="rId38" Type="http://schemas.openxmlformats.org/officeDocument/2006/relationships/hyperlink" Target="https://docs.microsoft.com/azure/devops/organizations/security/about-security-identity?view=azure-devops" TargetMode="External"/><Relationship Id="rId46" Type="http://schemas.openxmlformats.org/officeDocument/2006/relationships/image" Target="../media/image121.emf"/><Relationship Id="rId59" Type="http://schemas.openxmlformats.org/officeDocument/2006/relationships/image" Target="../media/image531.svg"/><Relationship Id="rId67" Type="http://schemas.openxmlformats.org/officeDocument/2006/relationships/hyperlink" Target="https://docs.microsoft.com/azure/application-gateway/application-gateway-web-application-firewall-overview" TargetMode="External"/><Relationship Id="rId20" Type="http://schemas.openxmlformats.org/officeDocument/2006/relationships/hyperlink" Target="https://docs.microsoft.com/azure/security-center/security-center-intro" TargetMode="External"/><Relationship Id="rId41" Type="http://schemas.openxmlformats.org/officeDocument/2006/relationships/hyperlink" Target="https://docs.microsoft.com/mem/configmgr/" TargetMode="External"/><Relationship Id="rId54" Type="http://schemas.openxmlformats.org/officeDocument/2006/relationships/image" Target="../media/image527.png"/><Relationship Id="rId62" Type="http://schemas.openxmlformats.org/officeDocument/2006/relationships/image" Target="../media/image534.png"/><Relationship Id="rId70" Type="http://schemas.openxmlformats.org/officeDocument/2006/relationships/hyperlink" Target="https://aka.ms/PAW" TargetMode="External"/><Relationship Id="rId1" Type="http://schemas.openxmlformats.org/officeDocument/2006/relationships/slideLayout" Target="../slideLayouts/slideLayout8.xml"/><Relationship Id="rId6" Type="http://schemas.openxmlformats.org/officeDocument/2006/relationships/image" Target="../media/image124.png"/><Relationship Id="rId15" Type="http://schemas.openxmlformats.org/officeDocument/2006/relationships/hyperlink" Target="https://docs.microsoft.com/azure/active-directory/active-directory-conditional-access-azure-portal" TargetMode="External"/><Relationship Id="rId23" Type="http://schemas.openxmlformats.org/officeDocument/2006/relationships/hyperlink" Target="https://docs.microsoft.com/azure/governance/blueprints/" TargetMode="External"/><Relationship Id="rId28" Type="http://schemas.openxmlformats.org/officeDocument/2006/relationships/hyperlink" Target="https://docs.microsoft.com/azure/security-center/azure-defender" TargetMode="External"/><Relationship Id="rId36" Type="http://schemas.openxmlformats.org/officeDocument/2006/relationships/hyperlink" Target="https://docs.microsoft.com/azure/key-vault/key-vault-overview" TargetMode="External"/><Relationship Id="rId49" Type="http://schemas.openxmlformats.org/officeDocument/2006/relationships/image" Target="../media/image525.svg"/><Relationship Id="rId57" Type="http://schemas.openxmlformats.org/officeDocument/2006/relationships/image" Target="../media/image529.svg"/><Relationship Id="rId10" Type="http://schemas.openxmlformats.org/officeDocument/2006/relationships/image" Target="../media/image17.png"/><Relationship Id="rId31" Type="http://schemas.openxmlformats.org/officeDocument/2006/relationships/hyperlink" Target="https://aka.ms/BenchmarkDocs" TargetMode="External"/><Relationship Id="rId44" Type="http://schemas.openxmlformats.org/officeDocument/2006/relationships/image" Target="../media/image61.png"/><Relationship Id="rId52" Type="http://schemas.openxmlformats.org/officeDocument/2006/relationships/image" Target="../media/image526.png"/><Relationship Id="rId60" Type="http://schemas.openxmlformats.org/officeDocument/2006/relationships/image" Target="../media/image532.png"/><Relationship Id="rId65" Type="http://schemas.openxmlformats.org/officeDocument/2006/relationships/hyperlink" Target="https://aka.ms/MCRA" TargetMode="External"/><Relationship Id="rId4" Type="http://schemas.openxmlformats.org/officeDocument/2006/relationships/hyperlink" Target="https://aka.ms/CAF" TargetMode="External"/><Relationship Id="rId9" Type="http://schemas.openxmlformats.org/officeDocument/2006/relationships/hyperlink" Target="https://docs.microsoft.com/microsoft-365/security/mtp/microsoft-secure-score" TargetMode="External"/><Relationship Id="rId13" Type="http://schemas.openxmlformats.org/officeDocument/2006/relationships/hyperlink" Target="https://docs.microsoft.com/azure/active-directory/authentication/multi-factor-authentication" TargetMode="External"/><Relationship Id="rId18" Type="http://schemas.openxmlformats.org/officeDocument/2006/relationships/hyperlink" Target="https://go.microsoft.com/fwlink/p/?linkid=2134538" TargetMode="External"/><Relationship Id="rId39" Type="http://schemas.openxmlformats.org/officeDocument/2006/relationships/hyperlink" Target="https://aka.ms/GHSecurity" TargetMode="External"/><Relationship Id="rId34" Type="http://schemas.openxmlformats.org/officeDocument/2006/relationships/hyperlink" Target="https://docs.microsoft.com/azure/virtual-network/ddos-protection-overview" TargetMode="External"/><Relationship Id="rId50" Type="http://schemas.openxmlformats.org/officeDocument/2006/relationships/hyperlink" Target="https://docs.microsoft.com/azure/iot-hub/" TargetMode="External"/><Relationship Id="rId55"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image" Target="../media/image537.svg"/><Relationship Id="rId13" Type="http://schemas.openxmlformats.org/officeDocument/2006/relationships/image" Target="../media/image465.png"/><Relationship Id="rId18" Type="http://schemas.openxmlformats.org/officeDocument/2006/relationships/image" Target="../media/image144.png"/><Relationship Id="rId3" Type="http://schemas.openxmlformats.org/officeDocument/2006/relationships/image" Target="../media/image60.emf"/><Relationship Id="rId21" Type="http://schemas.openxmlformats.org/officeDocument/2006/relationships/image" Target="../media/image538.png"/><Relationship Id="rId7" Type="http://schemas.openxmlformats.org/officeDocument/2006/relationships/image" Target="../media/image536.png"/><Relationship Id="rId12" Type="http://schemas.openxmlformats.org/officeDocument/2006/relationships/image" Target="../media/image464.png"/><Relationship Id="rId17" Type="http://schemas.openxmlformats.org/officeDocument/2006/relationships/image" Target="../media/image143.svg"/><Relationship Id="rId2" Type="http://schemas.openxmlformats.org/officeDocument/2006/relationships/notesSlide" Target="../notesSlides/notesSlide55.xml"/><Relationship Id="rId16" Type="http://schemas.openxmlformats.org/officeDocument/2006/relationships/image" Target="../media/image142.png"/><Relationship Id="rId20" Type="http://schemas.openxmlformats.org/officeDocument/2006/relationships/image" Target="../media/image149.png"/><Relationship Id="rId1" Type="http://schemas.openxmlformats.org/officeDocument/2006/relationships/slideLayout" Target="../slideLayouts/slideLayout19.xml"/><Relationship Id="rId6" Type="http://schemas.openxmlformats.org/officeDocument/2006/relationships/image" Target="../media/image62.svg"/><Relationship Id="rId11" Type="http://schemas.openxmlformats.org/officeDocument/2006/relationships/image" Target="../media/image76.png"/><Relationship Id="rId24" Type="http://schemas.openxmlformats.org/officeDocument/2006/relationships/image" Target="../media/image540.svg"/><Relationship Id="rId5" Type="http://schemas.openxmlformats.org/officeDocument/2006/relationships/image" Target="../media/image61.png"/><Relationship Id="rId15" Type="http://schemas.openxmlformats.org/officeDocument/2006/relationships/image" Target="../media/image453.png"/><Relationship Id="rId23" Type="http://schemas.openxmlformats.org/officeDocument/2006/relationships/image" Target="../media/image214.png"/><Relationship Id="rId10" Type="http://schemas.openxmlformats.org/officeDocument/2006/relationships/image" Target="../media/image75.png"/><Relationship Id="rId19" Type="http://schemas.openxmlformats.org/officeDocument/2006/relationships/image" Target="../media/image148.png"/><Relationship Id="rId4" Type="http://schemas.openxmlformats.org/officeDocument/2006/relationships/image" Target="../media/image121.emf"/><Relationship Id="rId9" Type="http://schemas.openxmlformats.org/officeDocument/2006/relationships/image" Target="../media/image74.png"/><Relationship Id="rId14" Type="http://schemas.openxmlformats.org/officeDocument/2006/relationships/image" Target="../media/image466.png"/><Relationship Id="rId22" Type="http://schemas.openxmlformats.org/officeDocument/2006/relationships/image" Target="../media/image539.svg"/></Relationships>
</file>

<file path=ppt/slides/_rels/slide58.xml.rels><?xml version="1.0" encoding="UTF-8" standalone="yes"?>
<Relationships xmlns="http://schemas.openxmlformats.org/package/2006/relationships"><Relationship Id="rId8" Type="http://schemas.openxmlformats.org/officeDocument/2006/relationships/image" Target="../media/image541.svg"/><Relationship Id="rId13" Type="http://schemas.openxmlformats.org/officeDocument/2006/relationships/image" Target="../media/image465.png"/><Relationship Id="rId18" Type="http://schemas.openxmlformats.org/officeDocument/2006/relationships/image" Target="../media/image144.png"/><Relationship Id="rId3" Type="http://schemas.openxmlformats.org/officeDocument/2006/relationships/image" Target="../media/image60.emf"/><Relationship Id="rId21" Type="http://schemas.openxmlformats.org/officeDocument/2006/relationships/image" Target="../media/image538.png"/><Relationship Id="rId7" Type="http://schemas.openxmlformats.org/officeDocument/2006/relationships/image" Target="../media/image536.png"/><Relationship Id="rId12" Type="http://schemas.openxmlformats.org/officeDocument/2006/relationships/image" Target="../media/image464.png"/><Relationship Id="rId17" Type="http://schemas.openxmlformats.org/officeDocument/2006/relationships/image" Target="../media/image143.svg"/><Relationship Id="rId2" Type="http://schemas.openxmlformats.org/officeDocument/2006/relationships/notesSlide" Target="../notesSlides/notesSlide56.xml"/><Relationship Id="rId16" Type="http://schemas.openxmlformats.org/officeDocument/2006/relationships/image" Target="../media/image142.png"/><Relationship Id="rId20" Type="http://schemas.openxmlformats.org/officeDocument/2006/relationships/image" Target="../media/image149.png"/><Relationship Id="rId1" Type="http://schemas.openxmlformats.org/officeDocument/2006/relationships/slideLayout" Target="../slideLayouts/slideLayout19.xml"/><Relationship Id="rId6" Type="http://schemas.openxmlformats.org/officeDocument/2006/relationships/image" Target="../media/image62.svg"/><Relationship Id="rId11" Type="http://schemas.openxmlformats.org/officeDocument/2006/relationships/image" Target="../media/image76.png"/><Relationship Id="rId24" Type="http://schemas.openxmlformats.org/officeDocument/2006/relationships/image" Target="../media/image542.svg"/><Relationship Id="rId5" Type="http://schemas.openxmlformats.org/officeDocument/2006/relationships/image" Target="../media/image61.png"/><Relationship Id="rId15" Type="http://schemas.openxmlformats.org/officeDocument/2006/relationships/image" Target="../media/image453.png"/><Relationship Id="rId23" Type="http://schemas.openxmlformats.org/officeDocument/2006/relationships/image" Target="../media/image214.png"/><Relationship Id="rId10" Type="http://schemas.openxmlformats.org/officeDocument/2006/relationships/image" Target="../media/image75.png"/><Relationship Id="rId19" Type="http://schemas.openxmlformats.org/officeDocument/2006/relationships/image" Target="../media/image148.png"/><Relationship Id="rId4" Type="http://schemas.openxmlformats.org/officeDocument/2006/relationships/image" Target="../media/image121.emf"/><Relationship Id="rId9" Type="http://schemas.openxmlformats.org/officeDocument/2006/relationships/image" Target="../media/image74.png"/><Relationship Id="rId14" Type="http://schemas.openxmlformats.org/officeDocument/2006/relationships/image" Target="../media/image466.png"/><Relationship Id="rId22" Type="http://schemas.openxmlformats.org/officeDocument/2006/relationships/image" Target="../media/image539.svg"/></Relationships>
</file>

<file path=ppt/slides/_rels/slide5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142.png"/><Relationship Id="rId18" Type="http://schemas.openxmlformats.org/officeDocument/2006/relationships/image" Target="../media/image538.png"/><Relationship Id="rId3" Type="http://schemas.openxmlformats.org/officeDocument/2006/relationships/image" Target="../media/image74.png"/><Relationship Id="rId21" Type="http://schemas.openxmlformats.org/officeDocument/2006/relationships/image" Target="../media/image541.svg"/><Relationship Id="rId7" Type="http://schemas.openxmlformats.org/officeDocument/2006/relationships/image" Target="../media/image61.png"/><Relationship Id="rId12" Type="http://schemas.openxmlformats.org/officeDocument/2006/relationships/image" Target="../media/image453.png"/><Relationship Id="rId17" Type="http://schemas.openxmlformats.org/officeDocument/2006/relationships/image" Target="../media/image149.png"/><Relationship Id="rId2" Type="http://schemas.openxmlformats.org/officeDocument/2006/relationships/notesSlide" Target="../notesSlides/notesSlide57.xml"/><Relationship Id="rId16" Type="http://schemas.openxmlformats.org/officeDocument/2006/relationships/image" Target="../media/image148.png"/><Relationship Id="rId20" Type="http://schemas.openxmlformats.org/officeDocument/2006/relationships/image" Target="../media/image536.png"/><Relationship Id="rId1" Type="http://schemas.openxmlformats.org/officeDocument/2006/relationships/slideLayout" Target="../slideLayouts/slideLayout19.xml"/><Relationship Id="rId6" Type="http://schemas.openxmlformats.org/officeDocument/2006/relationships/image" Target="../media/image121.emf"/><Relationship Id="rId11" Type="http://schemas.openxmlformats.org/officeDocument/2006/relationships/image" Target="../media/image466.png"/><Relationship Id="rId5" Type="http://schemas.openxmlformats.org/officeDocument/2006/relationships/image" Target="../media/image76.png"/><Relationship Id="rId15" Type="http://schemas.openxmlformats.org/officeDocument/2006/relationships/image" Target="../media/image144.png"/><Relationship Id="rId10" Type="http://schemas.openxmlformats.org/officeDocument/2006/relationships/image" Target="../media/image465.png"/><Relationship Id="rId19" Type="http://schemas.openxmlformats.org/officeDocument/2006/relationships/image" Target="../media/image539.svg"/><Relationship Id="rId4" Type="http://schemas.openxmlformats.org/officeDocument/2006/relationships/image" Target="../media/image75.png"/><Relationship Id="rId9" Type="http://schemas.openxmlformats.org/officeDocument/2006/relationships/image" Target="../media/image464.png"/><Relationship Id="rId14" Type="http://schemas.openxmlformats.org/officeDocument/2006/relationships/image" Target="../media/image143.svg"/><Relationship Id="rId22" Type="http://schemas.openxmlformats.org/officeDocument/2006/relationships/hyperlink" Target="https://aka.ms/deploySP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hyperlink" Target="https://aka.ms/SecurityRoles" TargetMode="External"/><Relationship Id="rId4" Type="http://schemas.openxmlformats.org/officeDocument/2006/relationships/image" Target="../media/image41.svg"/></Relationships>
</file>

<file path=ppt/slides/_rels/slide60.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546.svg"/><Relationship Id="rId5" Type="http://schemas.openxmlformats.org/officeDocument/2006/relationships/image" Target="../media/image545.png"/><Relationship Id="rId4" Type="http://schemas.openxmlformats.org/officeDocument/2006/relationships/image" Target="../media/image544.svg"/></Relationships>
</file>

<file path=ppt/slides/_rels/slide6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21.emf"/><Relationship Id="rId3" Type="http://schemas.openxmlformats.org/officeDocument/2006/relationships/image" Target="../media/image214.png"/><Relationship Id="rId7" Type="http://schemas.openxmlformats.org/officeDocument/2006/relationships/image" Target="../media/image548.png"/><Relationship Id="rId12" Type="http://schemas.openxmlformats.org/officeDocument/2006/relationships/image" Target="../media/image551.svg"/><Relationship Id="rId17" Type="http://schemas.openxmlformats.org/officeDocument/2006/relationships/image" Target="../media/image537.svg"/><Relationship Id="rId2" Type="http://schemas.openxmlformats.org/officeDocument/2006/relationships/notesSlide" Target="../notesSlides/notesSlide59.xml"/><Relationship Id="rId16" Type="http://schemas.openxmlformats.org/officeDocument/2006/relationships/image" Target="../media/image536.png"/><Relationship Id="rId1" Type="http://schemas.openxmlformats.org/officeDocument/2006/relationships/slideLayout" Target="../slideLayouts/slideLayout21.xml"/><Relationship Id="rId6" Type="http://schemas.microsoft.com/office/2007/relationships/hdphoto" Target="../media/hdphoto3.wdp"/><Relationship Id="rId11" Type="http://schemas.openxmlformats.org/officeDocument/2006/relationships/image" Target="../media/image550.png"/><Relationship Id="rId5" Type="http://schemas.openxmlformats.org/officeDocument/2006/relationships/image" Target="../media/image547.png"/><Relationship Id="rId15" Type="http://schemas.openxmlformats.org/officeDocument/2006/relationships/image" Target="../media/image62.svg"/><Relationship Id="rId10" Type="http://schemas.microsoft.com/office/2007/relationships/hdphoto" Target="../media/hdphoto5.wdp"/><Relationship Id="rId4" Type="http://schemas.openxmlformats.org/officeDocument/2006/relationships/image" Target="../media/image216.svg"/><Relationship Id="rId9" Type="http://schemas.openxmlformats.org/officeDocument/2006/relationships/image" Target="../media/image549.png"/><Relationship Id="rId1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notesSlide" Target="../notesSlides/notesSlide60.xml"/><Relationship Id="rId1" Type="http://schemas.openxmlformats.org/officeDocument/2006/relationships/slideLayout" Target="../slideLayouts/slideLayout17.xml"/><Relationship Id="rId4" Type="http://schemas.openxmlformats.org/officeDocument/2006/relationships/image" Target="../media/image55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8" Type="http://schemas.openxmlformats.org/officeDocument/2006/relationships/image" Target="../media/image559.svg"/><Relationship Id="rId3" Type="http://schemas.openxmlformats.org/officeDocument/2006/relationships/image" Target="../media/image554.png"/><Relationship Id="rId7" Type="http://schemas.openxmlformats.org/officeDocument/2006/relationships/image" Target="../media/image558.png"/><Relationship Id="rId2" Type="http://schemas.openxmlformats.org/officeDocument/2006/relationships/notesSlide" Target="../notesSlides/notesSlide62.xml"/><Relationship Id="rId1" Type="http://schemas.openxmlformats.org/officeDocument/2006/relationships/slideLayout" Target="../slideLayouts/slideLayout17.xml"/><Relationship Id="rId6" Type="http://schemas.openxmlformats.org/officeDocument/2006/relationships/image" Target="../media/image557.svg"/><Relationship Id="rId11" Type="http://schemas.openxmlformats.org/officeDocument/2006/relationships/image" Target="../media/image562.png"/><Relationship Id="rId5" Type="http://schemas.openxmlformats.org/officeDocument/2006/relationships/image" Target="../media/image556.png"/><Relationship Id="rId10" Type="http://schemas.openxmlformats.org/officeDocument/2006/relationships/image" Target="../media/image561.svg"/><Relationship Id="rId4" Type="http://schemas.openxmlformats.org/officeDocument/2006/relationships/image" Target="../media/image555.svg"/><Relationship Id="rId9" Type="http://schemas.openxmlformats.org/officeDocument/2006/relationships/image" Target="../media/image560.png"/></Relationships>
</file>

<file path=ppt/slides/_rels/slide65.xml.rels><?xml version="1.0" encoding="UTF-8" standalone="yes"?>
<Relationships xmlns="http://schemas.openxmlformats.org/package/2006/relationships"><Relationship Id="rId8" Type="http://schemas.openxmlformats.org/officeDocument/2006/relationships/image" Target="../media/image566.png"/><Relationship Id="rId3" Type="http://schemas.openxmlformats.org/officeDocument/2006/relationships/image" Target="../media/image39.png"/><Relationship Id="rId7" Type="http://schemas.openxmlformats.org/officeDocument/2006/relationships/slide" Target="slide62.xml"/><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 Id="rId9" Type="http://schemas.openxmlformats.org/officeDocument/2006/relationships/hyperlink" Target="https://aka.ms/humanoperated"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security-identity-keys" TargetMode="External"/><Relationship Id="rId13" Type="http://schemas.openxmlformats.org/officeDocument/2006/relationships/hyperlink" Target="https://docs.microsoft.com/en-us/azure/cloud-adoption-framework/organize/cloud-security-operations-center" TargetMode="External"/><Relationship Id="rId3" Type="http://schemas.openxmlformats.org/officeDocument/2006/relationships/hyperlink" Target="https://aka.ms/securityroles" TargetMode="External"/><Relationship Id="rId7" Type="http://schemas.openxmlformats.org/officeDocument/2006/relationships/hyperlink" Target="https://docs.microsoft.com/en-us/azure/cloud-adoption-framework/organize/cloud-security-compliance-management" TargetMode="External"/><Relationship Id="rId12" Type="http://schemas.openxmlformats.org/officeDocument/2006/relationships/hyperlink" Target="https://docs.microsoft.com/en-us/azure/cloud-adoption-framework/organize/cloud-security-infrastructure-endpoint"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hyperlink" Target="https://docs.microsoft.com/en-us/azure/cloud-adoption-framework/organize/cloud-security-policy-standards" TargetMode="External"/><Relationship Id="rId11" Type="http://schemas.openxmlformats.org/officeDocument/2006/relationships/hyperlink" Target="https://docs.microsoft.com/en-us/azure/cloud-adoption-framework/organize/cloud-security-application-security-devsecops" TargetMode="External"/><Relationship Id="rId5" Type="http://schemas.openxmlformats.org/officeDocument/2006/relationships/hyperlink" Target="https://docs.microsoft.com/en-us/azure/cloud-adoption-framework/organize/cloud-security-posture-management" TargetMode="External"/><Relationship Id="rId15" Type="http://schemas.openxmlformats.org/officeDocument/2006/relationships/hyperlink" Target="https://docs.microsoft.com/en-us/azure/cloud-adoption-framework/organize/cloud-security-incident-preparation" TargetMode="External"/><Relationship Id="rId10" Type="http://schemas.openxmlformats.org/officeDocument/2006/relationships/hyperlink" Target="https://docs.microsoft.com/en-us/azure/cloud-adoption-framework/organize/cloud-security-data-security" TargetMode="External"/><Relationship Id="rId4" Type="http://schemas.openxmlformats.org/officeDocument/2006/relationships/hyperlink" Target="https://docs.microsoft.com/en-us/azure/cloud-adoption-framework/organize/cloud-security-architecture" TargetMode="External"/><Relationship Id="rId9" Type="http://schemas.openxmlformats.org/officeDocument/2006/relationships/hyperlink" Target="https://docs.microsoft.com/en-us/azure/cloud-adoption-framework/organize/cloud-security-people" TargetMode="External"/><Relationship Id="rId14" Type="http://schemas.openxmlformats.org/officeDocument/2006/relationships/hyperlink" Target="https://docs.microsoft.com/en-us/azure/cloud-adoption-framework/organize/cloud-security-threat-intelligenc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hyperlink" Target="https://aka.ms/SecurityRoles" TargetMode="External"/><Relationship Id="rId7" Type="http://schemas.openxmlformats.org/officeDocument/2006/relationships/hyperlink" Target="https://aka.ms/sparoadmap"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benchmarkdocs" TargetMode="External"/><Relationship Id="rId5" Type="http://schemas.openxmlformats.org/officeDocument/2006/relationships/hyperlink" Target="https://aka.ms/azuresecuritytop10" TargetMode="External"/><Relationship Id="rId4" Type="http://schemas.openxmlformats.org/officeDocument/2006/relationships/image" Target="../media/image39.png"/><Relationship Id="rId9" Type="http://schemas.openxmlformats.org/officeDocument/2006/relationships/image" Target="../media/image45.emf"/></Relationships>
</file>

<file path=ppt/slides/_rels/slide9.xml.rels><?xml version="1.0" encoding="UTF-8" standalone="yes"?>
<Relationships xmlns="http://schemas.openxmlformats.org/package/2006/relationships"><Relationship Id="rId117" Type="http://schemas.openxmlformats.org/officeDocument/2006/relationships/hyperlink" Target="https://www.microsoft.com/account/authenticator" TargetMode="External"/><Relationship Id="rId21" Type="http://schemas.openxmlformats.org/officeDocument/2006/relationships/image" Target="../media/image56.png"/><Relationship Id="rId42" Type="http://schemas.openxmlformats.org/officeDocument/2006/relationships/hyperlink" Target="https://docs.microsoft.com/azure/azure-arc/" TargetMode="External"/><Relationship Id="rId63" Type="http://schemas.openxmlformats.org/officeDocument/2006/relationships/image" Target="../media/image85.svg"/><Relationship Id="rId84" Type="http://schemas.openxmlformats.org/officeDocument/2006/relationships/image" Target="../media/image96.png"/><Relationship Id="rId138" Type="http://schemas.openxmlformats.org/officeDocument/2006/relationships/hyperlink" Target="https://aka.ms/CAFSecurity" TargetMode="External"/><Relationship Id="rId159" Type="http://schemas.openxmlformats.org/officeDocument/2006/relationships/hyperlink" Target="https://technet.microsoft.com/en-us/itpro/windows/keep-secure/windows-10-security-guide" TargetMode="External"/><Relationship Id="rId107" Type="http://schemas.openxmlformats.org/officeDocument/2006/relationships/hyperlink" Target="http://www.microsoft.com/SDL" TargetMode="External"/><Relationship Id="rId11" Type="http://schemas.openxmlformats.org/officeDocument/2006/relationships/hyperlink" Target="https://blogs.technet.microsoft.com/enterprisemobility/2015/09/08/sealpath-brings-rms-protection-to-autocad/" TargetMode="External"/><Relationship Id="rId32" Type="http://schemas.openxmlformats.org/officeDocument/2006/relationships/image" Target="../media/image66.png"/><Relationship Id="rId53" Type="http://schemas.openxmlformats.org/officeDocument/2006/relationships/hyperlink" Target="https://docs.microsoft.com/azure/firewall/overview" TargetMode="External"/><Relationship Id="rId74" Type="http://schemas.openxmlformats.org/officeDocument/2006/relationships/image" Target="../media/image94.png"/><Relationship Id="rId128" Type="http://schemas.openxmlformats.org/officeDocument/2006/relationships/image" Target="../media/image116.png"/><Relationship Id="rId149" Type="http://schemas.openxmlformats.org/officeDocument/2006/relationships/image" Target="../media/image120.png"/><Relationship Id="rId5" Type="http://schemas.openxmlformats.org/officeDocument/2006/relationships/image" Target="../media/image17.png"/><Relationship Id="rId95" Type="http://schemas.openxmlformats.org/officeDocument/2006/relationships/image" Target="../media/image107.png"/><Relationship Id="rId160" Type="http://schemas.openxmlformats.org/officeDocument/2006/relationships/hyperlink" Target="https://www.microsoft.com/en-us/security/threat-protection" TargetMode="External"/><Relationship Id="rId22" Type="http://schemas.openxmlformats.org/officeDocument/2006/relationships/image" Target="../media/image57.png"/><Relationship Id="rId43" Type="http://schemas.openxmlformats.org/officeDocument/2006/relationships/image" Target="../media/image76.png"/><Relationship Id="rId64" Type="http://schemas.openxmlformats.org/officeDocument/2006/relationships/image" Target="../media/image86.png"/><Relationship Id="rId118" Type="http://schemas.openxmlformats.org/officeDocument/2006/relationships/image" Target="../media/image111.png"/><Relationship Id="rId139" Type="http://schemas.openxmlformats.org/officeDocument/2006/relationships/hyperlink" Target="https://aka.ms/WAFSecurity" TargetMode="External"/><Relationship Id="rId85" Type="http://schemas.openxmlformats.org/officeDocument/2006/relationships/image" Target="../media/image97.png"/><Relationship Id="rId150" Type="http://schemas.openxmlformats.org/officeDocument/2006/relationships/image" Target="../media/image121.emf"/><Relationship Id="rId12" Type="http://schemas.openxmlformats.org/officeDocument/2006/relationships/image" Target="../media/image47.png"/><Relationship Id="rId17" Type="http://schemas.openxmlformats.org/officeDocument/2006/relationships/image" Target="../media/image52.svg"/><Relationship Id="rId33" Type="http://schemas.openxmlformats.org/officeDocument/2006/relationships/image" Target="../media/image67.png"/><Relationship Id="rId38" Type="http://schemas.openxmlformats.org/officeDocument/2006/relationships/image" Target="../media/image72.png"/><Relationship Id="rId59" Type="http://schemas.openxmlformats.org/officeDocument/2006/relationships/image" Target="../media/image83.png"/><Relationship Id="rId103" Type="http://schemas.openxmlformats.org/officeDocument/2006/relationships/hyperlink" Target="https://docs.microsoft.com/en-us/azure/bastion/bastion-overview" TargetMode="External"/><Relationship Id="rId108" Type="http://schemas.openxmlformats.org/officeDocument/2006/relationships/hyperlink" Target="https://servicetrust.microsoft.com/" TargetMode="External"/><Relationship Id="rId124" Type="http://schemas.openxmlformats.org/officeDocument/2006/relationships/hyperlink" Target="https://azure.microsoft.com/en-us/services/expressroute/" TargetMode="External"/><Relationship Id="rId129" Type="http://schemas.openxmlformats.org/officeDocument/2006/relationships/image" Target="../media/image117.png"/><Relationship Id="rId54" Type="http://schemas.openxmlformats.org/officeDocument/2006/relationships/image" Target="../media/image81.png"/><Relationship Id="rId70" Type="http://schemas.openxmlformats.org/officeDocument/2006/relationships/image" Target="../media/image90.jpeg"/><Relationship Id="rId75" Type="http://schemas.openxmlformats.org/officeDocument/2006/relationships/hyperlink" Target="https://technet.microsoft.com/itpro/windows/keep-secure/windows-10-security-guide" TargetMode="External"/><Relationship Id="rId91" Type="http://schemas.openxmlformats.org/officeDocument/2006/relationships/image" Target="../media/image103.png"/><Relationship Id="rId96" Type="http://schemas.openxmlformats.org/officeDocument/2006/relationships/image" Target="../media/image108.png"/><Relationship Id="rId140" Type="http://schemas.openxmlformats.org/officeDocument/2006/relationships/hyperlink" Target="https://docs.microsoft.com/azure/" TargetMode="External"/><Relationship Id="rId145" Type="http://schemas.openxmlformats.org/officeDocument/2006/relationships/hyperlink" Target="https://docs.microsoft.com/mem/configmgr/" TargetMode="External"/><Relationship Id="rId161" Type="http://schemas.openxmlformats.org/officeDocument/2006/relationships/hyperlink" Target="https://docs.microsoft.com/microsoft-365/security/mtp/microsoft-threat-protection" TargetMode="External"/><Relationship Id="rId1" Type="http://schemas.openxmlformats.org/officeDocument/2006/relationships/slideLayout" Target="../slideLayouts/slideLayout1.xml"/><Relationship Id="rId6" Type="http://schemas.openxmlformats.org/officeDocument/2006/relationships/hyperlink" Target="https://azure.microsoft.com/en-us/marketplace/" TargetMode="External"/><Relationship Id="rId23" Type="http://schemas.openxmlformats.org/officeDocument/2006/relationships/image" Target="../media/image58.png"/><Relationship Id="rId28" Type="http://schemas.openxmlformats.org/officeDocument/2006/relationships/image" Target="../media/image62.svg"/><Relationship Id="rId49" Type="http://schemas.openxmlformats.org/officeDocument/2006/relationships/hyperlink" Target="https://docs.microsoft.com/azure/application-gateway/application-gateway-web-application-firewall-overview" TargetMode="External"/><Relationship Id="rId114" Type="http://schemas.openxmlformats.org/officeDocument/2006/relationships/hyperlink" Target="https://docs.microsoft.com/azure/active-directory-b2c/" TargetMode="External"/><Relationship Id="rId119" Type="http://schemas.openxmlformats.org/officeDocument/2006/relationships/hyperlink" Target="https://docs.microsoft.com/windows/security/identity-protection/hello-for-business/" TargetMode="External"/><Relationship Id="rId44" Type="http://schemas.openxmlformats.org/officeDocument/2006/relationships/hyperlink" Target="https://azure.microsoft.com/en-us/services/security-center/" TargetMode="External"/><Relationship Id="rId60" Type="http://schemas.openxmlformats.org/officeDocument/2006/relationships/hyperlink" Target="https://aka.ms/STP" TargetMode="External"/><Relationship Id="rId65" Type="http://schemas.openxmlformats.org/officeDocument/2006/relationships/image" Target="../media/image87.svg"/><Relationship Id="rId81" Type="http://schemas.openxmlformats.org/officeDocument/2006/relationships/hyperlink" Target="https://docs.microsoft.com/windows/security/threat-protection/microsoft-defender-atp/web-protection-overview" TargetMode="External"/><Relationship Id="rId86" Type="http://schemas.openxmlformats.org/officeDocument/2006/relationships/image" Target="../media/image98.png"/><Relationship Id="rId130" Type="http://schemas.openxmlformats.org/officeDocument/2006/relationships/image" Target="../media/image118.png"/><Relationship Id="rId135" Type="http://schemas.openxmlformats.org/officeDocument/2006/relationships/hyperlink" Target="https://aka.ms/SecurityBestPractices" TargetMode="External"/><Relationship Id="rId151" Type="http://schemas.openxmlformats.org/officeDocument/2006/relationships/hyperlink" Target="https://aka.ms/AzureSentinel" TargetMode="External"/><Relationship Id="rId156" Type="http://schemas.openxmlformats.org/officeDocument/2006/relationships/hyperlink" Target="https://docs.microsoft.com/microsoft-365/security/office-365-security/office-365-atp" TargetMode="External"/><Relationship Id="rId13" Type="http://schemas.openxmlformats.org/officeDocument/2006/relationships/image" Target="../media/image48.png"/><Relationship Id="rId18" Type="http://schemas.openxmlformats.org/officeDocument/2006/relationships/image" Target="../media/image53.png"/><Relationship Id="rId39" Type="http://schemas.openxmlformats.org/officeDocument/2006/relationships/image" Target="../media/image73.png"/><Relationship Id="rId109" Type="http://schemas.openxmlformats.org/officeDocument/2006/relationships/hyperlink" Target="https://aka.ms/threatintelligence" TargetMode="External"/><Relationship Id="rId34" Type="http://schemas.openxmlformats.org/officeDocument/2006/relationships/image" Target="../media/image68.png"/><Relationship Id="rId50" Type="http://schemas.openxmlformats.org/officeDocument/2006/relationships/image" Target="../media/image80.png"/><Relationship Id="rId55" Type="http://schemas.openxmlformats.org/officeDocument/2006/relationships/image" Target="../media/image82.svg"/><Relationship Id="rId76" Type="http://schemas.openxmlformats.org/officeDocument/2006/relationships/image" Target="../media/image95.emf"/><Relationship Id="rId97" Type="http://schemas.openxmlformats.org/officeDocument/2006/relationships/hyperlink" Target="https://docs.microsoft.com/microsoft-365/compliance/communication-compliance" TargetMode="External"/><Relationship Id="rId104" Type="http://schemas.openxmlformats.org/officeDocument/2006/relationships/hyperlink" Target="https://docs.microsoft.com/microsoft-365/compliance/ediscovery" TargetMode="External"/><Relationship Id="rId120" Type="http://schemas.openxmlformats.org/officeDocument/2006/relationships/hyperlink" Target="https://docs.microsoft.com/azure/active-directory/governance/identity-governance-overview#:~:text=Azure%20Active%20Directory%20(Azure%20AD)%20Identity%20Governance%20allows,critical%20assets%20--%20while%20ensuring%20employee%20and" TargetMode="External"/><Relationship Id="rId125" Type="http://schemas.openxmlformats.org/officeDocument/2006/relationships/image" Target="../media/image114.png"/><Relationship Id="rId141" Type="http://schemas.openxmlformats.org/officeDocument/2006/relationships/hyperlink" Target="https://docs.microsoft.com/microsoft-365/security/mtp/microsoft-secure-score" TargetMode="External"/><Relationship Id="rId146" Type="http://schemas.openxmlformats.org/officeDocument/2006/relationships/hyperlink" Target="https://aka.ms/spa" TargetMode="External"/><Relationship Id="rId7" Type="http://schemas.openxmlformats.org/officeDocument/2006/relationships/hyperlink" Target="https://docs.microsoft.com/microsoft-365/compliance/information-protection?view=o365-worldwide" TargetMode="External"/><Relationship Id="rId71" Type="http://schemas.openxmlformats.org/officeDocument/2006/relationships/image" Target="../media/image91.png"/><Relationship Id="rId92" Type="http://schemas.openxmlformats.org/officeDocument/2006/relationships/image" Target="../media/image104.png"/><Relationship Id="rId2" Type="http://schemas.openxmlformats.org/officeDocument/2006/relationships/notesSlide" Target="../notesSlides/notesSlide8.xml"/><Relationship Id="rId29" Type="http://schemas.openxmlformats.org/officeDocument/2006/relationships/image" Target="../media/image63.png"/><Relationship Id="rId24" Type="http://schemas.openxmlformats.org/officeDocument/2006/relationships/image" Target="../media/image59.png"/><Relationship Id="rId40" Type="http://schemas.openxmlformats.org/officeDocument/2006/relationships/image" Target="../media/image74.png"/><Relationship Id="rId45" Type="http://schemas.openxmlformats.org/officeDocument/2006/relationships/image" Target="../media/image77.png"/><Relationship Id="rId66" Type="http://schemas.openxmlformats.org/officeDocument/2006/relationships/image" Target="../media/image88.png"/><Relationship Id="rId87" Type="http://schemas.openxmlformats.org/officeDocument/2006/relationships/image" Target="../media/image99.png"/><Relationship Id="rId110" Type="http://schemas.openxmlformats.org/officeDocument/2006/relationships/hyperlink" Target="https://docs.microsoft.com/defender-for-identity/what-is" TargetMode="External"/><Relationship Id="rId115" Type="http://schemas.openxmlformats.org/officeDocument/2006/relationships/hyperlink" Target="https://docs.microsoft.com/azure/active-directory/authentication/multi-factor-authentication" TargetMode="External"/><Relationship Id="rId131" Type="http://schemas.openxmlformats.org/officeDocument/2006/relationships/image" Target="../media/image119.png"/><Relationship Id="rId136" Type="http://schemas.openxmlformats.org/officeDocument/2006/relationships/hyperlink" Target="https://aka.ms/azuresecuritytop10" TargetMode="External"/><Relationship Id="rId157" Type="http://schemas.openxmlformats.org/officeDocument/2006/relationships/hyperlink" Target="https://go.microsoft.com/fwlink/p/?linkid=2134538" TargetMode="External"/><Relationship Id="rId61" Type="http://schemas.openxmlformats.org/officeDocument/2006/relationships/hyperlink" Target="https://docs.microsoft.com/azure/private-link/" TargetMode="External"/><Relationship Id="rId82" Type="http://schemas.openxmlformats.org/officeDocument/2006/relationships/hyperlink" Target="https://docs.microsoft.com/windows/security/threat-protection/microsoft-defender-atp/next-gen-threat-and-vuln-mgt" TargetMode="External"/><Relationship Id="rId152" Type="http://schemas.openxmlformats.org/officeDocument/2006/relationships/image" Target="../media/image122.png"/><Relationship Id="rId19" Type="http://schemas.openxmlformats.org/officeDocument/2006/relationships/image" Target="../media/image54.svg"/><Relationship Id="rId14" Type="http://schemas.openxmlformats.org/officeDocument/2006/relationships/image" Target="../media/image49.png"/><Relationship Id="rId30" Type="http://schemas.openxmlformats.org/officeDocument/2006/relationships/image" Target="../media/image64.svg"/><Relationship Id="rId35" Type="http://schemas.openxmlformats.org/officeDocument/2006/relationships/image" Target="../media/image69.png"/><Relationship Id="rId56" Type="http://schemas.openxmlformats.org/officeDocument/2006/relationships/hyperlink" Target="https://docs.microsoft.com/microsoft-365/security/office-365-security/attack-simulator" TargetMode="External"/><Relationship Id="rId77" Type="http://schemas.openxmlformats.org/officeDocument/2006/relationships/hyperlink" Target="https://docs.microsoft.com/windows/security/threat-protection/microsoft-defender-atp/microsoft-threat-experts" TargetMode="External"/><Relationship Id="rId100" Type="http://schemas.openxmlformats.org/officeDocument/2006/relationships/hyperlink" Target="https://azure.microsoft.com/blog/regulatory-compliance-dashboard-in-azure-security-center-now-available/" TargetMode="External"/><Relationship Id="rId105" Type="http://schemas.openxmlformats.org/officeDocument/2006/relationships/hyperlink" Target="https://support.office.com/article/Manage-data-governance-in-Office-365-48064107-fed2-4db0-9e5c-aa5ddd5ccb09" TargetMode="External"/><Relationship Id="rId126" Type="http://schemas.openxmlformats.org/officeDocument/2006/relationships/hyperlink" Target="https://azure.microsoft.com/marketplace/" TargetMode="External"/><Relationship Id="rId147" Type="http://schemas.openxmlformats.org/officeDocument/2006/relationships/hyperlink" Target="https://aka.ms/PAW" TargetMode="External"/><Relationship Id="rId8" Type="http://schemas.openxmlformats.org/officeDocument/2006/relationships/hyperlink" Target="https://docs.microsoft.com/azure/information-protection/deploy-use/deploy-aip-scanner" TargetMode="External"/><Relationship Id="rId51" Type="http://schemas.openxmlformats.org/officeDocument/2006/relationships/hyperlink" Target="https://docs.microsoft.com/azure/virtual-network/ddos-protection-overview" TargetMode="External"/><Relationship Id="rId72" Type="http://schemas.openxmlformats.org/officeDocument/2006/relationships/image" Target="../media/image92.jpeg"/><Relationship Id="rId93" Type="http://schemas.openxmlformats.org/officeDocument/2006/relationships/image" Target="../media/image105.png"/><Relationship Id="rId98" Type="http://schemas.openxmlformats.org/officeDocument/2006/relationships/hyperlink" Target="https://docs.microsoft.com/azure/lighthouse/overview" TargetMode="External"/><Relationship Id="rId121" Type="http://schemas.openxmlformats.org/officeDocument/2006/relationships/hyperlink" Target="https://docs.microsoft.com/azure/active-directory/authentication/howto-authentication-passwordless-security-key#:~:text=User%20registration%20and%20management%20of%20FIDO2%20security%20keys,method%20and%20choosing%20Security%20key.%20More%20items...%20" TargetMode="External"/><Relationship Id="rId142" Type="http://schemas.openxmlformats.org/officeDocument/2006/relationships/hyperlink" Target="https://docs.microsoft.com/microsoft-365/compliance/compliance-score-calculation" TargetMode="External"/><Relationship Id="rId3" Type="http://schemas.openxmlformats.org/officeDocument/2006/relationships/hyperlink" Target="https://docs.microsoft.com/azure/purview/overview" TargetMode="External"/><Relationship Id="rId25" Type="http://schemas.openxmlformats.org/officeDocument/2006/relationships/hyperlink" Target="https://docs.microsoft.com/azure/active-directory/" TargetMode="External"/><Relationship Id="rId46" Type="http://schemas.openxmlformats.org/officeDocument/2006/relationships/image" Target="../media/image78.emf"/><Relationship Id="rId67" Type="http://schemas.openxmlformats.org/officeDocument/2006/relationships/image" Target="../media/image89.svg"/><Relationship Id="rId116" Type="http://schemas.openxmlformats.org/officeDocument/2006/relationships/image" Target="../media/image110.jpeg"/><Relationship Id="rId137" Type="http://schemas.openxmlformats.org/officeDocument/2006/relationships/hyperlink" Target="https://aka.ms/benchmarkdocs" TargetMode="External"/><Relationship Id="rId158" Type="http://schemas.openxmlformats.org/officeDocument/2006/relationships/image" Target="../media/image126.png"/><Relationship Id="rId20" Type="http://schemas.openxmlformats.org/officeDocument/2006/relationships/image" Target="../media/image55.png"/><Relationship Id="rId41" Type="http://schemas.openxmlformats.org/officeDocument/2006/relationships/image" Target="../media/image75.png"/><Relationship Id="rId62" Type="http://schemas.openxmlformats.org/officeDocument/2006/relationships/image" Target="../media/image84.png"/><Relationship Id="rId83" Type="http://schemas.openxmlformats.org/officeDocument/2006/relationships/hyperlink" Target="https://docs.microsoft.com/azure/security-center/azure-defender" TargetMode="External"/><Relationship Id="rId88" Type="http://schemas.openxmlformats.org/officeDocument/2006/relationships/image" Target="../media/image100.png"/><Relationship Id="rId111" Type="http://schemas.openxmlformats.org/officeDocument/2006/relationships/hyperlink" Target="https://docs.microsoft.com/azure/active-directory/active-directory-privileged-identity-management-configure" TargetMode="External"/><Relationship Id="rId132" Type="http://schemas.openxmlformats.org/officeDocument/2006/relationships/hyperlink" Target="https://azure.microsoft.com/blog/security-and-compliance-in-azure-stack/" TargetMode="External"/><Relationship Id="rId153" Type="http://schemas.openxmlformats.org/officeDocument/2006/relationships/image" Target="../media/image123.svg"/><Relationship Id="rId15" Type="http://schemas.openxmlformats.org/officeDocument/2006/relationships/image" Target="../media/image50.svg"/><Relationship Id="rId36" Type="http://schemas.openxmlformats.org/officeDocument/2006/relationships/image" Target="../media/image70.png"/><Relationship Id="rId57" Type="http://schemas.openxmlformats.org/officeDocument/2006/relationships/hyperlink" Target="https://docs.microsoft.com/microsoft-365/compliance/insider-risk-management" TargetMode="External"/><Relationship Id="rId106" Type="http://schemas.openxmlformats.org/officeDocument/2006/relationships/hyperlink" Target="https://docs.microsoft.com/azure/defender-for-iot/" TargetMode="External"/><Relationship Id="rId127" Type="http://schemas.openxmlformats.org/officeDocument/2006/relationships/image" Target="../media/image115.png"/><Relationship Id="rId10" Type="http://schemas.openxmlformats.org/officeDocument/2006/relationships/image" Target="../media/image46.jpeg"/><Relationship Id="rId31" Type="http://schemas.openxmlformats.org/officeDocument/2006/relationships/image" Target="../media/image65.png"/><Relationship Id="rId52" Type="http://schemas.openxmlformats.org/officeDocument/2006/relationships/hyperlink" Target="https://azure.microsoft.com/services/site-recovery/" TargetMode="External"/><Relationship Id="rId73" Type="http://schemas.openxmlformats.org/officeDocument/2006/relationships/image" Target="../media/image93.png"/><Relationship Id="rId78" Type="http://schemas.openxmlformats.org/officeDocument/2006/relationships/hyperlink" Target="https://aka.ms/DART" TargetMode="External"/><Relationship Id="rId94" Type="http://schemas.openxmlformats.org/officeDocument/2006/relationships/image" Target="../media/image106.png"/><Relationship Id="rId99" Type="http://schemas.openxmlformats.org/officeDocument/2006/relationships/hyperlink" Target="https://docs.microsoft.com/azure/security-center/security-center-intro" TargetMode="External"/><Relationship Id="rId101" Type="http://schemas.openxmlformats.org/officeDocument/2006/relationships/hyperlink" Target="https://docs.microsoft.com/azure/security-center/secure-score-security-controls" TargetMode="External"/><Relationship Id="rId122" Type="http://schemas.openxmlformats.org/officeDocument/2006/relationships/image" Target="../media/image112.png"/><Relationship Id="rId143" Type="http://schemas.openxmlformats.org/officeDocument/2006/relationships/hyperlink" Target="https://docs.microsoft.com/mem/" TargetMode="External"/><Relationship Id="rId148" Type="http://schemas.openxmlformats.org/officeDocument/2006/relationships/hyperlink" Target="https://docs.microsoft.com/cloud-app-security/what-is-cloud-app-security" TargetMode="External"/><Relationship Id="rId4" Type="http://schemas.openxmlformats.org/officeDocument/2006/relationships/hyperlink" Target="https://aka.ms/MCRA" TargetMode="External"/><Relationship Id="rId9" Type="http://schemas.openxmlformats.org/officeDocument/2006/relationships/hyperlink" Target="https://docs.microsoft.com/en-us/information-protection/get-started/requirements-applications" TargetMode="External"/><Relationship Id="rId26" Type="http://schemas.openxmlformats.org/officeDocument/2006/relationships/image" Target="../media/image60.emf"/><Relationship Id="rId47" Type="http://schemas.openxmlformats.org/officeDocument/2006/relationships/hyperlink" Target="https://docs.microsoft.com/azure/key-vault/key-vault-overview" TargetMode="External"/><Relationship Id="rId68" Type="http://schemas.openxmlformats.org/officeDocument/2006/relationships/hyperlink" Target="https://docs.microsoft.com/azure/active-directory/active-directory-conditional-access-azure-portal" TargetMode="External"/><Relationship Id="rId89" Type="http://schemas.openxmlformats.org/officeDocument/2006/relationships/image" Target="../media/image101.png"/><Relationship Id="rId112" Type="http://schemas.openxmlformats.org/officeDocument/2006/relationships/hyperlink" Target="https://docs.microsoft.com/azure/active-directory/active-directory-identityprotection" TargetMode="External"/><Relationship Id="rId133" Type="http://schemas.openxmlformats.org/officeDocument/2006/relationships/hyperlink" Target="https://docs.microsoft.com/azure/active-directory/manage-apps/application-proxy" TargetMode="External"/><Relationship Id="rId154" Type="http://schemas.openxmlformats.org/officeDocument/2006/relationships/image" Target="../media/image124.png"/><Relationship Id="rId16" Type="http://schemas.openxmlformats.org/officeDocument/2006/relationships/image" Target="../media/image51.png"/><Relationship Id="rId37" Type="http://schemas.openxmlformats.org/officeDocument/2006/relationships/image" Target="../media/image71.png"/><Relationship Id="rId58" Type="http://schemas.openxmlformats.org/officeDocument/2006/relationships/hyperlink" Target="https://docs.microsoft.com/azure-sphere/product-overview/what-is-azure-sphere" TargetMode="External"/><Relationship Id="rId79" Type="http://schemas.openxmlformats.org/officeDocument/2006/relationships/hyperlink" Target="https://docs.microsoft.com/windows/security/threat-protection/windows-defender-atp/windows-defender-advanced-threat-protection" TargetMode="External"/><Relationship Id="rId102" Type="http://schemas.openxmlformats.org/officeDocument/2006/relationships/image" Target="../media/image109.png"/><Relationship Id="rId123" Type="http://schemas.openxmlformats.org/officeDocument/2006/relationships/image" Target="../media/image113.svg"/><Relationship Id="rId144" Type="http://schemas.openxmlformats.org/officeDocument/2006/relationships/hyperlink" Target="https://docs.microsoft.com/mem/intune/" TargetMode="External"/><Relationship Id="rId90" Type="http://schemas.openxmlformats.org/officeDocument/2006/relationships/image" Target="../media/image102.jpeg"/><Relationship Id="rId27" Type="http://schemas.openxmlformats.org/officeDocument/2006/relationships/image" Target="../media/image61.png"/><Relationship Id="rId48" Type="http://schemas.openxmlformats.org/officeDocument/2006/relationships/image" Target="../media/image79.png"/><Relationship Id="rId69" Type="http://schemas.openxmlformats.org/officeDocument/2006/relationships/hyperlink" Target="https://aka.ms/GHSecurity" TargetMode="External"/><Relationship Id="rId113" Type="http://schemas.openxmlformats.org/officeDocument/2006/relationships/hyperlink" Target="https://docs.microsoft.com/azure/active-directory/active-directory-b2b-what-is-azure-ad-b2b" TargetMode="External"/><Relationship Id="rId134" Type="http://schemas.openxmlformats.org/officeDocument/2006/relationships/hyperlink" Target="https://aka.ms/SecurityDocs" TargetMode="External"/><Relationship Id="rId80" Type="http://schemas.openxmlformats.org/officeDocument/2006/relationships/hyperlink" Target="https://docs.microsoft.com/microsoft-365/compliance/endpoint-dlp-learn-about" TargetMode="External"/><Relationship Id="rId155" Type="http://schemas.openxmlformats.org/officeDocument/2006/relationships/image" Target="../media/image1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DABD72-E1B1-4E1D-9E73-6FA8F7F10B92}"/>
              </a:ext>
            </a:extLst>
          </p:cNvPr>
          <p:cNvSpPr>
            <a:spLocks noGrp="1"/>
          </p:cNvSpPr>
          <p:nvPr>
            <p:ph type="title"/>
          </p:nvPr>
        </p:nvSpPr>
        <p:spPr>
          <a:xfrm>
            <a:off x="528014" y="457200"/>
            <a:ext cx="11289336" cy="1077218"/>
          </a:xfrm>
        </p:spPr>
        <p:txBody>
          <a:bodyPr/>
          <a:lstStyle/>
          <a:p>
            <a:r>
              <a:rPr lang="en-US" sz="3500"/>
              <a:t>Microsoft Cybersecurity Reference Architectures (MCRA)</a:t>
            </a:r>
            <a:br>
              <a:rPr lang="en-US" sz="3500"/>
            </a:br>
            <a:endParaRPr lang="en-US" sz="3500"/>
          </a:p>
        </p:txBody>
      </p:sp>
      <p:sp>
        <p:nvSpPr>
          <p:cNvPr id="9" name="TextBox 8">
            <a:extLst>
              <a:ext uri="{FF2B5EF4-FFF2-40B4-BE49-F238E27FC236}">
                <a16:creationId xmlns:a16="http://schemas.microsoft.com/office/drawing/2014/main" id="{78D4C918-B341-42E6-8F27-2C4D19FD965B}"/>
              </a:ext>
            </a:extLst>
          </p:cNvPr>
          <p:cNvSpPr txBox="1"/>
          <p:nvPr/>
        </p:nvSpPr>
        <p:spPr>
          <a:xfrm>
            <a:off x="547201" y="1144416"/>
            <a:ext cx="3762806" cy="461665"/>
          </a:xfrm>
          <a:prstGeom prst="rect">
            <a:avLst/>
          </a:prstGeom>
          <a:noFill/>
        </p:spPr>
        <p:txBody>
          <a:bodyPr wrap="square" lIns="0" tIns="0" rIns="0" bIns="0" rtlCol="0">
            <a:spAutoFit/>
          </a:bodyPr>
          <a:lstStyle/>
          <a:p>
            <a:r>
              <a:rPr lang="en-US">
                <a:gradFill>
                  <a:gsLst>
                    <a:gs pos="2917">
                      <a:schemeClr val="accent1"/>
                    </a:gs>
                    <a:gs pos="100000">
                      <a:schemeClr val="accent1"/>
                    </a:gs>
                  </a:gsLst>
                  <a:lin ang="5400000" scaled="0"/>
                </a:gradFill>
                <a:latin typeface="+mj-lt"/>
              </a:rPr>
              <a:t>Capabilities</a:t>
            </a:r>
          </a:p>
          <a:p>
            <a:r>
              <a:rPr lang="en-US" sz="1100">
                <a:gradFill>
                  <a:gsLst>
                    <a:gs pos="2917">
                      <a:schemeClr val="tx1"/>
                    </a:gs>
                    <a:gs pos="30000">
                      <a:schemeClr val="tx1"/>
                    </a:gs>
                  </a:gsLst>
                  <a:lin ang="5400000" scaled="0"/>
                </a:gradFill>
                <a:latin typeface="+mj-lt"/>
              </a:rPr>
              <a:t>What cybersecurity capabilities does Microsoft have? </a:t>
            </a:r>
          </a:p>
        </p:txBody>
      </p:sp>
      <p:sp>
        <p:nvSpPr>
          <p:cNvPr id="13" name="TextBox 12">
            <a:extLst>
              <a:ext uri="{FF2B5EF4-FFF2-40B4-BE49-F238E27FC236}">
                <a16:creationId xmlns:a16="http://schemas.microsoft.com/office/drawing/2014/main" id="{D58088F3-29FB-4798-9C8A-63DF59056D01}"/>
              </a:ext>
            </a:extLst>
          </p:cNvPr>
          <p:cNvSpPr txBox="1"/>
          <p:nvPr/>
        </p:nvSpPr>
        <p:spPr>
          <a:xfrm>
            <a:off x="9129175" y="1144416"/>
            <a:ext cx="2591288" cy="615553"/>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Zero Trust User Access</a:t>
            </a:r>
          </a:p>
          <a:p>
            <a:pPr algn="r"/>
            <a:r>
              <a:rPr lang="en-US" sz="1100">
                <a:gradFill>
                  <a:gsLst>
                    <a:gs pos="2917">
                      <a:schemeClr val="tx1"/>
                    </a:gs>
                    <a:gs pos="30000">
                      <a:schemeClr val="tx1"/>
                    </a:gs>
                  </a:gsLst>
                  <a:lin ang="5400000" scaled="0"/>
                </a:gradFill>
                <a:latin typeface="+mj-lt"/>
              </a:rPr>
              <a:t>How to validate trust of user/devices for all resources? </a:t>
            </a:r>
          </a:p>
        </p:txBody>
      </p:sp>
      <p:sp>
        <p:nvSpPr>
          <p:cNvPr id="23" name="TextBox 22">
            <a:extLst>
              <a:ext uri="{FF2B5EF4-FFF2-40B4-BE49-F238E27FC236}">
                <a16:creationId xmlns:a16="http://schemas.microsoft.com/office/drawing/2014/main" id="{99C33104-D1F6-4FF5-B022-D4F755BBEE5C}"/>
              </a:ext>
            </a:extLst>
          </p:cNvPr>
          <p:cNvSpPr txBox="1"/>
          <p:nvPr/>
        </p:nvSpPr>
        <p:spPr>
          <a:xfrm>
            <a:off x="2306757" y="1848605"/>
            <a:ext cx="88083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Build Slide</a:t>
            </a:r>
          </a:p>
        </p:txBody>
      </p:sp>
      <p:sp>
        <p:nvSpPr>
          <p:cNvPr id="25" name="TextBox 24">
            <a:extLst>
              <a:ext uri="{FF2B5EF4-FFF2-40B4-BE49-F238E27FC236}">
                <a16:creationId xmlns:a16="http://schemas.microsoft.com/office/drawing/2014/main" id="{F94FF8E5-7F88-44CD-8B68-519D428727C0}"/>
              </a:ext>
            </a:extLst>
          </p:cNvPr>
          <p:cNvSpPr txBox="1"/>
          <p:nvPr/>
        </p:nvSpPr>
        <p:spPr>
          <a:xfrm>
            <a:off x="4794563" y="1144416"/>
            <a:ext cx="2715900" cy="646331"/>
          </a:xfrm>
          <a:prstGeom prst="rect">
            <a:avLst/>
          </a:prstGeom>
          <a:noFill/>
        </p:spPr>
        <p:txBody>
          <a:bodyPr wrap="square" lIns="0" tIns="0" rIns="0" bIns="0" rtlCol="0">
            <a:spAutoFit/>
          </a:bodyPr>
          <a:lstStyle/>
          <a:p>
            <a:pPr algn="ctr"/>
            <a:r>
              <a:rPr lang="en-US">
                <a:gradFill>
                  <a:gsLst>
                    <a:gs pos="2917">
                      <a:schemeClr val="accent1"/>
                    </a:gs>
                    <a:gs pos="100000">
                      <a:schemeClr val="accent1"/>
                    </a:gs>
                  </a:gsLst>
                  <a:lin ang="5400000" scaled="0"/>
                </a:gradFill>
                <a:latin typeface="+mj-lt"/>
              </a:rPr>
              <a:t>People</a:t>
            </a:r>
          </a:p>
          <a:p>
            <a:pPr algn="ctr"/>
            <a:r>
              <a:rPr lang="en-US" sz="1200">
                <a:gradFill>
                  <a:gsLst>
                    <a:gs pos="2917">
                      <a:schemeClr val="tx1"/>
                    </a:gs>
                    <a:gs pos="30000">
                      <a:schemeClr val="tx1"/>
                    </a:gs>
                  </a:gsLst>
                  <a:lin ang="5400000" scaled="0"/>
                </a:gradFill>
                <a:latin typeface="+mj-lt"/>
              </a:rPr>
              <a:t>How are roles &amp; responsibilities evolving with cloud and zero trust? </a:t>
            </a:r>
          </a:p>
        </p:txBody>
      </p:sp>
      <p:sp>
        <p:nvSpPr>
          <p:cNvPr id="35" name="TextBox 34">
            <a:extLst>
              <a:ext uri="{FF2B5EF4-FFF2-40B4-BE49-F238E27FC236}">
                <a16:creationId xmlns:a16="http://schemas.microsoft.com/office/drawing/2014/main" id="{3F9CB5FD-E44E-4B62-8637-B21519675603}"/>
              </a:ext>
            </a:extLst>
          </p:cNvPr>
          <p:cNvSpPr txBox="1"/>
          <p:nvPr/>
        </p:nvSpPr>
        <p:spPr>
          <a:xfrm>
            <a:off x="547200" y="3003444"/>
            <a:ext cx="3373398" cy="461665"/>
          </a:xfrm>
          <a:prstGeom prst="rect">
            <a:avLst/>
          </a:prstGeom>
          <a:noFill/>
        </p:spPr>
        <p:txBody>
          <a:bodyPr wrap="square" lIns="0" tIns="0" rIns="0" bIns="0" rtlCol="0">
            <a:spAutoFit/>
          </a:bodyPr>
          <a:lstStyle/>
          <a:p>
            <a:r>
              <a:rPr lang="en-US">
                <a:gradFill>
                  <a:gsLst>
                    <a:gs pos="2917">
                      <a:schemeClr val="accent1"/>
                    </a:gs>
                    <a:gs pos="100000">
                      <a:schemeClr val="accent1"/>
                    </a:gs>
                  </a:gsLst>
                  <a:lin ang="5400000" scaled="0"/>
                </a:gradFill>
                <a:latin typeface="+mj-lt"/>
              </a:rPr>
              <a:t>Azure Native Controls</a:t>
            </a:r>
          </a:p>
          <a:p>
            <a:r>
              <a:rPr lang="en-US" sz="1100">
                <a:gradFill>
                  <a:gsLst>
                    <a:gs pos="2917">
                      <a:schemeClr val="tx1"/>
                    </a:gs>
                    <a:gs pos="30000">
                      <a:schemeClr val="tx1"/>
                    </a:gs>
                  </a:gsLst>
                  <a:lin ang="5400000" scaled="0"/>
                </a:gradFill>
                <a:latin typeface="+mj-lt"/>
              </a:rPr>
              <a:t>What native security is available?</a:t>
            </a:r>
          </a:p>
        </p:txBody>
      </p:sp>
      <mc:AlternateContent xmlns:mc="http://schemas.openxmlformats.org/markup-compatibility/2006">
        <mc:Choice xmlns:pslz="http://schemas.microsoft.com/office/powerpoint/2016/slidezoom" Requires="pslz">
          <p:graphicFrame>
            <p:nvGraphicFramePr>
              <p:cNvPr id="37" name="Slide Zoom 36">
                <a:extLst>
                  <a:ext uri="{FF2B5EF4-FFF2-40B4-BE49-F238E27FC236}">
                    <a16:creationId xmlns:a16="http://schemas.microsoft.com/office/drawing/2014/main" id="{3087A6CB-B166-41F4-93FE-F07251E0E39F}"/>
                  </a:ext>
                </a:extLst>
              </p:cNvPr>
              <p:cNvGraphicFramePr>
                <a:graphicFrameLocks noChangeAspect="1"/>
              </p:cNvGraphicFramePr>
              <p:nvPr>
                <p:extLst>
                  <p:ext uri="{D42A27DB-BD31-4B8C-83A1-F6EECF244321}">
                    <p14:modId xmlns:p14="http://schemas.microsoft.com/office/powerpoint/2010/main" val="3965734934"/>
                  </p:ext>
                </p:extLst>
              </p:nvPr>
            </p:nvGraphicFramePr>
            <p:xfrm>
              <a:off x="528013" y="3571489"/>
              <a:ext cx="1715869" cy="965177"/>
            </p:xfrm>
            <a:graphic>
              <a:graphicData uri="http://schemas.microsoft.com/office/powerpoint/2016/slidezoom">
                <pslz:sldZm>
                  <pslz:sldZmObj sldId="2076136558" cId="2835287369">
                    <pslz:zmPr id="{36FD7A0E-F7A1-4587-9678-08771536FEA3}" transitionDur="1000">
                      <p166:blipFill xmlns:p166="http://schemas.microsoft.com/office/powerpoint/2016/6/main">
                        <a:blip r:embed="rId3"/>
                        <a:stretch>
                          <a:fillRect/>
                        </a:stretch>
                      </p166:blipFill>
                      <p166:spPr xmlns:p166="http://schemas.microsoft.com/office/powerpoint/2016/6/main">
                        <a:xfrm>
                          <a:off x="0" y="0"/>
                          <a:ext cx="1715869" cy="965177"/>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p:pic>
            <p:nvPicPr>
              <p:cNvPr id="37" name="Slide Zoom 36">
                <a:hlinkClick r:id="rId4" action="ppaction://hlinksldjump"/>
                <a:extLst>
                  <a:ext uri="{FF2B5EF4-FFF2-40B4-BE49-F238E27FC236}">
                    <a16:creationId xmlns:a16="http://schemas.microsoft.com/office/drawing/2014/main" id="{3087A6CB-B166-41F4-93FE-F07251E0E39F}"/>
                  </a:ext>
                </a:extLst>
              </p:cNvPr>
              <p:cNvPicPr>
                <a:picLocks noGrp="1" noRot="1" noChangeAspect="1" noMove="1" noResize="1" noEditPoints="1" noAdjustHandles="1" noChangeArrowheads="1" noChangeShapeType="1"/>
              </p:cNvPicPr>
              <p:nvPr/>
            </p:nvPicPr>
            <p:blipFill>
              <a:blip r:embed="rId3"/>
              <a:stretch>
                <a:fillRect/>
              </a:stretch>
            </p:blipFill>
            <p:spPr>
              <a:xfrm>
                <a:off x="528013" y="3571489"/>
                <a:ext cx="1715869" cy="965177"/>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3" name="Section Zoom 2">
                <a:extLst>
                  <a:ext uri="{FF2B5EF4-FFF2-40B4-BE49-F238E27FC236}">
                    <a16:creationId xmlns:a16="http://schemas.microsoft.com/office/drawing/2014/main" id="{92281A10-A893-498F-9148-31B261E2CC5B}"/>
                  </a:ext>
                </a:extLst>
              </p:cNvPr>
              <p:cNvGraphicFramePr>
                <a:graphicFrameLocks noChangeAspect="1"/>
              </p:cNvGraphicFramePr>
              <p:nvPr/>
            </p:nvGraphicFramePr>
            <p:xfrm>
              <a:off x="4367156" y="1920502"/>
              <a:ext cx="3457688" cy="1944950"/>
            </p:xfrm>
            <a:graphic>
              <a:graphicData uri="http://schemas.microsoft.com/office/powerpoint/2016/sectionzoom">
                <psez:sectionZm>
                  <psez:sectionZmObj sectionId="{43695000-EDE8-43DB-9712-E7EA3702997E}">
                    <psez:zmPr id="{E25695F4-D2C2-448A-B9F1-883A16778744}" transitionDur="1000">
                      <p166:blipFill xmlns:p166="http://schemas.microsoft.com/office/powerpoint/2016/6/main">
                        <a:blip r:embed="rId5"/>
                        <a:stretch>
                          <a:fillRect/>
                        </a:stretch>
                      </p166:blipFill>
                      <p166:spPr xmlns:p166="http://schemas.microsoft.com/office/powerpoint/2016/6/main">
                        <a:xfrm>
                          <a:off x="0" y="0"/>
                          <a:ext cx="3457688" cy="1944950"/>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3" name="Section Zoom 2">
                <a:hlinkClick r:id="rId6" action="ppaction://hlinksldjump"/>
                <a:extLst>
                  <a:ext uri="{FF2B5EF4-FFF2-40B4-BE49-F238E27FC236}">
                    <a16:creationId xmlns:a16="http://schemas.microsoft.com/office/drawing/2014/main" id="{92281A10-A893-498F-9148-31B261E2CC5B}"/>
                  </a:ext>
                </a:extLst>
              </p:cNvPr>
              <p:cNvPicPr>
                <a:picLocks noGrp="1" noRot="1" noChangeAspect="1" noMove="1" noResize="1" noEditPoints="1" noAdjustHandles="1" noChangeArrowheads="1" noChangeShapeType="1"/>
              </p:cNvPicPr>
              <p:nvPr/>
            </p:nvPicPr>
            <p:blipFill>
              <a:blip r:embed="rId5"/>
              <a:stretch>
                <a:fillRect/>
              </a:stretch>
            </p:blipFill>
            <p:spPr>
              <a:xfrm>
                <a:off x="4367156" y="1920502"/>
                <a:ext cx="3457688" cy="1944950"/>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5" name="TextBox 14">
            <a:extLst>
              <a:ext uri="{FF2B5EF4-FFF2-40B4-BE49-F238E27FC236}">
                <a16:creationId xmlns:a16="http://schemas.microsoft.com/office/drawing/2014/main" id="{2BBCDD52-09E5-4321-AE1E-66FCCB8640B6}"/>
              </a:ext>
            </a:extLst>
          </p:cNvPr>
          <p:cNvSpPr txBox="1"/>
          <p:nvPr/>
        </p:nvSpPr>
        <p:spPr>
          <a:xfrm>
            <a:off x="8894444" y="3031288"/>
            <a:ext cx="2826019" cy="461665"/>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Security Operations </a:t>
            </a:r>
          </a:p>
          <a:p>
            <a:pPr algn="r"/>
            <a:r>
              <a:rPr lang="en-US" sz="1100">
                <a:gradFill>
                  <a:gsLst>
                    <a:gs pos="2917">
                      <a:schemeClr val="tx1"/>
                    </a:gs>
                    <a:gs pos="30000">
                      <a:schemeClr val="tx1"/>
                    </a:gs>
                  </a:gsLst>
                  <a:lin ang="5400000" scaled="0"/>
                </a:gradFill>
                <a:latin typeface="+mj-lt"/>
              </a:rPr>
              <a:t>How to enable rapid incident response?</a:t>
            </a:r>
          </a:p>
        </p:txBody>
      </p:sp>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433E340C-26BF-4EBC-9C5E-6F23217810FA}"/>
                  </a:ext>
                </a:extLst>
              </p:cNvPr>
              <p:cNvGraphicFramePr>
                <a:graphicFrameLocks noChangeAspect="1"/>
              </p:cNvGraphicFramePr>
              <p:nvPr>
                <p:extLst>
                  <p:ext uri="{D42A27DB-BD31-4B8C-83A1-F6EECF244321}">
                    <p14:modId xmlns:p14="http://schemas.microsoft.com/office/powerpoint/2010/main" val="1973634416"/>
                  </p:ext>
                </p:extLst>
              </p:nvPr>
            </p:nvGraphicFramePr>
            <p:xfrm>
              <a:off x="10053372" y="5463061"/>
              <a:ext cx="1667091" cy="937739"/>
            </p:xfrm>
            <a:graphic>
              <a:graphicData uri="http://schemas.microsoft.com/office/powerpoint/2016/sectionzoom">
                <psez:sectionZm>
                  <psez:sectionZmObj sectionId="{500DE142-D91E-4275-B20D-FB32E121C573}">
                    <psez:zmPr id="{1EC736E9-02E3-48EE-A674-1BB9E38144DC}" transitionDur="1000">
                      <p166:blipFill xmlns:p166="http://schemas.microsoft.com/office/powerpoint/2016/6/main">
                        <a:blip r:embed="rId7"/>
                        <a:stretch>
                          <a:fillRect/>
                        </a:stretch>
                      </p166:blipFill>
                      <p166:spPr xmlns:p166="http://schemas.microsoft.com/office/powerpoint/2016/6/main">
                        <a:xfrm>
                          <a:off x="0" y="0"/>
                          <a:ext cx="1667091" cy="937739"/>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8" name="Section Zoom 7">
                <a:hlinkClick r:id="rId8" action="ppaction://hlinksldjump"/>
                <a:extLst>
                  <a:ext uri="{FF2B5EF4-FFF2-40B4-BE49-F238E27FC236}">
                    <a16:creationId xmlns:a16="http://schemas.microsoft.com/office/drawing/2014/main" id="{433E340C-26BF-4EBC-9C5E-6F23217810FA}"/>
                  </a:ext>
                </a:extLst>
              </p:cNvPr>
              <p:cNvPicPr>
                <a:picLocks noGrp="1" noRot="1" noChangeAspect="1" noMove="1" noResize="1" noEditPoints="1" noAdjustHandles="1" noChangeArrowheads="1" noChangeShapeType="1"/>
              </p:cNvPicPr>
              <p:nvPr/>
            </p:nvPicPr>
            <p:blipFill>
              <a:blip r:embed="rId7"/>
              <a:stretch>
                <a:fillRect/>
              </a:stretch>
            </p:blipFill>
            <p:spPr>
              <a:xfrm>
                <a:off x="10053372" y="5463061"/>
                <a:ext cx="1667091" cy="937739"/>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0" name="TextBox 9">
            <a:extLst>
              <a:ext uri="{FF2B5EF4-FFF2-40B4-BE49-F238E27FC236}">
                <a16:creationId xmlns:a16="http://schemas.microsoft.com/office/drawing/2014/main" id="{4B62F105-8DBF-4091-A95C-8DFCF7019B84}"/>
              </a:ext>
            </a:extLst>
          </p:cNvPr>
          <p:cNvSpPr txBox="1"/>
          <p:nvPr/>
        </p:nvSpPr>
        <p:spPr>
          <a:xfrm>
            <a:off x="8553391" y="4891423"/>
            <a:ext cx="3167072" cy="461665"/>
          </a:xfrm>
          <a:prstGeom prst="rect">
            <a:avLst/>
          </a:prstGeom>
          <a:noFill/>
        </p:spPr>
        <p:txBody>
          <a:bodyPr wrap="square" lIns="0" tIns="0" rIns="0" bIns="0" rtlCol="0">
            <a:spAutoFit/>
          </a:bodyPr>
          <a:lstStyle/>
          <a:p>
            <a:pPr algn="r"/>
            <a:r>
              <a:rPr lang="en-US">
                <a:gradFill>
                  <a:gsLst>
                    <a:gs pos="2917">
                      <a:schemeClr val="accent1"/>
                    </a:gs>
                    <a:gs pos="100000">
                      <a:schemeClr val="accent1"/>
                    </a:gs>
                  </a:gsLst>
                  <a:lin ang="5400000" scaled="0"/>
                </a:gradFill>
                <a:latin typeface="+mj-lt"/>
              </a:rPr>
              <a:t>Operational Technology</a:t>
            </a:r>
          </a:p>
          <a:p>
            <a:pPr algn="r"/>
            <a:r>
              <a:rPr lang="en-US" sz="1100">
                <a:gradFill>
                  <a:gsLst>
                    <a:gs pos="2917">
                      <a:schemeClr val="tx1"/>
                    </a:gs>
                    <a:gs pos="30000">
                      <a:schemeClr val="tx1"/>
                    </a:gs>
                  </a:gsLst>
                  <a:lin ang="5400000" scaled="0"/>
                </a:gradFill>
                <a:latin typeface="+mj-lt"/>
              </a:rPr>
              <a:t>How to enable Zero Trust Security for OT?</a:t>
            </a:r>
          </a:p>
        </p:txBody>
      </p:sp>
      <p:sp>
        <p:nvSpPr>
          <p:cNvPr id="12" name="Speech Bubble: Rectangle 11">
            <a:extLst>
              <a:ext uri="{FF2B5EF4-FFF2-40B4-BE49-F238E27FC236}">
                <a16:creationId xmlns:a16="http://schemas.microsoft.com/office/drawing/2014/main" id="{0A3BE45D-61DE-439A-B0FB-E53876887C85}"/>
              </a:ext>
            </a:extLst>
          </p:cNvPr>
          <p:cNvSpPr/>
          <p:nvPr/>
        </p:nvSpPr>
        <p:spPr bwMode="auto">
          <a:xfrm>
            <a:off x="547200" y="4894053"/>
            <a:ext cx="3886199" cy="461665"/>
          </a:xfrm>
          <a:prstGeom prst="wedgeRectCallout">
            <a:avLst>
              <a:gd name="adj1" fmla="val 9629"/>
              <a:gd name="adj2" fmla="val 11035"/>
            </a:avLst>
          </a:prstGeom>
          <a:noFill/>
        </p:spPr>
        <p:txBody>
          <a:bodyPr wrap="square" lIns="0" tIns="0" rIns="0" bIns="0" rtlCol="0">
            <a:spAutoFit/>
          </a:bodyPr>
          <a:lstStyle/>
          <a:p>
            <a:r>
              <a:rPr lang="en-US">
                <a:gradFill>
                  <a:gsLst>
                    <a:gs pos="2917">
                      <a:schemeClr val="accent1"/>
                    </a:gs>
                    <a:gs pos="100000">
                      <a:schemeClr val="accent1"/>
                    </a:gs>
                  </a:gsLst>
                  <a:lin ang="5400000" scaled="0"/>
                </a:gradFill>
                <a:latin typeface="+mj-lt"/>
              </a:rPr>
              <a:t>Attack Chain Coverage</a:t>
            </a:r>
          </a:p>
          <a:p>
            <a:r>
              <a:rPr lang="en-US" sz="1100">
                <a:gradFill>
                  <a:gsLst>
                    <a:gs pos="2917">
                      <a:schemeClr val="tx1"/>
                    </a:gs>
                    <a:gs pos="30000">
                      <a:schemeClr val="tx1"/>
                    </a:gs>
                  </a:gsLst>
                  <a:lin ang="5400000" scaled="0"/>
                </a:gradFill>
                <a:latin typeface="+mj-lt"/>
              </a:rPr>
              <a:t>How does this map to insider and external attacks?</a:t>
            </a:r>
          </a:p>
        </p:txBody>
      </p:sp>
      <mc:AlternateContent xmlns:mc="http://schemas.openxmlformats.org/markup-compatibility/2006">
        <mc:Choice xmlns:psez="http://schemas.microsoft.com/office/powerpoint/2016/sectionzoom" Requires="psez">
          <p:graphicFrame>
            <p:nvGraphicFramePr>
              <p:cNvPr id="17" name="Section Zoom 16">
                <a:extLst>
                  <a:ext uri="{FF2B5EF4-FFF2-40B4-BE49-F238E27FC236}">
                    <a16:creationId xmlns:a16="http://schemas.microsoft.com/office/drawing/2014/main" id="{57D8B5F1-4195-4022-BEF2-F320E755A2B7}"/>
                  </a:ext>
                </a:extLst>
              </p:cNvPr>
              <p:cNvGraphicFramePr>
                <a:graphicFrameLocks noChangeAspect="1"/>
              </p:cNvGraphicFramePr>
              <p:nvPr>
                <p:extLst>
                  <p:ext uri="{D42A27DB-BD31-4B8C-83A1-F6EECF244321}">
                    <p14:modId xmlns:p14="http://schemas.microsoft.com/office/powerpoint/2010/main" val="1843602576"/>
                  </p:ext>
                </p:extLst>
              </p:nvPr>
            </p:nvGraphicFramePr>
            <p:xfrm>
              <a:off x="528014" y="1719056"/>
              <a:ext cx="1671900" cy="940444"/>
            </p:xfrm>
            <a:graphic>
              <a:graphicData uri="http://schemas.microsoft.com/office/powerpoint/2016/sectionzoom">
                <psez:sectionZm>
                  <psez:sectionZmObj sectionId="{B76BD95B-89AF-4ECB-A6C9-D25085D5D5D7}">
                    <psez:zmPr id="{A0854C1A-7BBB-4365-AD44-91CF67443E4B}" transitionDur="1000">
                      <p166:blipFill xmlns:p166="http://schemas.microsoft.com/office/powerpoint/2016/6/main">
                        <a:blip r:embed="rId9"/>
                        <a:stretch>
                          <a:fillRect/>
                        </a:stretch>
                      </p166:blipFill>
                      <p166:spPr xmlns:p166="http://schemas.microsoft.com/office/powerpoint/2016/6/main">
                        <a:xfrm>
                          <a:off x="0" y="0"/>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17" name="Section Zoom 16">
                <a:hlinkClick r:id="rId10" action="ppaction://hlinksldjump"/>
                <a:extLst>
                  <a:ext uri="{FF2B5EF4-FFF2-40B4-BE49-F238E27FC236}">
                    <a16:creationId xmlns:a16="http://schemas.microsoft.com/office/drawing/2014/main" id="{57D8B5F1-4195-4022-BEF2-F320E755A2B7}"/>
                  </a:ext>
                </a:extLst>
              </p:cNvPr>
              <p:cNvPicPr>
                <a:picLocks noGrp="1" noRot="1" noChangeAspect="1" noMove="1" noResize="1" noEditPoints="1" noAdjustHandles="1" noChangeArrowheads="1" noChangeShapeType="1"/>
              </p:cNvPicPr>
              <p:nvPr/>
            </p:nvPicPr>
            <p:blipFill>
              <a:blip r:embed="rId9"/>
              <a:stretch>
                <a:fillRect/>
              </a:stretch>
            </p:blipFill>
            <p:spPr>
              <a:xfrm>
                <a:off x="528014" y="1719056"/>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24" name="Section Zoom 23">
                <a:extLst>
                  <a:ext uri="{FF2B5EF4-FFF2-40B4-BE49-F238E27FC236}">
                    <a16:creationId xmlns:a16="http://schemas.microsoft.com/office/drawing/2014/main" id="{4103BE73-F9D1-4510-B9C6-B07B894B4802}"/>
                  </a:ext>
                </a:extLst>
              </p:cNvPr>
              <p:cNvGraphicFramePr>
                <a:graphicFrameLocks noChangeAspect="1"/>
              </p:cNvGraphicFramePr>
              <p:nvPr>
                <p:extLst>
                  <p:ext uri="{D42A27DB-BD31-4B8C-83A1-F6EECF244321}">
                    <p14:modId xmlns:p14="http://schemas.microsoft.com/office/powerpoint/2010/main" val="1861676730"/>
                  </p:ext>
                </p:extLst>
              </p:nvPr>
            </p:nvGraphicFramePr>
            <p:xfrm>
              <a:off x="2306757" y="2164032"/>
              <a:ext cx="880832" cy="495468"/>
            </p:xfrm>
            <a:graphic>
              <a:graphicData uri="http://schemas.microsoft.com/office/powerpoint/2016/sectionzoom">
                <psez:sectionZm>
                  <psez:sectionZmObj sectionId="{CC3F4995-7195-4327-8A28-1281D8C383AF}">
                    <psez:zmPr id="{27C7AFAB-D460-4F80-87EC-5D79FFAE7C4E}" transitionDur="1000">
                      <p166:blipFill xmlns:p166="http://schemas.microsoft.com/office/powerpoint/2016/6/main">
                        <a:blip r:embed="rId11"/>
                        <a:stretch>
                          <a:fillRect/>
                        </a:stretch>
                      </p166:blipFill>
                      <p166:spPr xmlns:p166="http://schemas.microsoft.com/office/powerpoint/2016/6/main">
                        <a:xfrm>
                          <a:off x="0" y="0"/>
                          <a:ext cx="880832" cy="495468"/>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p:pic>
            <p:nvPicPr>
              <p:cNvPr id="24" name="Section Zoom 23">
                <a:hlinkClick r:id="rId12" action="ppaction://hlinksldjump"/>
                <a:extLst>
                  <a:ext uri="{FF2B5EF4-FFF2-40B4-BE49-F238E27FC236}">
                    <a16:creationId xmlns:a16="http://schemas.microsoft.com/office/drawing/2014/main" id="{4103BE73-F9D1-4510-B9C6-B07B894B4802}"/>
                  </a:ext>
                </a:extLst>
              </p:cNvPr>
              <p:cNvPicPr>
                <a:picLocks noGrp="1" noRot="1" noChangeAspect="1" noMove="1" noResize="1" noEditPoints="1" noAdjustHandles="1" noChangeArrowheads="1" noChangeShapeType="1"/>
              </p:cNvPicPr>
              <p:nvPr/>
            </p:nvPicPr>
            <p:blipFill>
              <a:blip r:embed="rId11"/>
              <a:stretch>
                <a:fillRect/>
              </a:stretch>
            </p:blipFill>
            <p:spPr>
              <a:xfrm>
                <a:off x="2306757" y="2164032"/>
                <a:ext cx="880832" cy="495468"/>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26" name="Section Zoom 25">
                <a:extLst>
                  <a:ext uri="{FF2B5EF4-FFF2-40B4-BE49-F238E27FC236}">
                    <a16:creationId xmlns:a16="http://schemas.microsoft.com/office/drawing/2014/main" id="{4B592C74-7661-438B-A595-11E1951F3DA8}"/>
                  </a:ext>
                </a:extLst>
              </p:cNvPr>
              <p:cNvGraphicFramePr>
                <a:graphicFrameLocks noChangeAspect="1"/>
              </p:cNvGraphicFramePr>
              <p:nvPr>
                <p:extLst>
                  <p:ext uri="{D42A27DB-BD31-4B8C-83A1-F6EECF244321}">
                    <p14:modId xmlns:p14="http://schemas.microsoft.com/office/powerpoint/2010/main" val="2037850259"/>
                  </p:ext>
                </p:extLst>
              </p:nvPr>
            </p:nvGraphicFramePr>
            <p:xfrm>
              <a:off x="10004594" y="3571490"/>
              <a:ext cx="1715869" cy="965176"/>
            </p:xfrm>
            <a:graphic>
              <a:graphicData uri="http://schemas.microsoft.com/office/powerpoint/2016/sectionzoom">
                <psez:sectionZm>
                  <psez:sectionZmObj sectionId="{21C4F463-1B0F-4D0A-9DCD-89E30DA510EC}">
                    <psez:zmPr id="{97890900-B21C-402E-8C89-BD6F7E970571}" transitionDur="1000">
                      <p166:blipFill xmlns:p166="http://schemas.microsoft.com/office/powerpoint/2016/6/main">
                        <a:blip r:embed="rId13"/>
                        <a:stretch>
                          <a:fillRect/>
                        </a:stretch>
                      </p166:blipFill>
                      <p166:spPr xmlns:p166="http://schemas.microsoft.com/office/powerpoint/2016/6/main">
                        <a:xfrm>
                          <a:off x="0" y="0"/>
                          <a:ext cx="1715869" cy="96517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26" name="Section Zoom 25">
                <a:hlinkClick r:id="rId14" action="ppaction://hlinksldjump"/>
                <a:extLst>
                  <a:ext uri="{FF2B5EF4-FFF2-40B4-BE49-F238E27FC236}">
                    <a16:creationId xmlns:a16="http://schemas.microsoft.com/office/drawing/2014/main" id="{4B592C74-7661-438B-A595-11E1951F3DA8}"/>
                  </a:ext>
                </a:extLst>
              </p:cNvPr>
              <p:cNvPicPr>
                <a:picLocks noGrp="1" noRot="1" noChangeAspect="1" noMove="1" noResize="1" noEditPoints="1" noAdjustHandles="1" noChangeArrowheads="1" noChangeShapeType="1"/>
              </p:cNvPicPr>
              <p:nvPr/>
            </p:nvPicPr>
            <p:blipFill>
              <a:blip r:embed="rId13"/>
              <a:stretch>
                <a:fillRect/>
              </a:stretch>
            </p:blipFill>
            <p:spPr>
              <a:xfrm>
                <a:off x="10004594" y="3571490"/>
                <a:ext cx="1715869" cy="96517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D4091D2F-72D0-436D-85FE-68A5226CE926}"/>
                  </a:ext>
                </a:extLst>
              </p:cNvPr>
              <p:cNvGraphicFramePr>
                <a:graphicFrameLocks noChangeAspect="1"/>
              </p:cNvGraphicFramePr>
              <p:nvPr>
                <p:extLst>
                  <p:ext uri="{D42A27DB-BD31-4B8C-83A1-F6EECF244321}">
                    <p14:modId xmlns:p14="http://schemas.microsoft.com/office/powerpoint/2010/main" val="1887855804"/>
                  </p:ext>
                </p:extLst>
              </p:nvPr>
            </p:nvGraphicFramePr>
            <p:xfrm>
              <a:off x="528014" y="5463061"/>
              <a:ext cx="1671900" cy="940444"/>
            </p:xfrm>
            <a:graphic>
              <a:graphicData uri="http://schemas.microsoft.com/office/powerpoint/2016/sectionzoom">
                <psez:sectionZm>
                  <psez:sectionZmObj sectionId="{25D1BFE4-7E75-4267-89CD-3FF11AC79497}">
                    <psez:zmPr id="{7DA34A53-E95C-4B07-9D3A-BB6F2F5C6B80}" transitionDur="1000">
                      <p166:blipFill xmlns:p166="http://schemas.microsoft.com/office/powerpoint/2016/6/main">
                        <a:blip r:embed="rId15"/>
                        <a:stretch>
                          <a:fillRect/>
                        </a:stretch>
                      </p166:blipFill>
                      <p166:spPr xmlns:p166="http://schemas.microsoft.com/office/powerpoint/2016/6/main">
                        <a:xfrm>
                          <a:off x="0" y="0"/>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7" name="Section Zoom 6">
                <a:hlinkClick r:id="rId16" action="ppaction://hlinksldjump"/>
                <a:extLst>
                  <a:ext uri="{FF2B5EF4-FFF2-40B4-BE49-F238E27FC236}">
                    <a16:creationId xmlns:a16="http://schemas.microsoft.com/office/drawing/2014/main" id="{D4091D2F-72D0-436D-85FE-68A5226CE926}"/>
                  </a:ext>
                </a:extLst>
              </p:cNvPr>
              <p:cNvPicPr>
                <a:picLocks noGrp="1" noRot="1" noChangeAspect="1" noMove="1" noResize="1" noEditPoints="1" noAdjustHandles="1" noChangeArrowheads="1" noChangeShapeType="1"/>
              </p:cNvPicPr>
              <p:nvPr/>
            </p:nvPicPr>
            <p:blipFill>
              <a:blip r:embed="rId15"/>
              <a:stretch>
                <a:fillRect/>
              </a:stretch>
            </p:blipFill>
            <p:spPr>
              <a:xfrm>
                <a:off x="528014" y="5463061"/>
                <a:ext cx="1671900" cy="94044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8" name="TextBox 17">
            <a:extLst>
              <a:ext uri="{FF2B5EF4-FFF2-40B4-BE49-F238E27FC236}">
                <a16:creationId xmlns:a16="http://schemas.microsoft.com/office/drawing/2014/main" id="{0A2EA63E-4975-4981-A874-0072F4046B08}"/>
              </a:ext>
            </a:extLst>
          </p:cNvPr>
          <p:cNvSpPr txBox="1"/>
          <p:nvPr/>
        </p:nvSpPr>
        <p:spPr>
          <a:xfrm>
            <a:off x="2306757" y="5623127"/>
            <a:ext cx="880832"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Build Slide</a:t>
            </a:r>
          </a:p>
        </p:txBody>
      </p:sp>
      <p:sp>
        <p:nvSpPr>
          <p:cNvPr id="6" name="TextBox 5">
            <a:extLst>
              <a:ext uri="{FF2B5EF4-FFF2-40B4-BE49-F238E27FC236}">
                <a16:creationId xmlns:a16="http://schemas.microsoft.com/office/drawing/2014/main" id="{5A3F5C7D-D4F7-4AAC-8991-06998620C0D4}"/>
              </a:ext>
            </a:extLst>
          </p:cNvPr>
          <p:cNvSpPr txBox="1"/>
          <p:nvPr/>
        </p:nvSpPr>
        <p:spPr>
          <a:xfrm>
            <a:off x="3612189" y="6183814"/>
            <a:ext cx="3457688" cy="338554"/>
          </a:xfrm>
          <a:prstGeom prst="rect">
            <a:avLst/>
          </a:prstGeom>
          <a:noFill/>
        </p:spPr>
        <p:txBody>
          <a:bodyPr wrap="square">
            <a:spAutoFit/>
          </a:bodyPr>
          <a:lstStyle/>
          <a:p>
            <a:pPr algn="ct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hlinkClick r:id="rId17"/>
              </a:rPr>
              <a:t>aka.ms/MCRA</a:t>
            </a: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rPr>
              <a:t>  |  December 2021  | </a:t>
            </a:r>
            <a:endParaRPr lang="en-US" sz="1000">
              <a:gradFill>
                <a:gsLst>
                  <a:gs pos="2917">
                    <a:srgbClr val="D2D2D2"/>
                  </a:gs>
                  <a:gs pos="100000">
                    <a:srgbClr val="D2D2D2"/>
                  </a:gs>
                </a:gsLst>
                <a:lin ang="5400000" scaled="0"/>
              </a:gradFill>
            </a:endParaRPr>
          </a:p>
        </p:txBody>
      </p:sp>
      <p:pic>
        <p:nvPicPr>
          <p:cNvPr id="16" name="Picture 15">
            <a:extLst>
              <a:ext uri="{FF2B5EF4-FFF2-40B4-BE49-F238E27FC236}">
                <a16:creationId xmlns:a16="http://schemas.microsoft.com/office/drawing/2014/main" id="{F97BB5F2-EF97-4A8A-AB4A-125414F1B8D6}"/>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bwMode="invGray">
          <a:xfrm>
            <a:off x="6938143" y="6241873"/>
            <a:ext cx="1038388" cy="222436"/>
          </a:xfrm>
          <a:prstGeom prst="rect">
            <a:avLst/>
          </a:prstGeom>
        </p:spPr>
      </p:pic>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9486E876-9F79-4FF1-800E-08F06F713766}"/>
                  </a:ext>
                </a:extLst>
              </p:cNvPr>
              <p:cNvGraphicFramePr>
                <a:graphicFrameLocks noChangeAspect="1"/>
              </p:cNvGraphicFramePr>
              <p:nvPr>
                <p:extLst>
                  <p:ext uri="{D42A27DB-BD31-4B8C-83A1-F6EECF244321}">
                    <p14:modId xmlns:p14="http://schemas.microsoft.com/office/powerpoint/2010/main" val="3886581767"/>
                  </p:ext>
                </p:extLst>
              </p:nvPr>
            </p:nvGraphicFramePr>
            <p:xfrm>
              <a:off x="9876938" y="1832805"/>
              <a:ext cx="1843525" cy="1036983"/>
            </p:xfrm>
            <a:graphic>
              <a:graphicData uri="http://schemas.microsoft.com/office/powerpoint/2016/slidezoom">
                <pslz:sldZm>
                  <pslz:sldZmObj sldId="2147468993" cId="3773554425">
                    <pslz:zmPr id="{86C0FEAB-1A9D-47F0-8E5D-5467989FDD2F}" returnToParent="0" transitionDur="1000">
                      <p166:blipFill xmlns:p166="http://schemas.microsoft.com/office/powerpoint/2016/6/main">
                        <a:blip r:embed="rId19"/>
                        <a:stretch>
                          <a:fillRect/>
                        </a:stretch>
                      </p166:blipFill>
                      <p166:spPr xmlns:p166="http://schemas.microsoft.com/office/powerpoint/2016/6/main">
                        <a:xfrm>
                          <a:off x="0" y="0"/>
                          <a:ext cx="1843525" cy="1036983"/>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20" name="Slide Zoom 19">
                <a:hlinkClick r:id="rId20" action="ppaction://hlinksldjump"/>
                <a:extLst>
                  <a:ext uri="{FF2B5EF4-FFF2-40B4-BE49-F238E27FC236}">
                    <a16:creationId xmlns:a16="http://schemas.microsoft.com/office/drawing/2014/main" id="{9486E876-9F79-4FF1-800E-08F06F713766}"/>
                  </a:ext>
                </a:extLst>
              </p:cNvPr>
              <p:cNvPicPr>
                <a:picLocks noGrp="1" noRot="1" noChangeAspect="1" noMove="1" noResize="1" noEditPoints="1" noAdjustHandles="1" noChangeArrowheads="1" noChangeShapeType="1"/>
              </p:cNvPicPr>
              <p:nvPr/>
            </p:nvPicPr>
            <p:blipFill>
              <a:blip r:embed="rId19"/>
              <a:stretch>
                <a:fillRect/>
              </a:stretch>
            </p:blipFill>
            <p:spPr>
              <a:xfrm>
                <a:off x="9876938" y="1832805"/>
                <a:ext cx="1843525" cy="1036983"/>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19" name="Section Zoom 18">
                <a:extLst>
                  <a:ext uri="{FF2B5EF4-FFF2-40B4-BE49-F238E27FC236}">
                    <a16:creationId xmlns:a16="http://schemas.microsoft.com/office/drawing/2014/main" id="{AA878E23-4D0D-4096-8E0B-89F303BF8372}"/>
                  </a:ext>
                </a:extLst>
              </p:cNvPr>
              <p:cNvGraphicFramePr>
                <a:graphicFrameLocks noChangeAspect="1"/>
              </p:cNvGraphicFramePr>
              <p:nvPr>
                <p:extLst>
                  <p:ext uri="{D42A27DB-BD31-4B8C-83A1-F6EECF244321}">
                    <p14:modId xmlns:p14="http://schemas.microsoft.com/office/powerpoint/2010/main" val="2397036179"/>
                  </p:ext>
                </p:extLst>
              </p:nvPr>
            </p:nvGraphicFramePr>
            <p:xfrm>
              <a:off x="2306757" y="5905332"/>
              <a:ext cx="880832" cy="495468"/>
            </p:xfrm>
            <a:graphic>
              <a:graphicData uri="http://schemas.microsoft.com/office/powerpoint/2016/sectionzoom">
                <psez:sectionZm>
                  <psez:sectionZmObj sectionId="{C972F7B2-046D-4CD6-9EEE-F69C4E36DECF}">
                    <psez:zmPr id="{1105BF1A-2AA2-41E3-AF67-2DC87E62ECBD}" transitionDur="1000">
                      <p166:blipFill xmlns:p166="http://schemas.microsoft.com/office/powerpoint/2016/6/main">
                        <a:blip r:embed="rId21"/>
                        <a:stretch>
                          <a:fillRect/>
                        </a:stretch>
                      </p166:blipFill>
                      <p166:spPr xmlns:p166="http://schemas.microsoft.com/office/powerpoint/2016/6/main">
                        <a:xfrm>
                          <a:off x="0" y="0"/>
                          <a:ext cx="880832" cy="49546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166:spPr>
                    </psez:zmPr>
                  </psez:sectionZmObj>
                </psez:sectionZm>
              </a:graphicData>
            </a:graphic>
          </p:graphicFrame>
        </mc:Choice>
        <mc:Fallback>
          <p:pic>
            <p:nvPicPr>
              <p:cNvPr id="19" name="Section Zoom 18">
                <a:hlinkClick r:id="rId22" action="ppaction://hlinksldjump"/>
                <a:extLst>
                  <a:ext uri="{FF2B5EF4-FFF2-40B4-BE49-F238E27FC236}">
                    <a16:creationId xmlns:a16="http://schemas.microsoft.com/office/drawing/2014/main" id="{AA878E23-4D0D-4096-8E0B-89F303BF8372}"/>
                  </a:ext>
                </a:extLst>
              </p:cNvPr>
              <p:cNvPicPr>
                <a:picLocks noGrp="1" noRot="1" noChangeAspect="1" noMove="1" noResize="1" noEditPoints="1" noAdjustHandles="1" noChangeArrowheads="1" noChangeShapeType="1"/>
              </p:cNvPicPr>
              <p:nvPr/>
            </p:nvPicPr>
            <p:blipFill>
              <a:blip r:embed="rId21"/>
              <a:stretch>
                <a:fillRect/>
              </a:stretch>
            </p:blipFill>
            <p:spPr>
              <a:xfrm>
                <a:off x="2306757" y="5905332"/>
                <a:ext cx="880832" cy="49546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pic>
        </mc:Fallback>
      </mc:AlternateContent>
      <p:sp>
        <p:nvSpPr>
          <p:cNvPr id="14" name="Speech Bubble: Rectangle with Corners Rounded 13">
            <a:extLst>
              <a:ext uri="{FF2B5EF4-FFF2-40B4-BE49-F238E27FC236}">
                <a16:creationId xmlns:a16="http://schemas.microsoft.com/office/drawing/2014/main" id="{BD1A47F9-4D13-4887-8502-D692D1A95909}"/>
              </a:ext>
            </a:extLst>
          </p:cNvPr>
          <p:cNvSpPr/>
          <p:nvPr/>
        </p:nvSpPr>
        <p:spPr bwMode="auto">
          <a:xfrm>
            <a:off x="8201514" y="6160035"/>
            <a:ext cx="1562102" cy="573194"/>
          </a:xfrm>
          <a:prstGeom prst="wedgeRoundRectCallout">
            <a:avLst>
              <a:gd name="adj1" fmla="val -21443"/>
              <a:gd name="adj2" fmla="val 71224"/>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1200">
                <a:gradFill>
                  <a:gsLst>
                    <a:gs pos="2917">
                      <a:schemeClr val="tx1"/>
                    </a:gs>
                    <a:gs pos="30000">
                      <a:schemeClr val="tx1"/>
                    </a:gs>
                  </a:gsLst>
                  <a:lin ang="5400000" scaled="0"/>
                </a:gradFill>
                <a:latin typeface="+mj-lt"/>
              </a:rPr>
              <a:t>Slide notes have talk tracks + change tracking</a:t>
            </a:r>
          </a:p>
        </p:txBody>
      </p:sp>
      <p:sp>
        <p:nvSpPr>
          <p:cNvPr id="2" name="TextBox 1">
            <a:extLst>
              <a:ext uri="{FF2B5EF4-FFF2-40B4-BE49-F238E27FC236}">
                <a16:creationId xmlns:a16="http://schemas.microsoft.com/office/drawing/2014/main" id="{BA29E61A-78D2-43FF-A661-DF201D0B4B7A}"/>
              </a:ext>
            </a:extLst>
          </p:cNvPr>
          <p:cNvSpPr txBox="1"/>
          <p:nvPr/>
        </p:nvSpPr>
        <p:spPr>
          <a:xfrm>
            <a:off x="2419290" y="4201893"/>
            <a:ext cx="3629026" cy="430887"/>
          </a:xfrm>
          <a:prstGeom prst="rect">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Multi-Cloud &amp; Cross-Platform </a:t>
            </a:r>
          </a:p>
          <a:p>
            <a:pPr algn="r"/>
            <a:r>
              <a:rPr lang="en-US" sz="1100">
                <a:gradFill>
                  <a:gsLst>
                    <a:gs pos="2917">
                      <a:schemeClr val="tx1"/>
                    </a:gs>
                    <a:gs pos="30000">
                      <a:schemeClr val="tx1"/>
                    </a:gs>
                  </a:gsLst>
                  <a:lin ang="5400000" scaled="0"/>
                </a:gradFill>
                <a:latin typeface="+mj-lt"/>
              </a:rPr>
              <a:t>What clouds &amp; platforms does Microsoft protect?</a:t>
            </a:r>
          </a:p>
        </p:txBody>
      </p:sp>
      <mc:AlternateContent xmlns:mc="http://schemas.openxmlformats.org/markup-compatibility/2006">
        <mc:Choice xmlns:psez="http://schemas.microsoft.com/office/powerpoint/2016/sectionzoom" Requires="psez">
          <p:graphicFrame>
            <p:nvGraphicFramePr>
              <p:cNvPr id="21" name="Section Zoom 20">
                <a:extLst>
                  <a:ext uri="{FF2B5EF4-FFF2-40B4-BE49-F238E27FC236}">
                    <a16:creationId xmlns:a16="http://schemas.microsoft.com/office/drawing/2014/main" id="{DD7C6AEC-BB75-4239-8334-7995964AF4DD}"/>
                  </a:ext>
                </a:extLst>
              </p:cNvPr>
              <p:cNvGraphicFramePr>
                <a:graphicFrameLocks noChangeAspect="1"/>
              </p:cNvGraphicFramePr>
              <p:nvPr>
                <p:extLst>
                  <p:ext uri="{D42A27DB-BD31-4B8C-83A1-F6EECF244321}">
                    <p14:modId xmlns:p14="http://schemas.microsoft.com/office/powerpoint/2010/main" val="587444043"/>
                  </p:ext>
                </p:extLst>
              </p:nvPr>
            </p:nvGraphicFramePr>
            <p:xfrm>
              <a:off x="4002861" y="4679769"/>
              <a:ext cx="2122598" cy="1193962"/>
            </p:xfrm>
            <a:graphic>
              <a:graphicData uri="http://schemas.microsoft.com/office/powerpoint/2016/sectionzoom">
                <psez:sectionZm>
                  <psez:sectionZmObj sectionId="{296B27D5-12A1-45A9-A314-4F25E6C0C8A1}">
                    <psez:zmPr id="{F30CFF5B-1666-42FA-A84A-C42BEE38F564}" transitionDur="1000">
                      <p166:blipFill xmlns:p166="http://schemas.microsoft.com/office/powerpoint/2016/6/main">
                        <a:blip r:embed="rId23"/>
                        <a:stretch>
                          <a:fillRect/>
                        </a:stretch>
                      </p166:blipFill>
                      <p166:spPr xmlns:p166="http://schemas.microsoft.com/office/powerpoint/2016/6/main">
                        <a:xfrm>
                          <a:off x="0" y="0"/>
                          <a:ext cx="2122598" cy="119396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p:pic>
            <p:nvPicPr>
              <p:cNvPr id="21" name="Section Zoom 20">
                <a:hlinkClick r:id="rId24" action="ppaction://hlinksldjump"/>
                <a:extLst>
                  <a:ext uri="{FF2B5EF4-FFF2-40B4-BE49-F238E27FC236}">
                    <a16:creationId xmlns:a16="http://schemas.microsoft.com/office/drawing/2014/main" id="{DD7C6AEC-BB75-4239-8334-7995964AF4DD}"/>
                  </a:ext>
                </a:extLst>
              </p:cNvPr>
              <p:cNvPicPr>
                <a:picLocks noGrp="1" noRot="1" noChangeAspect="1" noMove="1" noResize="1" noEditPoints="1" noAdjustHandles="1" noChangeArrowheads="1" noChangeShapeType="1"/>
              </p:cNvPicPr>
              <p:nvPr/>
            </p:nvPicPr>
            <p:blipFill>
              <a:blip r:embed="rId23"/>
              <a:stretch>
                <a:fillRect/>
              </a:stretch>
            </p:blipFill>
            <p:spPr>
              <a:xfrm>
                <a:off x="4002861" y="4679769"/>
                <a:ext cx="2122598" cy="119396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
        <p:nvSpPr>
          <p:cNvPr id="22" name="TextBox 21">
            <a:extLst>
              <a:ext uri="{FF2B5EF4-FFF2-40B4-BE49-F238E27FC236}">
                <a16:creationId xmlns:a16="http://schemas.microsoft.com/office/drawing/2014/main" id="{75E6EF82-3AE2-4C22-98BD-434A52024A3C}"/>
              </a:ext>
            </a:extLst>
          </p:cNvPr>
          <p:cNvSpPr txBox="1"/>
          <p:nvPr/>
        </p:nvSpPr>
        <p:spPr>
          <a:xfrm>
            <a:off x="6299928" y="4201893"/>
            <a:ext cx="3373398" cy="415498"/>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sz="1600">
                <a:gradFill>
                  <a:gsLst>
                    <a:gs pos="2917">
                      <a:schemeClr val="accent1"/>
                    </a:gs>
                    <a:gs pos="100000">
                      <a:schemeClr val="accent1"/>
                    </a:gs>
                  </a:gsLst>
                  <a:lin ang="5400000" scaled="0"/>
                </a:gradFill>
                <a:latin typeface="+mj-lt"/>
              </a:rPr>
              <a:t>Secure Access Service Edge (SASE)</a:t>
            </a:r>
          </a:p>
          <a:p>
            <a:pPr marL="0" marR="0" lvl="0" indent="0" defTabSz="914400" rtl="0" eaLnBrk="1" fontAlgn="auto" latinLnBrk="0" hangingPunct="1">
              <a:lnSpc>
                <a:spcPct val="100000"/>
              </a:lnSpc>
              <a:spcBef>
                <a:spcPts val="0"/>
              </a:spcBef>
              <a:spcAft>
                <a:spcPts val="0"/>
              </a:spcAft>
              <a:buClrTx/>
              <a:buSzTx/>
              <a:buFontTx/>
              <a:buNone/>
              <a:tabLst/>
              <a:defRPr/>
            </a:pPr>
            <a:r>
              <a:rPr lang="en-US" sz="1100">
                <a:gradFill>
                  <a:gsLst>
                    <a:gs pos="2917">
                      <a:schemeClr val="tx1"/>
                    </a:gs>
                    <a:gs pos="30000">
                      <a:schemeClr val="tx1"/>
                    </a:gs>
                  </a:gsLst>
                  <a:lin ang="5400000" scaled="0"/>
                </a:gradFill>
                <a:latin typeface="+mj-lt"/>
              </a:rPr>
              <a:t>What is it? How does it compare to Zero Trust?</a:t>
            </a:r>
          </a:p>
        </p:txBody>
      </p:sp>
      <mc:AlternateContent xmlns:mc="http://schemas.openxmlformats.org/markup-compatibility/2006">
        <mc:Choice xmlns:psez="http://schemas.microsoft.com/office/powerpoint/2016/sectionzoom" Requires="psez">
          <p:graphicFrame>
            <p:nvGraphicFramePr>
              <p:cNvPr id="29" name="Section Zoom 28">
                <a:extLst>
                  <a:ext uri="{FF2B5EF4-FFF2-40B4-BE49-F238E27FC236}">
                    <a16:creationId xmlns:a16="http://schemas.microsoft.com/office/drawing/2014/main" id="{FF789C75-2EC0-4AF2-AFE2-43E2D5B27CA3}"/>
                  </a:ext>
                </a:extLst>
              </p:cNvPr>
              <p:cNvGraphicFramePr>
                <a:graphicFrameLocks noChangeAspect="1"/>
              </p:cNvGraphicFramePr>
              <p:nvPr>
                <p:extLst>
                  <p:ext uri="{D42A27DB-BD31-4B8C-83A1-F6EECF244321}">
                    <p14:modId xmlns:p14="http://schemas.microsoft.com/office/powerpoint/2010/main" val="3913947044"/>
                  </p:ext>
                </p:extLst>
              </p:nvPr>
            </p:nvGraphicFramePr>
            <p:xfrm>
              <a:off x="6297975" y="4668155"/>
              <a:ext cx="2122600" cy="1193963"/>
            </p:xfrm>
            <a:graphic>
              <a:graphicData uri="http://schemas.microsoft.com/office/powerpoint/2016/sectionzoom">
                <psez:sectionZm>
                  <psez:sectionZmObj sectionId="{D7EEB1C9-E73F-4C2F-B82D-6697D9AF2978}">
                    <psez:zmPr id="{667E0999-710B-476C-82FC-F0C55FA1ABF7}" transitionDur="1000">
                      <p166:blipFill xmlns:p166="http://schemas.microsoft.com/office/powerpoint/2016/6/main">
                        <a:blip r:embed="rId25"/>
                        <a:stretch>
                          <a:fillRect/>
                        </a:stretch>
                      </p166:blipFill>
                      <p166:spPr xmlns:p166="http://schemas.microsoft.com/office/powerpoint/2016/6/main">
                        <a:xfrm>
                          <a:off x="0" y="0"/>
                          <a:ext cx="2122600" cy="119396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p:pic>
            <p:nvPicPr>
              <p:cNvPr id="29" name="Section Zoom 28">
                <a:hlinkClick r:id="rId26" action="ppaction://hlinksldjump"/>
                <a:extLst>
                  <a:ext uri="{FF2B5EF4-FFF2-40B4-BE49-F238E27FC236}">
                    <a16:creationId xmlns:a16="http://schemas.microsoft.com/office/drawing/2014/main" id="{FF789C75-2EC0-4AF2-AFE2-43E2D5B27CA3}"/>
                  </a:ext>
                </a:extLst>
              </p:cNvPr>
              <p:cNvPicPr>
                <a:picLocks noGrp="1" noRot="1" noChangeAspect="1" noMove="1" noResize="1" noEditPoints="1" noAdjustHandles="1" noChangeArrowheads="1" noChangeShapeType="1"/>
              </p:cNvPicPr>
              <p:nvPr/>
            </p:nvPicPr>
            <p:blipFill>
              <a:blip r:embed="rId25"/>
              <a:stretch>
                <a:fillRect/>
              </a:stretch>
            </p:blipFill>
            <p:spPr>
              <a:xfrm>
                <a:off x="6297975" y="4668155"/>
                <a:ext cx="2122600" cy="119396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Tree>
    <p:extLst>
      <p:ext uri="{BB962C8B-B14F-4D97-AF65-F5344CB8AC3E}">
        <p14:creationId xmlns:p14="http://schemas.microsoft.com/office/powerpoint/2010/main" val="127816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 name="Rectangle 418">
            <a:extLst>
              <a:ext uri="{FF2B5EF4-FFF2-40B4-BE49-F238E27FC236}">
                <a16:creationId xmlns:a16="http://schemas.microsoft.com/office/drawing/2014/main" id="{5EB95F04-038D-4A6A-819C-FD0B49733238}"/>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C4F82124-63E0-4947-9C25-893C84748351}"/>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Azure Purview</a:t>
            </a:r>
          </a:p>
        </p:txBody>
      </p:sp>
      <p:sp>
        <p:nvSpPr>
          <p:cNvPr id="500" name="Rectangle 499">
            <a:extLst>
              <a:ext uri="{FF2B5EF4-FFF2-40B4-BE49-F238E27FC236}">
                <a16:creationId xmlns:a16="http://schemas.microsoft.com/office/drawing/2014/main" id="{41545B28-3909-43CD-9BD5-D41FE204B71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44" name="Title 1">
            <a:extLst>
              <a:ext uri="{FF2B5EF4-FFF2-40B4-BE49-F238E27FC236}">
                <a16:creationId xmlns:a16="http://schemas.microsoft.com/office/drawing/2014/main" id="{D4ABB5AA-FA8D-4F81-8691-B1FDE5D73144}"/>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658" name="Picture 657">
            <a:extLst>
              <a:ext uri="{FF2B5EF4-FFF2-40B4-BE49-F238E27FC236}">
                <a16:creationId xmlns:a16="http://schemas.microsoft.com/office/drawing/2014/main" id="{1E565F1F-D86B-4901-B358-089B4016AE3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664" name="Group 663">
            <a:extLst>
              <a:ext uri="{FF2B5EF4-FFF2-40B4-BE49-F238E27FC236}">
                <a16:creationId xmlns:a16="http://schemas.microsoft.com/office/drawing/2014/main" id="{30ED2720-C032-4EF0-9554-2CE1356DCED8}"/>
              </a:ext>
            </a:extLst>
          </p:cNvPr>
          <p:cNvGrpSpPr/>
          <p:nvPr/>
        </p:nvGrpSpPr>
        <p:grpSpPr>
          <a:xfrm>
            <a:off x="6025390" y="1150637"/>
            <a:ext cx="391537" cy="163189"/>
            <a:chOff x="5576198" y="965691"/>
            <a:chExt cx="493273" cy="217085"/>
          </a:xfrm>
        </p:grpSpPr>
        <p:sp>
          <p:nvSpPr>
            <p:cNvPr id="675" name="Rectangle 674">
              <a:extLst>
                <a:ext uri="{FF2B5EF4-FFF2-40B4-BE49-F238E27FC236}">
                  <a16:creationId xmlns:a16="http://schemas.microsoft.com/office/drawing/2014/main" id="{B188B324-E219-42F6-B4F8-6AAEF0A0857C}"/>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C98EA7BA-D5FF-4EBD-A26F-51CD5FAA57B9}"/>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8" name="Rectangle 677">
              <a:extLst>
                <a:ext uri="{FF2B5EF4-FFF2-40B4-BE49-F238E27FC236}">
                  <a16:creationId xmlns:a16="http://schemas.microsoft.com/office/drawing/2014/main" id="{6DBE709A-E628-4CA7-8652-10A07BB52F64}"/>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1" name="Rectangle 680">
              <a:extLst>
                <a:ext uri="{FF2B5EF4-FFF2-40B4-BE49-F238E27FC236}">
                  <a16:creationId xmlns:a16="http://schemas.microsoft.com/office/drawing/2014/main" id="{F96F13A7-999A-4E23-9C7C-264936D7A5BF}"/>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82" name="Straight Arrow Connector 681">
            <a:extLst>
              <a:ext uri="{FF2B5EF4-FFF2-40B4-BE49-F238E27FC236}">
                <a16:creationId xmlns:a16="http://schemas.microsoft.com/office/drawing/2014/main" id="{36FD1DA1-D80F-4559-B67C-41B1D4C25469}"/>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83" name="Rectangle 682">
            <a:extLst>
              <a:ext uri="{FF2B5EF4-FFF2-40B4-BE49-F238E27FC236}">
                <a16:creationId xmlns:a16="http://schemas.microsoft.com/office/drawing/2014/main" id="{E95003E2-91AE-4446-902B-F4DA9DCBE9B8}"/>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38" name="Rectangle 115">
            <a:extLst>
              <a:ext uri="{FF2B5EF4-FFF2-40B4-BE49-F238E27FC236}">
                <a16:creationId xmlns:a16="http://schemas.microsoft.com/office/drawing/2014/main" id="{EA2444D1-D8CB-4939-AF4A-E82B529E3F2F}"/>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9" name="L-Shape 628">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0FB29255-896A-4B5E-9183-571CCADB85B4}"/>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5" name="Group 504">
            <a:extLst>
              <a:ext uri="{FF2B5EF4-FFF2-40B4-BE49-F238E27FC236}">
                <a16:creationId xmlns:a16="http://schemas.microsoft.com/office/drawing/2014/main" id="{69C45AAC-82D4-4BCB-8C8A-32C915D80F8B}"/>
              </a:ext>
            </a:extLst>
          </p:cNvPr>
          <p:cNvGrpSpPr/>
          <p:nvPr/>
        </p:nvGrpSpPr>
        <p:grpSpPr>
          <a:xfrm>
            <a:off x="8655248" y="2759528"/>
            <a:ext cx="1397204" cy="1376794"/>
            <a:chOff x="5742785" y="2788394"/>
            <a:chExt cx="1397204" cy="1348523"/>
          </a:xfrm>
        </p:grpSpPr>
        <p:sp>
          <p:nvSpPr>
            <p:cNvPr id="509" name="Rectangle 508">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F3834052-50A3-45AE-A496-056A34B7115D}"/>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13" name="Rectangle 512">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010B4D9D-C9B6-4063-BE21-E38AE5D549C2}"/>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ea typeface="+mn-ea"/>
                  <a:cs typeface="Segoe UI Semibold" panose="020B0702040204020203" pitchFamily="34" charset="0"/>
                </a:rPr>
                <a:t>(on-premises and cloud)</a:t>
              </a:r>
            </a:p>
          </p:txBody>
        </p:sp>
        <p:grpSp>
          <p:nvGrpSpPr>
            <p:cNvPr id="528" name="Group 527">
              <a:extLst>
                <a:ext uri="{FF2B5EF4-FFF2-40B4-BE49-F238E27FC236}">
                  <a16:creationId xmlns:a16="http://schemas.microsoft.com/office/drawing/2014/main" id="{A3A6DF02-F5A3-4380-8FAB-03632FD6929F}"/>
                </a:ext>
              </a:extLst>
            </p:cNvPr>
            <p:cNvGrpSpPr/>
            <p:nvPr/>
          </p:nvGrpSpPr>
          <p:grpSpPr>
            <a:xfrm>
              <a:off x="5827495" y="3747116"/>
              <a:ext cx="1137564" cy="379376"/>
              <a:chOff x="5036432" y="1762711"/>
              <a:chExt cx="1204378" cy="401658"/>
            </a:xfrm>
          </p:grpSpPr>
          <p:grpSp>
            <p:nvGrpSpPr>
              <p:cNvPr id="529" name="Group 528">
                <a:extLst>
                  <a:ext uri="{FF2B5EF4-FFF2-40B4-BE49-F238E27FC236}">
                    <a16:creationId xmlns:a16="http://schemas.microsoft.com/office/drawing/2014/main" id="{4C3884A3-8C69-4C75-AAF6-6BCC4B93F7E7}"/>
                  </a:ext>
                </a:extLst>
              </p:cNvPr>
              <p:cNvGrpSpPr/>
              <p:nvPr/>
            </p:nvGrpSpPr>
            <p:grpSpPr>
              <a:xfrm>
                <a:off x="5871491" y="1804527"/>
                <a:ext cx="200678" cy="176026"/>
                <a:chOff x="5705504" y="1373906"/>
                <a:chExt cx="278295" cy="244109"/>
              </a:xfrm>
            </p:grpSpPr>
            <p:pic>
              <p:nvPicPr>
                <p:cNvPr id="616" name="Picture 615">
                  <a:hlinkClick r:id="rId9"/>
                  <a:extLst>
                    <a:ext uri="{FF2B5EF4-FFF2-40B4-BE49-F238E27FC236}">
                      <a16:creationId xmlns:a16="http://schemas.microsoft.com/office/drawing/2014/main" id="{7AF78761-5F1A-4F74-BFB6-6D1ED58D0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621" name="Group 620">
                  <a:extLst>
                    <a:ext uri="{FF2B5EF4-FFF2-40B4-BE49-F238E27FC236}">
                      <a16:creationId xmlns:a16="http://schemas.microsoft.com/office/drawing/2014/main" id="{FB7BCA48-4ABC-4DE8-A7B4-1DBF377D34A7}"/>
                    </a:ext>
                  </a:extLst>
                </p:cNvPr>
                <p:cNvGrpSpPr/>
                <p:nvPr/>
              </p:nvGrpSpPr>
              <p:grpSpPr bwMode="black">
                <a:xfrm>
                  <a:off x="5864559" y="1549698"/>
                  <a:ext cx="112186" cy="68317"/>
                  <a:chOff x="10387012" y="4179358"/>
                  <a:chExt cx="974726" cy="593725"/>
                </a:xfrm>
                <a:solidFill>
                  <a:srgbClr val="505050"/>
                </a:solidFill>
              </p:grpSpPr>
              <p:sp>
                <p:nvSpPr>
                  <p:cNvPr id="623" name="Freeform 26">
                    <a:extLst>
                      <a:ext uri="{FF2B5EF4-FFF2-40B4-BE49-F238E27FC236}">
                        <a16:creationId xmlns:a16="http://schemas.microsoft.com/office/drawing/2014/main" id="{2C2DCBF1-52C6-4922-BFEE-28DFA65DF1F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E22B5ED-5654-442F-9EB2-8537327E148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0" name="Freeform 28">
                    <a:extLst>
                      <a:ext uri="{FF2B5EF4-FFF2-40B4-BE49-F238E27FC236}">
                        <a16:creationId xmlns:a16="http://schemas.microsoft.com/office/drawing/2014/main" id="{9D774EAB-E086-438B-812F-538D244EE50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1" name="Freeform 29">
                    <a:extLst>
                      <a:ext uri="{FF2B5EF4-FFF2-40B4-BE49-F238E27FC236}">
                        <a16:creationId xmlns:a16="http://schemas.microsoft.com/office/drawing/2014/main" id="{5B5A9B10-5FCD-4CB2-AC67-B965767E68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2" name="Freeform 30">
                    <a:extLst>
                      <a:ext uri="{FF2B5EF4-FFF2-40B4-BE49-F238E27FC236}">
                        <a16:creationId xmlns:a16="http://schemas.microsoft.com/office/drawing/2014/main" id="{48F78AE9-BB2A-4861-970F-C5E4B57243F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30" name="Group 529">
                <a:extLst>
                  <a:ext uri="{FF2B5EF4-FFF2-40B4-BE49-F238E27FC236}">
                    <a16:creationId xmlns:a16="http://schemas.microsoft.com/office/drawing/2014/main" id="{93FA80CE-E303-47B3-B495-B2A910516198}"/>
                  </a:ext>
                </a:extLst>
              </p:cNvPr>
              <p:cNvGrpSpPr/>
              <p:nvPr/>
            </p:nvGrpSpPr>
            <p:grpSpPr>
              <a:xfrm>
                <a:off x="6103642" y="1813499"/>
                <a:ext cx="137168" cy="158081"/>
                <a:chOff x="5979850" y="1393026"/>
                <a:chExt cx="190223" cy="219224"/>
              </a:xfrm>
            </p:grpSpPr>
            <p:pic>
              <p:nvPicPr>
                <p:cNvPr id="565" name="Picture 564">
                  <a:hlinkClick r:id="rId11"/>
                  <a:extLst>
                    <a:ext uri="{FF2B5EF4-FFF2-40B4-BE49-F238E27FC236}">
                      <a16:creationId xmlns:a16="http://schemas.microsoft.com/office/drawing/2014/main" id="{B0CC5208-FA36-458C-972D-664DE7800C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78" name="Group 577">
                  <a:extLst>
                    <a:ext uri="{FF2B5EF4-FFF2-40B4-BE49-F238E27FC236}">
                      <a16:creationId xmlns:a16="http://schemas.microsoft.com/office/drawing/2014/main" id="{B5A29995-3803-460F-B875-2C75A7920388}"/>
                    </a:ext>
                  </a:extLst>
                </p:cNvPr>
                <p:cNvGrpSpPr/>
                <p:nvPr/>
              </p:nvGrpSpPr>
              <p:grpSpPr bwMode="black">
                <a:xfrm>
                  <a:off x="6057887" y="1543933"/>
                  <a:ext cx="112186" cy="68317"/>
                  <a:chOff x="10387012" y="4179358"/>
                  <a:chExt cx="974726" cy="593725"/>
                </a:xfrm>
                <a:solidFill>
                  <a:srgbClr val="505050"/>
                </a:solidFill>
              </p:grpSpPr>
              <p:sp>
                <p:nvSpPr>
                  <p:cNvPr id="585" name="Freeform 26">
                    <a:extLst>
                      <a:ext uri="{FF2B5EF4-FFF2-40B4-BE49-F238E27FC236}">
                        <a16:creationId xmlns:a16="http://schemas.microsoft.com/office/drawing/2014/main" id="{C1750CC6-5B21-4F0D-8F30-3CA0C4938650}"/>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2" name="Freeform 27">
                    <a:extLst>
                      <a:ext uri="{FF2B5EF4-FFF2-40B4-BE49-F238E27FC236}">
                        <a16:creationId xmlns:a16="http://schemas.microsoft.com/office/drawing/2014/main" id="{DF47419D-7BD2-4E42-94D1-C1D26C2E90F4}"/>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8">
                    <a:extLst>
                      <a:ext uri="{FF2B5EF4-FFF2-40B4-BE49-F238E27FC236}">
                        <a16:creationId xmlns:a16="http://schemas.microsoft.com/office/drawing/2014/main" id="{0FB48E38-F7AC-43EC-B974-ED6F72992A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Freeform 29">
                    <a:extLst>
                      <a:ext uri="{FF2B5EF4-FFF2-40B4-BE49-F238E27FC236}">
                        <a16:creationId xmlns:a16="http://schemas.microsoft.com/office/drawing/2014/main" id="{5402D69B-22E1-4C4E-A5CB-605399F38CD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Freeform 30">
                    <a:extLst>
                      <a:ext uri="{FF2B5EF4-FFF2-40B4-BE49-F238E27FC236}">
                        <a16:creationId xmlns:a16="http://schemas.microsoft.com/office/drawing/2014/main" id="{EAC1BD96-9192-435A-B6FF-390E2AB6250D}"/>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31" name="Picture 171">
                <a:extLst>
                  <a:ext uri="{FF2B5EF4-FFF2-40B4-BE49-F238E27FC236}">
                    <a16:creationId xmlns:a16="http://schemas.microsoft.com/office/drawing/2014/main" id="{4CDD0761-6240-42D5-A31F-C85F971BFA1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Graphic 531">
                <a:extLst>
                  <a:ext uri="{FF2B5EF4-FFF2-40B4-BE49-F238E27FC236}">
                    <a16:creationId xmlns:a16="http://schemas.microsoft.com/office/drawing/2014/main" id="{11D4DD99-1296-481E-A5A5-32543AC095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3" name="Graphic 532">
                <a:extLst>
                  <a:ext uri="{FF2B5EF4-FFF2-40B4-BE49-F238E27FC236}">
                    <a16:creationId xmlns:a16="http://schemas.microsoft.com/office/drawing/2014/main" id="{4DF4D9A4-2848-426C-BDA5-0F0520CD08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4" name="Group 533">
                <a:extLst>
                  <a:ext uri="{FF2B5EF4-FFF2-40B4-BE49-F238E27FC236}">
                    <a16:creationId xmlns:a16="http://schemas.microsoft.com/office/drawing/2014/main" id="{EA1B41AD-D0A2-47FF-AA0F-B40615B0D741}"/>
                  </a:ext>
                </a:extLst>
              </p:cNvPr>
              <p:cNvGrpSpPr/>
              <p:nvPr/>
            </p:nvGrpSpPr>
            <p:grpSpPr>
              <a:xfrm>
                <a:off x="6011489" y="2035990"/>
                <a:ext cx="159799" cy="38716"/>
                <a:chOff x="9779309" y="3865093"/>
                <a:chExt cx="161337" cy="39088"/>
              </a:xfrm>
            </p:grpSpPr>
            <p:sp>
              <p:nvSpPr>
                <p:cNvPr id="549" name="Oval 548">
                  <a:extLst>
                    <a:ext uri="{FF2B5EF4-FFF2-40B4-BE49-F238E27FC236}">
                      <a16:creationId xmlns:a16="http://schemas.microsoft.com/office/drawing/2014/main" id="{52E20C5C-D2D6-47EF-BC54-71F7FFC39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0" name="Oval 549">
                  <a:extLst>
                    <a:ext uri="{FF2B5EF4-FFF2-40B4-BE49-F238E27FC236}">
                      <a16:creationId xmlns:a16="http://schemas.microsoft.com/office/drawing/2014/main" id="{4C4E11BC-C580-4A6B-923D-4A1B3446464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2" name="Oval 551">
                  <a:extLst>
                    <a:ext uri="{FF2B5EF4-FFF2-40B4-BE49-F238E27FC236}">
                      <a16:creationId xmlns:a16="http://schemas.microsoft.com/office/drawing/2014/main" id="{9A0BD839-32AD-4790-AF6A-ACE1602973E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5" name="Group 534">
                <a:extLst>
                  <a:ext uri="{FF2B5EF4-FFF2-40B4-BE49-F238E27FC236}">
                    <a16:creationId xmlns:a16="http://schemas.microsoft.com/office/drawing/2014/main" id="{069A78F0-CCC6-4826-9D8A-AF6FF0D50B76}"/>
                  </a:ext>
                </a:extLst>
              </p:cNvPr>
              <p:cNvGrpSpPr/>
              <p:nvPr/>
            </p:nvGrpSpPr>
            <p:grpSpPr>
              <a:xfrm>
                <a:off x="5717649" y="1934179"/>
                <a:ext cx="230190" cy="230190"/>
                <a:chOff x="9273516" y="3238279"/>
                <a:chExt cx="914400" cy="914400"/>
              </a:xfrm>
            </p:grpSpPr>
            <p:pic>
              <p:nvPicPr>
                <p:cNvPr id="547" name="Graphic 546" descr="Cloud">
                  <a:extLst>
                    <a:ext uri="{FF2B5EF4-FFF2-40B4-BE49-F238E27FC236}">
                      <a16:creationId xmlns:a16="http://schemas.microsoft.com/office/drawing/2014/main" id="{ED567528-AE73-4C16-A2F2-1AAB1B75EE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48" name="TextBox 547">
                  <a:extLst>
                    <a:ext uri="{FF2B5EF4-FFF2-40B4-BE49-F238E27FC236}">
                      <a16:creationId xmlns:a16="http://schemas.microsoft.com/office/drawing/2014/main" id="{C8A7D128-8905-40E9-9446-2E00C1EFF2DC}"/>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7" name="Picture 536" descr="Graphical user interface, application, icon&#10;&#10;Description automatically generated">
                <a:extLst>
                  <a:ext uri="{FF2B5EF4-FFF2-40B4-BE49-F238E27FC236}">
                    <a16:creationId xmlns:a16="http://schemas.microsoft.com/office/drawing/2014/main" id="{1A6AC03F-3308-4C7A-BF09-8CF7ED01A3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8" name="Picture 537" descr="A picture containing icon&#10;&#10;Description automatically generated">
                <a:extLst>
                  <a:ext uri="{FF2B5EF4-FFF2-40B4-BE49-F238E27FC236}">
                    <a16:creationId xmlns:a16="http://schemas.microsoft.com/office/drawing/2014/main" id="{D7FC4204-73FD-4262-83BD-C401D1598FA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44" name="Picture 543" descr="Icon&#10;&#10;Description automatically generated">
                <a:extLst>
                  <a:ext uri="{FF2B5EF4-FFF2-40B4-BE49-F238E27FC236}">
                    <a16:creationId xmlns:a16="http://schemas.microsoft.com/office/drawing/2014/main" id="{6FB22555-0CAD-4A17-AE6E-2FE8A17D061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45" name="Picture 544" descr="Graphical user interface, icon&#10;&#10;Description automatically generated">
                <a:extLst>
                  <a:ext uri="{FF2B5EF4-FFF2-40B4-BE49-F238E27FC236}">
                    <a16:creationId xmlns:a16="http://schemas.microsoft.com/office/drawing/2014/main" id="{E3E9706C-AF97-4663-AF8C-47BA531DB7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46" name="Picture 545" descr="Graphical user interface, application&#10;&#10;Description automatically generated">
                <a:extLst>
                  <a:ext uri="{FF2B5EF4-FFF2-40B4-BE49-F238E27FC236}">
                    <a16:creationId xmlns:a16="http://schemas.microsoft.com/office/drawing/2014/main" id="{1872696E-8BFF-4F07-8441-ED31588F05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208" name="Group 207">
            <a:extLst>
              <a:ext uri="{FF2B5EF4-FFF2-40B4-BE49-F238E27FC236}">
                <a16:creationId xmlns:a16="http://schemas.microsoft.com/office/drawing/2014/main" id="{485A36FA-DD4C-43CC-B299-3DAFA207094E}"/>
              </a:ext>
            </a:extLst>
          </p:cNvPr>
          <p:cNvGrpSpPr/>
          <p:nvPr/>
        </p:nvGrpSpPr>
        <p:grpSpPr>
          <a:xfrm>
            <a:off x="10319876" y="1363999"/>
            <a:ext cx="1671182" cy="3899520"/>
            <a:chOff x="10319876" y="1363999"/>
            <a:chExt cx="1671182" cy="3899520"/>
          </a:xfrm>
        </p:grpSpPr>
        <p:sp>
          <p:nvSpPr>
            <p:cNvPr id="395" name="Rectangle 394">
              <a:extLst>
                <a:ext uri="{FF2B5EF4-FFF2-40B4-BE49-F238E27FC236}">
                  <a16:creationId xmlns:a16="http://schemas.microsoft.com/office/drawing/2014/main" id="{17C1F6CF-E499-44BF-8FD8-CCCBC1846237}"/>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8C4E18A5-B800-44B1-B107-2F0CC16AD7A4}"/>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197" name="Group 196">
            <a:extLst>
              <a:ext uri="{FF2B5EF4-FFF2-40B4-BE49-F238E27FC236}">
                <a16:creationId xmlns:a16="http://schemas.microsoft.com/office/drawing/2014/main" id="{8E78AA2F-F4A6-4A02-A90C-CCB5ED1C6853}"/>
              </a:ext>
            </a:extLst>
          </p:cNvPr>
          <p:cNvGrpSpPr/>
          <p:nvPr/>
        </p:nvGrpSpPr>
        <p:grpSpPr>
          <a:xfrm>
            <a:off x="10331848" y="2221179"/>
            <a:ext cx="1637112" cy="2288467"/>
            <a:chOff x="10331848" y="2221179"/>
            <a:chExt cx="1637112" cy="2288467"/>
          </a:xfrm>
        </p:grpSpPr>
        <p:grpSp>
          <p:nvGrpSpPr>
            <p:cNvPr id="194" name="Group 193">
              <a:extLst>
                <a:ext uri="{FF2B5EF4-FFF2-40B4-BE49-F238E27FC236}">
                  <a16:creationId xmlns:a16="http://schemas.microsoft.com/office/drawing/2014/main" id="{D7234FF2-A6BE-4C87-8C74-488F52E2A33E}"/>
                </a:ext>
              </a:extLst>
            </p:cNvPr>
            <p:cNvGrpSpPr/>
            <p:nvPr/>
          </p:nvGrpSpPr>
          <p:grpSpPr>
            <a:xfrm>
              <a:off x="10331848" y="2221179"/>
              <a:ext cx="1637112" cy="2288467"/>
              <a:chOff x="10331848" y="2221179"/>
              <a:chExt cx="1637112" cy="2288467"/>
            </a:xfrm>
          </p:grpSpPr>
          <p:sp>
            <p:nvSpPr>
              <p:cNvPr id="396" name="Rectangle 395">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128" name="Graphic 127">
              <a:extLst>
                <a:ext uri="{FF2B5EF4-FFF2-40B4-BE49-F238E27FC236}">
                  <a16:creationId xmlns:a16="http://schemas.microsoft.com/office/drawing/2014/main" id="{567A140F-C107-43A8-872F-3489546185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210" name="Group 209">
            <a:extLst>
              <a:ext uri="{FF2B5EF4-FFF2-40B4-BE49-F238E27FC236}">
                <a16:creationId xmlns:a16="http://schemas.microsoft.com/office/drawing/2014/main" id="{823BECBC-9E46-429E-A91E-34F87DD16424}"/>
              </a:ext>
            </a:extLst>
          </p:cNvPr>
          <p:cNvGrpSpPr/>
          <p:nvPr/>
        </p:nvGrpSpPr>
        <p:grpSpPr>
          <a:xfrm>
            <a:off x="2048164" y="5486332"/>
            <a:ext cx="3281298" cy="915273"/>
            <a:chOff x="2048164" y="5486332"/>
            <a:chExt cx="3281298" cy="915273"/>
          </a:xfrm>
        </p:grpSpPr>
        <p:sp>
          <p:nvSpPr>
            <p:cNvPr id="148" name="Rectangle 147">
              <a:extLst>
                <a:ext uri="{FF2B5EF4-FFF2-40B4-BE49-F238E27FC236}">
                  <a16:creationId xmlns:a16="http://schemas.microsoft.com/office/drawing/2014/main" id="{6975333C-0C34-4997-B671-17CC4C1D1916}"/>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07B49584-D5C0-4D90-95EA-88D082943EFF}"/>
                </a:ext>
              </a:extLst>
            </p:cNvPr>
            <p:cNvGrpSpPr/>
            <p:nvPr/>
          </p:nvGrpSpPr>
          <p:grpSpPr>
            <a:xfrm>
              <a:off x="2048603" y="5486332"/>
              <a:ext cx="3280859" cy="257763"/>
              <a:chOff x="2048166" y="5509238"/>
              <a:chExt cx="3280859" cy="257763"/>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6" y="5509238"/>
                <a:ext cx="3280859" cy="257763"/>
                <a:chOff x="2048165" y="5509238"/>
                <a:chExt cx="3030897" cy="257763"/>
              </a:xfrm>
            </p:grpSpPr>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6" name="Graphic 35" descr="Factory">
                <a:extLst>
                  <a:ext uri="{FF2B5EF4-FFF2-40B4-BE49-F238E27FC236}">
                    <a16:creationId xmlns:a16="http://schemas.microsoft.com/office/drawing/2014/main" id="{F3329862-FB6F-48F7-A41B-A2369F3882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209" name="Group 208">
            <a:extLst>
              <a:ext uri="{FF2B5EF4-FFF2-40B4-BE49-F238E27FC236}">
                <a16:creationId xmlns:a16="http://schemas.microsoft.com/office/drawing/2014/main" id="{1F5367C4-B40E-4994-BAA4-E30D5D87B7DE}"/>
              </a:ext>
            </a:extLst>
          </p:cNvPr>
          <p:cNvGrpSpPr/>
          <p:nvPr/>
        </p:nvGrpSpPr>
        <p:grpSpPr>
          <a:xfrm>
            <a:off x="8304730" y="5464837"/>
            <a:ext cx="3599041" cy="641432"/>
            <a:chOff x="8304730" y="5418388"/>
            <a:chExt cx="3599041" cy="641432"/>
          </a:xfrm>
        </p:grpSpPr>
        <p:sp>
          <p:nvSpPr>
            <p:cNvPr id="108" name="Rectangle 107">
              <a:extLst>
                <a:ext uri="{FF2B5EF4-FFF2-40B4-BE49-F238E27FC236}">
                  <a16:creationId xmlns:a16="http://schemas.microsoft.com/office/drawing/2014/main" id="{F36A1F21-B710-4B22-83DD-22E98515DA38}"/>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2DFDBA4-AC0D-4698-98B9-1D96BFAFF1FF}"/>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201" name="Group 200">
            <a:extLst>
              <a:ext uri="{FF2B5EF4-FFF2-40B4-BE49-F238E27FC236}">
                <a16:creationId xmlns:a16="http://schemas.microsoft.com/office/drawing/2014/main" id="{ED4B1450-A1EE-4273-A63E-BD96BD557BB7}"/>
              </a:ext>
            </a:extLst>
          </p:cNvPr>
          <p:cNvGrpSpPr/>
          <p:nvPr/>
        </p:nvGrpSpPr>
        <p:grpSpPr>
          <a:xfrm>
            <a:off x="8422632" y="103218"/>
            <a:ext cx="3580398" cy="1509440"/>
            <a:chOff x="8422632" y="103218"/>
            <a:chExt cx="3580398" cy="1509440"/>
          </a:xfrm>
        </p:grpSpPr>
        <p:sp>
          <p:nvSpPr>
            <p:cNvPr id="129" name="L-Shape 128">
              <a:extLst>
                <a:ext uri="{FF2B5EF4-FFF2-40B4-BE49-F238E27FC236}">
                  <a16:creationId xmlns:a16="http://schemas.microsoft.com/office/drawing/2014/main" id="{3E914202-C956-4DF3-91FE-8CE45BBF2583}"/>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200" name="Group 199">
              <a:extLst>
                <a:ext uri="{FF2B5EF4-FFF2-40B4-BE49-F238E27FC236}">
                  <a16:creationId xmlns:a16="http://schemas.microsoft.com/office/drawing/2014/main" id="{067A0F19-4B78-4AE1-AFD3-65555D203B48}"/>
                </a:ext>
              </a:extLst>
            </p:cNvPr>
            <p:cNvGrpSpPr/>
            <p:nvPr/>
          </p:nvGrpSpPr>
          <p:grpSpPr>
            <a:xfrm>
              <a:off x="10189957" y="467296"/>
              <a:ext cx="1601577" cy="487888"/>
              <a:chOff x="10189957" y="467296"/>
              <a:chExt cx="1601577" cy="487888"/>
            </a:xfrm>
          </p:grpSpPr>
          <p:sp>
            <p:nvSpPr>
              <p:cNvPr id="174" name="Rectangle 173">
                <a:extLst>
                  <a:ext uri="{FF2B5EF4-FFF2-40B4-BE49-F238E27FC236}">
                    <a16:creationId xmlns:a16="http://schemas.microsoft.com/office/drawing/2014/main" id="{FB99E1F1-C069-41B5-AF60-3AF92FB3DE66}"/>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C02E7335-CDD1-40B2-9517-9347EC109AB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88" name="Picture 87">
                <a:extLst>
                  <a:ext uri="{FF2B5EF4-FFF2-40B4-BE49-F238E27FC236}">
                    <a16:creationId xmlns:a16="http://schemas.microsoft.com/office/drawing/2014/main" id="{6D3B45F0-1A93-44EE-BB95-ED276BCD6C73}"/>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1110" name="Group 1109">
                <a:extLst>
                  <a:ext uri="{FF2B5EF4-FFF2-40B4-BE49-F238E27FC236}">
                    <a16:creationId xmlns:a16="http://schemas.microsoft.com/office/drawing/2014/main" id="{79DA6777-B372-48C2-842B-7EF5BC75527A}"/>
                  </a:ext>
                </a:extLst>
              </p:cNvPr>
              <p:cNvGrpSpPr/>
              <p:nvPr/>
            </p:nvGrpSpPr>
            <p:grpSpPr>
              <a:xfrm>
                <a:off x="10442554" y="474879"/>
                <a:ext cx="1348980" cy="480305"/>
                <a:chOff x="10221036" y="3089761"/>
                <a:chExt cx="1816116" cy="646631"/>
              </a:xfrm>
            </p:grpSpPr>
            <p:pic>
              <p:nvPicPr>
                <p:cNvPr id="1113" name="Picture 1112">
                  <a:extLst>
                    <a:ext uri="{FF2B5EF4-FFF2-40B4-BE49-F238E27FC236}">
                      <a16:creationId xmlns:a16="http://schemas.microsoft.com/office/drawing/2014/main" id="{EA4A2EF0-B585-4E4D-84C1-1B4305F3849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1114" name="Picture 1113">
                  <a:extLst>
                    <a:ext uri="{FF2B5EF4-FFF2-40B4-BE49-F238E27FC236}">
                      <a16:creationId xmlns:a16="http://schemas.microsoft.com/office/drawing/2014/main" id="{BB35EF6B-DBFE-4258-AC92-1B7D4EBC511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1115" name="Picture 1114">
                  <a:extLst>
                    <a:ext uri="{FF2B5EF4-FFF2-40B4-BE49-F238E27FC236}">
                      <a16:creationId xmlns:a16="http://schemas.microsoft.com/office/drawing/2014/main" id="{90487921-D28B-4F82-B646-AE6293F2587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1116" name="Picture 1115">
                  <a:extLst>
                    <a:ext uri="{FF2B5EF4-FFF2-40B4-BE49-F238E27FC236}">
                      <a16:creationId xmlns:a16="http://schemas.microsoft.com/office/drawing/2014/main" id="{B1C47098-7A7F-4DA1-BBF1-018BDA5C339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1117" name="Group 1116">
                  <a:extLst>
                    <a:ext uri="{FF2B5EF4-FFF2-40B4-BE49-F238E27FC236}">
                      <a16:creationId xmlns:a16="http://schemas.microsoft.com/office/drawing/2014/main" id="{CCE0982C-1824-47D9-B906-C9E57215F549}"/>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122" name="Oval 1121">
                    <a:extLst>
                      <a:ext uri="{FF2B5EF4-FFF2-40B4-BE49-F238E27FC236}">
                        <a16:creationId xmlns:a16="http://schemas.microsoft.com/office/drawing/2014/main" id="{52C471B6-82B3-4C67-9BF2-EA02D8FA45B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76D8B735-C452-4468-9419-A46ACD5A9023}"/>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Oval 1123">
                    <a:extLst>
                      <a:ext uri="{FF2B5EF4-FFF2-40B4-BE49-F238E27FC236}">
                        <a16:creationId xmlns:a16="http://schemas.microsoft.com/office/drawing/2014/main" id="{BE9106DD-D845-4101-95B4-D85CF8FBC3B8}"/>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19" name="Picture 1118">
                  <a:extLst>
                    <a:ext uri="{FF2B5EF4-FFF2-40B4-BE49-F238E27FC236}">
                      <a16:creationId xmlns:a16="http://schemas.microsoft.com/office/drawing/2014/main" id="{91353DEB-37F7-4862-80E8-BFCF51A0883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120" name="Picture 1119">
                  <a:extLst>
                    <a:ext uri="{FF2B5EF4-FFF2-40B4-BE49-F238E27FC236}">
                      <a16:creationId xmlns:a16="http://schemas.microsoft.com/office/drawing/2014/main" id="{90689972-92FB-400E-BD50-E87829F557B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21" name="Picture 1120">
                  <a:extLst>
                    <a:ext uri="{FF2B5EF4-FFF2-40B4-BE49-F238E27FC236}">
                      <a16:creationId xmlns:a16="http://schemas.microsoft.com/office/drawing/2014/main" id="{A4F2D7C0-FF19-495A-B66B-90D9BCAA54F9}"/>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196" name="Group 195">
            <a:extLst>
              <a:ext uri="{FF2B5EF4-FFF2-40B4-BE49-F238E27FC236}">
                <a16:creationId xmlns:a16="http://schemas.microsoft.com/office/drawing/2014/main" id="{4135EB06-30CD-4B04-B4E0-37CCE1CA98BB}"/>
              </a:ext>
            </a:extLst>
          </p:cNvPr>
          <p:cNvGrpSpPr/>
          <p:nvPr/>
        </p:nvGrpSpPr>
        <p:grpSpPr>
          <a:xfrm>
            <a:off x="3830820" y="2905602"/>
            <a:ext cx="1293855" cy="2126788"/>
            <a:chOff x="3830820" y="2905602"/>
            <a:chExt cx="1293855" cy="2126788"/>
          </a:xfrm>
        </p:grpSpPr>
        <p:sp>
          <p:nvSpPr>
            <p:cNvPr id="152" name="Rectangle 151">
              <a:extLst>
                <a:ext uri="{FF2B5EF4-FFF2-40B4-BE49-F238E27FC236}">
                  <a16:creationId xmlns:a16="http://schemas.microsoft.com/office/drawing/2014/main" id="{E9A1C1E5-5EB0-4F4F-B33A-2FD16A538B73}"/>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1" name="TextBox 490">
              <a:extLst>
                <a:ext uri="{FF2B5EF4-FFF2-40B4-BE49-F238E27FC236}">
                  <a16:creationId xmlns:a16="http://schemas.microsoft.com/office/drawing/2014/main" id="{3344623C-5BC6-480B-BA98-B820168FAD76}"/>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27" name="Group 26">
              <a:extLst>
                <a:ext uri="{FF2B5EF4-FFF2-40B4-BE49-F238E27FC236}">
                  <a16:creationId xmlns:a16="http://schemas.microsoft.com/office/drawing/2014/main" id="{A7BEEB42-1927-43BB-BC1B-0955992CCF86}"/>
                </a:ext>
              </a:extLst>
            </p:cNvPr>
            <p:cNvGrpSpPr/>
            <p:nvPr/>
          </p:nvGrpSpPr>
          <p:grpSpPr>
            <a:xfrm>
              <a:off x="4280352" y="3190391"/>
              <a:ext cx="389408" cy="277495"/>
              <a:chOff x="3627007" y="2775692"/>
              <a:chExt cx="426222" cy="303732"/>
            </a:xfrm>
          </p:grpSpPr>
          <p:pic>
            <p:nvPicPr>
              <p:cNvPr id="39" name="Picture 38">
                <a:extLst>
                  <a:ext uri="{FF2B5EF4-FFF2-40B4-BE49-F238E27FC236}">
                    <a16:creationId xmlns:a16="http://schemas.microsoft.com/office/drawing/2014/main" id="{38922EE3-F77D-4E74-AB22-AA5F08B2A8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84" name="Shape 458">
                <a:extLst>
                  <a:ext uri="{FF2B5EF4-FFF2-40B4-BE49-F238E27FC236}">
                    <a16:creationId xmlns:a16="http://schemas.microsoft.com/office/drawing/2014/main" id="{C9A34AA6-4E5C-4B21-957C-CCECC2918B9B}"/>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586" name="Group 585">
                <a:extLst>
                  <a:ext uri="{FF2B5EF4-FFF2-40B4-BE49-F238E27FC236}">
                    <a16:creationId xmlns:a16="http://schemas.microsoft.com/office/drawing/2014/main" id="{F66133D2-610C-41BB-BB2F-ABDC2EF66F77}"/>
                  </a:ext>
                </a:extLst>
              </p:cNvPr>
              <p:cNvGrpSpPr/>
              <p:nvPr/>
            </p:nvGrpSpPr>
            <p:grpSpPr>
              <a:xfrm flipV="1">
                <a:off x="3864561" y="2998636"/>
                <a:ext cx="188668" cy="45719"/>
                <a:chOff x="6660452" y="3094221"/>
                <a:chExt cx="188672" cy="45719"/>
              </a:xfrm>
            </p:grpSpPr>
            <p:sp>
              <p:nvSpPr>
                <p:cNvPr id="587" name="Oval 586">
                  <a:extLst>
                    <a:ext uri="{FF2B5EF4-FFF2-40B4-BE49-F238E27FC236}">
                      <a16:creationId xmlns:a16="http://schemas.microsoft.com/office/drawing/2014/main" id="{B8189DEC-7916-4C44-AC6A-182F7174BC1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5DF59CBE-E468-4B6A-B91A-0EE0701D5C0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ED16FFC3-A084-4B14-9750-F862EF632E5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73" name="Group 172">
            <a:extLst>
              <a:ext uri="{FF2B5EF4-FFF2-40B4-BE49-F238E27FC236}">
                <a16:creationId xmlns:a16="http://schemas.microsoft.com/office/drawing/2014/main" id="{F51090BF-4774-4C24-8964-53EC6DF46B30}"/>
              </a:ext>
            </a:extLst>
          </p:cNvPr>
          <p:cNvGrpSpPr/>
          <p:nvPr/>
        </p:nvGrpSpPr>
        <p:grpSpPr>
          <a:xfrm>
            <a:off x="2354296" y="4340924"/>
            <a:ext cx="5790096" cy="219445"/>
            <a:chOff x="2354296" y="4340924"/>
            <a:chExt cx="5790096" cy="219445"/>
          </a:xfrm>
        </p:grpSpPr>
        <p:sp>
          <p:nvSpPr>
            <p:cNvPr id="96" name="Rectangle 9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1757E108-FCF2-4FE3-A57E-49C14BF707E0}"/>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22" name="Picture 121">
              <a:extLst>
                <a:ext uri="{FF2B5EF4-FFF2-40B4-BE49-F238E27FC236}">
                  <a16:creationId xmlns:a16="http://schemas.microsoft.com/office/drawing/2014/main" id="{D65BB8A6-57AB-47A6-A182-D63EAAD8D9D9}"/>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43" name="Straight Connector 42">
            <a:extLst>
              <a:ext uri="{FF2B5EF4-FFF2-40B4-BE49-F238E27FC236}">
                <a16:creationId xmlns:a16="http://schemas.microsoft.com/office/drawing/2014/main" id="{686979AD-7506-4848-A0CB-AAE0010A1835}"/>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FD781F73-245A-4B7F-B681-07D153FF2E55}"/>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4630357-784F-40AC-A0AB-995EBF460BA8}"/>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75" name="Left Bracket 174">
            <a:extLst>
              <a:ext uri="{FF2B5EF4-FFF2-40B4-BE49-F238E27FC236}">
                <a16:creationId xmlns:a16="http://schemas.microsoft.com/office/drawing/2014/main" id="{7B9DD59C-3364-4C6F-871D-7472CD5F9D83}"/>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Left Bracket 186">
            <a:extLst>
              <a:ext uri="{FF2B5EF4-FFF2-40B4-BE49-F238E27FC236}">
                <a16:creationId xmlns:a16="http://schemas.microsoft.com/office/drawing/2014/main" id="{9A2E5098-3908-4165-8A2A-57DCE86B82A5}"/>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6">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34" name="Rectangle 733">
            <a:extLst>
              <a:ext uri="{FF2B5EF4-FFF2-40B4-BE49-F238E27FC236}">
                <a16:creationId xmlns:a16="http://schemas.microsoft.com/office/drawing/2014/main" id="{D99ED82C-3F1B-4841-B3CC-3B5DF8285ABA}"/>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sp>
        <p:nvSpPr>
          <p:cNvPr id="715" name="Rectangle 714">
            <a:extLst>
              <a:ext uri="{FF2B5EF4-FFF2-40B4-BE49-F238E27FC236}">
                <a16:creationId xmlns:a16="http://schemas.microsoft.com/office/drawing/2014/main" id="{5B2F8445-8EF1-431E-9FF4-70481E88613F}"/>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sp>
        <p:nvSpPr>
          <p:cNvPr id="98" name="Rectangle 97">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103" name="Rectangle 102">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132" name="Rectangle 131">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DDoS Protection</a:t>
            </a:r>
          </a:p>
        </p:txBody>
      </p:sp>
      <p:sp>
        <p:nvSpPr>
          <p:cNvPr id="134" name="Rectangle 133">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Backup</a:t>
            </a:r>
          </a:p>
        </p:txBody>
      </p:sp>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TextBox 598">
            <a:extLst>
              <a:ext uri="{FF2B5EF4-FFF2-40B4-BE49-F238E27FC236}">
                <a16:creationId xmlns:a16="http://schemas.microsoft.com/office/drawing/2014/main" id="{40B4C77D-397F-42D5-B6B4-BF3347FC5BEF}"/>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769" name="Rectangle 768">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Firewall Manager</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6833323" y="3237319"/>
            <a:ext cx="173366" cy="127841"/>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125" name="Rectangle 124">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8EABA08C-E5A2-4203-9730-576031EC49F1}"/>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a:t>
            </a:r>
          </a:p>
        </p:txBody>
      </p:sp>
      <p:sp>
        <p:nvSpPr>
          <p:cNvPr id="126" name="Rectangle 125">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9A0975CE-8659-4CF5-8429-718F38427FEB}"/>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Insider Risk Management</a:t>
            </a:r>
          </a:p>
        </p:txBody>
      </p:sp>
      <p:grpSp>
        <p:nvGrpSpPr>
          <p:cNvPr id="31" name="Group 30">
            <a:extLst>
              <a:ext uri="{FF2B5EF4-FFF2-40B4-BE49-F238E27FC236}">
                <a16:creationId xmlns:a16="http://schemas.microsoft.com/office/drawing/2014/main" id="{37EB6364-F148-420D-97C3-AE6E4D78B812}"/>
              </a:ext>
            </a:extLst>
          </p:cNvPr>
          <p:cNvGrpSpPr/>
          <p:nvPr/>
        </p:nvGrpSpPr>
        <p:grpSpPr>
          <a:xfrm>
            <a:off x="2132397" y="5805674"/>
            <a:ext cx="852881" cy="512671"/>
            <a:chOff x="3154581" y="5818532"/>
            <a:chExt cx="852881" cy="512671"/>
          </a:xfrm>
        </p:grpSpPr>
        <p:sp>
          <p:nvSpPr>
            <p:cNvPr id="482" name="Rectangle 481">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p:spPr>
        </p:pic>
      </p:grpSp>
      <p:sp>
        <p:nvSpPr>
          <p:cNvPr id="165" name="Rectangle 16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7346CE92-B589-47C6-B4BA-3917DC801FA0}"/>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50E602D8-7B24-4699-9E52-662DDF3DBACD}"/>
              </a:ext>
            </a:extLst>
          </p:cNvPr>
          <p:cNvGrpSpPr/>
          <p:nvPr/>
        </p:nvGrpSpPr>
        <p:grpSpPr>
          <a:xfrm>
            <a:off x="2780680" y="4754757"/>
            <a:ext cx="691377" cy="85751"/>
            <a:chOff x="2780680" y="4754757"/>
            <a:chExt cx="691377" cy="85751"/>
          </a:xfrm>
        </p:grpSpPr>
        <p:cxnSp>
          <p:nvCxnSpPr>
            <p:cNvPr id="499" name="Straight Connector 498">
              <a:extLst>
                <a:ext uri="{FF2B5EF4-FFF2-40B4-BE49-F238E27FC236}">
                  <a16:creationId xmlns:a16="http://schemas.microsoft.com/office/drawing/2014/main" id="{74A9F8F1-0CDE-4520-B377-D6F80339A051}"/>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3" name="Straight Connector 502">
              <a:extLst>
                <a:ext uri="{FF2B5EF4-FFF2-40B4-BE49-F238E27FC236}">
                  <a16:creationId xmlns:a16="http://schemas.microsoft.com/office/drawing/2014/main" id="{76FEB3FD-42FB-441F-919F-668A0A01CCCF}"/>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a:extLst>
              <a:ext uri="{FF2B5EF4-FFF2-40B4-BE49-F238E27FC236}">
                <a16:creationId xmlns:a16="http://schemas.microsoft.com/office/drawing/2014/main" id="{A2356521-D897-487A-A414-A196BCC41096}"/>
              </a:ext>
            </a:extLst>
          </p:cNvPr>
          <p:cNvGrpSpPr/>
          <p:nvPr/>
        </p:nvGrpSpPr>
        <p:grpSpPr>
          <a:xfrm>
            <a:off x="5150838" y="4063431"/>
            <a:ext cx="1560525" cy="238020"/>
            <a:chOff x="5150838" y="4063431"/>
            <a:chExt cx="1560525" cy="238020"/>
          </a:xfrm>
        </p:grpSpPr>
        <p:sp>
          <p:nvSpPr>
            <p:cNvPr id="685" name="Rectangle 684">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11EEBB05-E679-45FE-837B-DC5390BB9745}"/>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Private Link</a:t>
              </a:r>
            </a:p>
          </p:txBody>
        </p:sp>
        <p:grpSp>
          <p:nvGrpSpPr>
            <p:cNvPr id="557" name="Group 556">
              <a:extLst>
                <a:ext uri="{FF2B5EF4-FFF2-40B4-BE49-F238E27FC236}">
                  <a16:creationId xmlns:a16="http://schemas.microsoft.com/office/drawing/2014/main" id="{DE1C8CAC-36FA-4A50-9C48-36D8C69107D8}"/>
                </a:ext>
              </a:extLst>
            </p:cNvPr>
            <p:cNvGrpSpPr/>
            <p:nvPr/>
          </p:nvGrpSpPr>
          <p:grpSpPr>
            <a:xfrm>
              <a:off x="5150838" y="4063431"/>
              <a:ext cx="1560525" cy="198673"/>
              <a:chOff x="5150838" y="4063431"/>
              <a:chExt cx="1560525" cy="198673"/>
            </a:xfrm>
          </p:grpSpPr>
          <p:grpSp>
            <p:nvGrpSpPr>
              <p:cNvPr id="558" name="Group 557">
                <a:extLst>
                  <a:ext uri="{FF2B5EF4-FFF2-40B4-BE49-F238E27FC236}">
                    <a16:creationId xmlns:a16="http://schemas.microsoft.com/office/drawing/2014/main" id="{2E8F6C9E-4030-4679-B75C-C94EE49913A1}"/>
                  </a:ext>
                </a:extLst>
              </p:cNvPr>
              <p:cNvGrpSpPr/>
              <p:nvPr/>
            </p:nvGrpSpPr>
            <p:grpSpPr>
              <a:xfrm>
                <a:off x="5529341" y="4149559"/>
                <a:ext cx="1182022" cy="112545"/>
                <a:chOff x="5529341" y="4149559"/>
                <a:chExt cx="1182022" cy="112545"/>
              </a:xfrm>
            </p:grpSpPr>
            <p:cxnSp>
              <p:nvCxnSpPr>
                <p:cNvPr id="686" name="Straight Connector 685">
                  <a:extLst>
                    <a:ext uri="{FF2B5EF4-FFF2-40B4-BE49-F238E27FC236}">
                      <a16:creationId xmlns:a16="http://schemas.microsoft.com/office/drawing/2014/main" id="{952716D6-1C6B-4021-8AEE-DCA06C88D379}"/>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84" name="Picture 683">
                  <a:extLst>
                    <a:ext uri="{FF2B5EF4-FFF2-40B4-BE49-F238E27FC236}">
                      <a16:creationId xmlns:a16="http://schemas.microsoft.com/office/drawing/2014/main" id="{63B73E22-43F2-4768-8682-EB4529C49973}"/>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559" name="Straight Connector 663">
                <a:extLst>
                  <a:ext uri="{FF2B5EF4-FFF2-40B4-BE49-F238E27FC236}">
                    <a16:creationId xmlns:a16="http://schemas.microsoft.com/office/drawing/2014/main" id="{206EAFC7-A8B1-4055-B8AC-DE94F0B2AB04}"/>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95" name="Group 194">
            <a:extLst>
              <a:ext uri="{FF2B5EF4-FFF2-40B4-BE49-F238E27FC236}">
                <a16:creationId xmlns:a16="http://schemas.microsoft.com/office/drawing/2014/main" id="{6AE307D3-53B7-48BA-9041-F1BC6BB52A9C}"/>
              </a:ext>
            </a:extLst>
          </p:cNvPr>
          <p:cNvGrpSpPr/>
          <p:nvPr/>
        </p:nvGrpSpPr>
        <p:grpSpPr>
          <a:xfrm>
            <a:off x="2614674" y="3122312"/>
            <a:ext cx="3856151" cy="1745387"/>
            <a:chOff x="2614674" y="3122312"/>
            <a:chExt cx="3856151" cy="1745387"/>
          </a:xfrm>
        </p:grpSpPr>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92" name="Group 191">
              <a:extLst>
                <a:ext uri="{FF2B5EF4-FFF2-40B4-BE49-F238E27FC236}">
                  <a16:creationId xmlns:a16="http://schemas.microsoft.com/office/drawing/2014/main" id="{D29D0BE1-356A-49A2-A739-176088326DFE}"/>
                </a:ext>
              </a:extLst>
            </p:cNvPr>
            <p:cNvGrpSpPr/>
            <p:nvPr/>
          </p:nvGrpSpPr>
          <p:grpSpPr>
            <a:xfrm>
              <a:off x="2614674" y="3122312"/>
              <a:ext cx="3856151" cy="1745387"/>
              <a:chOff x="2614674" y="3122312"/>
              <a:chExt cx="3856151" cy="1745387"/>
            </a:xfrm>
          </p:grpSpPr>
          <p:grpSp>
            <p:nvGrpSpPr>
              <p:cNvPr id="191" name="Group 190">
                <a:extLst>
                  <a:ext uri="{FF2B5EF4-FFF2-40B4-BE49-F238E27FC236}">
                    <a16:creationId xmlns:a16="http://schemas.microsoft.com/office/drawing/2014/main" id="{262009F5-E28E-4759-9D3E-7F04C9DDD906}"/>
                  </a:ext>
                </a:extLst>
              </p:cNvPr>
              <p:cNvGrpSpPr/>
              <p:nvPr/>
            </p:nvGrpSpPr>
            <p:grpSpPr>
              <a:xfrm>
                <a:off x="2614674" y="3122312"/>
                <a:ext cx="3773814" cy="1720024"/>
                <a:chOff x="2614674" y="3122312"/>
                <a:chExt cx="3773814" cy="1720024"/>
              </a:xfrm>
            </p:grpSpPr>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6" name="Rectangle 115">
                  <a:extLst>
                    <a:ext uri="{FF2B5EF4-FFF2-40B4-BE49-F238E27FC236}">
                      <a16:creationId xmlns:a16="http://schemas.microsoft.com/office/drawing/2014/main" id="{22B9AE6C-27F6-4AFE-9162-A0514AAD05F0}"/>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682AF941-9125-4CB4-8D54-9317A11FE644}"/>
                    </a:ext>
                  </a:extLst>
                </p:cNvPr>
                <p:cNvGrpSpPr/>
                <p:nvPr/>
              </p:nvGrpSpPr>
              <p:grpSpPr>
                <a:xfrm>
                  <a:off x="3485488" y="3122312"/>
                  <a:ext cx="2903000" cy="1720024"/>
                  <a:chOff x="3485488" y="3122312"/>
                  <a:chExt cx="2903000" cy="1720024"/>
                </a:xfrm>
              </p:grpSpPr>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B6D83BDE-D1AD-4C44-8DE8-B684127D8D6D}"/>
                      </a:ext>
                    </a:extLst>
                  </p:cNvPr>
                  <p:cNvGrpSpPr/>
                  <p:nvPr/>
                </p:nvGrpSpPr>
                <p:grpSpPr>
                  <a:xfrm>
                    <a:off x="3585949" y="4741493"/>
                    <a:ext cx="1963638" cy="100843"/>
                    <a:chOff x="3585949" y="4741493"/>
                    <a:chExt cx="1963638" cy="100843"/>
                  </a:xfrm>
                </p:grpSpPr>
                <p:cxnSp>
                  <p:nvCxnSpPr>
                    <p:cNvPr id="870" name="Straight Connector 869">
                      <a:extLst>
                        <a:ext uri="{FF2B5EF4-FFF2-40B4-BE49-F238E27FC236}">
                          <a16:creationId xmlns:a16="http://schemas.microsoft.com/office/drawing/2014/main" id="{4511C4C6-AA74-4BA4-94E5-564876F0FD53}"/>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2" name="Straight Connector 871">
                      <a:extLst>
                        <a:ext uri="{FF2B5EF4-FFF2-40B4-BE49-F238E27FC236}">
                          <a16:creationId xmlns:a16="http://schemas.microsoft.com/office/drawing/2014/main" id="{2B005413-33E8-45D5-83B6-1763E5D5F6E4}"/>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9" name="Straight Connector 868">
                      <a:extLst>
                        <a:ext uri="{FF2B5EF4-FFF2-40B4-BE49-F238E27FC236}">
                          <a16:creationId xmlns:a16="http://schemas.microsoft.com/office/drawing/2014/main" id="{45549B5E-A53E-4C0F-95E7-BB4D69E7C73A}"/>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73" name="Straight Connector 872">
                      <a:extLst>
                        <a:ext uri="{FF2B5EF4-FFF2-40B4-BE49-F238E27FC236}">
                          <a16:creationId xmlns:a16="http://schemas.microsoft.com/office/drawing/2014/main" id="{338C5F6D-4B5C-4EE0-9417-68ACE2228D11}"/>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9" name="Group 188">
                    <a:extLst>
                      <a:ext uri="{FF2B5EF4-FFF2-40B4-BE49-F238E27FC236}">
                        <a16:creationId xmlns:a16="http://schemas.microsoft.com/office/drawing/2014/main" id="{63CCEA69-7118-494F-A396-46CC56476495}"/>
                      </a:ext>
                    </a:extLst>
                  </p:cNvPr>
                  <p:cNvGrpSpPr/>
                  <p:nvPr/>
                </p:nvGrpSpPr>
                <p:grpSpPr>
                  <a:xfrm>
                    <a:off x="4918735" y="3122635"/>
                    <a:ext cx="1469753" cy="1719462"/>
                    <a:chOff x="4918735" y="3122635"/>
                    <a:chExt cx="1469753" cy="1719462"/>
                  </a:xfrm>
                </p:grpSpPr>
                <p:sp>
                  <p:nvSpPr>
                    <p:cNvPr id="11" name="Rectangle 10">
                      <a:extLst>
                        <a:ext uri="{FF2B5EF4-FFF2-40B4-BE49-F238E27FC236}">
                          <a16:creationId xmlns:a16="http://schemas.microsoft.com/office/drawing/2014/main" id="{6D5A3232-7F2D-46ED-8C82-BF7A9D46C38B}"/>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480" name="Straight Connector 479">
                      <a:extLst>
                        <a:ext uri="{FF2B5EF4-FFF2-40B4-BE49-F238E27FC236}">
                          <a16:creationId xmlns:a16="http://schemas.microsoft.com/office/drawing/2014/main" id="{E5C0F550-75D5-4369-8D21-BAD77D83DC92}"/>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198" name="Graphic 873">
                <a:extLst>
                  <a:ext uri="{FF2B5EF4-FFF2-40B4-BE49-F238E27FC236}">
                    <a16:creationId xmlns:a16="http://schemas.microsoft.com/office/drawing/2014/main" id="{0FEFE1BE-24F7-4991-A404-36C77790CEE3}"/>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4005" y="4469544"/>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50" name="Group 649">
            <a:extLst>
              <a:ext uri="{FF2B5EF4-FFF2-40B4-BE49-F238E27FC236}">
                <a16:creationId xmlns:a16="http://schemas.microsoft.com/office/drawing/2014/main" id="{2D817036-31AF-4512-A3D7-9D591DD3FA6C}"/>
              </a:ext>
            </a:extLst>
          </p:cNvPr>
          <p:cNvGrpSpPr/>
          <p:nvPr/>
        </p:nvGrpSpPr>
        <p:grpSpPr>
          <a:xfrm>
            <a:off x="5032495" y="4473938"/>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5" name="Group 24">
            <a:extLst>
              <a:ext uri="{FF2B5EF4-FFF2-40B4-BE49-F238E27FC236}">
                <a16:creationId xmlns:a16="http://schemas.microsoft.com/office/drawing/2014/main" id="{1F2B699B-F23A-42AC-B7F4-9FF3F933CC3F}"/>
              </a:ext>
            </a:extLst>
          </p:cNvPr>
          <p:cNvGrpSpPr/>
          <p:nvPr/>
        </p:nvGrpSpPr>
        <p:grpSpPr>
          <a:xfrm>
            <a:off x="182834" y="1705019"/>
            <a:ext cx="11727323" cy="483549"/>
            <a:chOff x="182834" y="1705019"/>
            <a:chExt cx="11727323" cy="483549"/>
          </a:xfrm>
        </p:grpSpPr>
        <p:sp>
          <p:nvSpPr>
            <p:cNvPr id="30" name="L-Shape 29">
              <a:extLst>
                <a:ext uri="{FF2B5EF4-FFF2-40B4-BE49-F238E27FC236}">
                  <a16:creationId xmlns:a16="http://schemas.microsoft.com/office/drawing/2014/main" id="{F3504ABD-8A71-4723-9CE7-A38355730D50}"/>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0" name="Rectangle 469">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133" name="Group 132">
              <a:extLst>
                <a:ext uri="{FF2B5EF4-FFF2-40B4-BE49-F238E27FC236}">
                  <a16:creationId xmlns:a16="http://schemas.microsoft.com/office/drawing/2014/main" id="{C79F5DA1-2DA6-42AE-85A0-375A52152E8E}"/>
                </a:ext>
              </a:extLst>
            </p:cNvPr>
            <p:cNvGrpSpPr/>
            <p:nvPr/>
          </p:nvGrpSpPr>
          <p:grpSpPr>
            <a:xfrm>
              <a:off x="8119433" y="1769730"/>
              <a:ext cx="649901" cy="308564"/>
              <a:chOff x="8602097" y="2090236"/>
              <a:chExt cx="441333" cy="212672"/>
            </a:xfrm>
          </p:grpSpPr>
          <p:cxnSp>
            <p:nvCxnSpPr>
              <p:cNvPr id="130" name="Straight Arrow Connector 129">
                <a:extLst>
                  <a:ext uri="{FF2B5EF4-FFF2-40B4-BE49-F238E27FC236}">
                    <a16:creationId xmlns:a16="http://schemas.microsoft.com/office/drawing/2014/main" id="{52FC44EB-2425-4898-87AC-70A8B458A1E3}"/>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670" name="Group 669">
                <a:extLst>
                  <a:ext uri="{FF2B5EF4-FFF2-40B4-BE49-F238E27FC236}">
                    <a16:creationId xmlns:a16="http://schemas.microsoft.com/office/drawing/2014/main" id="{0D74050D-04A1-4AA1-99DF-9312159D54BB}"/>
                  </a:ext>
                </a:extLst>
              </p:cNvPr>
              <p:cNvGrpSpPr/>
              <p:nvPr/>
            </p:nvGrpSpPr>
            <p:grpSpPr>
              <a:xfrm>
                <a:off x="8602097" y="2090236"/>
                <a:ext cx="317134" cy="212672"/>
                <a:chOff x="4603038" y="2460876"/>
                <a:chExt cx="874087" cy="586170"/>
              </a:xfrm>
            </p:grpSpPr>
            <p:sp>
              <p:nvSpPr>
                <p:cNvPr id="671" name="Flowchart: Decision 670">
                  <a:extLst>
                    <a:ext uri="{FF2B5EF4-FFF2-40B4-BE49-F238E27FC236}">
                      <a16:creationId xmlns:a16="http://schemas.microsoft.com/office/drawing/2014/main" id="{C068924F-5C72-4E72-9D84-FE4784705D1A}"/>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2" name="Rectangle 671">
                  <a:extLst>
                    <a:ext uri="{FF2B5EF4-FFF2-40B4-BE49-F238E27FC236}">
                      <a16:creationId xmlns:a16="http://schemas.microsoft.com/office/drawing/2014/main" id="{97C93E14-6BD3-4A4E-8122-BEA0EE40DBBE}"/>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0" name="Group 679">
                  <a:extLst>
                    <a:ext uri="{FF2B5EF4-FFF2-40B4-BE49-F238E27FC236}">
                      <a16:creationId xmlns:a16="http://schemas.microsoft.com/office/drawing/2014/main" id="{B7BBB008-3150-4157-AD39-1FADCF8A4980}"/>
                    </a:ext>
                  </a:extLst>
                </p:cNvPr>
                <p:cNvGrpSpPr/>
                <p:nvPr/>
              </p:nvGrpSpPr>
              <p:grpSpPr>
                <a:xfrm>
                  <a:off x="4945912" y="2654084"/>
                  <a:ext cx="246315" cy="202204"/>
                  <a:chOff x="4919039" y="2627071"/>
                  <a:chExt cx="318420" cy="202204"/>
                </a:xfrm>
              </p:grpSpPr>
              <p:sp>
                <p:nvSpPr>
                  <p:cNvPr id="707" name="Rectangle 706">
                    <a:extLst>
                      <a:ext uri="{FF2B5EF4-FFF2-40B4-BE49-F238E27FC236}">
                        <a16:creationId xmlns:a16="http://schemas.microsoft.com/office/drawing/2014/main" id="{C312DED8-BFAC-466C-BA0E-D960855E6B60}"/>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extLst>
                      <a:ext uri="{FF2B5EF4-FFF2-40B4-BE49-F238E27FC236}">
                        <a16:creationId xmlns:a16="http://schemas.microsoft.com/office/drawing/2014/main" id="{9E765780-060D-4319-999A-82653241196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9" name="Oval 698">
                  <a:extLst>
                    <a:ext uri="{FF2B5EF4-FFF2-40B4-BE49-F238E27FC236}">
                      <a16:creationId xmlns:a16="http://schemas.microsoft.com/office/drawing/2014/main" id="{D8ED1663-79F1-48F6-BD8C-0602114EBCEC}"/>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Oval 700">
                  <a:extLst>
                    <a:ext uri="{FF2B5EF4-FFF2-40B4-BE49-F238E27FC236}">
                      <a16:creationId xmlns:a16="http://schemas.microsoft.com/office/drawing/2014/main" id="{A2CC4B58-D7D0-44A1-A756-008486040B40}"/>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8AE71B22-BDDC-46ED-AFCA-881F5985BCFA}"/>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95" name="Straight Connector 94">
            <a:extLst>
              <a:ext uri="{FF2B5EF4-FFF2-40B4-BE49-F238E27FC236}">
                <a16:creationId xmlns:a16="http://schemas.microsoft.com/office/drawing/2014/main" id="{1310528B-7D54-4B17-8910-DFEE87C91BDB}"/>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9C4404-1F78-4C51-AE4D-2E2998A4D775}"/>
              </a:ext>
            </a:extLst>
          </p:cNvPr>
          <p:cNvGrpSpPr/>
          <p:nvPr/>
        </p:nvGrpSpPr>
        <p:grpSpPr>
          <a:xfrm>
            <a:off x="201931" y="6160516"/>
            <a:ext cx="11720761" cy="306656"/>
            <a:chOff x="201931" y="6160516"/>
            <a:chExt cx="11720761" cy="306656"/>
          </a:xfrm>
        </p:grpSpPr>
        <p:sp>
          <p:nvSpPr>
            <p:cNvPr id="115" name="L-Shape 114">
              <a:extLst>
                <a:ext uri="{FF2B5EF4-FFF2-40B4-BE49-F238E27FC236}">
                  <a16:creationId xmlns:a16="http://schemas.microsoft.com/office/drawing/2014/main" id="{51796C53-83DD-473F-BCE9-B907C01BF44A}"/>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3" name="Rectangle 82">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7C219A4-1495-47CB-BC7B-EDD3E4B41E55}"/>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Secure development and software supply chain</a:t>
              </a:r>
            </a:p>
          </p:txBody>
        </p:sp>
        <p:pic>
          <p:nvPicPr>
            <p:cNvPr id="1026" name="Picture 2" descr="See the source image">
              <a:extLst>
                <a:ext uri="{FF2B5EF4-FFF2-40B4-BE49-F238E27FC236}">
                  <a16:creationId xmlns:a16="http://schemas.microsoft.com/office/drawing/2014/main" id="{A8A5C70E-4246-4A1F-838C-F3ACE9035E3B}"/>
                </a:ext>
              </a:extLst>
            </p:cNvPr>
            <p:cNvPicPr>
              <a:picLocks noChangeAspect="1" noChangeArrowheads="1"/>
            </p:cNvPicPr>
            <p:nvPr/>
          </p:nvPicPr>
          <p:blipFill>
            <a:blip r:embed="rId7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8771" y="6201181"/>
              <a:ext cx="300884" cy="170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7" name="Group 1096">
            <a:extLst>
              <a:ext uri="{FF2B5EF4-FFF2-40B4-BE49-F238E27FC236}">
                <a16:creationId xmlns:a16="http://schemas.microsoft.com/office/drawing/2014/main" id="{49366495-36D3-44B8-A5A6-19B20309AF5E}"/>
              </a:ext>
            </a:extLst>
          </p:cNvPr>
          <p:cNvGrpSpPr/>
          <p:nvPr/>
        </p:nvGrpSpPr>
        <p:grpSpPr>
          <a:xfrm>
            <a:off x="5433191" y="4467156"/>
            <a:ext cx="533026" cy="253182"/>
            <a:chOff x="10037345" y="4277217"/>
            <a:chExt cx="887532" cy="421571"/>
          </a:xfrm>
        </p:grpSpPr>
        <p:pic>
          <p:nvPicPr>
            <p:cNvPr id="1098" name="Picture 1097">
              <a:extLst>
                <a:ext uri="{FF2B5EF4-FFF2-40B4-BE49-F238E27FC236}">
                  <a16:creationId xmlns:a16="http://schemas.microsoft.com/office/drawing/2014/main" id="{3DFB37C2-0F93-4BBD-A558-6DAA58BE4231}"/>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1099" name="Picture 1098">
              <a:extLst>
                <a:ext uri="{FF2B5EF4-FFF2-40B4-BE49-F238E27FC236}">
                  <a16:creationId xmlns:a16="http://schemas.microsoft.com/office/drawing/2014/main" id="{689CDAF5-C757-479E-94BF-6697C9BA4C0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1100" name="Picture 1099">
              <a:extLst>
                <a:ext uri="{FF2B5EF4-FFF2-40B4-BE49-F238E27FC236}">
                  <a16:creationId xmlns:a16="http://schemas.microsoft.com/office/drawing/2014/main" id="{28F88C71-BD01-4297-8742-697D6C551224}"/>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1101" name="Group 1100">
              <a:extLst>
                <a:ext uri="{FF2B5EF4-FFF2-40B4-BE49-F238E27FC236}">
                  <a16:creationId xmlns:a16="http://schemas.microsoft.com/office/drawing/2014/main" id="{2E2B234F-5BFF-4F0C-A7E1-F17A527D541B}"/>
                </a:ext>
              </a:extLst>
            </p:cNvPr>
            <p:cNvGrpSpPr/>
            <p:nvPr/>
          </p:nvGrpSpPr>
          <p:grpSpPr>
            <a:xfrm>
              <a:off x="10529411" y="4598758"/>
              <a:ext cx="203852" cy="49419"/>
              <a:chOff x="11279844" y="3739404"/>
              <a:chExt cx="343140" cy="83186"/>
            </a:xfrm>
          </p:grpSpPr>
          <p:sp>
            <p:nvSpPr>
              <p:cNvPr id="1103" name="Oval 1102">
                <a:extLst>
                  <a:ext uri="{FF2B5EF4-FFF2-40B4-BE49-F238E27FC236}">
                    <a16:creationId xmlns:a16="http://schemas.microsoft.com/office/drawing/2014/main" id="{A70C9EB8-0A4A-41C8-BCF5-AB49E14C6AC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4" name="Oval 1103">
                <a:extLst>
                  <a:ext uri="{FF2B5EF4-FFF2-40B4-BE49-F238E27FC236}">
                    <a16:creationId xmlns:a16="http://schemas.microsoft.com/office/drawing/2014/main" id="{87037EC8-3314-4170-8CEB-F690B102252C}"/>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5" name="Oval 1104">
                <a:extLst>
                  <a:ext uri="{FF2B5EF4-FFF2-40B4-BE49-F238E27FC236}">
                    <a16:creationId xmlns:a16="http://schemas.microsoft.com/office/drawing/2014/main" id="{B88E2FF4-A452-4EDE-AC83-826787B9FC40}"/>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02" name="Picture 1101">
              <a:extLst>
                <a:ext uri="{FF2B5EF4-FFF2-40B4-BE49-F238E27FC236}">
                  <a16:creationId xmlns:a16="http://schemas.microsoft.com/office/drawing/2014/main" id="{E5AFFB4A-AA0D-48B1-9250-DDDBDA14F7C9}"/>
                </a:ext>
              </a:extLst>
            </p:cNvPr>
            <p:cNvPicPr>
              <a:picLocks noChangeAspect="1"/>
            </p:cNvPicPr>
            <p:nvPr/>
          </p:nvPicPr>
          <p:blipFill rotWithShape="1">
            <a:blip r:embed="rId74">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631" name="Group 630">
            <a:extLst>
              <a:ext uri="{FF2B5EF4-FFF2-40B4-BE49-F238E27FC236}">
                <a16:creationId xmlns:a16="http://schemas.microsoft.com/office/drawing/2014/main" id="{C39DC576-9AAC-43F9-9B25-FC0D1EF9B677}"/>
              </a:ext>
            </a:extLst>
          </p:cNvPr>
          <p:cNvGrpSpPr/>
          <p:nvPr/>
        </p:nvGrpSpPr>
        <p:grpSpPr>
          <a:xfrm>
            <a:off x="4368917" y="4469544"/>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69" name="Connector: Elbow 168">
            <a:extLst>
              <a:ext uri="{FF2B5EF4-FFF2-40B4-BE49-F238E27FC236}">
                <a16:creationId xmlns:a16="http://schemas.microsoft.com/office/drawing/2014/main" id="{A33D7D39-6C68-4FBC-ACD0-0A68989EB83E}"/>
              </a:ext>
            </a:extLst>
          </p:cNvPr>
          <p:cNvCxnSpPr>
            <a:cxnSpLocks/>
            <a:stCxn id="582" idx="0"/>
            <a:endCxn id="175"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6" name="Connector: Elbow 1105">
            <a:extLst>
              <a:ext uri="{FF2B5EF4-FFF2-40B4-BE49-F238E27FC236}">
                <a16:creationId xmlns:a16="http://schemas.microsoft.com/office/drawing/2014/main" id="{8D2E90D5-5F83-4EF7-9C45-1EF704DA83D7}"/>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D993FEE-D3B7-4B3F-8811-8B23BF89FCD2}"/>
              </a:ext>
            </a:extLst>
          </p:cNvPr>
          <p:cNvGrpSpPr/>
          <p:nvPr/>
        </p:nvGrpSpPr>
        <p:grpSpPr>
          <a:xfrm>
            <a:off x="9432393" y="5534357"/>
            <a:ext cx="123684" cy="130517"/>
            <a:chOff x="5272950" y="2774444"/>
            <a:chExt cx="168221" cy="177514"/>
          </a:xfrm>
        </p:grpSpPr>
        <p:sp>
          <p:nvSpPr>
            <p:cNvPr id="203" name="Freeform 1059">
              <a:extLst>
                <a:ext uri="{FF2B5EF4-FFF2-40B4-BE49-F238E27FC236}">
                  <a16:creationId xmlns:a16="http://schemas.microsoft.com/office/drawing/2014/main" id="{3A643D51-67FF-4ED3-BF2A-8598DF9F11C7}"/>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04" name="Oval 1060">
              <a:extLst>
                <a:ext uri="{FF2B5EF4-FFF2-40B4-BE49-F238E27FC236}">
                  <a16:creationId xmlns:a16="http://schemas.microsoft.com/office/drawing/2014/main" id="{555F8BD9-C9EE-41BF-9B74-22FAD0A8CF89}"/>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A8402CA3-2303-4CD4-8DBB-0171D2A95881}"/>
              </a:ext>
            </a:extLst>
          </p:cNvPr>
          <p:cNvGrpSpPr/>
          <p:nvPr/>
        </p:nvGrpSpPr>
        <p:grpSpPr>
          <a:xfrm>
            <a:off x="284627" y="5490836"/>
            <a:ext cx="1623782" cy="830688"/>
            <a:chOff x="284627" y="5490836"/>
            <a:chExt cx="1623782" cy="830688"/>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284627" y="5490836"/>
              <a:ext cx="1623782" cy="830688"/>
              <a:chOff x="136776" y="5337327"/>
              <a:chExt cx="1623782" cy="830688"/>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36776" y="5337327"/>
                <a:ext cx="1623782" cy="830688"/>
                <a:chOff x="3829108" y="5417189"/>
                <a:chExt cx="1623782" cy="830688"/>
              </a:xfrm>
            </p:grpSpPr>
            <p:sp>
              <p:nvSpPr>
                <p:cNvPr id="567" name="Rectangle 566">
                  <a:hlinkClick r:id="rId75"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12F47460-432B-44C0-B838-482409AFCE7B}"/>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75"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C70FE1D3-B317-4288-9465-092462159B1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76">
                  <a:duotone>
                    <a:prstClr val="black"/>
                    <a:schemeClr val="accent1">
                      <a:tint val="45000"/>
                      <a:satMod val="400000"/>
                    </a:schemeClr>
                  </a:duotone>
                </a:blip>
                <a:stretch>
                  <a:fillRect/>
                </a:stretch>
              </p:blipFill>
              <p:spPr>
                <a:xfrm>
                  <a:off x="3926237" y="5465007"/>
                  <a:ext cx="121976" cy="120106"/>
                </a:xfrm>
                <a:prstGeom prst="rect">
                  <a:avLst/>
                </a:prstGeom>
              </p:spPr>
            </p:pic>
            <p:sp>
              <p:nvSpPr>
                <p:cNvPr id="601" name="Rectangle 600">
                  <a:extLst>
                    <a:ext uri="{FF2B5EF4-FFF2-40B4-BE49-F238E27FC236}">
                      <a16:creationId xmlns:a16="http://schemas.microsoft.com/office/drawing/2014/main" id="{B24BB291-14EB-43D7-9A23-E0E905E953B4}"/>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&amp; 11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protection</a:t>
                </a:r>
              </a:p>
            </p:txBody>
          </p:sp>
        </p:grpSp>
        <p:grpSp>
          <p:nvGrpSpPr>
            <p:cNvPr id="551" name="Group 550">
              <a:extLst>
                <a:ext uri="{FF2B5EF4-FFF2-40B4-BE49-F238E27FC236}">
                  <a16:creationId xmlns:a16="http://schemas.microsoft.com/office/drawing/2014/main" id="{D204D56D-16CA-4865-91F5-F8200B5F4CC1}"/>
                </a:ext>
              </a:extLst>
            </p:cNvPr>
            <p:cNvGrpSpPr/>
            <p:nvPr/>
          </p:nvGrpSpPr>
          <p:grpSpPr>
            <a:xfrm>
              <a:off x="959028" y="6237098"/>
              <a:ext cx="188672" cy="45740"/>
              <a:chOff x="6071763" y="3898466"/>
              <a:chExt cx="188672" cy="45740"/>
            </a:xfrm>
            <a:solidFill>
              <a:srgbClr val="8D8D8D"/>
            </a:solidFill>
          </p:grpSpPr>
          <p:sp>
            <p:nvSpPr>
              <p:cNvPr id="556" name="Oval 555">
                <a:extLst>
                  <a:ext uri="{FF2B5EF4-FFF2-40B4-BE49-F238E27FC236}">
                    <a16:creationId xmlns:a16="http://schemas.microsoft.com/office/drawing/2014/main" id="{EC84D73B-3506-4E36-A5EA-669DF2C80E3D}"/>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7ACE184-5411-449F-85D3-30C80EFFA3F8}"/>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6F5DC873-2E22-4CEA-8580-1BB31CEF4AB0}"/>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6" name="Group 485">
            <a:extLst>
              <a:ext uri="{FF2B5EF4-FFF2-40B4-BE49-F238E27FC236}">
                <a16:creationId xmlns:a16="http://schemas.microsoft.com/office/drawing/2014/main" id="{0A68461A-8EF0-4D8C-8323-E66AB3C5D78F}"/>
              </a:ext>
            </a:extLst>
          </p:cNvPr>
          <p:cNvGrpSpPr/>
          <p:nvPr/>
        </p:nvGrpSpPr>
        <p:grpSpPr>
          <a:xfrm>
            <a:off x="152400" y="101085"/>
            <a:ext cx="4422525" cy="1882098"/>
            <a:chOff x="152400" y="101085"/>
            <a:chExt cx="4422525" cy="1707904"/>
          </a:xfrm>
        </p:grpSpPr>
        <p:sp>
          <p:nvSpPr>
            <p:cNvPr id="487" name="Rectangle 486">
              <a:extLst>
                <a:ext uri="{FF2B5EF4-FFF2-40B4-BE49-F238E27FC236}">
                  <a16:creationId xmlns:a16="http://schemas.microsoft.com/office/drawing/2014/main" id="{F7D633E9-D43B-4820-A3DD-2DAD4021813C}"/>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8" name="Rectangle 487">
              <a:extLst>
                <a:ext uri="{FF2B5EF4-FFF2-40B4-BE49-F238E27FC236}">
                  <a16:creationId xmlns:a16="http://schemas.microsoft.com/office/drawing/2014/main" id="{9B85FBD6-6E0D-4CE6-B79B-A1912DE3D402}"/>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184" name="Group 183">
            <a:extLst>
              <a:ext uri="{FF2B5EF4-FFF2-40B4-BE49-F238E27FC236}">
                <a16:creationId xmlns:a16="http://schemas.microsoft.com/office/drawing/2014/main" id="{2CBA323F-9F73-428A-BEE5-1F208DEC406E}"/>
              </a:ext>
            </a:extLst>
          </p:cNvPr>
          <p:cNvGrpSpPr/>
          <p:nvPr/>
        </p:nvGrpSpPr>
        <p:grpSpPr>
          <a:xfrm>
            <a:off x="3437083" y="400880"/>
            <a:ext cx="1069411" cy="182880"/>
            <a:chOff x="3437083" y="400880"/>
            <a:chExt cx="1069411" cy="182880"/>
          </a:xfrm>
        </p:grpSpPr>
        <p:sp>
          <p:nvSpPr>
            <p:cNvPr id="489" name="Rectangle 488">
              <a:extLst>
                <a:ext uri="{FF2B5EF4-FFF2-40B4-BE49-F238E27FC236}">
                  <a16:creationId xmlns:a16="http://schemas.microsoft.com/office/drawing/2014/main" id="{F77DEC1C-4F05-4F8B-BE93-DDAB6E0234F6}"/>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490" name="Commitments_EC4D">
              <a:extLst>
                <a:ext uri="{FF2B5EF4-FFF2-40B4-BE49-F238E27FC236}">
                  <a16:creationId xmlns:a16="http://schemas.microsoft.com/office/drawing/2014/main" id="{2817F7F2-EC86-4EC5-92FA-2D78FF5B8AF0}"/>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F0E5967-DFDD-412F-A30F-B70A66AFE456}"/>
              </a:ext>
            </a:extLst>
          </p:cNvPr>
          <p:cNvGrpSpPr/>
          <p:nvPr/>
        </p:nvGrpSpPr>
        <p:grpSpPr>
          <a:xfrm>
            <a:off x="256411" y="400880"/>
            <a:ext cx="1025332" cy="182880"/>
            <a:chOff x="256411" y="400880"/>
            <a:chExt cx="1025332" cy="182880"/>
          </a:xfrm>
        </p:grpSpPr>
        <p:sp>
          <p:nvSpPr>
            <p:cNvPr id="507" name="Rectangle 506">
              <a:hlinkClick r:id="rId77"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9C82B3BB-5E37-49F3-B804-20CF9B3AD125}"/>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Experts</a:t>
              </a:r>
            </a:p>
          </p:txBody>
        </p:sp>
        <p:sp>
          <p:nvSpPr>
            <p:cNvPr id="512" name="people_4" title="Icon of a person">
              <a:extLst>
                <a:ext uri="{FF2B5EF4-FFF2-40B4-BE49-F238E27FC236}">
                  <a16:creationId xmlns:a16="http://schemas.microsoft.com/office/drawing/2014/main" id="{0D685DE7-94A9-4799-B488-197446CA247E}"/>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1A4E3502-452A-45BF-B31A-DF392AE2513E}"/>
              </a:ext>
            </a:extLst>
          </p:cNvPr>
          <p:cNvGrpSpPr/>
          <p:nvPr/>
        </p:nvGrpSpPr>
        <p:grpSpPr>
          <a:xfrm>
            <a:off x="1335864" y="400880"/>
            <a:ext cx="2047098" cy="182880"/>
            <a:chOff x="1335864" y="400880"/>
            <a:chExt cx="2047098" cy="182880"/>
          </a:xfrm>
        </p:grpSpPr>
        <p:sp>
          <p:nvSpPr>
            <p:cNvPr id="508" name="Rectangle 507">
              <a:hlinkClick r:id="rId78"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3901389D-3FD9-474D-AE98-20B5BEDCC34B}"/>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Detection and Response Team (DART)</a:t>
              </a:r>
            </a:p>
          </p:txBody>
        </p:sp>
        <p:sp>
          <p:nvSpPr>
            <p:cNvPr id="570" name="people_4" title="Icon of a person">
              <a:extLst>
                <a:ext uri="{FF2B5EF4-FFF2-40B4-BE49-F238E27FC236}">
                  <a16:creationId xmlns:a16="http://schemas.microsoft.com/office/drawing/2014/main" id="{54BD4277-A24D-411B-B67B-A24151378BAE}"/>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2" name="Straight Connector 91">
            <a:extLst>
              <a:ext uri="{FF2B5EF4-FFF2-40B4-BE49-F238E27FC236}">
                <a16:creationId xmlns:a16="http://schemas.microsoft.com/office/drawing/2014/main" id="{6B17952F-06A6-4BB5-A7F3-B4DCFF1E9126}"/>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0" name="Straight Connector 629">
            <a:extLst>
              <a:ext uri="{FF2B5EF4-FFF2-40B4-BE49-F238E27FC236}">
                <a16:creationId xmlns:a16="http://schemas.microsoft.com/office/drawing/2014/main" id="{7F63C01E-81EB-4FD5-B705-AACFC33F76A5}"/>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 name="Group 93">
            <a:extLst>
              <a:ext uri="{FF2B5EF4-FFF2-40B4-BE49-F238E27FC236}">
                <a16:creationId xmlns:a16="http://schemas.microsoft.com/office/drawing/2014/main" id="{2C901292-AB61-4C30-97B4-77372A0E7015}"/>
              </a:ext>
            </a:extLst>
          </p:cNvPr>
          <p:cNvGrpSpPr/>
          <p:nvPr/>
        </p:nvGrpSpPr>
        <p:grpSpPr>
          <a:xfrm>
            <a:off x="421510" y="3347718"/>
            <a:ext cx="1359790" cy="278260"/>
            <a:chOff x="514997" y="3372862"/>
            <a:chExt cx="1003603" cy="205372"/>
          </a:xfrm>
        </p:grpSpPr>
        <p:grpSp>
          <p:nvGrpSpPr>
            <p:cNvPr id="48" name="Group 47">
              <a:extLst>
                <a:ext uri="{FF2B5EF4-FFF2-40B4-BE49-F238E27FC236}">
                  <a16:creationId xmlns:a16="http://schemas.microsoft.com/office/drawing/2014/main" id="{BFC65816-92B6-45F8-8B56-B9FE7300B40A}"/>
                </a:ext>
              </a:extLst>
            </p:cNvPr>
            <p:cNvGrpSpPr/>
            <p:nvPr/>
          </p:nvGrpSpPr>
          <p:grpSpPr>
            <a:xfrm>
              <a:off x="1246534" y="3372862"/>
              <a:ext cx="272066" cy="20537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98163" y="3372862"/>
              <a:ext cx="267972" cy="205372"/>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704349" y="3372862"/>
              <a:ext cx="114329" cy="189803"/>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514997" y="3372862"/>
              <a:ext cx="113901" cy="189803"/>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32BAD089-192A-4476-9522-433AD508E454}"/>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2" name="Rectangle 62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861B52B9-C9BF-4E8F-8F85-379792DACC29}"/>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4" name="Rectangle 3">
            <a:hlinkClick r:id="rId80"/>
            <a:extLst>
              <a:ext uri="{FF2B5EF4-FFF2-40B4-BE49-F238E27FC236}">
                <a16:creationId xmlns:a16="http://schemas.microsoft.com/office/drawing/2014/main" id="{8560328C-4562-4C24-936C-9AE9C20CFFE2}"/>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(DLP)</a:t>
            </a:r>
          </a:p>
        </p:txBody>
      </p:sp>
      <p:sp>
        <p:nvSpPr>
          <p:cNvPr id="6" name="Rectangle 5">
            <a:hlinkClick r:id="rId81"/>
            <a:extLst>
              <a:ext uri="{FF2B5EF4-FFF2-40B4-BE49-F238E27FC236}">
                <a16:creationId xmlns:a16="http://schemas.microsoft.com/office/drawing/2014/main" id="{1464AD76-D4D6-4AF5-ADF3-E0AF93F35A19}"/>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28" name="Group 27">
            <a:extLst>
              <a:ext uri="{FF2B5EF4-FFF2-40B4-BE49-F238E27FC236}">
                <a16:creationId xmlns:a16="http://schemas.microsoft.com/office/drawing/2014/main" id="{9C4C3076-4E82-4D65-9B7F-E482C4C19C5B}"/>
              </a:ext>
            </a:extLst>
          </p:cNvPr>
          <p:cNvGrpSpPr/>
          <p:nvPr/>
        </p:nvGrpSpPr>
        <p:grpSpPr>
          <a:xfrm>
            <a:off x="1000385" y="4776164"/>
            <a:ext cx="188672" cy="45740"/>
            <a:chOff x="6071763" y="3898466"/>
            <a:chExt cx="188672" cy="45740"/>
          </a:xfrm>
          <a:solidFill>
            <a:srgbClr val="0078D7"/>
          </a:solidFill>
        </p:grpSpPr>
        <p:sp>
          <p:nvSpPr>
            <p:cNvPr id="9" name="Oval 8">
              <a:extLst>
                <a:ext uri="{FF2B5EF4-FFF2-40B4-BE49-F238E27FC236}">
                  <a16:creationId xmlns:a16="http://schemas.microsoft.com/office/drawing/2014/main" id="{6B224E69-B4D0-4161-87C2-E2487A013C96}"/>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95613B7-D819-4708-9FD7-74A53C50548A}"/>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4EF1DAA-333B-4852-8041-10332B6BD364}"/>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3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6B386A09-7E67-45B5-8984-4B9EAD075067}"/>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33" name="Rectangle 32">
            <a:hlinkClick r:id="rId82"/>
            <a:extLst>
              <a:ext uri="{FF2B5EF4-FFF2-40B4-BE49-F238E27FC236}">
                <a16:creationId xmlns:a16="http://schemas.microsoft.com/office/drawing/2014/main" id="{0C81D2C1-7412-49F5-8285-C4BDCACB3A06}"/>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617" name="Straight Connector 616">
            <a:extLst>
              <a:ext uri="{FF2B5EF4-FFF2-40B4-BE49-F238E27FC236}">
                <a16:creationId xmlns:a16="http://schemas.microsoft.com/office/drawing/2014/main" id="{DF0411BC-7BCC-4413-98AA-2FC35D64F42C}"/>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093C57A3-BDCB-413C-BBB5-303C7813D4EA}"/>
              </a:ext>
            </a:extLst>
          </p:cNvPr>
          <p:cNvGrpSpPr/>
          <p:nvPr/>
        </p:nvGrpSpPr>
        <p:grpSpPr>
          <a:xfrm>
            <a:off x="3053186" y="5532991"/>
            <a:ext cx="5138706" cy="785136"/>
            <a:chOff x="3053186" y="5532991"/>
            <a:chExt cx="5138706" cy="785136"/>
          </a:xfrm>
        </p:grpSpPr>
        <p:sp>
          <p:nvSpPr>
            <p:cNvPr id="149" name="L-Shape 148">
              <a:hlinkClick r:id="rId83"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03B711DE-E01C-45E2-A866-CE699D618E9C}"/>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91" name="TextBox 890">
              <a:hlinkClick r:id="rId83"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45C80C1E-85C2-4882-88DD-AA6FE6855501}"/>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24" name="Group 123">
              <a:extLst>
                <a:ext uri="{FF2B5EF4-FFF2-40B4-BE49-F238E27FC236}">
                  <a16:creationId xmlns:a16="http://schemas.microsoft.com/office/drawing/2014/main" id="{DF6C9B17-8853-485C-8B1B-F860536D696C}"/>
                </a:ext>
              </a:extLst>
            </p:cNvPr>
            <p:cNvGrpSpPr/>
            <p:nvPr/>
          </p:nvGrpSpPr>
          <p:grpSpPr>
            <a:xfrm>
              <a:off x="4739609" y="5987595"/>
              <a:ext cx="3346444" cy="286748"/>
              <a:chOff x="4739609" y="5987595"/>
              <a:chExt cx="3346444" cy="286748"/>
            </a:xfrm>
          </p:grpSpPr>
          <p:sp>
            <p:nvSpPr>
              <p:cNvPr id="46" name="Rectangle: Rounded Corners 45">
                <a:extLst>
                  <a:ext uri="{FF2B5EF4-FFF2-40B4-BE49-F238E27FC236}">
                    <a16:creationId xmlns:a16="http://schemas.microsoft.com/office/drawing/2014/main" id="{E403BC0E-12DD-454D-8C22-5B3FA5E3444C}"/>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1" name="Picture 171">
                <a:extLst>
                  <a:ext uri="{FF2B5EF4-FFF2-40B4-BE49-F238E27FC236}">
                    <a16:creationId xmlns:a16="http://schemas.microsoft.com/office/drawing/2014/main" id="{61C78D51-FEAF-4ADB-BB34-DFE89CD70DE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 name="Picture 806">
                <a:extLst>
                  <a:ext uri="{FF2B5EF4-FFF2-40B4-BE49-F238E27FC236}">
                    <a16:creationId xmlns:a16="http://schemas.microsoft.com/office/drawing/2014/main" id="{C8C2E460-FCAD-4DDD-A68E-4D6F1BAF8E2B}"/>
                  </a:ext>
                </a:extLst>
              </p:cNvPr>
              <p:cNvPicPr>
                <a:picLocks noChangeAspect="1"/>
              </p:cNvPicPr>
              <p:nvPr/>
            </p:nvPicPr>
            <p:blipFill>
              <a:blip r:embed="rId84"/>
              <a:stretch>
                <a:fillRect/>
              </a:stretch>
            </p:blipFill>
            <p:spPr>
              <a:xfrm>
                <a:off x="5252931" y="6072611"/>
                <a:ext cx="102167" cy="116716"/>
              </a:xfrm>
              <a:prstGeom prst="rect">
                <a:avLst/>
              </a:prstGeom>
            </p:spPr>
          </p:pic>
          <p:pic>
            <p:nvPicPr>
              <p:cNvPr id="808" name="Picture 807">
                <a:extLst>
                  <a:ext uri="{FF2B5EF4-FFF2-40B4-BE49-F238E27FC236}">
                    <a16:creationId xmlns:a16="http://schemas.microsoft.com/office/drawing/2014/main" id="{AA54CB95-4E55-4C25-909A-0F917575181B}"/>
                  </a:ext>
                </a:extLst>
              </p:cNvPr>
              <p:cNvPicPr>
                <a:picLocks noChangeAspect="1"/>
              </p:cNvPicPr>
              <p:nvPr/>
            </p:nvPicPr>
            <p:blipFill>
              <a:blip r:embed="rId85"/>
              <a:stretch>
                <a:fillRect/>
              </a:stretch>
            </p:blipFill>
            <p:spPr>
              <a:xfrm>
                <a:off x="6518059" y="6057557"/>
                <a:ext cx="161926" cy="146825"/>
              </a:xfrm>
              <a:prstGeom prst="rect">
                <a:avLst/>
              </a:prstGeom>
            </p:spPr>
          </p:pic>
          <p:pic>
            <p:nvPicPr>
              <p:cNvPr id="809" name="Picture 808">
                <a:extLst>
                  <a:ext uri="{FF2B5EF4-FFF2-40B4-BE49-F238E27FC236}">
                    <a16:creationId xmlns:a16="http://schemas.microsoft.com/office/drawing/2014/main" id="{008FCE99-22D5-4C65-839C-B01C115F3413}"/>
                  </a:ext>
                </a:extLst>
              </p:cNvPr>
              <p:cNvPicPr>
                <a:picLocks noChangeAspect="1"/>
              </p:cNvPicPr>
              <p:nvPr/>
            </p:nvPicPr>
            <p:blipFill>
              <a:blip r:embed="rId86"/>
              <a:stretch>
                <a:fillRect/>
              </a:stretch>
            </p:blipFill>
            <p:spPr>
              <a:xfrm>
                <a:off x="7546787" y="6066521"/>
                <a:ext cx="142280" cy="128897"/>
              </a:xfrm>
              <a:prstGeom prst="rect">
                <a:avLst/>
              </a:prstGeom>
            </p:spPr>
          </p:pic>
          <p:pic>
            <p:nvPicPr>
              <p:cNvPr id="810" name="Picture 809">
                <a:extLst>
                  <a:ext uri="{FF2B5EF4-FFF2-40B4-BE49-F238E27FC236}">
                    <a16:creationId xmlns:a16="http://schemas.microsoft.com/office/drawing/2014/main" id="{35787053-EDB4-4807-BBEC-F682F01C44CE}"/>
                  </a:ext>
                </a:extLst>
              </p:cNvPr>
              <p:cNvPicPr>
                <a:picLocks noChangeAspect="1"/>
              </p:cNvPicPr>
              <p:nvPr/>
            </p:nvPicPr>
            <p:blipFill>
              <a:blip r:embed="rId87"/>
              <a:stretch>
                <a:fillRect/>
              </a:stretch>
            </p:blipFill>
            <p:spPr>
              <a:xfrm>
                <a:off x="5086415" y="6076475"/>
                <a:ext cx="94923" cy="108989"/>
              </a:xfrm>
              <a:prstGeom prst="rect">
                <a:avLst/>
              </a:prstGeom>
            </p:spPr>
          </p:pic>
          <p:pic>
            <p:nvPicPr>
              <p:cNvPr id="811" name="図 379">
                <a:extLst>
                  <a:ext uri="{FF2B5EF4-FFF2-40B4-BE49-F238E27FC236}">
                    <a16:creationId xmlns:a16="http://schemas.microsoft.com/office/drawing/2014/main" id="{349D6979-6712-427E-8F21-17646043B1C3}"/>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12" name="Picture 10" descr="תוצאת תמונה עבור ‪azure virtual machine logo‬‏">
                <a:extLst>
                  <a:ext uri="{FF2B5EF4-FFF2-40B4-BE49-F238E27FC236}">
                    <a16:creationId xmlns:a16="http://schemas.microsoft.com/office/drawing/2014/main" id="{80225B61-D811-49F1-9D76-D4D8776DD6E5}"/>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13" name="Picture 12" descr="תוצאת תמונה עבור ‪azure virtual machine logo‬‏">
                <a:extLst>
                  <a:ext uri="{FF2B5EF4-FFF2-40B4-BE49-F238E27FC236}">
                    <a16:creationId xmlns:a16="http://schemas.microsoft.com/office/drawing/2014/main" id="{EB46932B-E16F-4B3E-9E08-A01EFEBF473B}"/>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15" name="Picture 10" descr="תוצאת תמונה עבור ‪azure kubernetes service‬‏">
                <a:extLst>
                  <a:ext uri="{FF2B5EF4-FFF2-40B4-BE49-F238E27FC236}">
                    <a16:creationId xmlns:a16="http://schemas.microsoft.com/office/drawing/2014/main" id="{B8200BC0-B58E-460A-938C-5439D76A8390}"/>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16" name="Picture 6" descr="Image result for Azure Files   icon">
                <a:extLst>
                  <a:ext uri="{FF2B5EF4-FFF2-40B4-BE49-F238E27FC236}">
                    <a16:creationId xmlns:a16="http://schemas.microsoft.com/office/drawing/2014/main" id="{44F202ED-846E-4AFF-830E-FDE4BBAC152F}"/>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826">
                <a:extLst>
                  <a:ext uri="{FF2B5EF4-FFF2-40B4-BE49-F238E27FC236}">
                    <a16:creationId xmlns:a16="http://schemas.microsoft.com/office/drawing/2014/main" id="{C207E0E8-E457-4382-9760-2149FC32CDB7}"/>
                  </a:ext>
                </a:extLst>
              </p:cNvPr>
              <p:cNvPicPr>
                <a:picLocks noChangeAspect="1"/>
              </p:cNvPicPr>
              <p:nvPr/>
            </p:nvPicPr>
            <p:blipFill>
              <a:blip r:embed="rId93"/>
              <a:stretch>
                <a:fillRect/>
              </a:stretch>
            </p:blipFill>
            <p:spPr>
              <a:xfrm>
                <a:off x="6751578" y="6066659"/>
                <a:ext cx="107564" cy="128620"/>
              </a:xfrm>
              <a:prstGeom prst="rect">
                <a:avLst/>
              </a:prstGeom>
            </p:spPr>
          </p:pic>
          <p:pic>
            <p:nvPicPr>
              <p:cNvPr id="829" name="Picture 2" descr="Azure Blob File System | Drupal.org">
                <a:extLst>
                  <a:ext uri="{FF2B5EF4-FFF2-40B4-BE49-F238E27FC236}">
                    <a16:creationId xmlns:a16="http://schemas.microsoft.com/office/drawing/2014/main" id="{35891F9A-4DC7-4C7D-ABC3-EA4375ECC407}"/>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21" name="Picture 2" descr="Image result for azure network icon">
                <a:extLst>
                  <a:ext uri="{FF2B5EF4-FFF2-40B4-BE49-F238E27FC236}">
                    <a16:creationId xmlns:a16="http://schemas.microsoft.com/office/drawing/2014/main" id="{FD9FE50A-BF4C-44C3-9AF4-748C6298FB1C}"/>
                  </a:ext>
                </a:extLst>
              </p:cNvPr>
              <p:cNvPicPr>
                <a:picLocks noChangeAspect="1" noChangeArrowheads="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2" descr="Why Use Azure DNS? | Aidan Finn, IT Pro">
                <a:extLst>
                  <a:ext uri="{FF2B5EF4-FFF2-40B4-BE49-F238E27FC236}">
                    <a16:creationId xmlns:a16="http://schemas.microsoft.com/office/drawing/2014/main" id="{CFF30382-F57D-4861-A34A-9AF1E70B0ADB}"/>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54" name="Group 553">
                <a:extLst>
                  <a:ext uri="{FF2B5EF4-FFF2-40B4-BE49-F238E27FC236}">
                    <a16:creationId xmlns:a16="http://schemas.microsoft.com/office/drawing/2014/main" id="{9A71DA0F-812D-4C87-9312-B2057781DF37}"/>
                  </a:ext>
                </a:extLst>
              </p:cNvPr>
              <p:cNvGrpSpPr/>
              <p:nvPr/>
            </p:nvGrpSpPr>
            <p:grpSpPr>
              <a:xfrm>
                <a:off x="7760659" y="6108110"/>
                <a:ext cx="188672" cy="45719"/>
                <a:chOff x="6660452" y="3094221"/>
                <a:chExt cx="188672" cy="45719"/>
              </a:xfrm>
              <a:solidFill>
                <a:schemeClr val="tx1"/>
              </a:solidFill>
            </p:grpSpPr>
            <p:sp>
              <p:nvSpPr>
                <p:cNvPr id="555" name="Oval 554">
                  <a:extLst>
                    <a:ext uri="{FF2B5EF4-FFF2-40B4-BE49-F238E27FC236}">
                      <a16:creationId xmlns:a16="http://schemas.microsoft.com/office/drawing/2014/main" id="{4F61EB34-571F-4F7B-B00A-EFD7613F6222}"/>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592442AC-C6D9-4036-9815-05A79E5802AB}"/>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Oval 576">
                  <a:extLst>
                    <a:ext uri="{FF2B5EF4-FFF2-40B4-BE49-F238E27FC236}">
                      <a16:creationId xmlns:a16="http://schemas.microsoft.com/office/drawing/2014/main" id="{0A476E0E-0CAD-40AD-8F2E-CB71E7D06FC9}"/>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 name="Rectangle 17">
            <a:hlinkClick r:id="rId97"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3A189D1C-92E3-4DC0-8CCB-340C3FEDAFAA}"/>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Communication Compliance</a:t>
            </a:r>
          </a:p>
        </p:txBody>
      </p:sp>
      <p:sp>
        <p:nvSpPr>
          <p:cNvPr id="45" name="Rectangle 44">
            <a:hlinkClick r:id="rId9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83588B1B-F386-431A-8F85-C955ECA76C51}"/>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47" name="Picture 46">
            <a:extLst>
              <a:ext uri="{FF2B5EF4-FFF2-40B4-BE49-F238E27FC236}">
                <a16:creationId xmlns:a16="http://schemas.microsoft.com/office/drawing/2014/main" id="{C40408B8-7A8B-4FF9-BF6D-953172A80D3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172" name="Group 171">
            <a:extLst>
              <a:ext uri="{FF2B5EF4-FFF2-40B4-BE49-F238E27FC236}">
                <a16:creationId xmlns:a16="http://schemas.microsoft.com/office/drawing/2014/main" id="{F59AF5E7-FF73-4D1D-BB8F-2D47AE61F8F9}"/>
              </a:ext>
            </a:extLst>
          </p:cNvPr>
          <p:cNvGrpSpPr/>
          <p:nvPr/>
        </p:nvGrpSpPr>
        <p:grpSpPr>
          <a:xfrm>
            <a:off x="2072144" y="2573320"/>
            <a:ext cx="6075908" cy="562912"/>
            <a:chOff x="2072144" y="2573320"/>
            <a:chExt cx="6075908" cy="562912"/>
          </a:xfrm>
        </p:grpSpPr>
        <p:grpSp>
          <p:nvGrpSpPr>
            <p:cNvPr id="643" name="Group 642">
              <a:extLst>
                <a:ext uri="{FF2B5EF4-FFF2-40B4-BE49-F238E27FC236}">
                  <a16:creationId xmlns:a16="http://schemas.microsoft.com/office/drawing/2014/main" id="{3054C0BD-FE0F-4235-BF38-C4B0FC18FB4C}"/>
                </a:ext>
              </a:extLst>
            </p:cNvPr>
            <p:cNvGrpSpPr/>
            <p:nvPr/>
          </p:nvGrpSpPr>
          <p:grpSpPr>
            <a:xfrm>
              <a:off x="2072144" y="2573320"/>
              <a:ext cx="6075908" cy="562912"/>
              <a:chOff x="-5672052" y="1703909"/>
              <a:chExt cx="6069895" cy="562912"/>
            </a:xfrm>
          </p:grpSpPr>
          <p:sp>
            <p:nvSpPr>
              <p:cNvPr id="645" name="L-Shape 644">
                <a:extLst>
                  <a:ext uri="{FF2B5EF4-FFF2-40B4-BE49-F238E27FC236}">
                    <a16:creationId xmlns:a16="http://schemas.microsoft.com/office/drawing/2014/main" id="{070E6783-A7F1-4D00-A9EC-557BC13CB161}"/>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54" name="Rectangle 653">
                <a:hlinkClick r:id="rId9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95F46EE9-86EB-4629-8FEA-24461EA9E1E7}"/>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655" name="Rectangle 654">
                <a:hlinkClick r:id="rId100"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5EE73FEF-1503-4F06-8475-1ECD7F3B41A4}"/>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656" name="Rectangle 655">
                <a:hlinkClick r:id="rId101"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6E34BFFA-A7AD-4A4A-9EC3-393169513663}"/>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657" name="Group 656">
                <a:extLst>
                  <a:ext uri="{FF2B5EF4-FFF2-40B4-BE49-F238E27FC236}">
                    <a16:creationId xmlns:a16="http://schemas.microsoft.com/office/drawing/2014/main" id="{AED6E7BC-D5E0-4AD5-8F37-EE9F72A4B170}"/>
                  </a:ext>
                </a:extLst>
              </p:cNvPr>
              <p:cNvGrpSpPr/>
              <p:nvPr/>
            </p:nvGrpSpPr>
            <p:grpSpPr>
              <a:xfrm>
                <a:off x="-456294" y="2147605"/>
                <a:ext cx="188672" cy="45719"/>
                <a:chOff x="6662695" y="2902103"/>
                <a:chExt cx="188672" cy="45719"/>
              </a:xfrm>
            </p:grpSpPr>
            <p:sp>
              <p:nvSpPr>
                <p:cNvPr id="659" name="Oval 658">
                  <a:extLst>
                    <a:ext uri="{FF2B5EF4-FFF2-40B4-BE49-F238E27FC236}">
                      <a16:creationId xmlns:a16="http://schemas.microsoft.com/office/drawing/2014/main" id="{D2880ADF-2868-4117-BCB9-8616A7B6FE2A}"/>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Oval 659">
                  <a:extLst>
                    <a:ext uri="{FF2B5EF4-FFF2-40B4-BE49-F238E27FC236}">
                      <a16:creationId xmlns:a16="http://schemas.microsoft.com/office/drawing/2014/main" id="{917DAF8C-AD3B-4874-8E90-83A4062CD6B7}"/>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3" name="Oval 672">
                  <a:extLst>
                    <a:ext uri="{FF2B5EF4-FFF2-40B4-BE49-F238E27FC236}">
                      <a16:creationId xmlns:a16="http://schemas.microsoft.com/office/drawing/2014/main" id="{8280AF23-3396-44FB-940E-CB825FE53068}"/>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102">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139" name="Rectangle 138">
            <a:hlinkClick r:id="rId103"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CDE07A68-2428-45E5-9968-1A90B5CDDF9B}"/>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Bastion</a:t>
            </a:r>
          </a:p>
        </p:txBody>
      </p:sp>
      <p:pic>
        <p:nvPicPr>
          <p:cNvPr id="141" name="Picture 140">
            <a:extLst>
              <a:ext uri="{FF2B5EF4-FFF2-40B4-BE49-F238E27FC236}">
                <a16:creationId xmlns:a16="http://schemas.microsoft.com/office/drawing/2014/main" id="{1EF9AB41-2CE5-415B-B724-DFDF664A612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156" name="Group 155">
            <a:extLst>
              <a:ext uri="{FF2B5EF4-FFF2-40B4-BE49-F238E27FC236}">
                <a16:creationId xmlns:a16="http://schemas.microsoft.com/office/drawing/2014/main" id="{B737F583-2D54-4701-902D-BE882AE251EB}"/>
              </a:ext>
            </a:extLst>
          </p:cNvPr>
          <p:cNvGrpSpPr/>
          <p:nvPr/>
        </p:nvGrpSpPr>
        <p:grpSpPr>
          <a:xfrm>
            <a:off x="8496606" y="2022764"/>
            <a:ext cx="203471" cy="2500256"/>
            <a:chOff x="8496606" y="2022764"/>
            <a:chExt cx="203471" cy="2500256"/>
          </a:xfrm>
        </p:grpSpPr>
        <p:cxnSp>
          <p:nvCxnSpPr>
            <p:cNvPr id="35" name="Connector: Elbow 34">
              <a:extLst>
                <a:ext uri="{FF2B5EF4-FFF2-40B4-BE49-F238E27FC236}">
                  <a16:creationId xmlns:a16="http://schemas.microsoft.com/office/drawing/2014/main" id="{4B151B1C-8727-499D-AA3F-92C3D3CFF5D8}"/>
                </a:ext>
              </a:extLst>
            </p:cNvPr>
            <p:cNvCxnSpPr>
              <a:cxnSpLocks/>
              <a:endCxn id="26"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5" name="Rectangle 574">
              <a:extLst>
                <a:ext uri="{FF2B5EF4-FFF2-40B4-BE49-F238E27FC236}">
                  <a16:creationId xmlns:a16="http://schemas.microsoft.com/office/drawing/2014/main" id="{20CEB19A-55EE-424D-B0DB-D664A591C27E}"/>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594" name="Connector: Elbow 799">
              <a:extLst>
                <a:ext uri="{FF2B5EF4-FFF2-40B4-BE49-F238E27FC236}">
                  <a16:creationId xmlns:a16="http://schemas.microsoft.com/office/drawing/2014/main" id="{F2C3CB5F-7A56-4B01-A435-9149D5D8765A}"/>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0" name="Rectangle 419">
            <a:extLst>
              <a:ext uri="{FF2B5EF4-FFF2-40B4-BE49-F238E27FC236}">
                <a16:creationId xmlns:a16="http://schemas.microsoft.com/office/drawing/2014/main" id="{1B6FAF7A-D9DA-47AB-BDE1-4EFFC2A16B0B}"/>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26" name="Rectangle 25">
            <a:hlinkClick r:id="rId104"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7409DD85-1AA1-449A-9AEB-AB048482721D}"/>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eDiscovery</a:t>
            </a:r>
          </a:p>
        </p:txBody>
      </p:sp>
      <p:sp>
        <p:nvSpPr>
          <p:cNvPr id="590" name="Rectangle 589">
            <a:hlinkClick r:id="rId105"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798E8FB-BDBF-4357-8D0F-B433633B7B56}"/>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Data Governance</a:t>
            </a:r>
          </a:p>
        </p:txBody>
      </p:sp>
      <p:grpSp>
        <p:nvGrpSpPr>
          <p:cNvPr id="180" name="Group 179">
            <a:extLst>
              <a:ext uri="{FF2B5EF4-FFF2-40B4-BE49-F238E27FC236}">
                <a16:creationId xmlns:a16="http://schemas.microsoft.com/office/drawing/2014/main" id="{0B1C9A7E-E7B4-46A9-B8A9-D8AA572BFEDC}"/>
              </a:ext>
            </a:extLst>
          </p:cNvPr>
          <p:cNvGrpSpPr/>
          <p:nvPr/>
        </p:nvGrpSpPr>
        <p:grpSpPr>
          <a:xfrm>
            <a:off x="2982622" y="5780024"/>
            <a:ext cx="1767228" cy="563622"/>
            <a:chOff x="2982622" y="5780024"/>
            <a:chExt cx="1767228" cy="563622"/>
          </a:xfrm>
        </p:grpSpPr>
        <p:sp>
          <p:nvSpPr>
            <p:cNvPr id="177" name="Rectangle 176" descr="Azure Defender for IoT provides agentless security for unmanaged IoT/OT devices (via integration of CyberX technology) plus security for greenfield devices managed via Azure IoT Hub. It is deployed either as a cloud-connected or fully on-premises solution.">
              <a:hlinkClick r:id="rId106"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631FEFCA-F9EA-4A84-BCEE-FFCCCB1804A9}"/>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178" name="Rounded Rectangle 1457">
              <a:extLst>
                <a:ext uri="{FF2B5EF4-FFF2-40B4-BE49-F238E27FC236}">
                  <a16:creationId xmlns:a16="http://schemas.microsoft.com/office/drawing/2014/main" id="{CA3C7093-6239-47C5-AC3D-A705F2187BE7}"/>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179" name="Rounded Rectangle 1457">
              <a:extLst>
                <a:ext uri="{FF2B5EF4-FFF2-40B4-BE49-F238E27FC236}">
                  <a16:creationId xmlns:a16="http://schemas.microsoft.com/office/drawing/2014/main" id="{0F0B677C-0283-4FEF-B8AB-B580CD51E216}"/>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117" name="Rectangle 116">
            <a:extLst>
              <a:ext uri="{FF2B5EF4-FFF2-40B4-BE49-F238E27FC236}">
                <a16:creationId xmlns:a16="http://schemas.microsoft.com/office/drawing/2014/main" id="{00D9F366-EF89-4BE2-8427-0E9140087F42}"/>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ounded Rectangle 804">
            <a:hlinkClick r:id="rId107"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847" name="Rectangle 846">
            <a:hlinkClick r:id="rId108"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767F699E-8BF5-48FD-8960-24B3421585D2}"/>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119" name="Group 118">
            <a:extLst>
              <a:ext uri="{FF2B5EF4-FFF2-40B4-BE49-F238E27FC236}">
                <a16:creationId xmlns:a16="http://schemas.microsoft.com/office/drawing/2014/main" id="{8D777644-76C8-477B-B501-9070FC01C645}"/>
              </a:ext>
            </a:extLst>
          </p:cNvPr>
          <p:cNvGrpSpPr/>
          <p:nvPr/>
        </p:nvGrpSpPr>
        <p:grpSpPr>
          <a:xfrm>
            <a:off x="293032" y="6558019"/>
            <a:ext cx="3787404" cy="165874"/>
            <a:chOff x="4130626" y="6557510"/>
            <a:chExt cx="3787404" cy="165874"/>
          </a:xfrm>
        </p:grpSpPr>
        <p:sp>
          <p:nvSpPr>
            <p:cNvPr id="848" name="Rectangle 847">
              <a:hlinkClick r:id="rId109"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1DCF43F-6876-458C-8AE6-3AFEB739D463}"/>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598" name="Group 4">
              <a:extLst>
                <a:ext uri="{FF2B5EF4-FFF2-40B4-BE49-F238E27FC236}">
                  <a16:creationId xmlns:a16="http://schemas.microsoft.com/office/drawing/2014/main" id="{6AFA49D0-A4F3-4095-9735-07C2B0FCDA21}"/>
                </a:ext>
              </a:extLst>
            </p:cNvPr>
            <p:cNvGrpSpPr>
              <a:grpSpLocks noChangeAspect="1"/>
            </p:cNvGrpSpPr>
            <p:nvPr/>
          </p:nvGrpSpPr>
          <p:grpSpPr bwMode="auto">
            <a:xfrm>
              <a:off x="4180872" y="6573533"/>
              <a:ext cx="137530" cy="137530"/>
              <a:chOff x="380" y="3325"/>
              <a:chExt cx="286" cy="286"/>
            </a:xfrm>
            <a:solidFill>
              <a:srgbClr val="243A5E"/>
            </a:solidFill>
          </p:grpSpPr>
          <p:sp>
            <p:nvSpPr>
              <p:cNvPr id="613" name="Freeform 5">
                <a:extLst>
                  <a:ext uri="{FF2B5EF4-FFF2-40B4-BE49-F238E27FC236}">
                    <a16:creationId xmlns:a16="http://schemas.microsoft.com/office/drawing/2014/main" id="{D66A1841-5E59-4B8B-908B-FD0E85320666}"/>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4" name="Oval 6">
                <a:extLst>
                  <a:ext uri="{FF2B5EF4-FFF2-40B4-BE49-F238E27FC236}">
                    <a16:creationId xmlns:a16="http://schemas.microsoft.com/office/drawing/2014/main" id="{C213541D-E211-4BC4-B7FD-2B5BD7CD8C5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5" name="Oval 7">
                <a:extLst>
                  <a:ext uri="{FF2B5EF4-FFF2-40B4-BE49-F238E27FC236}">
                    <a16:creationId xmlns:a16="http://schemas.microsoft.com/office/drawing/2014/main" id="{7EA3803F-69B8-4AB9-A7C0-AE70C116612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8" name="Oval 8">
                <a:extLst>
                  <a:ext uri="{FF2B5EF4-FFF2-40B4-BE49-F238E27FC236}">
                    <a16:creationId xmlns:a16="http://schemas.microsoft.com/office/drawing/2014/main" id="{A7714CA2-9144-4DF5-82B1-B16E7A48F10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9" name="Oval 9">
                <a:extLst>
                  <a:ext uri="{FF2B5EF4-FFF2-40B4-BE49-F238E27FC236}">
                    <a16:creationId xmlns:a16="http://schemas.microsoft.com/office/drawing/2014/main" id="{6DE389F1-AFE0-49CC-AE04-05759ABFF6D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4" name="Oval 10">
                <a:extLst>
                  <a:ext uri="{FF2B5EF4-FFF2-40B4-BE49-F238E27FC236}">
                    <a16:creationId xmlns:a16="http://schemas.microsoft.com/office/drawing/2014/main" id="{D41E8FF0-5564-4713-9649-9AE88699F5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6" name="Oval 11">
                <a:extLst>
                  <a:ext uri="{FF2B5EF4-FFF2-40B4-BE49-F238E27FC236}">
                    <a16:creationId xmlns:a16="http://schemas.microsoft.com/office/drawing/2014/main" id="{6AC30DE2-818D-4EC9-A85C-EF08B14D497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8" name="Oval 12">
                <a:extLst>
                  <a:ext uri="{FF2B5EF4-FFF2-40B4-BE49-F238E27FC236}">
                    <a16:creationId xmlns:a16="http://schemas.microsoft.com/office/drawing/2014/main" id="{F27FBAA1-96DE-412E-A78A-BBC762382183}"/>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008BDAAF-D66A-491B-8A24-C547CDC3F84E}"/>
              </a:ext>
            </a:extLst>
          </p:cNvPr>
          <p:cNvGrpSpPr/>
          <p:nvPr/>
        </p:nvGrpSpPr>
        <p:grpSpPr>
          <a:xfrm>
            <a:off x="10548964" y="2569628"/>
            <a:ext cx="1332445" cy="2084696"/>
            <a:chOff x="10548964" y="2569628"/>
            <a:chExt cx="1332445" cy="2084696"/>
          </a:xfrm>
        </p:grpSpPr>
        <p:grpSp>
          <p:nvGrpSpPr>
            <p:cNvPr id="20" name="Group 19">
              <a:extLst>
                <a:ext uri="{FF2B5EF4-FFF2-40B4-BE49-F238E27FC236}">
                  <a16:creationId xmlns:a16="http://schemas.microsoft.com/office/drawing/2014/main" id="{C9D30C8A-9BAD-4322-977E-31F911113822}"/>
                </a:ext>
              </a:extLst>
            </p:cNvPr>
            <p:cNvGrpSpPr/>
            <p:nvPr/>
          </p:nvGrpSpPr>
          <p:grpSpPr>
            <a:xfrm>
              <a:off x="10648282" y="4457475"/>
              <a:ext cx="1175080" cy="196849"/>
              <a:chOff x="10648282" y="4457475"/>
              <a:chExt cx="1175080" cy="196849"/>
            </a:xfrm>
          </p:grpSpPr>
          <p:sp>
            <p:nvSpPr>
              <p:cNvPr id="417" name="Rectangle 416">
                <a:hlinkClick r:id="rId110"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0D191FAB-41E4-4F33-A585-0EAAB6AEC018}"/>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402" name="Rectangle 401">
              <a:hlinkClick r:id="rId11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6" name="Rectangle 405">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extLst>
                <a:ext uri="{FF2B5EF4-FFF2-40B4-BE49-F238E27FC236}">
                  <a16:creationId xmlns:a16="http://schemas.microsoft.com/office/drawing/2014/main" id="{4A5A50C5-4BDD-46CD-978D-07E992BE557D}"/>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3"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 name="Rectangle 16">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FE85BA3A-08CE-4426-8AF8-2592EFA76B28}"/>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flipV="1">
              <a:off x="10861166" y="3698908"/>
              <a:ext cx="126960" cy="30766"/>
              <a:chOff x="6648232" y="304184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4" name="Rectangle 403">
              <a:hlinkClick r:id="rId115"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338DB8C-FDF6-4A92-98CE-1AC7C014C8C6}"/>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11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398" name="Rectangle 397">
              <a:hlinkClick r:id="rId117"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38B5028E-1B95-4B9A-8F85-AED30974983A}"/>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118">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90">
              <a:hlinkClick r:id="rId119"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D04BFAC6-E70B-45FD-9FBF-11437F6BA267}"/>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109" name="Rectangle 108">
              <a:hlinkClick r:id="rId120"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33D596F4-3F7B-4A4E-AFA8-F87C38EB2D87}"/>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140" name="Graphic 139">
              <a:extLst>
                <a:ext uri="{FF2B5EF4-FFF2-40B4-BE49-F238E27FC236}">
                  <a16:creationId xmlns:a16="http://schemas.microsoft.com/office/drawing/2014/main" id="{B783EBC1-169D-4816-A432-F57DE8FBA1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142" name="Graphic 141">
              <a:extLst>
                <a:ext uri="{FF2B5EF4-FFF2-40B4-BE49-F238E27FC236}">
                  <a16:creationId xmlns:a16="http://schemas.microsoft.com/office/drawing/2014/main" id="{B70E15E0-9257-4C83-A6A9-22D86D8D4A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144" name="Graphic 143">
              <a:extLst>
                <a:ext uri="{FF2B5EF4-FFF2-40B4-BE49-F238E27FC236}">
                  <a16:creationId xmlns:a16="http://schemas.microsoft.com/office/drawing/2014/main" id="{F95C0396-4FDF-4FDA-8698-1DFC8088E8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185" name="Rectangle 184">
              <a:hlinkClick r:id="rId121" tooltip="Allows you to sign in to web-based applications with your Azure AD account using a FIDO2 security key."/>
              <a:extLst>
                <a:ext uri="{FF2B5EF4-FFF2-40B4-BE49-F238E27FC236}">
                  <a16:creationId xmlns:a16="http://schemas.microsoft.com/office/drawing/2014/main" id="{3A125EF7-AC3B-4AC1-A8FD-CB446D715983}"/>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186" name="Picture 2" descr="See the source image">
              <a:extLst>
                <a:ext uri="{FF2B5EF4-FFF2-40B4-BE49-F238E27FC236}">
                  <a16:creationId xmlns:a16="http://schemas.microsoft.com/office/drawing/2014/main" id="{CFBD2AAC-D1BF-42B1-9D93-9D7AED045312}"/>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1" name="Connector: Elbow 500">
            <a:extLst>
              <a:ext uri="{FF2B5EF4-FFF2-40B4-BE49-F238E27FC236}">
                <a16:creationId xmlns:a16="http://schemas.microsoft.com/office/drawing/2014/main" id="{66243A20-6D84-4721-A352-985C9971F762}"/>
              </a:ext>
            </a:extLst>
          </p:cNvPr>
          <p:cNvCxnSpPr>
            <a:cxnSpLocks/>
            <a:endCxn id="187"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4">
              <a:extLst>
                <a:ext uri="{96DAC541-7B7A-43D3-8B79-37D633B846F1}">
                  <asvg:svgBlip xmlns:asvg="http://schemas.microsoft.com/office/drawing/2016/SVG/main" r:embed="rId123"/>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2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9" name="TextBox 550">
            <a:extLst>
              <a:ext uri="{FF2B5EF4-FFF2-40B4-BE49-F238E27FC236}">
                <a16:creationId xmlns:a16="http://schemas.microsoft.com/office/drawing/2014/main" id="{25A1CD42-C2EA-4EFD-8659-36436EF9138C}"/>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199" name="Group 198">
            <a:extLst>
              <a:ext uri="{FF2B5EF4-FFF2-40B4-BE49-F238E27FC236}">
                <a16:creationId xmlns:a16="http://schemas.microsoft.com/office/drawing/2014/main" id="{ABF66358-FE70-4502-B1EF-A44A6770DDC9}"/>
              </a:ext>
            </a:extLst>
          </p:cNvPr>
          <p:cNvGrpSpPr/>
          <p:nvPr/>
        </p:nvGrpSpPr>
        <p:grpSpPr>
          <a:xfrm>
            <a:off x="4947501" y="3164751"/>
            <a:ext cx="1371209" cy="683351"/>
            <a:chOff x="4947501" y="3164751"/>
            <a:chExt cx="1371209" cy="683351"/>
          </a:xfrm>
        </p:grpSpPr>
        <p:sp>
          <p:nvSpPr>
            <p:cNvPr id="100" name="L-Shape 99">
              <a:hlinkClick r:id="rId12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D49ECEC5-C8B8-4456-B57B-A195AA2835B9}"/>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TextBox 104">
              <a:extLst>
                <a:ext uri="{FF2B5EF4-FFF2-40B4-BE49-F238E27FC236}">
                  <a16:creationId xmlns:a16="http://schemas.microsoft.com/office/drawing/2014/main" id="{BFCEC4A4-0230-4F56-94B0-E4C1A59D5ABE}"/>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478090" y="3428019"/>
              <a:ext cx="704463" cy="408092"/>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153" name="Group 152">
            <a:extLst>
              <a:ext uri="{FF2B5EF4-FFF2-40B4-BE49-F238E27FC236}">
                <a16:creationId xmlns:a16="http://schemas.microsoft.com/office/drawing/2014/main" id="{D2A4DE7F-EF4F-4F7E-801D-650E1FEB6053}"/>
              </a:ext>
            </a:extLst>
          </p:cNvPr>
          <p:cNvGrpSpPr/>
          <p:nvPr/>
        </p:nvGrpSpPr>
        <p:grpSpPr>
          <a:xfrm>
            <a:off x="2472457" y="3465786"/>
            <a:ext cx="833053" cy="512471"/>
            <a:chOff x="2144445" y="2975502"/>
            <a:chExt cx="879313" cy="512471"/>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587F4DC-1CE2-4B98-BDF6-2408197FE26C}"/>
              </a:ext>
            </a:extLst>
          </p:cNvPr>
          <p:cNvGrpSpPr/>
          <p:nvPr/>
        </p:nvGrpSpPr>
        <p:grpSpPr>
          <a:xfrm>
            <a:off x="2357272" y="4593403"/>
            <a:ext cx="1017153" cy="175683"/>
            <a:chOff x="2357272" y="4593403"/>
            <a:chExt cx="1017153" cy="175683"/>
          </a:xfrm>
        </p:grpSpPr>
        <p:sp>
          <p:nvSpPr>
            <p:cNvPr id="787" name="Rectangle 786">
              <a:hlinkClick r:id="rId13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1EF0A278-F7DA-44D1-BB99-7A7B7089A10E}"/>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pic>
          <p:nvPicPr>
            <p:cNvPr id="150" name="Picture 149">
              <a:extLst>
                <a:ext uri="{FF2B5EF4-FFF2-40B4-BE49-F238E27FC236}">
                  <a16:creationId xmlns:a16="http://schemas.microsoft.com/office/drawing/2014/main" id="{2BC538A9-F2EF-42A1-9153-5CFA9F774EC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101" name="Group 100">
            <a:extLst>
              <a:ext uri="{FF2B5EF4-FFF2-40B4-BE49-F238E27FC236}">
                <a16:creationId xmlns:a16="http://schemas.microsoft.com/office/drawing/2014/main" id="{2F7EC89E-8A15-4049-AC02-BE30889D474E}"/>
              </a:ext>
            </a:extLst>
          </p:cNvPr>
          <p:cNvGrpSpPr/>
          <p:nvPr/>
        </p:nvGrpSpPr>
        <p:grpSpPr>
          <a:xfrm>
            <a:off x="2123430" y="3828285"/>
            <a:ext cx="1187138" cy="284878"/>
            <a:chOff x="2123430" y="3828285"/>
            <a:chExt cx="1187138" cy="284878"/>
          </a:xfrm>
        </p:grpSpPr>
        <p:sp>
          <p:nvSpPr>
            <p:cNvPr id="582" name="Rectangle 581">
              <a:hlinkClick r:id="rId133"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5417E46D-6511-48A9-8F0F-7A083A78B4E5}"/>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13" name="Picture 112">
              <a:extLst>
                <a:ext uri="{FF2B5EF4-FFF2-40B4-BE49-F238E27FC236}">
                  <a16:creationId xmlns:a16="http://schemas.microsoft.com/office/drawing/2014/main" id="{B3E627A3-008C-4961-B31E-74DB333A5DBA}"/>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3" name="Rectangle 2">
            <a:extLst>
              <a:ext uri="{FF2B5EF4-FFF2-40B4-BE49-F238E27FC236}">
                <a16:creationId xmlns:a16="http://schemas.microsoft.com/office/drawing/2014/main" id="{84745DB0-7B18-4A4B-AE44-64FA48E6E057}"/>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Microsoft Security Documentation site with consolidated view of security resources across Microsoft"/>
              </a:rPr>
              <a:t>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Technical guidance to help security professionals build and implement cybersecurity strategy, architecture, prioritized roadmaps, best practices, getting started guides, and more. "/>
              </a:rPr>
              <a:t>Documentation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 action="ppaction://noaction"/>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Clear actionable guidance for security related decisions to help you increase security posture, reduce risk, and accelerate deployment of secure cloud solutions. "/>
              </a:rPr>
              <a:t>Microsoft Best Practices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The Securing Privileged Access (SPA) roadmap guides you through the fastest and most effective way to mitigate credential theft and other attacks to privileged accounts. "/>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6" tooltip="Top Azure security best practices Microsoft recommends based on lessons learned across customers and our own environments."/>
              </a:rPr>
              <a:t>Top 10</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7" tooltip="The Azure Security Benchmark (ASB) provides prescriptive best practices and recommendations to help improve the security of workloads, data, and services on Azure."/>
              </a:rPr>
              <a:t>Benchmarks</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8" tooltip="The Cloud Adoption Framework (CAF) Security guidance provides lessons learned and methodologies to shape security strategy, roles, architecture, and more for your cloud adoption. "/>
              </a:rPr>
              <a:t>CAF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9" tooltip="The Well Architected Framework (CAF) security guidance provides guidance and lessons learned for securing workloads and applications. "/>
              </a:rPr>
              <a:t>WAF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p>
        </p:txBody>
      </p:sp>
      <p:grpSp>
        <p:nvGrpSpPr>
          <p:cNvPr id="136" name="Group 135">
            <a:extLst>
              <a:ext uri="{FF2B5EF4-FFF2-40B4-BE49-F238E27FC236}">
                <a16:creationId xmlns:a16="http://schemas.microsoft.com/office/drawing/2014/main" id="{940E99A8-8667-4981-B671-471AD815E4FE}"/>
              </a:ext>
            </a:extLst>
          </p:cNvPr>
          <p:cNvGrpSpPr/>
          <p:nvPr/>
        </p:nvGrpSpPr>
        <p:grpSpPr>
          <a:xfrm>
            <a:off x="6813731" y="4750846"/>
            <a:ext cx="1332140" cy="153063"/>
            <a:chOff x="6813731" y="4750846"/>
            <a:chExt cx="1332140" cy="153063"/>
          </a:xfrm>
        </p:grpSpPr>
        <p:sp>
          <p:nvSpPr>
            <p:cNvPr id="688" name="Rectangle 687">
              <a:hlinkClick r:id="rId140" tooltip="Azure offers hundreds of services to help organizations meet security and productivity objectives"/>
              <a:extLst>
                <a:ext uri="{FF2B5EF4-FFF2-40B4-BE49-F238E27FC236}">
                  <a16:creationId xmlns:a16="http://schemas.microsoft.com/office/drawing/2014/main" id="{7963C6CD-FC37-4FE2-AF9B-8C2E4680BA37}"/>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6885357" y="4817123"/>
              <a:ext cx="105570" cy="25583"/>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97" name="Group 696">
            <a:extLst>
              <a:ext uri="{FF2B5EF4-FFF2-40B4-BE49-F238E27FC236}">
                <a16:creationId xmlns:a16="http://schemas.microsoft.com/office/drawing/2014/main" id="{60967A4C-6687-4949-884E-EB39984EFB95}"/>
              </a:ext>
            </a:extLst>
          </p:cNvPr>
          <p:cNvGrpSpPr/>
          <p:nvPr/>
        </p:nvGrpSpPr>
        <p:grpSpPr>
          <a:xfrm>
            <a:off x="8697244" y="3019222"/>
            <a:ext cx="1283140" cy="409387"/>
            <a:chOff x="8686501" y="2842004"/>
            <a:chExt cx="1384866" cy="457176"/>
          </a:xfrm>
        </p:grpSpPr>
        <p:grpSp>
          <p:nvGrpSpPr>
            <p:cNvPr id="698" name="Group 697">
              <a:extLst>
                <a:ext uri="{FF2B5EF4-FFF2-40B4-BE49-F238E27FC236}">
                  <a16:creationId xmlns:a16="http://schemas.microsoft.com/office/drawing/2014/main" id="{D6ED7781-96EC-4A69-8F58-34134CA39400}"/>
                </a:ext>
              </a:extLst>
            </p:cNvPr>
            <p:cNvGrpSpPr/>
            <p:nvPr/>
          </p:nvGrpSpPr>
          <p:grpSpPr>
            <a:xfrm>
              <a:off x="8686501" y="2842004"/>
              <a:ext cx="1384866" cy="457176"/>
              <a:chOff x="4095283" y="4588248"/>
              <a:chExt cx="1460967" cy="482298"/>
            </a:xfrm>
          </p:grpSpPr>
          <p:sp>
            <p:nvSpPr>
              <p:cNvPr id="714" name="TextBox 713">
                <a:extLst>
                  <a:ext uri="{FF2B5EF4-FFF2-40B4-BE49-F238E27FC236}">
                    <a16:creationId xmlns:a16="http://schemas.microsoft.com/office/drawing/2014/main" id="{37A8412A-AB6F-4033-BC4F-B0E20E32D9F7}"/>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Protect</a:t>
                </a:r>
              </a:p>
            </p:txBody>
          </p:sp>
          <p:sp>
            <p:nvSpPr>
              <p:cNvPr id="716" name="TextBox 715">
                <a:extLst>
                  <a:ext uri="{FF2B5EF4-FFF2-40B4-BE49-F238E27FC236}">
                    <a16:creationId xmlns:a16="http://schemas.microsoft.com/office/drawing/2014/main" id="{AFDD54AA-289D-4449-A210-1D98AAA981FD}"/>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Classify</a:t>
                </a:r>
              </a:p>
            </p:txBody>
          </p:sp>
          <p:sp>
            <p:nvSpPr>
              <p:cNvPr id="720" name="TextBox 719">
                <a:extLst>
                  <a:ext uri="{FF2B5EF4-FFF2-40B4-BE49-F238E27FC236}">
                    <a16:creationId xmlns:a16="http://schemas.microsoft.com/office/drawing/2014/main" id="{84DDC6B3-A5B4-4115-860A-4D4BA5099389}"/>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Monitor</a:t>
                </a:r>
              </a:p>
            </p:txBody>
          </p:sp>
        </p:grpSp>
        <p:sp>
          <p:nvSpPr>
            <p:cNvPr id="700" name="Freeform: Shape 699">
              <a:extLst>
                <a:ext uri="{FF2B5EF4-FFF2-40B4-BE49-F238E27FC236}">
                  <a16:creationId xmlns:a16="http://schemas.microsoft.com/office/drawing/2014/main" id="{4F7FBB88-C824-48BF-8DA6-04129CBBFD64}"/>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05" name="Freeform: Shape 704">
              <a:extLst>
                <a:ext uri="{FF2B5EF4-FFF2-40B4-BE49-F238E27FC236}">
                  <a16:creationId xmlns:a16="http://schemas.microsoft.com/office/drawing/2014/main" id="{B2E70263-16B1-47D3-9BBE-9013D41C2F90}"/>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1" name="Freeform: Shape 710">
              <a:extLst>
                <a:ext uri="{FF2B5EF4-FFF2-40B4-BE49-F238E27FC236}">
                  <a16:creationId xmlns:a16="http://schemas.microsoft.com/office/drawing/2014/main" id="{12986C3E-F0C2-46FF-B092-FC1B7FA5C891}"/>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3" name="Freeform: Shape 712">
              <a:extLst>
                <a:ext uri="{FF2B5EF4-FFF2-40B4-BE49-F238E27FC236}">
                  <a16:creationId xmlns:a16="http://schemas.microsoft.com/office/drawing/2014/main" id="{B0B727C9-11E2-4EA0-9A5E-F47FEB2DF819}"/>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grpSp>
      <p:pic>
        <p:nvPicPr>
          <p:cNvPr id="733" name="Picture 732">
            <a:extLst>
              <a:ext uri="{FF2B5EF4-FFF2-40B4-BE49-F238E27FC236}">
                <a16:creationId xmlns:a16="http://schemas.microsoft.com/office/drawing/2014/main" id="{5FD83A9D-03A9-4EA5-ACE1-3622A6EB839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738" name="L-Shape 737">
            <a:hlinkClick r:id="rId141" tooltip="Microsoft Secure Score is a measurement of an organization's security posture."/>
            <a:extLst>
              <a:ext uri="{FF2B5EF4-FFF2-40B4-BE49-F238E27FC236}">
                <a16:creationId xmlns:a16="http://schemas.microsoft.com/office/drawing/2014/main" id="{19E787F4-2247-46BF-92D7-43FA37063416}"/>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89" name="Group 88">
            <a:extLst>
              <a:ext uri="{FF2B5EF4-FFF2-40B4-BE49-F238E27FC236}">
                <a16:creationId xmlns:a16="http://schemas.microsoft.com/office/drawing/2014/main" id="{D6442B9D-AD19-4FC9-93C9-E0E15110805F}"/>
              </a:ext>
            </a:extLst>
          </p:cNvPr>
          <p:cNvGrpSpPr/>
          <p:nvPr/>
        </p:nvGrpSpPr>
        <p:grpSpPr>
          <a:xfrm>
            <a:off x="284627" y="5180767"/>
            <a:ext cx="11621713" cy="191068"/>
            <a:chOff x="284627" y="5173147"/>
            <a:chExt cx="11621713" cy="191068"/>
          </a:xfrm>
        </p:grpSpPr>
        <p:sp>
          <p:nvSpPr>
            <p:cNvPr id="740" name="L-Shape 739">
              <a:extLst>
                <a:ext uri="{FF2B5EF4-FFF2-40B4-BE49-F238E27FC236}">
                  <a16:creationId xmlns:a16="http://schemas.microsoft.com/office/drawing/2014/main" id="{2491BA1C-661C-4A2F-9F07-E0061AC11FE4}"/>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41" name="Rectangle 740">
              <a:hlinkClick r:id="rId142"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12F8D60C-87B1-4F47-A57A-909397E0856F}"/>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561" name="Connector: Elbow 560">
            <a:extLst>
              <a:ext uri="{FF2B5EF4-FFF2-40B4-BE49-F238E27FC236}">
                <a16:creationId xmlns:a16="http://schemas.microsoft.com/office/drawing/2014/main" id="{BD6C6ADC-0B03-4C5A-A3AB-53E6217B25A1}"/>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0" name="Group 609">
            <a:extLst>
              <a:ext uri="{FF2B5EF4-FFF2-40B4-BE49-F238E27FC236}">
                <a16:creationId xmlns:a16="http://schemas.microsoft.com/office/drawing/2014/main" id="{0B1ECF1E-3DA5-4638-832F-ED8635E6A4CA}"/>
              </a:ext>
            </a:extLst>
          </p:cNvPr>
          <p:cNvGrpSpPr/>
          <p:nvPr/>
        </p:nvGrpSpPr>
        <p:grpSpPr>
          <a:xfrm>
            <a:off x="185279" y="2570750"/>
            <a:ext cx="1757251" cy="591288"/>
            <a:chOff x="184949" y="2570552"/>
            <a:chExt cx="1757251" cy="591288"/>
          </a:xfrm>
        </p:grpSpPr>
        <p:sp>
          <p:nvSpPr>
            <p:cNvPr id="689" name="Rectangle 688">
              <a:hlinkClick r:id="rId143" tooltip="Microsoft Endpoint Manager enables you to manage and monitor mobile devices, desktop computers, virtual machines, embedded devices, and servers."/>
              <a:extLst>
                <a:ext uri="{FF2B5EF4-FFF2-40B4-BE49-F238E27FC236}">
                  <a16:creationId xmlns:a16="http://schemas.microsoft.com/office/drawing/2014/main" id="{D9E31D1F-BE8B-450B-8D65-191466F34159}"/>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90" name="Rectangle 689">
              <a:hlinkClick r:id="rId144"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EB541516-4160-4D91-9222-36D7B87D6890}"/>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a:t>
              </a:r>
            </a:p>
          </p:txBody>
        </p:sp>
        <p:sp>
          <p:nvSpPr>
            <p:cNvPr id="691" name="Rectangle 690">
              <a:hlinkClick r:id="rId145" tooltip="Microsoft Configuration Manager provides security update and other management capabilities for endpoints"/>
              <a:extLst>
                <a:ext uri="{FF2B5EF4-FFF2-40B4-BE49-F238E27FC236}">
                  <a16:creationId xmlns:a16="http://schemas.microsoft.com/office/drawing/2014/main" id="{8FE7BF0D-F375-45D1-94B1-6BA8122B3524}"/>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sp>
        <p:nvSpPr>
          <p:cNvPr id="415" name="Rectangle 414">
            <a:hlinkClick r:id="rId146"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A0E1A56-6BCA-4D48-A3D8-5864518B1100}"/>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131" name="Group 130">
            <a:extLst>
              <a:ext uri="{FF2B5EF4-FFF2-40B4-BE49-F238E27FC236}">
                <a16:creationId xmlns:a16="http://schemas.microsoft.com/office/drawing/2014/main" id="{B1A67C2E-9C84-4916-9ADE-C16E943D9EF3}"/>
              </a:ext>
            </a:extLst>
          </p:cNvPr>
          <p:cNvGrpSpPr/>
          <p:nvPr/>
        </p:nvGrpSpPr>
        <p:grpSpPr>
          <a:xfrm>
            <a:off x="6523847" y="4964655"/>
            <a:ext cx="5120465" cy="161732"/>
            <a:chOff x="6523847" y="4964655"/>
            <a:chExt cx="5120465" cy="161732"/>
          </a:xfrm>
        </p:grpSpPr>
        <p:sp>
          <p:nvSpPr>
            <p:cNvPr id="692" name="Rectangle 691">
              <a:hlinkClick r:id="rId147"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F3AF2F1C-BEE6-44CD-85B2-FFD1E1606FB9}"/>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ACD9FFD-559E-4E46-8787-DFA6B871322D}"/>
              </a:ext>
            </a:extLst>
          </p:cNvPr>
          <p:cNvGrpSpPr/>
          <p:nvPr/>
        </p:nvGrpSpPr>
        <p:grpSpPr>
          <a:xfrm>
            <a:off x="8545398" y="411357"/>
            <a:ext cx="1459835" cy="1156196"/>
            <a:chOff x="8545398" y="411357"/>
            <a:chExt cx="1459835" cy="1156196"/>
          </a:xfrm>
        </p:grpSpPr>
        <p:sp>
          <p:nvSpPr>
            <p:cNvPr id="803" name="Rectangle 80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820CA1C-AE52-4ABF-9AB8-6E761A361A99}"/>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118" name="Picture 117" descr="Icon&#10;&#10;Description automatically generated with medium confidence">
              <a:extLst>
                <a:ext uri="{FF2B5EF4-FFF2-40B4-BE49-F238E27FC236}">
                  <a16:creationId xmlns:a16="http://schemas.microsoft.com/office/drawing/2014/main" id="{471059BE-55B8-4ECA-B46E-DF82362A5913}"/>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16" name="Rectangle 15">
            <a:extLst>
              <a:ext uri="{FF2B5EF4-FFF2-40B4-BE49-F238E27FC236}">
                <a16:creationId xmlns:a16="http://schemas.microsoft.com/office/drawing/2014/main" id="{100B0426-E478-4A33-BD4D-8F4AB137A45C}"/>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pic>
        <p:nvPicPr>
          <p:cNvPr id="34" name="Picture 33">
            <a:extLst>
              <a:ext uri="{FF2B5EF4-FFF2-40B4-BE49-F238E27FC236}">
                <a16:creationId xmlns:a16="http://schemas.microsoft.com/office/drawing/2014/main" id="{BE6F078E-30E1-4797-90A8-94D9F23CEC49}"/>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748" name="Group 747">
            <a:extLst>
              <a:ext uri="{FF2B5EF4-FFF2-40B4-BE49-F238E27FC236}">
                <a16:creationId xmlns:a16="http://schemas.microsoft.com/office/drawing/2014/main" id="{5715D2E7-8D47-4986-A68D-25684BF6F71A}"/>
              </a:ext>
            </a:extLst>
          </p:cNvPr>
          <p:cNvGrpSpPr/>
          <p:nvPr/>
        </p:nvGrpSpPr>
        <p:grpSpPr>
          <a:xfrm>
            <a:off x="251922" y="639239"/>
            <a:ext cx="4259648" cy="202155"/>
            <a:chOff x="251922" y="639239"/>
            <a:chExt cx="4259648" cy="202155"/>
          </a:xfrm>
        </p:grpSpPr>
        <p:grpSp>
          <p:nvGrpSpPr>
            <p:cNvPr id="749" name="Group 748">
              <a:extLst>
                <a:ext uri="{FF2B5EF4-FFF2-40B4-BE49-F238E27FC236}">
                  <a16:creationId xmlns:a16="http://schemas.microsoft.com/office/drawing/2014/main" id="{1B3C78FF-B20A-4339-9CF8-FCD4D367B568}"/>
                </a:ext>
              </a:extLst>
            </p:cNvPr>
            <p:cNvGrpSpPr/>
            <p:nvPr/>
          </p:nvGrpSpPr>
          <p:grpSpPr>
            <a:xfrm>
              <a:off x="251922" y="639239"/>
              <a:ext cx="4259648" cy="202155"/>
              <a:chOff x="251922" y="639239"/>
              <a:chExt cx="4259648" cy="202155"/>
            </a:xfrm>
            <a:solidFill>
              <a:srgbClr val="B9DFFF"/>
            </a:solidFill>
          </p:grpSpPr>
          <p:sp>
            <p:nvSpPr>
              <p:cNvPr id="751" name="Rectangle 750">
                <a:hlinkClick r:id="rId151"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9960759D-C7C8-4A57-9B46-62AEB28B8EA3}"/>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52" name="Graphic 751">
                <a:extLst>
                  <a:ext uri="{FF2B5EF4-FFF2-40B4-BE49-F238E27FC236}">
                    <a16:creationId xmlns:a16="http://schemas.microsoft.com/office/drawing/2014/main" id="{849BBAD3-26D2-492B-A2A8-8ADA021AD40D}"/>
                  </a:ext>
                </a:extLst>
              </p:cNvPr>
              <p:cNvPicPr>
                <a:picLocks noChangeAspect="1"/>
              </p:cNvPicPr>
              <p:nvPr/>
            </p:nvPicPr>
            <p:blipFill>
              <a:blip r:embed="rId152">
                <a:extLst>
                  <a:ext uri="{96DAC541-7B7A-43D3-8B79-37D633B846F1}">
                    <asvg:svgBlip xmlns:asvg="http://schemas.microsoft.com/office/drawing/2016/SVG/main" r:embed="rId153"/>
                  </a:ext>
                </a:extLst>
              </a:blip>
              <a:srcRect/>
              <a:stretch/>
            </p:blipFill>
            <p:spPr>
              <a:xfrm>
                <a:off x="303596" y="685010"/>
                <a:ext cx="122842" cy="122842"/>
              </a:xfrm>
              <a:prstGeom prst="rect">
                <a:avLst/>
              </a:prstGeom>
            </p:spPr>
          </p:pic>
        </p:grpSp>
        <p:pic>
          <p:nvPicPr>
            <p:cNvPr id="750" name="Graphic 749">
              <a:extLst>
                <a:ext uri="{FF2B5EF4-FFF2-40B4-BE49-F238E27FC236}">
                  <a16:creationId xmlns:a16="http://schemas.microsoft.com/office/drawing/2014/main" id="{4B01D147-B7C4-4763-902E-B0098A1A7202}"/>
                </a:ext>
              </a:extLst>
            </p:cNvPr>
            <p:cNvPicPr>
              <a:picLocks noChangeAspect="1"/>
            </p:cNvPicPr>
            <p:nvPr/>
          </p:nvPicPr>
          <p:blipFill>
            <a:blip r:embed="rId154">
              <a:extLst>
                <a:ext uri="{96DAC541-7B7A-43D3-8B79-37D633B846F1}">
                  <asvg:svgBlip xmlns:asvg="http://schemas.microsoft.com/office/drawing/2016/SVG/main" r:embed="rId155"/>
                </a:ext>
              </a:extLst>
            </a:blip>
            <a:srcRect/>
            <a:stretch/>
          </p:blipFill>
          <p:spPr>
            <a:xfrm>
              <a:off x="286214" y="680614"/>
              <a:ext cx="123825" cy="122842"/>
            </a:xfrm>
            <a:prstGeom prst="rect">
              <a:avLst/>
            </a:prstGeom>
          </p:spPr>
        </p:pic>
      </p:grpSp>
      <p:sp>
        <p:nvSpPr>
          <p:cNvPr id="596" name="Rectangle 595">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40124BA-9C7B-4BFB-A65C-82071BB1C786}"/>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693" name="Rectangle 692">
            <a:hlinkClick r:id="rId156"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F6FDF8CE-5E66-4188-B395-9C263FAE57DC}"/>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696" name="Rectangle 695">
            <a:hlinkClick r:id="rId83"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092BBB6F-97F7-471B-9FF3-F74E9408DA5F}"/>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36" name="Group 735">
            <a:extLst>
              <a:ext uri="{FF2B5EF4-FFF2-40B4-BE49-F238E27FC236}">
                <a16:creationId xmlns:a16="http://schemas.microsoft.com/office/drawing/2014/main" id="{E4E55B1B-6CD6-40A9-974F-FC7286A98F1C}"/>
              </a:ext>
            </a:extLst>
          </p:cNvPr>
          <p:cNvGrpSpPr/>
          <p:nvPr/>
        </p:nvGrpSpPr>
        <p:grpSpPr>
          <a:xfrm>
            <a:off x="2287140" y="907353"/>
            <a:ext cx="694015" cy="1041856"/>
            <a:chOff x="2493874" y="904732"/>
            <a:chExt cx="694015" cy="1041856"/>
          </a:xfrm>
          <a:solidFill>
            <a:schemeClr val="bg1"/>
          </a:solidFill>
        </p:grpSpPr>
        <p:sp>
          <p:nvSpPr>
            <p:cNvPr id="737" name="Rectangle 736">
              <a:hlinkClick r:id="rId15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CA278162-C640-4CD6-8BA0-6F4DDE47F6AC}"/>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742" name="Picture 741">
              <a:extLst>
                <a:ext uri="{FF2B5EF4-FFF2-40B4-BE49-F238E27FC236}">
                  <a16:creationId xmlns:a16="http://schemas.microsoft.com/office/drawing/2014/main" id="{DE64EE12-8B08-44BD-849C-1D7BB3E5A31A}"/>
                </a:ext>
              </a:extLst>
            </p:cNvPr>
            <p:cNvPicPr>
              <a:picLocks noChangeAspect="1"/>
            </p:cNvPicPr>
            <p:nvPr/>
          </p:nvPicPr>
          <p:blipFill>
            <a:blip r:embed="rId158">
              <a:alphaModFix amt="50000"/>
            </a:blip>
            <a:stretch>
              <a:fillRect/>
            </a:stretch>
          </p:blipFill>
          <p:spPr>
            <a:xfrm>
              <a:off x="2519727" y="1475764"/>
              <a:ext cx="155187" cy="103458"/>
            </a:xfrm>
            <a:prstGeom prst="rect">
              <a:avLst/>
            </a:prstGeom>
            <a:grpFill/>
          </p:spPr>
        </p:pic>
      </p:grpSp>
      <p:sp>
        <p:nvSpPr>
          <p:cNvPr id="743" name="Rectangle 74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6DCE581-C4A4-46E2-A7D4-B4311FA1CD84}"/>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44" name="Group 743">
            <a:extLst>
              <a:ext uri="{FF2B5EF4-FFF2-40B4-BE49-F238E27FC236}">
                <a16:creationId xmlns:a16="http://schemas.microsoft.com/office/drawing/2014/main" id="{666E320A-A976-4CAD-A2FE-4A46274B9005}"/>
              </a:ext>
            </a:extLst>
          </p:cNvPr>
          <p:cNvGrpSpPr/>
          <p:nvPr/>
        </p:nvGrpSpPr>
        <p:grpSpPr>
          <a:xfrm>
            <a:off x="4036293" y="904731"/>
            <a:ext cx="462586" cy="1041856"/>
            <a:chOff x="3932734" y="904731"/>
            <a:chExt cx="566145" cy="1041856"/>
          </a:xfrm>
        </p:grpSpPr>
        <p:sp>
          <p:nvSpPr>
            <p:cNvPr id="745" name="Rectangle 744">
              <a:extLst>
                <a:ext uri="{FF2B5EF4-FFF2-40B4-BE49-F238E27FC236}">
                  <a16:creationId xmlns:a16="http://schemas.microsoft.com/office/drawing/2014/main" id="{DD00FED0-6CBD-403E-A9E8-9CF59BD626C8}"/>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747" name="Commitments_EC4D">
              <a:extLst>
                <a:ext uri="{FF2B5EF4-FFF2-40B4-BE49-F238E27FC236}">
                  <a16:creationId xmlns:a16="http://schemas.microsoft.com/office/drawing/2014/main" id="{7D61927A-AF6F-43F0-AE17-7B8052DA7025}"/>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53" name="Rectangle 75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C6EF46D-A332-4BDF-BE07-D919F6AA8525}"/>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54" name="Group 753">
            <a:extLst>
              <a:ext uri="{FF2B5EF4-FFF2-40B4-BE49-F238E27FC236}">
                <a16:creationId xmlns:a16="http://schemas.microsoft.com/office/drawing/2014/main" id="{6852E757-9941-462A-A529-82C5791DA127}"/>
              </a:ext>
            </a:extLst>
          </p:cNvPr>
          <p:cNvGrpSpPr/>
          <p:nvPr/>
        </p:nvGrpSpPr>
        <p:grpSpPr>
          <a:xfrm>
            <a:off x="251922" y="905741"/>
            <a:ext cx="3784962" cy="512636"/>
            <a:chOff x="251920" y="1343603"/>
            <a:chExt cx="3680815" cy="512636"/>
          </a:xfrm>
        </p:grpSpPr>
        <p:sp>
          <p:nvSpPr>
            <p:cNvPr id="755" name="Rounded Rectangle 1457">
              <a:hlinkClick r:id="rId15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82E4F7E5-C744-4F98-A03A-E943CCB84E76}"/>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756" name="Rectangle 755">
              <a:hlinkClick r:id="rId160"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85BCED09-695D-4641-A2DF-3AF6A077FBD8}"/>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57" name="Rounded Rectangle 14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ED680AF8-594E-4CD6-9626-09652D567141}"/>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758" name="TextBox 7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2CFDD617-2634-46A6-9B25-9D35092AE15F}"/>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297391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Effect transition="in" filter="fade">
                                      <p:cBhvr>
                                        <p:cTn id="7" dur="500"/>
                                        <p:tgtEl>
                                          <p:spTgt spid="717"/>
                                        </p:tgtEl>
                                      </p:cBhvr>
                                    </p:animEffect>
                                  </p:childTnLst>
                                </p:cTn>
                              </p:par>
                              <p:par>
                                <p:cTn id="8" presetID="10" presetClass="entr" presetSubtype="0"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Effect transition="in" filter="fade">
                                      <p:cBhvr>
                                        <p:cTn id="10" dur="500"/>
                                        <p:tgtEl>
                                          <p:spTgt spid="566"/>
                                        </p:tgtEl>
                                      </p:cBhvr>
                                    </p:animEffect>
                                  </p:childTnLst>
                                </p:cTn>
                              </p:par>
                              <p:par>
                                <p:cTn id="11" presetID="10" presetClass="entr" presetSubtype="0" fill="hold" nodeType="withEffect">
                                  <p:stCondLst>
                                    <p:cond delay="0"/>
                                  </p:stCondLst>
                                  <p:childTnLst>
                                    <p:set>
                                      <p:cBhvr>
                                        <p:cTn id="12" dur="1" fill="hold">
                                          <p:stCondLst>
                                            <p:cond delay="0"/>
                                          </p:stCondLst>
                                        </p:cTn>
                                        <p:tgtEl>
                                          <p:spTgt spid="1097"/>
                                        </p:tgtEl>
                                        <p:attrNameLst>
                                          <p:attrName>style.visibility</p:attrName>
                                        </p:attrNameLst>
                                      </p:cBhvr>
                                      <p:to>
                                        <p:strVal val="visible"/>
                                      </p:to>
                                    </p:set>
                                    <p:animEffect transition="in" filter="fade">
                                      <p:cBhvr>
                                        <p:cTn id="13" dur="500"/>
                                        <p:tgtEl>
                                          <p:spTgt spid="1097"/>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631"/>
                                        </p:tgtEl>
                                        <p:attrNameLst>
                                          <p:attrName>style.visibility</p:attrName>
                                        </p:attrNameLst>
                                      </p:cBhvr>
                                      <p:to>
                                        <p:strVal val="visible"/>
                                      </p:to>
                                    </p:set>
                                    <p:animEffect transition="in" filter="fade">
                                      <p:cBhvr>
                                        <p:cTn id="19" dur="500"/>
                                        <p:tgtEl>
                                          <p:spTgt spid="631"/>
                                        </p:tgtEl>
                                      </p:cBhvr>
                                    </p:animEffect>
                                  </p:childTnLst>
                                </p:cTn>
                              </p:par>
                              <p:par>
                                <p:cTn id="20" presetID="10" presetClass="entr" presetSubtype="0" fill="hold" nodeType="withEffect">
                                  <p:stCondLst>
                                    <p:cond delay="0"/>
                                  </p:stCondLst>
                                  <p:childTnLst>
                                    <p:set>
                                      <p:cBhvr>
                                        <p:cTn id="21" dur="1" fill="hold">
                                          <p:stCondLst>
                                            <p:cond delay="0"/>
                                          </p:stCondLst>
                                        </p:cTn>
                                        <p:tgtEl>
                                          <p:spTgt spid="536"/>
                                        </p:tgtEl>
                                        <p:attrNameLst>
                                          <p:attrName>style.visibility</p:attrName>
                                        </p:attrNameLst>
                                      </p:cBhvr>
                                      <p:to>
                                        <p:strVal val="visible"/>
                                      </p:to>
                                    </p:set>
                                    <p:animEffect transition="in" filter="fade">
                                      <p:cBhvr>
                                        <p:cTn id="22" dur="500"/>
                                        <p:tgtEl>
                                          <p:spTgt spid="536"/>
                                        </p:tgtEl>
                                      </p:cBhvr>
                                    </p:animEffect>
                                  </p:childTnLst>
                                </p:cTn>
                              </p:par>
                              <p:par>
                                <p:cTn id="23" presetID="10" presetClass="entr" presetSubtype="0" fill="hold" nodeType="withEffect">
                                  <p:stCondLst>
                                    <p:cond delay="0"/>
                                  </p:stCondLst>
                                  <p:childTnLst>
                                    <p:set>
                                      <p:cBhvr>
                                        <p:cTn id="24" dur="1" fill="hold">
                                          <p:stCondLst>
                                            <p:cond delay="0"/>
                                          </p:stCondLst>
                                        </p:cTn>
                                        <p:tgtEl>
                                          <p:spTgt spid="650"/>
                                        </p:tgtEl>
                                        <p:attrNameLst>
                                          <p:attrName>style.visibility</p:attrName>
                                        </p:attrNameLst>
                                      </p:cBhvr>
                                      <p:to>
                                        <p:strVal val="visible"/>
                                      </p:to>
                                    </p:set>
                                    <p:animEffect transition="in" filter="fade">
                                      <p:cBhvr>
                                        <p:cTn id="25" dur="500"/>
                                        <p:tgtEl>
                                          <p:spTgt spid="65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10"/>
                                        </p:tgtEl>
                                        <p:attrNameLst>
                                          <p:attrName>style.visibility</p:attrName>
                                        </p:attrNameLst>
                                      </p:cBhvr>
                                      <p:to>
                                        <p:strVal val="visible"/>
                                      </p:to>
                                    </p:set>
                                    <p:anim calcmode="lin" valueType="num">
                                      <p:cBhvr>
                                        <p:cTn id="28" dur="500" fill="hold"/>
                                        <p:tgtEl>
                                          <p:spTgt spid="510"/>
                                        </p:tgtEl>
                                        <p:attrNameLst>
                                          <p:attrName>ppt_w</p:attrName>
                                        </p:attrNameLst>
                                      </p:cBhvr>
                                      <p:tavLst>
                                        <p:tav tm="0">
                                          <p:val>
                                            <p:fltVal val="0"/>
                                          </p:val>
                                        </p:tav>
                                        <p:tav tm="100000">
                                          <p:val>
                                            <p:strVal val="#ppt_w"/>
                                          </p:val>
                                        </p:tav>
                                      </p:tavLst>
                                    </p:anim>
                                    <p:anim calcmode="lin" valueType="num">
                                      <p:cBhvr>
                                        <p:cTn id="29" dur="500" fill="hold"/>
                                        <p:tgtEl>
                                          <p:spTgt spid="510"/>
                                        </p:tgtEl>
                                        <p:attrNameLst>
                                          <p:attrName>ppt_h</p:attrName>
                                        </p:attrNameLst>
                                      </p:cBhvr>
                                      <p:tavLst>
                                        <p:tav tm="0">
                                          <p:val>
                                            <p:fltVal val="0"/>
                                          </p:val>
                                        </p:tav>
                                        <p:tav tm="100000">
                                          <p:val>
                                            <p:strVal val="#ppt_h"/>
                                          </p:val>
                                        </p:tav>
                                      </p:tavLst>
                                    </p:anim>
                                    <p:animEffect transition="in" filter="fade">
                                      <p:cBhvr>
                                        <p:cTn id="30" dur="500"/>
                                        <p:tgtEl>
                                          <p:spTgt spid="51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62"/>
                                        </p:tgtEl>
                                        <p:attrNameLst>
                                          <p:attrName>style.visibility</p:attrName>
                                        </p:attrNameLst>
                                      </p:cBhvr>
                                      <p:to>
                                        <p:strVal val="visible"/>
                                      </p:to>
                                    </p:set>
                                    <p:anim calcmode="lin" valueType="num">
                                      <p:cBhvr>
                                        <p:cTn id="33" dur="500" fill="hold"/>
                                        <p:tgtEl>
                                          <p:spTgt spid="562"/>
                                        </p:tgtEl>
                                        <p:attrNameLst>
                                          <p:attrName>ppt_w</p:attrName>
                                        </p:attrNameLst>
                                      </p:cBhvr>
                                      <p:tavLst>
                                        <p:tav tm="0">
                                          <p:val>
                                            <p:fltVal val="0"/>
                                          </p:val>
                                        </p:tav>
                                        <p:tav tm="100000">
                                          <p:val>
                                            <p:strVal val="#ppt_w"/>
                                          </p:val>
                                        </p:tav>
                                      </p:tavLst>
                                    </p:anim>
                                    <p:anim calcmode="lin" valueType="num">
                                      <p:cBhvr>
                                        <p:cTn id="34" dur="500" fill="hold"/>
                                        <p:tgtEl>
                                          <p:spTgt spid="562"/>
                                        </p:tgtEl>
                                        <p:attrNameLst>
                                          <p:attrName>ppt_h</p:attrName>
                                        </p:attrNameLst>
                                      </p:cBhvr>
                                      <p:tavLst>
                                        <p:tav tm="0">
                                          <p:val>
                                            <p:fltVal val="0"/>
                                          </p:val>
                                        </p:tav>
                                        <p:tav tm="100000">
                                          <p:val>
                                            <p:strVal val="#ppt_h"/>
                                          </p:val>
                                        </p:tav>
                                      </p:tavLst>
                                    </p:anim>
                                    <p:animEffect transition="in" filter="fade">
                                      <p:cBhvr>
                                        <p:cTn id="35" dur="500"/>
                                        <p:tgtEl>
                                          <p:spTgt spid="562"/>
                                        </p:tgtEl>
                                      </p:cBhvr>
                                    </p:animEffect>
                                  </p:childTnLst>
                                </p:cTn>
                              </p:par>
                              <p:par>
                                <p:cTn id="36" presetID="53" presetClass="entr" presetSubtype="16" fill="hold" nodeType="withEffect">
                                  <p:stCondLst>
                                    <p:cond delay="0"/>
                                  </p:stCondLst>
                                  <p:childTnLst>
                                    <p:set>
                                      <p:cBhvr>
                                        <p:cTn id="37" dur="1" fill="hold">
                                          <p:stCondLst>
                                            <p:cond delay="0"/>
                                          </p:stCondLst>
                                        </p:cTn>
                                        <p:tgtEl>
                                          <p:spTgt spid="195"/>
                                        </p:tgtEl>
                                        <p:attrNameLst>
                                          <p:attrName>style.visibility</p:attrName>
                                        </p:attrNameLst>
                                      </p:cBhvr>
                                      <p:to>
                                        <p:strVal val="visible"/>
                                      </p:to>
                                    </p:set>
                                    <p:anim calcmode="lin" valueType="num">
                                      <p:cBhvr>
                                        <p:cTn id="38" dur="500" fill="hold"/>
                                        <p:tgtEl>
                                          <p:spTgt spid="195"/>
                                        </p:tgtEl>
                                        <p:attrNameLst>
                                          <p:attrName>ppt_w</p:attrName>
                                        </p:attrNameLst>
                                      </p:cBhvr>
                                      <p:tavLst>
                                        <p:tav tm="0">
                                          <p:val>
                                            <p:fltVal val="0"/>
                                          </p:val>
                                        </p:tav>
                                        <p:tav tm="100000">
                                          <p:val>
                                            <p:strVal val="#ppt_w"/>
                                          </p:val>
                                        </p:tav>
                                      </p:tavLst>
                                    </p:anim>
                                    <p:anim calcmode="lin" valueType="num">
                                      <p:cBhvr>
                                        <p:cTn id="39" dur="500" fill="hold"/>
                                        <p:tgtEl>
                                          <p:spTgt spid="195"/>
                                        </p:tgtEl>
                                        <p:attrNameLst>
                                          <p:attrName>ppt_h</p:attrName>
                                        </p:attrNameLst>
                                      </p:cBhvr>
                                      <p:tavLst>
                                        <p:tav tm="0">
                                          <p:val>
                                            <p:fltVal val="0"/>
                                          </p:val>
                                        </p:tav>
                                        <p:tav tm="100000">
                                          <p:val>
                                            <p:strVal val="#ppt_h"/>
                                          </p:val>
                                        </p:tav>
                                      </p:tavLst>
                                    </p:anim>
                                    <p:animEffect transition="in" filter="fade">
                                      <p:cBhvr>
                                        <p:cTn id="40" dur="500"/>
                                        <p:tgtEl>
                                          <p:spTgt spid="195"/>
                                        </p:tgtEl>
                                      </p:cBhvr>
                                    </p:animEffect>
                                  </p:childTnLst>
                                </p:cTn>
                              </p:par>
                              <p:par>
                                <p:cTn id="41" presetID="10"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9"/>
                                        </p:tgtEl>
                                        <p:attrNameLst>
                                          <p:attrName>style.visibility</p:attrName>
                                        </p:attrNameLst>
                                      </p:cBhvr>
                                      <p:to>
                                        <p:strVal val="visible"/>
                                      </p:to>
                                    </p:set>
                                    <p:animEffect transition="in" filter="fade">
                                      <p:cBhvr>
                                        <p:cTn id="46" dur="500"/>
                                        <p:tgtEl>
                                          <p:spTgt spid="599"/>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153"/>
                                        </p:tgtEl>
                                        <p:attrNameLst>
                                          <p:attrName>style.visibility</p:attrName>
                                        </p:attrNameLst>
                                      </p:cBhvr>
                                      <p:to>
                                        <p:strVal val="visible"/>
                                      </p:to>
                                    </p:set>
                                    <p:anim calcmode="lin" valueType="num">
                                      <p:cBhvr>
                                        <p:cTn id="50" dur="500" fill="hold"/>
                                        <p:tgtEl>
                                          <p:spTgt spid="153"/>
                                        </p:tgtEl>
                                        <p:attrNameLst>
                                          <p:attrName>ppt_w</p:attrName>
                                        </p:attrNameLst>
                                      </p:cBhvr>
                                      <p:tavLst>
                                        <p:tav tm="0">
                                          <p:val>
                                            <p:fltVal val="0"/>
                                          </p:val>
                                        </p:tav>
                                        <p:tav tm="100000">
                                          <p:val>
                                            <p:strVal val="#ppt_w"/>
                                          </p:val>
                                        </p:tav>
                                      </p:tavLst>
                                    </p:anim>
                                    <p:anim calcmode="lin" valueType="num">
                                      <p:cBhvr>
                                        <p:cTn id="51" dur="500" fill="hold"/>
                                        <p:tgtEl>
                                          <p:spTgt spid="153"/>
                                        </p:tgtEl>
                                        <p:attrNameLst>
                                          <p:attrName>ppt_h</p:attrName>
                                        </p:attrNameLst>
                                      </p:cBhvr>
                                      <p:tavLst>
                                        <p:tav tm="0">
                                          <p:val>
                                            <p:fltVal val="0"/>
                                          </p:val>
                                        </p:tav>
                                        <p:tav tm="100000">
                                          <p:val>
                                            <p:strVal val="#ppt_h"/>
                                          </p:val>
                                        </p:tav>
                                      </p:tavLst>
                                    </p:anim>
                                    <p:animEffect transition="in" filter="fade">
                                      <p:cBhvr>
                                        <p:cTn id="52" dur="500"/>
                                        <p:tgtEl>
                                          <p:spTgt spid="153"/>
                                        </p:tgtEl>
                                      </p:cBhvr>
                                    </p:animEffect>
                                  </p:childTnLst>
                                </p:cTn>
                              </p:par>
                              <p:par>
                                <p:cTn id="53" presetID="53" presetClass="entr" presetSubtype="16"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171"/>
                                        </p:tgtEl>
                                        <p:attrNameLst>
                                          <p:attrName>style.visibility</p:attrName>
                                        </p:attrNameLst>
                                      </p:cBhvr>
                                      <p:to>
                                        <p:strVal val="visible"/>
                                      </p:to>
                                    </p:set>
                                    <p:animEffect transition="in" filter="fade">
                                      <p:cBhvr>
                                        <p:cTn id="65" dur="250"/>
                                        <p:tgtEl>
                                          <p:spTgt spid="17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4"/>
                                        </p:tgtEl>
                                        <p:attrNameLst>
                                          <p:attrName>style.visibility</p:attrName>
                                        </p:attrNameLst>
                                      </p:cBhvr>
                                      <p:to>
                                        <p:strVal val="visible"/>
                                      </p:to>
                                    </p:set>
                                    <p:animEffect transition="in" filter="fade">
                                      <p:cBhvr>
                                        <p:cTn id="68" dur="500"/>
                                        <p:tgtEl>
                                          <p:spTgt spid="734"/>
                                        </p:tgtEl>
                                      </p:cBhvr>
                                    </p:animEffect>
                                  </p:childTnLst>
                                </p:cTn>
                              </p:par>
                            </p:childTnLst>
                          </p:cTn>
                        </p:par>
                        <p:par>
                          <p:cTn id="69" fill="hold">
                            <p:stCondLst>
                              <p:cond delay="500"/>
                            </p:stCondLst>
                            <p:childTnLst>
                              <p:par>
                                <p:cTn id="70" presetID="16" presetClass="entr" presetSubtype="42"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arn(outHorizontal)">
                                      <p:cBhvr>
                                        <p:cTn id="72" dur="300"/>
                                        <p:tgtEl>
                                          <p:spTgt spid="44"/>
                                        </p:tgtEl>
                                      </p:cBhvr>
                                    </p:animEffect>
                                  </p:childTnLst>
                                </p:cTn>
                              </p:par>
                            </p:childTnLst>
                          </p:cTn>
                        </p:par>
                        <p:par>
                          <p:cTn id="73" fill="hold">
                            <p:stCondLst>
                              <p:cond delay="800"/>
                            </p:stCondLst>
                            <p:childTnLst>
                              <p:par>
                                <p:cTn id="74" presetID="22" presetClass="entr" presetSubtype="4" fill="hold"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down)">
                                      <p:cBhvr>
                                        <p:cTn id="76" dur="250"/>
                                        <p:tgtEl>
                                          <p:spTgt spid="92"/>
                                        </p:tgtEl>
                                      </p:cBhvr>
                                    </p:animEffect>
                                  </p:childTnLst>
                                </p:cTn>
                              </p:par>
                            </p:childTnLst>
                          </p:cTn>
                        </p:par>
                        <p:par>
                          <p:cTn id="77" fill="hold">
                            <p:stCondLst>
                              <p:cond delay="1050"/>
                            </p:stCondLst>
                            <p:childTnLst>
                              <p:par>
                                <p:cTn id="78" presetID="10" presetClass="entr" presetSubtype="0" fill="hold" nodeType="afterEffect">
                                  <p:stCondLst>
                                    <p:cond delay="0"/>
                                  </p:stCondLst>
                                  <p:childTnLst>
                                    <p:set>
                                      <p:cBhvr>
                                        <p:cTn id="79" dur="1" fill="hold">
                                          <p:stCondLst>
                                            <p:cond delay="0"/>
                                          </p:stCondLst>
                                        </p:cTn>
                                        <p:tgtEl>
                                          <p:spTgt spid="610"/>
                                        </p:tgtEl>
                                        <p:attrNameLst>
                                          <p:attrName>style.visibility</p:attrName>
                                        </p:attrNameLst>
                                      </p:cBhvr>
                                      <p:to>
                                        <p:strVal val="visible"/>
                                      </p:to>
                                    </p:set>
                                    <p:animEffect transition="in" filter="fade">
                                      <p:cBhvr>
                                        <p:cTn id="80" dur="500"/>
                                        <p:tgtEl>
                                          <p:spTgt spid="610"/>
                                        </p:tgtEl>
                                      </p:cBhvr>
                                    </p:animEffect>
                                  </p:childTnLst>
                                </p:cTn>
                              </p:par>
                            </p:childTnLst>
                          </p:cTn>
                        </p:par>
                        <p:par>
                          <p:cTn id="81" fill="hold">
                            <p:stCondLst>
                              <p:cond delay="1550"/>
                            </p:stCondLst>
                            <p:childTnLst>
                              <p:par>
                                <p:cTn id="82" presetID="2" presetClass="entr" presetSubtype="2" fill="hold" grpId="0" nodeType="afterEffect">
                                  <p:stCondLst>
                                    <p:cond delay="5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500" fill="hold"/>
                                        <p:tgtEl>
                                          <p:spTgt spid="16"/>
                                        </p:tgtEl>
                                        <p:attrNameLst>
                                          <p:attrName>ppt_x</p:attrName>
                                        </p:attrNameLst>
                                      </p:cBhvr>
                                      <p:tavLst>
                                        <p:tav tm="0">
                                          <p:val>
                                            <p:strVal val="1+#ppt_w/2"/>
                                          </p:val>
                                        </p:tav>
                                        <p:tav tm="100000">
                                          <p:val>
                                            <p:strVal val="#ppt_x"/>
                                          </p:val>
                                        </p:tav>
                                      </p:tavLst>
                                    </p:anim>
                                    <p:anim calcmode="lin" valueType="num">
                                      <p:cBhvr additive="base">
                                        <p:cTn id="85" dur="500" fill="hold"/>
                                        <p:tgtEl>
                                          <p:spTgt spid="16"/>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1+#ppt_w/2"/>
                                          </p:val>
                                        </p:tav>
                                        <p:tav tm="100000">
                                          <p:val>
                                            <p:strVal val="#ppt_x"/>
                                          </p:val>
                                        </p:tav>
                                      </p:tavLst>
                                    </p:anim>
                                    <p:anim calcmode="lin" valueType="num">
                                      <p:cBhvr additive="base">
                                        <p:cTn id="89" dur="500" fill="hold"/>
                                        <p:tgtEl>
                                          <p:spTgt spid="34"/>
                                        </p:tgtEl>
                                        <p:attrNameLst>
                                          <p:attrName>ppt_y</p:attrName>
                                        </p:attrNameLst>
                                      </p:cBhvr>
                                      <p:tavLst>
                                        <p:tav tm="0">
                                          <p:val>
                                            <p:strVal val="#ppt_y"/>
                                          </p:val>
                                        </p:tav>
                                        <p:tav tm="100000">
                                          <p:val>
                                            <p:strVal val="#ppt_y"/>
                                          </p:val>
                                        </p:tav>
                                      </p:tavLst>
                                    </p:anim>
                                  </p:childTnLst>
                                </p:cTn>
                              </p:par>
                              <p:par>
                                <p:cTn id="90" presetID="10" presetClass="entr" presetSubtype="0" fill="hold" nodeType="withEffect">
                                  <p:stCondLst>
                                    <p:cond delay="500"/>
                                  </p:stCondLst>
                                  <p:childTnLst>
                                    <p:set>
                                      <p:cBhvr>
                                        <p:cTn id="91" dur="1" fill="hold">
                                          <p:stCondLst>
                                            <p:cond delay="0"/>
                                          </p:stCondLst>
                                        </p:cTn>
                                        <p:tgtEl>
                                          <p:spTgt spid="208"/>
                                        </p:tgtEl>
                                        <p:attrNameLst>
                                          <p:attrName>style.visibility</p:attrName>
                                        </p:attrNameLst>
                                      </p:cBhvr>
                                      <p:to>
                                        <p:strVal val="visible"/>
                                      </p:to>
                                    </p:set>
                                    <p:animEffect transition="in" filter="fade">
                                      <p:cBhvr>
                                        <p:cTn id="92" dur="500"/>
                                        <p:tgtEl>
                                          <p:spTgt spid="20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1"/>
                                        </p:tgtEl>
                                        <p:attrNameLst>
                                          <p:attrName>style.visibility</p:attrName>
                                        </p:attrNameLst>
                                      </p:cBhvr>
                                      <p:to>
                                        <p:strVal val="visible"/>
                                      </p:to>
                                    </p:set>
                                    <p:animEffect transition="in" filter="fade">
                                      <p:cBhvr>
                                        <p:cTn id="97" dur="500"/>
                                        <p:tgtEl>
                                          <p:spTgt spid="201"/>
                                        </p:tgtEl>
                                      </p:cBhvr>
                                    </p:animEffect>
                                  </p:childTnLst>
                                </p:cTn>
                              </p:par>
                            </p:childTnLst>
                          </p:cTn>
                        </p:par>
                        <p:par>
                          <p:cTn id="98" fill="hold">
                            <p:stCondLst>
                              <p:cond delay="500"/>
                            </p:stCondLst>
                            <p:childTnLst>
                              <p:par>
                                <p:cTn id="99" presetID="22" presetClass="entr" presetSubtype="4" fill="hold" nodeType="afterEffect">
                                  <p:stCondLst>
                                    <p:cond delay="500"/>
                                  </p:stCondLst>
                                  <p:childTnLst>
                                    <p:set>
                                      <p:cBhvr>
                                        <p:cTn id="100" dur="1" fill="hold">
                                          <p:stCondLst>
                                            <p:cond delay="0"/>
                                          </p:stCondLst>
                                        </p:cTn>
                                        <p:tgtEl>
                                          <p:spTgt spid="197"/>
                                        </p:tgtEl>
                                        <p:attrNameLst>
                                          <p:attrName>style.visibility</p:attrName>
                                        </p:attrNameLst>
                                      </p:cBhvr>
                                      <p:to>
                                        <p:strVal val="visible"/>
                                      </p:to>
                                    </p:set>
                                    <p:animEffect transition="in" filter="wipe(down)">
                                      <p:cBhvr>
                                        <p:cTn id="101" dur="500"/>
                                        <p:tgtEl>
                                          <p:spTgt spid="197"/>
                                        </p:tgtEl>
                                      </p:cBhvr>
                                    </p:animEffect>
                                  </p:childTnLst>
                                </p:cTn>
                              </p:par>
                            </p:childTnLst>
                          </p:cTn>
                        </p:par>
                        <p:par>
                          <p:cTn id="102" fill="hold">
                            <p:stCondLst>
                              <p:cond delay="1500"/>
                            </p:stCondLst>
                            <p:childTnLst>
                              <p:par>
                                <p:cTn id="103" presetID="22" presetClass="entr" presetSubtype="1" fill="hold" nodeType="after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wipe(up)">
                                      <p:cBhvr>
                                        <p:cTn id="105" dur="500"/>
                                        <p:tgtEl>
                                          <p:spTgt spid="206"/>
                                        </p:tgtEl>
                                      </p:cBhvr>
                                    </p:animEffect>
                                  </p:childTnLst>
                                </p:cTn>
                              </p:par>
                            </p:childTnLst>
                          </p:cTn>
                        </p:par>
                        <p:par>
                          <p:cTn id="106" fill="hold">
                            <p:stCondLst>
                              <p:cond delay="2000"/>
                            </p:stCondLst>
                            <p:childTnLst>
                              <p:par>
                                <p:cTn id="107" presetID="22" presetClass="entr" presetSubtype="4" fill="hold" nodeType="afterEffect">
                                  <p:stCondLst>
                                    <p:cond delay="0"/>
                                  </p:stCondLst>
                                  <p:childTnLst>
                                    <p:set>
                                      <p:cBhvr>
                                        <p:cTn id="108" dur="1" fill="hold">
                                          <p:stCondLst>
                                            <p:cond delay="0"/>
                                          </p:stCondLst>
                                        </p:cTn>
                                        <p:tgtEl>
                                          <p:spTgt spid="729"/>
                                        </p:tgtEl>
                                        <p:attrNameLst>
                                          <p:attrName>style.visibility</p:attrName>
                                        </p:attrNameLst>
                                      </p:cBhvr>
                                      <p:to>
                                        <p:strVal val="visible"/>
                                      </p:to>
                                    </p:set>
                                    <p:animEffect transition="in" filter="wipe(down)">
                                      <p:cBhvr>
                                        <p:cTn id="109" dur="500"/>
                                        <p:tgtEl>
                                          <p:spTgt spid="729"/>
                                        </p:tgtEl>
                                      </p:cBhvr>
                                    </p:animEffect>
                                  </p:childTnLst>
                                </p:cTn>
                              </p:par>
                            </p:childTnLst>
                          </p:cTn>
                        </p:par>
                        <p:par>
                          <p:cTn id="110" fill="hold">
                            <p:stCondLst>
                              <p:cond delay="2500"/>
                            </p:stCondLst>
                            <p:childTnLst>
                              <p:par>
                                <p:cTn id="111" presetID="22" presetClass="entr" presetSubtype="2" fill="hold" nodeType="after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right)">
                                      <p:cBhvr>
                                        <p:cTn id="113" dur="1000"/>
                                        <p:tgtEl>
                                          <p:spTgt spid="25"/>
                                        </p:tgtEl>
                                      </p:cBhvr>
                                    </p:animEffect>
                                  </p:childTnLst>
                                </p:cTn>
                              </p:par>
                              <p:par>
                                <p:cTn id="114" presetID="42" presetClass="entr" presetSubtype="0" fill="hold" grpId="0"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750"/>
                                        <p:tgtEl>
                                          <p:spTgt spid="117"/>
                                        </p:tgtEl>
                                      </p:cBhvr>
                                    </p:animEffect>
                                    <p:anim calcmode="lin" valueType="num">
                                      <p:cBhvr>
                                        <p:cTn id="117" dur="750" fill="hold"/>
                                        <p:tgtEl>
                                          <p:spTgt spid="117"/>
                                        </p:tgtEl>
                                        <p:attrNameLst>
                                          <p:attrName>ppt_x</p:attrName>
                                        </p:attrNameLst>
                                      </p:cBhvr>
                                      <p:tavLst>
                                        <p:tav tm="0">
                                          <p:val>
                                            <p:strVal val="#ppt_x"/>
                                          </p:val>
                                        </p:tav>
                                        <p:tav tm="100000">
                                          <p:val>
                                            <p:strVal val="#ppt_x"/>
                                          </p:val>
                                        </p:tav>
                                      </p:tavLst>
                                    </p:anim>
                                    <p:anim calcmode="lin" valueType="num">
                                      <p:cBhvr>
                                        <p:cTn id="118" dur="750" fill="hold"/>
                                        <p:tgtEl>
                                          <p:spTgt spid="117"/>
                                        </p:tgtEl>
                                        <p:attrNameLst>
                                          <p:attrName>ppt_y</p:attrName>
                                        </p:attrNameLst>
                                      </p:cBhvr>
                                      <p:tavLst>
                                        <p:tav tm="0">
                                          <p:val>
                                            <p:strVal val="#ppt_y+.1"/>
                                          </p:val>
                                        </p:tav>
                                        <p:tav tm="100000">
                                          <p:val>
                                            <p:strVal val="#ppt_y"/>
                                          </p:val>
                                        </p:tav>
                                      </p:tavLst>
                                    </p:anim>
                                  </p:childTnLst>
                                </p:cTn>
                              </p:par>
                              <p:par>
                                <p:cTn id="119" presetID="10" presetClass="entr" presetSubtype="0" fill="hold" grpId="0" nodeType="withEffect">
                                  <p:stCondLst>
                                    <p:cond delay="0"/>
                                  </p:stCondLst>
                                  <p:childTnLst>
                                    <p:set>
                                      <p:cBhvr>
                                        <p:cTn id="120" dur="1" fill="hold">
                                          <p:stCondLst>
                                            <p:cond delay="0"/>
                                          </p:stCondLst>
                                        </p:cTn>
                                        <p:tgtEl>
                                          <p:spTgt spid="847"/>
                                        </p:tgtEl>
                                        <p:attrNameLst>
                                          <p:attrName>style.visibility</p:attrName>
                                        </p:attrNameLst>
                                      </p:cBhvr>
                                      <p:to>
                                        <p:strVal val="visible"/>
                                      </p:to>
                                    </p:set>
                                    <p:animEffect transition="in" filter="fade">
                                      <p:cBhvr>
                                        <p:cTn id="121" dur="500"/>
                                        <p:tgtEl>
                                          <p:spTgt spid="84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1106"/>
                                        </p:tgtEl>
                                        <p:attrNameLst>
                                          <p:attrName>style.visibility</p:attrName>
                                        </p:attrNameLst>
                                      </p:cBhvr>
                                      <p:to>
                                        <p:strVal val="visible"/>
                                      </p:to>
                                    </p:set>
                                    <p:animEffect transition="in" filter="wipe(up)">
                                      <p:cBhvr>
                                        <p:cTn id="126" dur="500"/>
                                        <p:tgtEl>
                                          <p:spTgt spid="1106"/>
                                        </p:tgtEl>
                                      </p:cBhvr>
                                    </p:animEffect>
                                  </p:childTnLst>
                                </p:cTn>
                              </p:par>
                            </p:childTnLst>
                          </p:cTn>
                        </p:par>
                        <p:par>
                          <p:cTn id="127" fill="hold">
                            <p:stCondLst>
                              <p:cond delay="500"/>
                            </p:stCondLst>
                            <p:childTnLst>
                              <p:par>
                                <p:cTn id="128" presetID="10" presetClass="entr" presetSubtype="0" fill="hold" nodeType="after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fade">
                                      <p:cBhvr>
                                        <p:cTn id="130" dur="500"/>
                                        <p:tgtEl>
                                          <p:spTgt spid="101"/>
                                        </p:tgtEl>
                                      </p:cBhvr>
                                    </p:animEffect>
                                  </p:childTnLst>
                                </p:cTn>
                              </p:par>
                            </p:childTnLst>
                          </p:cTn>
                        </p:par>
                        <p:par>
                          <p:cTn id="131" fill="hold">
                            <p:stCondLst>
                              <p:cond delay="1000"/>
                            </p:stCondLst>
                            <p:childTnLst>
                              <p:par>
                                <p:cTn id="132" presetID="22" presetClass="entr" presetSubtype="8" fill="hold" nodeType="afterEffect">
                                  <p:stCondLst>
                                    <p:cond delay="0"/>
                                  </p:stCondLst>
                                  <p:childTnLst>
                                    <p:set>
                                      <p:cBhvr>
                                        <p:cTn id="133" dur="1" fill="hold">
                                          <p:stCondLst>
                                            <p:cond delay="0"/>
                                          </p:stCondLst>
                                        </p:cTn>
                                        <p:tgtEl>
                                          <p:spTgt spid="169"/>
                                        </p:tgtEl>
                                        <p:attrNameLst>
                                          <p:attrName>style.visibility</p:attrName>
                                        </p:attrNameLst>
                                      </p:cBhvr>
                                      <p:to>
                                        <p:strVal val="visible"/>
                                      </p:to>
                                    </p:set>
                                    <p:animEffect transition="in" filter="wipe(left)">
                                      <p:cBhvr>
                                        <p:cTn id="134" dur="500"/>
                                        <p:tgtEl>
                                          <p:spTgt spid="169"/>
                                        </p:tgtEl>
                                      </p:cBhvr>
                                    </p:animEffect>
                                  </p:childTnLst>
                                </p:cTn>
                              </p:par>
                              <p:par>
                                <p:cTn id="135" presetID="22" presetClass="entr" presetSubtype="4" fill="hold" nodeType="withEffect">
                                  <p:stCondLst>
                                    <p:cond delay="250"/>
                                  </p:stCondLst>
                                  <p:childTnLst>
                                    <p:set>
                                      <p:cBhvr>
                                        <p:cTn id="136" dur="1" fill="hold">
                                          <p:stCondLst>
                                            <p:cond delay="0"/>
                                          </p:stCondLst>
                                        </p:cTn>
                                        <p:tgtEl>
                                          <p:spTgt spid="501"/>
                                        </p:tgtEl>
                                        <p:attrNameLst>
                                          <p:attrName>style.visibility</p:attrName>
                                        </p:attrNameLst>
                                      </p:cBhvr>
                                      <p:to>
                                        <p:strVal val="visible"/>
                                      </p:to>
                                    </p:set>
                                    <p:animEffect transition="in" filter="wipe(down)">
                                      <p:cBhvr>
                                        <p:cTn id="137" dur="250"/>
                                        <p:tgtEl>
                                          <p:spTgt spid="501"/>
                                        </p:tgtEl>
                                      </p:cBhvr>
                                    </p:animEffect>
                                  </p:childTnLst>
                                </p:cTn>
                              </p:par>
                            </p:childTnLst>
                          </p:cTn>
                        </p:par>
                        <p:par>
                          <p:cTn id="138" fill="hold">
                            <p:stCondLst>
                              <p:cond delay="1500"/>
                            </p:stCondLst>
                            <p:childTnLst>
                              <p:par>
                                <p:cTn id="139" presetID="22" presetClass="entr" presetSubtype="1" fill="hold" grpId="0" nodeType="afterEffect">
                                  <p:stCondLst>
                                    <p:cond delay="0"/>
                                  </p:stCondLst>
                                  <p:childTnLst>
                                    <p:set>
                                      <p:cBhvr>
                                        <p:cTn id="140" dur="1" fill="hold">
                                          <p:stCondLst>
                                            <p:cond delay="0"/>
                                          </p:stCondLst>
                                        </p:cTn>
                                        <p:tgtEl>
                                          <p:spTgt spid="187"/>
                                        </p:tgtEl>
                                        <p:attrNameLst>
                                          <p:attrName>style.visibility</p:attrName>
                                        </p:attrNameLst>
                                      </p:cBhvr>
                                      <p:to>
                                        <p:strVal val="visible"/>
                                      </p:to>
                                    </p:set>
                                    <p:animEffect transition="in" filter="wipe(up)">
                                      <p:cBhvr>
                                        <p:cTn id="141" dur="500"/>
                                        <p:tgtEl>
                                          <p:spTgt spid="187"/>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75"/>
                                        </p:tgtEl>
                                        <p:attrNameLst>
                                          <p:attrName>style.visibility</p:attrName>
                                        </p:attrNameLst>
                                      </p:cBhvr>
                                      <p:to>
                                        <p:strVal val="visible"/>
                                      </p:to>
                                    </p:set>
                                    <p:animEffect transition="in" filter="wipe(up)">
                                      <p:cBhvr>
                                        <p:cTn id="144" dur="500"/>
                                        <p:tgtEl>
                                          <p:spTgt spid="175"/>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15"/>
                                        </p:tgtEl>
                                        <p:attrNameLst>
                                          <p:attrName>style.visibility</p:attrName>
                                        </p:attrNameLst>
                                      </p:cBhvr>
                                      <p:to>
                                        <p:strVal val="visible"/>
                                      </p:to>
                                    </p:set>
                                    <p:animEffect transition="in" filter="wipe(left)">
                                      <p:cBhvr>
                                        <p:cTn id="149" dur="500"/>
                                        <p:tgtEl>
                                          <p:spTgt spid="715"/>
                                        </p:tgtEl>
                                      </p:cBhvr>
                                    </p:animEffect>
                                  </p:childTnLst>
                                </p:cTn>
                              </p:par>
                            </p:childTnLst>
                          </p:cTn>
                        </p:par>
                        <p:par>
                          <p:cTn id="150" fill="hold">
                            <p:stCondLst>
                              <p:cond delay="500"/>
                            </p:stCondLst>
                            <p:childTnLst>
                              <p:par>
                                <p:cTn id="151" presetID="22" presetClass="entr" presetSubtype="8" fill="hold" nodeType="afterEffect">
                                  <p:stCondLst>
                                    <p:cond delay="0"/>
                                  </p:stCondLst>
                                  <p:childTnLst>
                                    <p:set>
                                      <p:cBhvr>
                                        <p:cTn id="152" dur="1" fill="hold">
                                          <p:stCondLst>
                                            <p:cond delay="0"/>
                                          </p:stCondLst>
                                        </p:cTn>
                                        <p:tgtEl>
                                          <p:spTgt spid="196"/>
                                        </p:tgtEl>
                                        <p:attrNameLst>
                                          <p:attrName>style.visibility</p:attrName>
                                        </p:attrNameLst>
                                      </p:cBhvr>
                                      <p:to>
                                        <p:strVal val="visible"/>
                                      </p:to>
                                    </p:set>
                                    <p:animEffect transition="in" filter="wipe(left)">
                                      <p:cBhvr>
                                        <p:cTn id="153" dur="500"/>
                                        <p:tgtEl>
                                          <p:spTgt spid="196"/>
                                        </p:tgtEl>
                                      </p:cBhvr>
                                    </p:animEffect>
                                  </p:childTnLst>
                                </p:cTn>
                              </p:par>
                            </p:childTnLst>
                          </p:cTn>
                        </p:par>
                        <p:par>
                          <p:cTn id="154" fill="hold">
                            <p:stCondLst>
                              <p:cond delay="1000"/>
                            </p:stCondLst>
                            <p:childTnLst>
                              <p:par>
                                <p:cTn id="155" presetID="22" presetClass="entr" presetSubtype="8" fill="hold" grpId="0" nodeType="afterEffect">
                                  <p:stCondLst>
                                    <p:cond delay="0"/>
                                  </p:stCondLst>
                                  <p:childTnLst>
                                    <p:set>
                                      <p:cBhvr>
                                        <p:cTn id="156" dur="1" fill="hold">
                                          <p:stCondLst>
                                            <p:cond delay="0"/>
                                          </p:stCondLst>
                                        </p:cTn>
                                        <p:tgtEl>
                                          <p:spTgt spid="739"/>
                                        </p:tgtEl>
                                        <p:attrNameLst>
                                          <p:attrName>style.visibility</p:attrName>
                                        </p:attrNameLst>
                                      </p:cBhvr>
                                      <p:to>
                                        <p:strVal val="visible"/>
                                      </p:to>
                                    </p:set>
                                    <p:animEffect transition="in" filter="wipe(left)">
                                      <p:cBhvr>
                                        <p:cTn id="157" dur="500"/>
                                        <p:tgtEl>
                                          <p:spTgt spid="739"/>
                                        </p:tgtEl>
                                      </p:cBhvr>
                                    </p:animEffect>
                                  </p:childTnLst>
                                </p:cTn>
                              </p:par>
                            </p:childTnLst>
                          </p:cTn>
                        </p:par>
                        <p:par>
                          <p:cTn id="158" fill="hold">
                            <p:stCondLst>
                              <p:cond delay="1500"/>
                            </p:stCondLst>
                            <p:childTnLst>
                              <p:par>
                                <p:cTn id="159" presetID="22" presetClass="entr" presetSubtype="2"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right)">
                                      <p:cBhvr>
                                        <p:cTn id="161" dur="500"/>
                                        <p:tgtEl>
                                          <p:spTgt spid="38"/>
                                        </p:tgtEl>
                                      </p:cBhvr>
                                    </p:animEffect>
                                  </p:childTnLst>
                                </p:cTn>
                              </p:par>
                              <p:par>
                                <p:cTn id="162" presetID="10" presetClass="entr" presetSubtype="0" fill="hold" nodeType="withEffect">
                                  <p:stCondLst>
                                    <p:cond delay="250"/>
                                  </p:stCondLst>
                                  <p:childTnLst>
                                    <p:set>
                                      <p:cBhvr>
                                        <p:cTn id="163" dur="1" fill="hold">
                                          <p:stCondLst>
                                            <p:cond delay="0"/>
                                          </p:stCondLst>
                                        </p:cTn>
                                        <p:tgtEl>
                                          <p:spTgt spid="199"/>
                                        </p:tgtEl>
                                        <p:attrNameLst>
                                          <p:attrName>style.visibility</p:attrName>
                                        </p:attrNameLst>
                                      </p:cBhvr>
                                      <p:to>
                                        <p:strVal val="visible"/>
                                      </p:to>
                                    </p:set>
                                    <p:animEffect transition="in" filter="fade">
                                      <p:cBhvr>
                                        <p:cTn id="164" dur="500"/>
                                        <p:tgtEl>
                                          <p:spTgt spid="199"/>
                                        </p:tgtEl>
                                      </p:cBhvr>
                                    </p:animEffect>
                                  </p:childTnLst>
                                </p:cTn>
                              </p:par>
                              <p:par>
                                <p:cTn id="165" presetID="10" presetClass="entr" presetSubtype="0" fill="hold" nodeType="withEffect">
                                  <p:stCondLst>
                                    <p:cond delay="5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childTnLst>
                          </p:cTn>
                        </p:par>
                        <p:par>
                          <p:cTn id="168" fill="hold">
                            <p:stCondLst>
                              <p:cond delay="2500"/>
                            </p:stCondLst>
                            <p:childTnLst>
                              <p:par>
                                <p:cTn id="169" presetID="22" presetClass="entr" presetSubtype="8" fill="hold" nodeType="afterEffect">
                                  <p:stCondLst>
                                    <p:cond delay="0"/>
                                  </p:stCondLst>
                                  <p:childTnLst>
                                    <p:set>
                                      <p:cBhvr>
                                        <p:cTn id="170" dur="1" fill="hold">
                                          <p:stCondLst>
                                            <p:cond delay="0"/>
                                          </p:stCondLst>
                                        </p:cTn>
                                        <p:tgtEl>
                                          <p:spTgt spid="2"/>
                                        </p:tgtEl>
                                        <p:attrNameLst>
                                          <p:attrName>style.visibility</p:attrName>
                                        </p:attrNameLst>
                                      </p:cBhvr>
                                      <p:to>
                                        <p:strVal val="visible"/>
                                      </p:to>
                                    </p:set>
                                    <p:animEffect transition="in" filter="wipe(left)">
                                      <p:cBhvr>
                                        <p:cTn id="171" dur="500"/>
                                        <p:tgtEl>
                                          <p:spTgt spid="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72"/>
                                        </p:tgtEl>
                                        <p:attrNameLst>
                                          <p:attrName>style.visibility</p:attrName>
                                        </p:attrNameLst>
                                      </p:cBhvr>
                                      <p:to>
                                        <p:strVal val="visible"/>
                                      </p:to>
                                    </p:set>
                                    <p:animEffect transition="in" filter="wipe(left)">
                                      <p:cBhvr>
                                        <p:cTn id="176" dur="300"/>
                                        <p:tgtEl>
                                          <p:spTgt spid="172"/>
                                        </p:tgtEl>
                                      </p:cBhvr>
                                    </p:animEffect>
                                  </p:childTnLst>
                                </p:cTn>
                              </p:par>
                              <p:par>
                                <p:cTn id="177" presetID="22" presetClass="entr" presetSubtype="1" fill="hold" nodeType="withEffect">
                                  <p:stCondLst>
                                    <p:cond delay="300"/>
                                  </p:stCondLst>
                                  <p:childTnLst>
                                    <p:set>
                                      <p:cBhvr>
                                        <p:cTn id="178" dur="1" fill="hold">
                                          <p:stCondLst>
                                            <p:cond delay="0"/>
                                          </p:stCondLst>
                                        </p:cTn>
                                        <p:tgtEl>
                                          <p:spTgt spid="617"/>
                                        </p:tgtEl>
                                        <p:attrNameLst>
                                          <p:attrName>style.visibility</p:attrName>
                                        </p:attrNameLst>
                                      </p:cBhvr>
                                      <p:to>
                                        <p:strVal val="visible"/>
                                      </p:to>
                                    </p:set>
                                    <p:animEffect transition="in" filter="wipe(up)">
                                      <p:cBhvr>
                                        <p:cTn id="179" dur="500"/>
                                        <p:tgtEl>
                                          <p:spTgt spid="617"/>
                                        </p:tgtEl>
                                      </p:cBhvr>
                                    </p:animEffect>
                                  </p:childTnLst>
                                </p:cTn>
                              </p:par>
                              <p:par>
                                <p:cTn id="180" presetID="10" presetClass="entr" presetSubtype="0" fill="hold" grpId="0" nodeType="withEffect">
                                  <p:stCondLst>
                                    <p:cond delay="750"/>
                                  </p:stCondLst>
                                  <p:childTnLst>
                                    <p:set>
                                      <p:cBhvr>
                                        <p:cTn id="181" dur="1" fill="hold">
                                          <p:stCondLst>
                                            <p:cond delay="0"/>
                                          </p:stCondLst>
                                        </p:cTn>
                                        <p:tgtEl>
                                          <p:spTgt spid="629"/>
                                        </p:tgtEl>
                                        <p:attrNameLst>
                                          <p:attrName>style.visibility</p:attrName>
                                        </p:attrNameLst>
                                      </p:cBhvr>
                                      <p:to>
                                        <p:strVal val="visible"/>
                                      </p:to>
                                    </p:set>
                                    <p:animEffect transition="in" filter="fade">
                                      <p:cBhvr>
                                        <p:cTn id="182" dur="300"/>
                                        <p:tgtEl>
                                          <p:spTgt spid="629"/>
                                        </p:tgtEl>
                                      </p:cBhvr>
                                    </p:animEffect>
                                  </p:childTnLst>
                                </p:cTn>
                              </p:par>
                              <p:par>
                                <p:cTn id="183" presetID="10" presetClass="entr" presetSubtype="0" fill="hold" nodeType="withEffect">
                                  <p:stCondLst>
                                    <p:cond delay="2000"/>
                                  </p:stCondLst>
                                  <p:childTnLst>
                                    <p:set>
                                      <p:cBhvr>
                                        <p:cTn id="184" dur="1" fill="hold">
                                          <p:stCondLst>
                                            <p:cond delay="0"/>
                                          </p:stCondLst>
                                        </p:cTn>
                                        <p:tgtEl>
                                          <p:spTgt spid="708"/>
                                        </p:tgtEl>
                                        <p:attrNameLst>
                                          <p:attrName>style.visibility</p:attrName>
                                        </p:attrNameLst>
                                      </p:cBhvr>
                                      <p:to>
                                        <p:strVal val="visible"/>
                                      </p:to>
                                    </p:set>
                                    <p:animEffect transition="in" filter="fade">
                                      <p:cBhvr>
                                        <p:cTn id="185" dur="300"/>
                                        <p:tgtEl>
                                          <p:spTgt spid="708"/>
                                        </p:tgtEl>
                                      </p:cBhvr>
                                    </p:animEffect>
                                  </p:childTnLst>
                                </p:cTn>
                              </p:par>
                              <p:par>
                                <p:cTn id="186" presetID="10" presetClass="entr" presetSubtype="0" fill="hold" grpId="0" nodeType="withEffect">
                                  <p:stCondLst>
                                    <p:cond delay="2000"/>
                                  </p:stCondLst>
                                  <p:childTnLst>
                                    <p:set>
                                      <p:cBhvr>
                                        <p:cTn id="187" dur="1" fill="hold">
                                          <p:stCondLst>
                                            <p:cond delay="0"/>
                                          </p:stCondLst>
                                        </p:cTn>
                                        <p:tgtEl>
                                          <p:spTgt spid="769"/>
                                        </p:tgtEl>
                                        <p:attrNameLst>
                                          <p:attrName>style.visibility</p:attrName>
                                        </p:attrNameLst>
                                      </p:cBhvr>
                                      <p:to>
                                        <p:strVal val="visible"/>
                                      </p:to>
                                    </p:set>
                                    <p:animEffect transition="in" filter="fade">
                                      <p:cBhvr>
                                        <p:cTn id="188" dur="300"/>
                                        <p:tgtEl>
                                          <p:spTgt spid="769"/>
                                        </p:tgtEl>
                                      </p:cBhvr>
                                    </p:animEffect>
                                  </p:childTnLst>
                                </p:cTn>
                              </p:par>
                            </p:childTnLst>
                          </p:cTn>
                        </p:par>
                        <p:par>
                          <p:cTn id="189" fill="hold">
                            <p:stCondLst>
                              <p:cond delay="2300"/>
                            </p:stCondLst>
                            <p:childTnLst>
                              <p:par>
                                <p:cTn id="190" presetID="10" presetClass="entr" presetSubtype="0" fill="hold" nodeType="after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fade">
                                      <p:cBhvr>
                                        <p:cTn id="192" dur="300"/>
                                        <p:tgtEl>
                                          <p:spTgt spid="104"/>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3"/>
                                        </p:tgtEl>
                                        <p:attrNameLst>
                                          <p:attrName>style.visibility</p:attrName>
                                        </p:attrNameLst>
                                      </p:cBhvr>
                                      <p:to>
                                        <p:strVal val="visible"/>
                                      </p:to>
                                    </p:set>
                                    <p:animEffect transition="in" filter="fade">
                                      <p:cBhvr>
                                        <p:cTn id="195" dur="300"/>
                                        <p:tgtEl>
                                          <p:spTgt spid="103"/>
                                        </p:tgtEl>
                                      </p:cBhvr>
                                    </p:animEffect>
                                  </p:childTnLst>
                                </p:cTn>
                              </p:par>
                            </p:childTnLst>
                          </p:cTn>
                        </p:par>
                        <p:par>
                          <p:cTn id="196" fill="hold">
                            <p:stCondLst>
                              <p:cond delay="2600"/>
                            </p:stCondLst>
                            <p:childTnLst>
                              <p:par>
                                <p:cTn id="197" presetID="10" presetClass="entr" presetSubtype="0" fill="hold" nodeType="afterEffect">
                                  <p:stCondLst>
                                    <p:cond delay="0"/>
                                  </p:stCondLst>
                                  <p:childTnLst>
                                    <p:set>
                                      <p:cBhvr>
                                        <p:cTn id="198" dur="1" fill="hold">
                                          <p:stCondLst>
                                            <p:cond delay="0"/>
                                          </p:stCondLst>
                                        </p:cTn>
                                        <p:tgtEl>
                                          <p:spTgt spid="625"/>
                                        </p:tgtEl>
                                        <p:attrNameLst>
                                          <p:attrName>style.visibility</p:attrName>
                                        </p:attrNameLst>
                                      </p:cBhvr>
                                      <p:to>
                                        <p:strVal val="visible"/>
                                      </p:to>
                                    </p:set>
                                    <p:animEffect transition="in" filter="fade">
                                      <p:cBhvr>
                                        <p:cTn id="199" dur="300"/>
                                        <p:tgtEl>
                                          <p:spTgt spid="625"/>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300"/>
                                        <p:tgtEl>
                                          <p:spTgt spid="132"/>
                                        </p:tgtEl>
                                      </p:cBhvr>
                                    </p:animEffect>
                                  </p:childTnLst>
                                </p:cTn>
                              </p:par>
                            </p:childTnLst>
                          </p:cTn>
                        </p:par>
                        <p:par>
                          <p:cTn id="203" fill="hold">
                            <p:stCondLst>
                              <p:cond delay="2900"/>
                            </p:stCondLst>
                            <p:childTnLst>
                              <p:par>
                                <p:cTn id="204" presetID="10" presetClass="entr" presetSubtype="0" fill="hold" nodeType="afterEffect">
                                  <p:stCondLst>
                                    <p:cond delay="0"/>
                                  </p:stCondLst>
                                  <p:childTnLst>
                                    <p:set>
                                      <p:cBhvr>
                                        <p:cTn id="205" dur="1" fill="hold">
                                          <p:stCondLst>
                                            <p:cond delay="0"/>
                                          </p:stCondLst>
                                        </p:cTn>
                                        <p:tgtEl>
                                          <p:spTgt spid="99"/>
                                        </p:tgtEl>
                                        <p:attrNameLst>
                                          <p:attrName>style.visibility</p:attrName>
                                        </p:attrNameLst>
                                      </p:cBhvr>
                                      <p:to>
                                        <p:strVal val="visible"/>
                                      </p:to>
                                    </p:set>
                                    <p:animEffect transition="in" filter="fade">
                                      <p:cBhvr>
                                        <p:cTn id="206" dur="300"/>
                                        <p:tgtEl>
                                          <p:spTgt spid="99"/>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98"/>
                                        </p:tgtEl>
                                        <p:attrNameLst>
                                          <p:attrName>style.visibility</p:attrName>
                                        </p:attrNameLst>
                                      </p:cBhvr>
                                      <p:to>
                                        <p:strVal val="visible"/>
                                      </p:to>
                                    </p:set>
                                    <p:animEffect transition="in" filter="fade">
                                      <p:cBhvr>
                                        <p:cTn id="209" dur="300"/>
                                        <p:tgtEl>
                                          <p:spTgt spid="98"/>
                                        </p:tgtEl>
                                      </p:cBhvr>
                                    </p:animEffect>
                                  </p:childTnLst>
                                </p:cTn>
                              </p:par>
                            </p:childTnLst>
                          </p:cTn>
                        </p:par>
                        <p:par>
                          <p:cTn id="210" fill="hold">
                            <p:stCondLst>
                              <p:cond delay="3200"/>
                            </p:stCondLst>
                            <p:childTnLst>
                              <p:par>
                                <p:cTn id="211" presetID="10" presetClass="entr" presetSubtype="0" fill="hold" nodeType="afterEffect">
                                  <p:stCondLst>
                                    <p:cond delay="0"/>
                                  </p:stCondLst>
                                  <p:childTnLst>
                                    <p:set>
                                      <p:cBhvr>
                                        <p:cTn id="212" dur="1" fill="hold">
                                          <p:stCondLst>
                                            <p:cond delay="0"/>
                                          </p:stCondLst>
                                        </p:cTn>
                                        <p:tgtEl>
                                          <p:spTgt spid="141"/>
                                        </p:tgtEl>
                                        <p:attrNameLst>
                                          <p:attrName>style.visibility</p:attrName>
                                        </p:attrNameLst>
                                      </p:cBhvr>
                                      <p:to>
                                        <p:strVal val="visible"/>
                                      </p:to>
                                    </p:set>
                                    <p:animEffect transition="in" filter="fade">
                                      <p:cBhvr>
                                        <p:cTn id="213" dur="300"/>
                                        <p:tgtEl>
                                          <p:spTgt spid="141"/>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9"/>
                                        </p:tgtEl>
                                        <p:attrNameLst>
                                          <p:attrName>style.visibility</p:attrName>
                                        </p:attrNameLst>
                                      </p:cBhvr>
                                      <p:to>
                                        <p:strVal val="visible"/>
                                      </p:to>
                                    </p:set>
                                    <p:animEffect transition="in" filter="fade">
                                      <p:cBhvr>
                                        <p:cTn id="216" dur="300"/>
                                        <p:tgtEl>
                                          <p:spTgt spid="139"/>
                                        </p:tgtEl>
                                      </p:cBhvr>
                                    </p:animEffect>
                                  </p:childTnLst>
                                </p:cTn>
                              </p:par>
                            </p:childTnLst>
                          </p:cTn>
                        </p:par>
                        <p:par>
                          <p:cTn id="217" fill="hold">
                            <p:stCondLst>
                              <p:cond delay="3500"/>
                            </p:stCondLst>
                            <p:childTnLst>
                              <p:par>
                                <p:cTn id="218" presetID="10" presetClass="entr" presetSubtype="0" fill="hold" nodeType="afterEffect">
                                  <p:stCondLst>
                                    <p:cond delay="0"/>
                                  </p:stCondLst>
                                  <p:childTnLst>
                                    <p:set>
                                      <p:cBhvr>
                                        <p:cTn id="219" dur="1" fill="hold">
                                          <p:stCondLst>
                                            <p:cond delay="0"/>
                                          </p:stCondLst>
                                        </p:cTn>
                                        <p:tgtEl>
                                          <p:spTgt spid="47"/>
                                        </p:tgtEl>
                                        <p:attrNameLst>
                                          <p:attrName>style.visibility</p:attrName>
                                        </p:attrNameLst>
                                      </p:cBhvr>
                                      <p:to>
                                        <p:strVal val="visible"/>
                                      </p:to>
                                    </p:set>
                                    <p:animEffect transition="in" filter="fade">
                                      <p:cBhvr>
                                        <p:cTn id="220" dur="300"/>
                                        <p:tgtEl>
                                          <p:spTgt spid="4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45"/>
                                        </p:tgtEl>
                                        <p:attrNameLst>
                                          <p:attrName>style.visibility</p:attrName>
                                        </p:attrNameLst>
                                      </p:cBhvr>
                                      <p:to>
                                        <p:strVal val="visible"/>
                                      </p:to>
                                    </p:set>
                                    <p:animEffect transition="in" filter="fade">
                                      <p:cBhvr>
                                        <p:cTn id="223" dur="300"/>
                                        <p:tgtEl>
                                          <p:spTgt spid="45"/>
                                        </p:tgtEl>
                                      </p:cBhvr>
                                    </p:animEffect>
                                  </p:childTnLst>
                                </p:cTn>
                              </p:par>
                            </p:childTnLst>
                          </p:cTn>
                        </p:par>
                        <p:par>
                          <p:cTn id="224" fill="hold">
                            <p:stCondLst>
                              <p:cond delay="3800"/>
                            </p:stCondLst>
                            <p:childTnLst>
                              <p:par>
                                <p:cTn id="225" presetID="22" presetClass="entr" presetSubtype="2" fill="hold" nodeType="after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wipe(right)">
                                      <p:cBhvr>
                                        <p:cTn id="227" dur="300"/>
                                        <p:tgtEl>
                                          <p:spTgt spid="173"/>
                                        </p:tgtEl>
                                      </p:cBhvr>
                                    </p:animEffect>
                                  </p:childTnLst>
                                </p:cTn>
                              </p:par>
                            </p:childTnLst>
                          </p:cTn>
                        </p:par>
                        <p:par>
                          <p:cTn id="228" fill="hold">
                            <p:stCondLst>
                              <p:cond delay="4100"/>
                            </p:stCondLst>
                            <p:childTnLst>
                              <p:par>
                                <p:cTn id="229" presetID="22" presetClass="entr" presetSubtype="2" fill="hold" nodeType="afterEffect">
                                  <p:stCondLst>
                                    <p:cond delay="0"/>
                                  </p:stCondLst>
                                  <p:childTnLst>
                                    <p:set>
                                      <p:cBhvr>
                                        <p:cTn id="230" dur="1" fill="hold">
                                          <p:stCondLst>
                                            <p:cond delay="0"/>
                                          </p:stCondLst>
                                        </p:cTn>
                                        <p:tgtEl>
                                          <p:spTgt spid="193"/>
                                        </p:tgtEl>
                                        <p:attrNameLst>
                                          <p:attrName>style.visibility</p:attrName>
                                        </p:attrNameLst>
                                      </p:cBhvr>
                                      <p:to>
                                        <p:strVal val="visible"/>
                                      </p:to>
                                    </p:set>
                                    <p:animEffect transition="in" filter="wipe(right)">
                                      <p:cBhvr>
                                        <p:cTn id="231" dur="250"/>
                                        <p:tgtEl>
                                          <p:spTgt spid="193"/>
                                        </p:tgtEl>
                                      </p:cBhvr>
                                    </p:animEffect>
                                  </p:childTnLst>
                                </p:cTn>
                              </p:par>
                              <p:par>
                                <p:cTn id="232" presetID="10" presetClass="entr" presetSubtype="0" fill="hold" nodeType="withEffect">
                                  <p:stCondLst>
                                    <p:cond delay="0"/>
                                  </p:stCondLst>
                                  <p:childTnLst>
                                    <p:set>
                                      <p:cBhvr>
                                        <p:cTn id="233" dur="1" fill="hold">
                                          <p:stCondLst>
                                            <p:cond delay="0"/>
                                          </p:stCondLst>
                                        </p:cTn>
                                        <p:tgtEl>
                                          <p:spTgt spid="120"/>
                                        </p:tgtEl>
                                        <p:attrNameLst>
                                          <p:attrName>style.visibility</p:attrName>
                                        </p:attrNameLst>
                                      </p:cBhvr>
                                      <p:to>
                                        <p:strVal val="visible"/>
                                      </p:to>
                                    </p:set>
                                    <p:animEffect transition="in" filter="fade">
                                      <p:cBhvr>
                                        <p:cTn id="234" dur="500"/>
                                        <p:tgtEl>
                                          <p:spTgt spid="120"/>
                                        </p:tgtEl>
                                      </p:cBhvr>
                                    </p:animEffect>
                                  </p:childTnLst>
                                </p:cTn>
                              </p:par>
                            </p:childTnLst>
                          </p:cTn>
                        </p:par>
                        <p:par>
                          <p:cTn id="235" fill="hold">
                            <p:stCondLst>
                              <p:cond delay="4600"/>
                            </p:stCondLst>
                            <p:childTnLst>
                              <p:par>
                                <p:cTn id="236" presetID="10" presetClass="entr" presetSubtype="0" fill="hold" nodeType="afterEffect">
                                  <p:stCondLst>
                                    <p:cond delay="0"/>
                                  </p:stCondLst>
                                  <p:childTnLst>
                                    <p:set>
                                      <p:cBhvr>
                                        <p:cTn id="237" dur="1" fill="hold">
                                          <p:stCondLst>
                                            <p:cond delay="0"/>
                                          </p:stCondLst>
                                        </p:cTn>
                                        <p:tgtEl>
                                          <p:spTgt spid="620"/>
                                        </p:tgtEl>
                                        <p:attrNameLst>
                                          <p:attrName>style.visibility</p:attrName>
                                        </p:attrNameLst>
                                      </p:cBhvr>
                                      <p:to>
                                        <p:strVal val="visible"/>
                                      </p:to>
                                    </p:set>
                                    <p:animEffect transition="in" filter="fade">
                                      <p:cBhvr>
                                        <p:cTn id="238" dur="300"/>
                                        <p:tgtEl>
                                          <p:spTgt spid="620"/>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4"/>
                                        </p:tgtEl>
                                        <p:attrNameLst>
                                          <p:attrName>style.visibility</p:attrName>
                                        </p:attrNameLst>
                                      </p:cBhvr>
                                      <p:to>
                                        <p:strVal val="visible"/>
                                      </p:to>
                                    </p:set>
                                    <p:animEffect transition="in" filter="fade">
                                      <p:cBhvr>
                                        <p:cTn id="241" dur="300"/>
                                        <p:tgtEl>
                                          <p:spTgt spid="134"/>
                                        </p:tgtEl>
                                      </p:cBhvr>
                                    </p:animEffect>
                                  </p:childTnLst>
                                </p:cTn>
                              </p:par>
                            </p:childTnLst>
                          </p:cTn>
                        </p:par>
                        <p:par>
                          <p:cTn id="242" fill="hold">
                            <p:stCondLst>
                              <p:cond delay="4900"/>
                            </p:stCondLst>
                            <p:childTnLst>
                              <p:par>
                                <p:cTn id="243" presetID="10" presetClass="entr" presetSubtype="0" fill="hold" nodeType="afterEffect">
                                  <p:stCondLst>
                                    <p:cond delay="0"/>
                                  </p:stCondLst>
                                  <p:childTnLst>
                                    <p:set>
                                      <p:cBhvr>
                                        <p:cTn id="244" dur="1" fill="hold">
                                          <p:stCondLst>
                                            <p:cond delay="0"/>
                                          </p:stCondLst>
                                        </p:cTn>
                                        <p:tgtEl>
                                          <p:spTgt spid="136"/>
                                        </p:tgtEl>
                                        <p:attrNameLst>
                                          <p:attrName>style.visibility</p:attrName>
                                        </p:attrNameLst>
                                      </p:cBhvr>
                                      <p:to>
                                        <p:strVal val="visible"/>
                                      </p:to>
                                    </p:set>
                                    <p:animEffect transition="in" filter="fade">
                                      <p:cBhvr>
                                        <p:cTn id="245" dur="500"/>
                                        <p:tgtEl>
                                          <p:spTgt spid="136"/>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2" fill="hold" nodeType="clickEffect">
                                  <p:stCondLst>
                                    <p:cond delay="0"/>
                                  </p:stCondLst>
                                  <p:childTnLst>
                                    <p:set>
                                      <p:cBhvr>
                                        <p:cTn id="249" dur="1" fill="hold">
                                          <p:stCondLst>
                                            <p:cond delay="0"/>
                                          </p:stCondLst>
                                        </p:cTn>
                                        <p:tgtEl>
                                          <p:spTgt spid="127"/>
                                        </p:tgtEl>
                                        <p:attrNameLst>
                                          <p:attrName>style.visibility</p:attrName>
                                        </p:attrNameLst>
                                      </p:cBhvr>
                                      <p:to>
                                        <p:strVal val="visible"/>
                                      </p:to>
                                    </p:set>
                                    <p:animEffect transition="in" filter="wipe(right)">
                                      <p:cBhvr>
                                        <p:cTn id="250" dur="500"/>
                                        <p:tgtEl>
                                          <p:spTgt spid="127"/>
                                        </p:tgtEl>
                                      </p:cBhvr>
                                    </p:animEffect>
                                  </p:childTnLst>
                                </p:cTn>
                              </p:par>
                            </p:childTnLst>
                          </p:cTn>
                        </p:par>
                        <p:par>
                          <p:cTn id="251" fill="hold">
                            <p:stCondLst>
                              <p:cond delay="500"/>
                            </p:stCondLst>
                            <p:childTnLst>
                              <p:par>
                                <p:cTn id="252" presetID="10" presetClass="entr" presetSubtype="0" fill="hold" nodeType="afterEffect">
                                  <p:stCondLst>
                                    <p:cond delay="500"/>
                                  </p:stCondLst>
                                  <p:childTnLst>
                                    <p:set>
                                      <p:cBhvr>
                                        <p:cTn id="253" dur="1" fill="hold">
                                          <p:stCondLst>
                                            <p:cond delay="0"/>
                                          </p:stCondLst>
                                        </p:cTn>
                                        <p:tgtEl>
                                          <p:spTgt spid="210"/>
                                        </p:tgtEl>
                                        <p:attrNameLst>
                                          <p:attrName>style.visibility</p:attrName>
                                        </p:attrNameLst>
                                      </p:cBhvr>
                                      <p:to>
                                        <p:strVal val="visible"/>
                                      </p:to>
                                    </p:set>
                                    <p:animEffect transition="in" filter="fade">
                                      <p:cBhvr>
                                        <p:cTn id="254" dur="500"/>
                                        <p:tgtEl>
                                          <p:spTgt spid="210"/>
                                        </p:tgtEl>
                                      </p:cBhvr>
                                    </p:animEffect>
                                  </p:childTnLst>
                                </p:cTn>
                              </p:par>
                              <p:par>
                                <p:cTn id="255" presetID="10" presetClass="entr" presetSubtype="0" fill="hold" nodeType="withEffect">
                                  <p:stCondLst>
                                    <p:cond delay="500"/>
                                  </p:stCondLst>
                                  <p:childTnLst>
                                    <p:set>
                                      <p:cBhvr>
                                        <p:cTn id="256" dur="1" fill="hold">
                                          <p:stCondLst>
                                            <p:cond delay="0"/>
                                          </p:stCondLst>
                                        </p:cTn>
                                        <p:tgtEl>
                                          <p:spTgt spid="31"/>
                                        </p:tgtEl>
                                        <p:attrNameLst>
                                          <p:attrName>style.visibility</p:attrName>
                                        </p:attrNameLst>
                                      </p:cBhvr>
                                      <p:to>
                                        <p:strVal val="visible"/>
                                      </p:to>
                                    </p:set>
                                    <p:animEffect transition="in" filter="fade">
                                      <p:cBhvr>
                                        <p:cTn id="257" dur="500"/>
                                        <p:tgtEl>
                                          <p:spTgt spid="31"/>
                                        </p:tgtEl>
                                      </p:cBhvr>
                                    </p:animEffect>
                                  </p:childTnLst>
                                </p:cTn>
                              </p:par>
                            </p:childTnLst>
                          </p:cTn>
                        </p:par>
                        <p:par>
                          <p:cTn id="258" fill="hold">
                            <p:stCondLst>
                              <p:cond delay="1500"/>
                            </p:stCondLst>
                            <p:childTnLst>
                              <p:par>
                                <p:cTn id="259" presetID="10" presetClass="entr" presetSubtype="0" fill="hold" nodeType="afterEffect">
                                  <p:stCondLst>
                                    <p:cond delay="0"/>
                                  </p:stCondLst>
                                  <p:childTnLst>
                                    <p:set>
                                      <p:cBhvr>
                                        <p:cTn id="260" dur="1" fill="hold">
                                          <p:stCondLst>
                                            <p:cond delay="0"/>
                                          </p:stCondLst>
                                        </p:cTn>
                                        <p:tgtEl>
                                          <p:spTgt spid="180"/>
                                        </p:tgtEl>
                                        <p:attrNameLst>
                                          <p:attrName>style.visibility</p:attrName>
                                        </p:attrNameLst>
                                      </p:cBhvr>
                                      <p:to>
                                        <p:strVal val="visible"/>
                                      </p:to>
                                    </p:set>
                                    <p:animEffect transition="in" filter="fade">
                                      <p:cBhvr>
                                        <p:cTn id="261" dur="500"/>
                                        <p:tgtEl>
                                          <p:spTgt spid="180"/>
                                        </p:tgtEl>
                                      </p:cBhvr>
                                    </p:animEffect>
                                  </p:childTnLst>
                                </p:cTn>
                              </p:par>
                              <p:par>
                                <p:cTn id="262" presetID="10" presetClass="entr" presetSubtype="0" fill="hold" nodeType="withEffect">
                                  <p:stCondLst>
                                    <p:cond delay="250"/>
                                  </p:stCondLst>
                                  <p:childTnLst>
                                    <p:set>
                                      <p:cBhvr>
                                        <p:cTn id="263" dur="1" fill="hold">
                                          <p:stCondLst>
                                            <p:cond delay="0"/>
                                          </p:stCondLst>
                                        </p:cTn>
                                        <p:tgtEl>
                                          <p:spTgt spid="119"/>
                                        </p:tgtEl>
                                        <p:attrNameLst>
                                          <p:attrName>style.visibility</p:attrName>
                                        </p:attrNameLst>
                                      </p:cBhvr>
                                      <p:to>
                                        <p:strVal val="visible"/>
                                      </p:to>
                                    </p:set>
                                    <p:animEffect transition="in" filter="fade">
                                      <p:cBhvr>
                                        <p:cTn id="264" dur="400"/>
                                        <p:tgtEl>
                                          <p:spTgt spid="119"/>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486"/>
                                        </p:tgtEl>
                                        <p:attrNameLst>
                                          <p:attrName>style.visibility</p:attrName>
                                        </p:attrNameLst>
                                      </p:cBhvr>
                                      <p:to>
                                        <p:strVal val="visible"/>
                                      </p:to>
                                    </p:set>
                                    <p:animEffect transition="in" filter="fade">
                                      <p:cBhvr>
                                        <p:cTn id="269" dur="500"/>
                                        <p:tgtEl>
                                          <p:spTgt spid="486"/>
                                        </p:tgtEl>
                                      </p:cBhvr>
                                    </p:animEffect>
                                  </p:childTnLst>
                                </p:cTn>
                              </p:par>
                              <p:par>
                                <p:cTn id="270" presetID="10" presetClass="entr" presetSubtype="0" fill="hold" nodeType="withEffect">
                                  <p:stCondLst>
                                    <p:cond delay="0"/>
                                  </p:stCondLst>
                                  <p:childTnLst>
                                    <p:set>
                                      <p:cBhvr>
                                        <p:cTn id="271" dur="1" fill="hold">
                                          <p:stCondLst>
                                            <p:cond delay="0"/>
                                          </p:stCondLst>
                                        </p:cTn>
                                        <p:tgtEl>
                                          <p:spTgt spid="184"/>
                                        </p:tgtEl>
                                        <p:attrNameLst>
                                          <p:attrName>style.visibility</p:attrName>
                                        </p:attrNameLst>
                                      </p:cBhvr>
                                      <p:to>
                                        <p:strVal val="visible"/>
                                      </p:to>
                                    </p:set>
                                    <p:animEffect transition="in" filter="fade">
                                      <p:cBhvr>
                                        <p:cTn id="272" dur="500"/>
                                        <p:tgtEl>
                                          <p:spTgt spid="184"/>
                                        </p:tgtEl>
                                      </p:cBhvr>
                                    </p:animEffect>
                                  </p:childTnLst>
                                </p:cTn>
                              </p:par>
                              <p:par>
                                <p:cTn id="273" presetID="10" presetClass="entr" presetSubtype="0" fill="hold" nodeType="withEffect">
                                  <p:stCondLst>
                                    <p:cond delay="0"/>
                                  </p:stCondLst>
                                  <p:childTnLst>
                                    <p:set>
                                      <p:cBhvr>
                                        <p:cTn id="274" dur="1" fill="hold">
                                          <p:stCondLst>
                                            <p:cond delay="0"/>
                                          </p:stCondLst>
                                        </p:cTn>
                                        <p:tgtEl>
                                          <p:spTgt spid="182"/>
                                        </p:tgtEl>
                                        <p:attrNameLst>
                                          <p:attrName>style.visibility</p:attrName>
                                        </p:attrNameLst>
                                      </p:cBhvr>
                                      <p:to>
                                        <p:strVal val="visible"/>
                                      </p:to>
                                    </p:set>
                                    <p:animEffect transition="in" filter="fade">
                                      <p:cBhvr>
                                        <p:cTn id="275" dur="500"/>
                                        <p:tgtEl>
                                          <p:spTgt spid="182"/>
                                        </p:tgtEl>
                                      </p:cBhvr>
                                    </p:animEffect>
                                  </p:childTnLst>
                                </p:cTn>
                              </p:par>
                              <p:par>
                                <p:cTn id="276" presetID="10" presetClass="entr" presetSubtype="0" fill="hold" nodeType="withEffect">
                                  <p:stCondLst>
                                    <p:cond delay="0"/>
                                  </p:stCondLst>
                                  <p:childTnLst>
                                    <p:set>
                                      <p:cBhvr>
                                        <p:cTn id="277" dur="1" fill="hold">
                                          <p:stCondLst>
                                            <p:cond delay="0"/>
                                          </p:stCondLst>
                                        </p:cTn>
                                        <p:tgtEl>
                                          <p:spTgt spid="183"/>
                                        </p:tgtEl>
                                        <p:attrNameLst>
                                          <p:attrName>style.visibility</p:attrName>
                                        </p:attrNameLst>
                                      </p:cBhvr>
                                      <p:to>
                                        <p:strVal val="visible"/>
                                      </p:to>
                                    </p:set>
                                    <p:animEffect transition="in" filter="fade">
                                      <p:cBhvr>
                                        <p:cTn id="278" dur="500"/>
                                        <p:tgtEl>
                                          <p:spTgt spid="183"/>
                                        </p:tgtEl>
                                      </p:cBhvr>
                                    </p:animEffect>
                                  </p:childTnLst>
                                </p:cTn>
                              </p:par>
                            </p:childTnLst>
                          </p:cTn>
                        </p:par>
                        <p:par>
                          <p:cTn id="279" fill="hold">
                            <p:stCondLst>
                              <p:cond delay="500"/>
                            </p:stCondLst>
                            <p:childTnLst>
                              <p:par>
                                <p:cTn id="280" presetID="22" presetClass="entr" presetSubtype="8" fill="hold" nodeType="afterEffect">
                                  <p:stCondLst>
                                    <p:cond delay="0"/>
                                  </p:stCondLst>
                                  <p:childTnLst>
                                    <p:set>
                                      <p:cBhvr>
                                        <p:cTn id="281" dur="1" fill="hold">
                                          <p:stCondLst>
                                            <p:cond delay="0"/>
                                          </p:stCondLst>
                                        </p:cTn>
                                        <p:tgtEl>
                                          <p:spTgt spid="754"/>
                                        </p:tgtEl>
                                        <p:attrNameLst>
                                          <p:attrName>style.visibility</p:attrName>
                                        </p:attrNameLst>
                                      </p:cBhvr>
                                      <p:to>
                                        <p:strVal val="visible"/>
                                      </p:to>
                                    </p:set>
                                    <p:animEffect transition="in" filter="wipe(left)">
                                      <p:cBhvr>
                                        <p:cTn id="282" dur="750"/>
                                        <p:tgtEl>
                                          <p:spTgt spid="754"/>
                                        </p:tgtEl>
                                      </p:cBhvr>
                                    </p:animEffect>
                                  </p:childTnLst>
                                </p:cTn>
                              </p:par>
                              <p:par>
                                <p:cTn id="283" presetID="22" presetClass="entr" presetSubtype="1" fill="hold" grpId="0" nodeType="withEffect">
                                  <p:stCondLst>
                                    <p:cond delay="250"/>
                                  </p:stCondLst>
                                  <p:childTnLst>
                                    <p:set>
                                      <p:cBhvr>
                                        <p:cTn id="284" dur="1" fill="hold">
                                          <p:stCondLst>
                                            <p:cond delay="0"/>
                                          </p:stCondLst>
                                        </p:cTn>
                                        <p:tgtEl>
                                          <p:spTgt spid="696"/>
                                        </p:tgtEl>
                                        <p:attrNameLst>
                                          <p:attrName>style.visibility</p:attrName>
                                        </p:attrNameLst>
                                      </p:cBhvr>
                                      <p:to>
                                        <p:strVal val="visible"/>
                                      </p:to>
                                    </p:set>
                                    <p:animEffect transition="in" filter="wipe(up)">
                                      <p:cBhvr>
                                        <p:cTn id="285" dur="500"/>
                                        <p:tgtEl>
                                          <p:spTgt spid="696"/>
                                        </p:tgtEl>
                                      </p:cBhvr>
                                    </p:animEffect>
                                  </p:childTnLst>
                                </p:cTn>
                              </p:par>
                              <p:par>
                                <p:cTn id="286" presetID="22" presetClass="entr" presetSubtype="1" fill="hold" grpId="0" nodeType="withEffect">
                                  <p:stCondLst>
                                    <p:cond delay="500"/>
                                  </p:stCondLst>
                                  <p:childTnLst>
                                    <p:set>
                                      <p:cBhvr>
                                        <p:cTn id="287" dur="1" fill="hold">
                                          <p:stCondLst>
                                            <p:cond delay="0"/>
                                          </p:stCondLst>
                                        </p:cTn>
                                        <p:tgtEl>
                                          <p:spTgt spid="596"/>
                                        </p:tgtEl>
                                        <p:attrNameLst>
                                          <p:attrName>style.visibility</p:attrName>
                                        </p:attrNameLst>
                                      </p:cBhvr>
                                      <p:to>
                                        <p:strVal val="visible"/>
                                      </p:to>
                                    </p:set>
                                    <p:animEffect transition="in" filter="wipe(up)">
                                      <p:cBhvr>
                                        <p:cTn id="288" dur="500"/>
                                        <p:tgtEl>
                                          <p:spTgt spid="596"/>
                                        </p:tgtEl>
                                      </p:cBhvr>
                                    </p:animEffect>
                                  </p:childTnLst>
                                </p:cTn>
                              </p:par>
                              <p:par>
                                <p:cTn id="289" presetID="22" presetClass="entr" presetSubtype="1" fill="hold" grpId="0" nodeType="withEffect">
                                  <p:stCondLst>
                                    <p:cond delay="750"/>
                                  </p:stCondLst>
                                  <p:childTnLst>
                                    <p:set>
                                      <p:cBhvr>
                                        <p:cTn id="290" dur="1" fill="hold">
                                          <p:stCondLst>
                                            <p:cond delay="0"/>
                                          </p:stCondLst>
                                        </p:cTn>
                                        <p:tgtEl>
                                          <p:spTgt spid="693"/>
                                        </p:tgtEl>
                                        <p:attrNameLst>
                                          <p:attrName>style.visibility</p:attrName>
                                        </p:attrNameLst>
                                      </p:cBhvr>
                                      <p:to>
                                        <p:strVal val="visible"/>
                                      </p:to>
                                    </p:set>
                                    <p:animEffect transition="in" filter="wipe(up)">
                                      <p:cBhvr>
                                        <p:cTn id="291" dur="500"/>
                                        <p:tgtEl>
                                          <p:spTgt spid="693"/>
                                        </p:tgtEl>
                                      </p:cBhvr>
                                    </p:animEffect>
                                  </p:childTnLst>
                                </p:cTn>
                              </p:par>
                              <p:par>
                                <p:cTn id="292" presetID="22" presetClass="entr" presetSubtype="1" fill="hold" nodeType="withEffect">
                                  <p:stCondLst>
                                    <p:cond delay="1000"/>
                                  </p:stCondLst>
                                  <p:childTnLst>
                                    <p:set>
                                      <p:cBhvr>
                                        <p:cTn id="293" dur="1" fill="hold">
                                          <p:stCondLst>
                                            <p:cond delay="0"/>
                                          </p:stCondLst>
                                        </p:cTn>
                                        <p:tgtEl>
                                          <p:spTgt spid="736"/>
                                        </p:tgtEl>
                                        <p:attrNameLst>
                                          <p:attrName>style.visibility</p:attrName>
                                        </p:attrNameLst>
                                      </p:cBhvr>
                                      <p:to>
                                        <p:strVal val="visible"/>
                                      </p:to>
                                    </p:set>
                                    <p:animEffect transition="in" filter="wipe(up)">
                                      <p:cBhvr>
                                        <p:cTn id="294" dur="500"/>
                                        <p:tgtEl>
                                          <p:spTgt spid="736"/>
                                        </p:tgtEl>
                                      </p:cBhvr>
                                    </p:animEffect>
                                  </p:childTnLst>
                                </p:cTn>
                              </p:par>
                              <p:par>
                                <p:cTn id="295" presetID="22" presetClass="entr" presetSubtype="1" fill="hold" grpId="0" nodeType="withEffect">
                                  <p:stCondLst>
                                    <p:cond delay="1250"/>
                                  </p:stCondLst>
                                  <p:childTnLst>
                                    <p:set>
                                      <p:cBhvr>
                                        <p:cTn id="296" dur="1" fill="hold">
                                          <p:stCondLst>
                                            <p:cond delay="0"/>
                                          </p:stCondLst>
                                        </p:cTn>
                                        <p:tgtEl>
                                          <p:spTgt spid="743"/>
                                        </p:tgtEl>
                                        <p:attrNameLst>
                                          <p:attrName>style.visibility</p:attrName>
                                        </p:attrNameLst>
                                      </p:cBhvr>
                                      <p:to>
                                        <p:strVal val="visible"/>
                                      </p:to>
                                    </p:set>
                                    <p:animEffect transition="in" filter="wipe(up)">
                                      <p:cBhvr>
                                        <p:cTn id="297" dur="500"/>
                                        <p:tgtEl>
                                          <p:spTgt spid="743"/>
                                        </p:tgtEl>
                                      </p:cBhvr>
                                    </p:animEffect>
                                  </p:childTnLst>
                                </p:cTn>
                              </p:par>
                              <p:par>
                                <p:cTn id="298" presetID="22" presetClass="entr" presetSubtype="1" fill="hold" grpId="0" nodeType="withEffect">
                                  <p:stCondLst>
                                    <p:cond delay="1500"/>
                                  </p:stCondLst>
                                  <p:childTnLst>
                                    <p:set>
                                      <p:cBhvr>
                                        <p:cTn id="299" dur="1" fill="hold">
                                          <p:stCondLst>
                                            <p:cond delay="0"/>
                                          </p:stCondLst>
                                        </p:cTn>
                                        <p:tgtEl>
                                          <p:spTgt spid="753"/>
                                        </p:tgtEl>
                                        <p:attrNameLst>
                                          <p:attrName>style.visibility</p:attrName>
                                        </p:attrNameLst>
                                      </p:cBhvr>
                                      <p:to>
                                        <p:strVal val="visible"/>
                                      </p:to>
                                    </p:set>
                                    <p:animEffect transition="in" filter="wipe(up)">
                                      <p:cBhvr>
                                        <p:cTn id="300" dur="500"/>
                                        <p:tgtEl>
                                          <p:spTgt spid="753"/>
                                        </p:tgtEl>
                                      </p:cBhvr>
                                    </p:animEffect>
                                  </p:childTnLst>
                                </p:cTn>
                              </p:par>
                            </p:childTnLst>
                          </p:cTn>
                        </p:par>
                        <p:par>
                          <p:cTn id="301" fill="hold">
                            <p:stCondLst>
                              <p:cond delay="2500"/>
                            </p:stCondLst>
                            <p:childTnLst>
                              <p:par>
                                <p:cTn id="302" presetID="22" presetClass="entr" presetSubtype="8" fill="hold" nodeType="afterEffect">
                                  <p:stCondLst>
                                    <p:cond delay="0"/>
                                  </p:stCondLst>
                                  <p:childTnLst>
                                    <p:set>
                                      <p:cBhvr>
                                        <p:cTn id="303" dur="1" fill="hold">
                                          <p:stCondLst>
                                            <p:cond delay="0"/>
                                          </p:stCondLst>
                                        </p:cTn>
                                        <p:tgtEl>
                                          <p:spTgt spid="748"/>
                                        </p:tgtEl>
                                        <p:attrNameLst>
                                          <p:attrName>style.visibility</p:attrName>
                                        </p:attrNameLst>
                                      </p:cBhvr>
                                      <p:to>
                                        <p:strVal val="visible"/>
                                      </p:to>
                                    </p:set>
                                    <p:animEffect transition="in" filter="wipe(left)">
                                      <p:cBhvr>
                                        <p:cTn id="304" dur="750"/>
                                        <p:tgtEl>
                                          <p:spTgt spid="748"/>
                                        </p:tgtEl>
                                      </p:cBhvr>
                                    </p:animEffect>
                                  </p:childTnLst>
                                </p:cTn>
                              </p:par>
                            </p:childTnLst>
                          </p:cTn>
                        </p:par>
                        <p:par>
                          <p:cTn id="305" fill="hold">
                            <p:stCondLst>
                              <p:cond delay="3250"/>
                            </p:stCondLst>
                            <p:childTnLst>
                              <p:par>
                                <p:cTn id="306" presetID="22" presetClass="entr" presetSubtype="1" fill="hold" nodeType="afterEffect">
                                  <p:stCondLst>
                                    <p:cond delay="0"/>
                                  </p:stCondLst>
                                  <p:childTnLst>
                                    <p:set>
                                      <p:cBhvr>
                                        <p:cTn id="307" dur="1" fill="hold">
                                          <p:stCondLst>
                                            <p:cond delay="0"/>
                                          </p:stCondLst>
                                        </p:cTn>
                                        <p:tgtEl>
                                          <p:spTgt spid="744"/>
                                        </p:tgtEl>
                                        <p:attrNameLst>
                                          <p:attrName>style.visibility</p:attrName>
                                        </p:attrNameLst>
                                      </p:cBhvr>
                                      <p:to>
                                        <p:strVal val="visible"/>
                                      </p:to>
                                    </p:set>
                                    <p:animEffect transition="in" filter="wipe(up)">
                                      <p:cBhvr>
                                        <p:cTn id="308" dur="500"/>
                                        <p:tgtEl>
                                          <p:spTgt spid="744"/>
                                        </p:tgtEl>
                                      </p:cBhvr>
                                    </p:animEffect>
                                  </p:childTnLst>
                                </p:cTn>
                              </p:par>
                            </p:childTnLst>
                          </p:cTn>
                        </p:par>
                        <p:par>
                          <p:cTn id="309" fill="hold">
                            <p:stCondLst>
                              <p:cond delay="3750"/>
                            </p:stCondLst>
                            <p:childTnLst>
                              <p:par>
                                <p:cTn id="310" presetID="10" presetClass="entr" presetSubtype="0" fill="hold" grpId="0" nodeType="afterEffect">
                                  <p:stCondLst>
                                    <p:cond delay="0"/>
                                  </p:stCondLst>
                                  <p:childTnLst>
                                    <p:set>
                                      <p:cBhvr>
                                        <p:cTn id="311" dur="1" fill="hold">
                                          <p:stCondLst>
                                            <p:cond delay="0"/>
                                          </p:stCondLst>
                                        </p:cTn>
                                        <p:tgtEl>
                                          <p:spTgt spid="622"/>
                                        </p:tgtEl>
                                        <p:attrNameLst>
                                          <p:attrName>style.visibility</p:attrName>
                                        </p:attrNameLst>
                                      </p:cBhvr>
                                      <p:to>
                                        <p:strVal val="visible"/>
                                      </p:to>
                                    </p:set>
                                    <p:animEffect transition="in" filter="fade">
                                      <p:cBhvr>
                                        <p:cTn id="312" dur="500"/>
                                        <p:tgtEl>
                                          <p:spTgt spid="622"/>
                                        </p:tgtEl>
                                      </p:cBhvr>
                                    </p:animEffect>
                                  </p:childTnLst>
                                </p:cTn>
                              </p:par>
                            </p:childTnLst>
                          </p:cTn>
                        </p:par>
                        <p:par>
                          <p:cTn id="313" fill="hold">
                            <p:stCondLst>
                              <p:cond delay="4250"/>
                            </p:stCondLst>
                            <p:childTnLst>
                              <p:par>
                                <p:cTn id="314" presetID="10" presetClass="entr" presetSubtype="0" fill="hold" grpId="0" nodeType="afterEffect">
                                  <p:stCondLst>
                                    <p:cond delay="0"/>
                                  </p:stCondLst>
                                  <p:childTnLst>
                                    <p:set>
                                      <p:cBhvr>
                                        <p:cTn id="315" dur="1" fill="hold">
                                          <p:stCondLst>
                                            <p:cond delay="0"/>
                                          </p:stCondLst>
                                        </p:cTn>
                                        <p:tgtEl>
                                          <p:spTgt spid="32"/>
                                        </p:tgtEl>
                                        <p:attrNameLst>
                                          <p:attrName>style.visibility</p:attrName>
                                        </p:attrNameLst>
                                      </p:cBhvr>
                                      <p:to>
                                        <p:strVal val="visible"/>
                                      </p:to>
                                    </p:set>
                                    <p:animEffect transition="in" filter="fade">
                                      <p:cBhvr>
                                        <p:cTn id="316" dur="250"/>
                                        <p:tgtEl>
                                          <p:spTgt spid="32"/>
                                        </p:tgtEl>
                                      </p:cBhvr>
                                    </p:animEffect>
                                  </p:childTnLst>
                                </p:cTn>
                              </p:par>
                            </p:childTnLst>
                          </p:cTn>
                        </p:par>
                        <p:par>
                          <p:cTn id="317" fill="hold">
                            <p:stCondLst>
                              <p:cond delay="4500"/>
                            </p:stCondLst>
                            <p:childTnLst>
                              <p:par>
                                <p:cTn id="318" presetID="10" presetClass="entr" presetSubtype="0" fill="hold" grpId="0" nodeType="afterEffect">
                                  <p:stCondLst>
                                    <p:cond delay="0"/>
                                  </p:stCondLst>
                                  <p:childTnLst>
                                    <p:set>
                                      <p:cBhvr>
                                        <p:cTn id="319" dur="1" fill="hold">
                                          <p:stCondLst>
                                            <p:cond delay="0"/>
                                          </p:stCondLst>
                                        </p:cTn>
                                        <p:tgtEl>
                                          <p:spTgt spid="6"/>
                                        </p:tgtEl>
                                        <p:attrNameLst>
                                          <p:attrName>style.visibility</p:attrName>
                                        </p:attrNameLst>
                                      </p:cBhvr>
                                      <p:to>
                                        <p:strVal val="visible"/>
                                      </p:to>
                                    </p:set>
                                    <p:animEffect transition="in" filter="fade">
                                      <p:cBhvr>
                                        <p:cTn id="320" dur="250"/>
                                        <p:tgtEl>
                                          <p:spTgt spid="6"/>
                                        </p:tgtEl>
                                      </p:cBhvr>
                                    </p:animEffect>
                                  </p:childTnLst>
                                </p:cTn>
                              </p:par>
                            </p:childTnLst>
                          </p:cTn>
                        </p:par>
                        <p:par>
                          <p:cTn id="321" fill="hold">
                            <p:stCondLst>
                              <p:cond delay="4750"/>
                            </p:stCondLst>
                            <p:childTnLst>
                              <p:par>
                                <p:cTn id="322" presetID="10" presetClass="entr" presetSubtype="0" fill="hold" grpId="0" nodeType="afterEffect">
                                  <p:stCondLst>
                                    <p:cond delay="0"/>
                                  </p:stCondLst>
                                  <p:childTnLst>
                                    <p:set>
                                      <p:cBhvr>
                                        <p:cTn id="323" dur="1" fill="hold">
                                          <p:stCondLst>
                                            <p:cond delay="0"/>
                                          </p:stCondLst>
                                        </p:cTn>
                                        <p:tgtEl>
                                          <p:spTgt spid="33"/>
                                        </p:tgtEl>
                                        <p:attrNameLst>
                                          <p:attrName>style.visibility</p:attrName>
                                        </p:attrNameLst>
                                      </p:cBhvr>
                                      <p:to>
                                        <p:strVal val="visible"/>
                                      </p:to>
                                    </p:set>
                                    <p:animEffect transition="in" filter="fade">
                                      <p:cBhvr>
                                        <p:cTn id="324" dur="250"/>
                                        <p:tgtEl>
                                          <p:spTgt spid="33"/>
                                        </p:tgtEl>
                                      </p:cBhvr>
                                    </p:animEffect>
                                  </p:childTnLst>
                                </p:cTn>
                              </p:par>
                            </p:childTnLst>
                          </p:cTn>
                        </p:par>
                        <p:par>
                          <p:cTn id="325" fill="hold">
                            <p:stCondLst>
                              <p:cond delay="5000"/>
                            </p:stCondLst>
                            <p:childTnLst>
                              <p:par>
                                <p:cTn id="326" presetID="10" presetClass="entr" presetSubtype="0" fill="hold" grpId="0" nodeType="afterEffect">
                                  <p:stCondLst>
                                    <p:cond delay="0"/>
                                  </p:stCondLst>
                                  <p:childTnLst>
                                    <p:set>
                                      <p:cBhvr>
                                        <p:cTn id="327" dur="1" fill="hold">
                                          <p:stCondLst>
                                            <p:cond delay="0"/>
                                          </p:stCondLst>
                                        </p:cTn>
                                        <p:tgtEl>
                                          <p:spTgt spid="4"/>
                                        </p:tgtEl>
                                        <p:attrNameLst>
                                          <p:attrName>style.visibility</p:attrName>
                                        </p:attrNameLst>
                                      </p:cBhvr>
                                      <p:to>
                                        <p:strVal val="visible"/>
                                      </p:to>
                                    </p:set>
                                    <p:animEffect transition="in" filter="fade">
                                      <p:cBhvr>
                                        <p:cTn id="328" dur="250"/>
                                        <p:tgtEl>
                                          <p:spTgt spid="4"/>
                                        </p:tgtEl>
                                      </p:cBhvr>
                                    </p:animEffect>
                                  </p:childTnLst>
                                </p:cTn>
                              </p:par>
                            </p:childTnLst>
                          </p:cTn>
                        </p:par>
                        <p:par>
                          <p:cTn id="329" fill="hold">
                            <p:stCondLst>
                              <p:cond delay="5250"/>
                            </p:stCondLst>
                            <p:childTnLst>
                              <p:par>
                                <p:cTn id="330" presetID="4" presetClass="entr" presetSubtype="32" fill="hold" nodeType="afterEffect">
                                  <p:stCondLst>
                                    <p:cond delay="0"/>
                                  </p:stCondLst>
                                  <p:childTnLst>
                                    <p:set>
                                      <p:cBhvr>
                                        <p:cTn id="331" dur="1" fill="hold">
                                          <p:stCondLst>
                                            <p:cond delay="0"/>
                                          </p:stCondLst>
                                        </p:cTn>
                                        <p:tgtEl>
                                          <p:spTgt spid="138"/>
                                        </p:tgtEl>
                                        <p:attrNameLst>
                                          <p:attrName>style.visibility</p:attrName>
                                        </p:attrNameLst>
                                      </p:cBhvr>
                                      <p:to>
                                        <p:strVal val="visible"/>
                                      </p:to>
                                    </p:set>
                                    <p:animEffect transition="in" filter="box(out)">
                                      <p:cBhvr>
                                        <p:cTn id="332" dur="750"/>
                                        <p:tgtEl>
                                          <p:spTgt spid="138"/>
                                        </p:tgtEl>
                                      </p:cBhvr>
                                    </p:animEffect>
                                  </p:childTnLst>
                                </p:cTn>
                              </p:par>
                            </p:childTnLst>
                          </p:cTn>
                        </p:par>
                        <p:par>
                          <p:cTn id="333" fill="hold">
                            <p:stCondLst>
                              <p:cond delay="6000"/>
                            </p:stCondLst>
                            <p:childTnLst>
                              <p:par>
                                <p:cTn id="334" presetID="22" presetClass="entr" presetSubtype="4" fill="hold" nodeType="afterEffect">
                                  <p:stCondLst>
                                    <p:cond delay="0"/>
                                  </p:stCondLst>
                                  <p:childTnLst>
                                    <p:set>
                                      <p:cBhvr>
                                        <p:cTn id="335" dur="1" fill="hold">
                                          <p:stCondLst>
                                            <p:cond delay="0"/>
                                          </p:stCondLst>
                                        </p:cTn>
                                        <p:tgtEl>
                                          <p:spTgt spid="42"/>
                                        </p:tgtEl>
                                        <p:attrNameLst>
                                          <p:attrName>style.visibility</p:attrName>
                                        </p:attrNameLst>
                                      </p:cBhvr>
                                      <p:to>
                                        <p:strVal val="visible"/>
                                      </p:to>
                                    </p:set>
                                    <p:animEffect transition="in" filter="wipe(down)">
                                      <p:cBhvr>
                                        <p:cTn id="336" dur="500"/>
                                        <p:tgtEl>
                                          <p:spTgt spid="42"/>
                                        </p:tgtEl>
                                      </p:cBhvr>
                                    </p:animEffect>
                                  </p:childTnLst>
                                </p:cTn>
                              </p:par>
                              <p:par>
                                <p:cTn id="337" presetID="22" presetClass="entr" presetSubtype="8" fill="hold" nodeType="withEffect">
                                  <p:stCondLst>
                                    <p:cond delay="250"/>
                                  </p:stCondLst>
                                  <p:childTnLst>
                                    <p:set>
                                      <p:cBhvr>
                                        <p:cTn id="338" dur="1" fill="hold">
                                          <p:stCondLst>
                                            <p:cond delay="0"/>
                                          </p:stCondLst>
                                        </p:cTn>
                                        <p:tgtEl>
                                          <p:spTgt spid="95"/>
                                        </p:tgtEl>
                                        <p:attrNameLst>
                                          <p:attrName>style.visibility</p:attrName>
                                        </p:attrNameLst>
                                      </p:cBhvr>
                                      <p:to>
                                        <p:strVal val="visible"/>
                                      </p:to>
                                    </p:set>
                                    <p:animEffect transition="in" filter="wipe(left)">
                                      <p:cBhvr>
                                        <p:cTn id="339" dur="500"/>
                                        <p:tgtEl>
                                          <p:spTgt spid="95"/>
                                        </p:tgtEl>
                                      </p:cBhvr>
                                    </p:animEffect>
                                  </p:childTnLst>
                                </p:cTn>
                              </p:par>
                            </p:childTnLst>
                          </p:cTn>
                        </p:par>
                        <p:par>
                          <p:cTn id="340" fill="hold">
                            <p:stCondLst>
                              <p:cond delay="6750"/>
                            </p:stCondLst>
                            <p:childTnLst>
                              <p:par>
                                <p:cTn id="341" presetID="22" presetClass="entr" presetSubtype="1" fill="hold" nodeType="afterEffect">
                                  <p:stCondLst>
                                    <p:cond delay="0"/>
                                  </p:stCondLst>
                                  <p:childTnLst>
                                    <p:set>
                                      <p:cBhvr>
                                        <p:cTn id="342" dur="1" fill="hold">
                                          <p:stCondLst>
                                            <p:cond delay="0"/>
                                          </p:stCondLst>
                                        </p:cTn>
                                        <p:tgtEl>
                                          <p:spTgt spid="630"/>
                                        </p:tgtEl>
                                        <p:attrNameLst>
                                          <p:attrName>style.visibility</p:attrName>
                                        </p:attrNameLst>
                                      </p:cBhvr>
                                      <p:to>
                                        <p:strVal val="visible"/>
                                      </p:to>
                                    </p:set>
                                    <p:animEffect transition="in" filter="wipe(up)">
                                      <p:cBhvr>
                                        <p:cTn id="343" dur="250"/>
                                        <p:tgtEl>
                                          <p:spTgt spid="630"/>
                                        </p:tgtEl>
                                      </p:cBhvr>
                                    </p:animEffect>
                                  </p:childTnLst>
                                </p:cTn>
                              </p:par>
                            </p:childTnLst>
                          </p:cTn>
                        </p:par>
                        <p:par>
                          <p:cTn id="344" fill="hold">
                            <p:stCondLst>
                              <p:cond delay="7000"/>
                            </p:stCondLst>
                            <p:childTnLst>
                              <p:par>
                                <p:cTn id="345" presetID="26" presetClass="emph" presetSubtype="0" fill="hold" nodeType="afterEffect">
                                  <p:stCondLst>
                                    <p:cond delay="0"/>
                                  </p:stCondLst>
                                  <p:childTnLst>
                                    <p:animEffect transition="out" filter="fade">
                                      <p:cBhvr>
                                        <p:cTn id="346" dur="500" tmFilter="0, 0; .2, .5; .8, .5; 1, 0"/>
                                        <p:tgtEl>
                                          <p:spTgt spid="754"/>
                                        </p:tgtEl>
                                      </p:cBhvr>
                                    </p:animEffect>
                                    <p:animScale>
                                      <p:cBhvr>
                                        <p:cTn id="347" dur="250" autoRev="1" fill="hold"/>
                                        <p:tgtEl>
                                          <p:spTgt spid="754"/>
                                        </p:tgtEl>
                                      </p:cBhvr>
                                      <p:by x="105000" y="105000"/>
                                    </p:animScale>
                                  </p:childTnLst>
                                </p:cTn>
                              </p:par>
                            </p:childTnLst>
                          </p:cTn>
                        </p:par>
                        <p:par>
                          <p:cTn id="348" fill="hold">
                            <p:stCondLst>
                              <p:cond delay="7500"/>
                            </p:stCondLst>
                            <p:childTnLst>
                              <p:par>
                                <p:cTn id="349" presetID="26" presetClass="emph" presetSubtype="0" fill="hold" nodeType="afterEffect">
                                  <p:stCondLst>
                                    <p:cond delay="0"/>
                                  </p:stCondLst>
                                  <p:childTnLst>
                                    <p:animEffect transition="out" filter="fade">
                                      <p:cBhvr>
                                        <p:cTn id="350" dur="500" tmFilter="0, 0; .2, .5; .8, .5; 1, 0"/>
                                        <p:tgtEl>
                                          <p:spTgt spid="748"/>
                                        </p:tgtEl>
                                      </p:cBhvr>
                                    </p:animEffect>
                                    <p:animScale>
                                      <p:cBhvr>
                                        <p:cTn id="351" dur="250" autoRev="1" fill="hold"/>
                                        <p:tgtEl>
                                          <p:spTgt spid="748"/>
                                        </p:tgtEl>
                                      </p:cBhvr>
                                      <p:by x="105000" y="105000"/>
                                    </p:animScale>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grpId="0" nodeType="clickEffect">
                                  <p:stCondLst>
                                    <p:cond delay="0"/>
                                  </p:stCondLst>
                                  <p:childTnLst>
                                    <p:set>
                                      <p:cBhvr>
                                        <p:cTn id="355" dur="1" fill="hold">
                                          <p:stCondLst>
                                            <p:cond delay="0"/>
                                          </p:stCondLst>
                                        </p:cTn>
                                        <p:tgtEl>
                                          <p:spTgt spid="40"/>
                                        </p:tgtEl>
                                        <p:attrNameLst>
                                          <p:attrName>style.visibility</p:attrName>
                                        </p:attrNameLst>
                                      </p:cBhvr>
                                      <p:to>
                                        <p:strVal val="visible"/>
                                      </p:to>
                                    </p:set>
                                    <p:animEffect transition="in" filter="fade">
                                      <p:cBhvr>
                                        <p:cTn id="356" dur="400"/>
                                        <p:tgtEl>
                                          <p:spTgt spid="40"/>
                                        </p:tgtEl>
                                      </p:cBhvr>
                                    </p:animEffect>
                                  </p:childTnLst>
                                </p:cTn>
                              </p:par>
                            </p:childTnLst>
                          </p:cTn>
                        </p:par>
                        <p:par>
                          <p:cTn id="357" fill="hold">
                            <p:stCondLst>
                              <p:cond delay="400"/>
                            </p:stCondLst>
                            <p:childTnLst>
                              <p:par>
                                <p:cTn id="358" presetID="42" presetClass="entr" presetSubtype="0" fill="hold" nodeType="afterEffect">
                                  <p:stCondLst>
                                    <p:cond delay="0"/>
                                  </p:stCondLst>
                                  <p:childTnLst>
                                    <p:set>
                                      <p:cBhvr>
                                        <p:cTn id="359" dur="1" fill="hold">
                                          <p:stCondLst>
                                            <p:cond delay="0"/>
                                          </p:stCondLst>
                                        </p:cTn>
                                        <p:tgtEl>
                                          <p:spTgt spid="8"/>
                                        </p:tgtEl>
                                        <p:attrNameLst>
                                          <p:attrName>style.visibility</p:attrName>
                                        </p:attrNameLst>
                                      </p:cBhvr>
                                      <p:to>
                                        <p:strVal val="visible"/>
                                      </p:to>
                                    </p:set>
                                    <p:animEffect transition="in" filter="fade">
                                      <p:cBhvr>
                                        <p:cTn id="360" dur="500"/>
                                        <p:tgtEl>
                                          <p:spTgt spid="8"/>
                                        </p:tgtEl>
                                      </p:cBhvr>
                                    </p:animEffect>
                                    <p:anim calcmode="lin" valueType="num">
                                      <p:cBhvr>
                                        <p:cTn id="361" dur="500" fill="hold"/>
                                        <p:tgtEl>
                                          <p:spTgt spid="8"/>
                                        </p:tgtEl>
                                        <p:attrNameLst>
                                          <p:attrName>ppt_x</p:attrName>
                                        </p:attrNameLst>
                                      </p:cBhvr>
                                      <p:tavLst>
                                        <p:tav tm="0">
                                          <p:val>
                                            <p:strVal val="#ppt_x"/>
                                          </p:val>
                                        </p:tav>
                                        <p:tav tm="100000">
                                          <p:val>
                                            <p:strVal val="#ppt_x"/>
                                          </p:val>
                                        </p:tav>
                                      </p:tavLst>
                                    </p:anim>
                                    <p:anim calcmode="lin" valueType="num">
                                      <p:cBhvr>
                                        <p:cTn id="362" dur="500" fill="hold"/>
                                        <p:tgtEl>
                                          <p:spTgt spid="8"/>
                                        </p:tgtEl>
                                        <p:attrNameLst>
                                          <p:attrName>ppt_y</p:attrName>
                                        </p:attrNameLst>
                                      </p:cBhvr>
                                      <p:tavLst>
                                        <p:tav tm="0">
                                          <p:val>
                                            <p:strVal val="#ppt_y+.1"/>
                                          </p:val>
                                        </p:tav>
                                        <p:tav tm="100000">
                                          <p:val>
                                            <p:strVal val="#ppt_y"/>
                                          </p:val>
                                        </p:tav>
                                      </p:tavLst>
                                    </p:anim>
                                  </p:childTnLst>
                                </p:cTn>
                              </p:par>
                            </p:childTnLst>
                          </p:cTn>
                        </p:par>
                        <p:par>
                          <p:cTn id="363" fill="hold">
                            <p:stCondLst>
                              <p:cond delay="900"/>
                            </p:stCondLst>
                            <p:childTnLst>
                              <p:par>
                                <p:cTn id="364" presetID="10" presetClass="entr" presetSubtype="0" fill="hold" nodeType="afterEffect">
                                  <p:stCondLst>
                                    <p:cond delay="0"/>
                                  </p:stCondLst>
                                  <p:childTnLst>
                                    <p:set>
                                      <p:cBhvr>
                                        <p:cTn id="365" dur="1" fill="hold">
                                          <p:stCondLst>
                                            <p:cond delay="0"/>
                                          </p:stCondLst>
                                        </p:cTn>
                                        <p:tgtEl>
                                          <p:spTgt spid="28"/>
                                        </p:tgtEl>
                                        <p:attrNameLst>
                                          <p:attrName>style.visibility</p:attrName>
                                        </p:attrNameLst>
                                      </p:cBhvr>
                                      <p:to>
                                        <p:strVal val="visible"/>
                                      </p:to>
                                    </p:set>
                                    <p:animEffect transition="in" filter="fade">
                                      <p:cBhvr>
                                        <p:cTn id="366" dur="250"/>
                                        <p:tgtEl>
                                          <p:spTgt spid="28"/>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415"/>
                                        </p:tgtEl>
                                        <p:attrNameLst>
                                          <p:attrName>style.visibility</p:attrName>
                                        </p:attrNameLst>
                                      </p:cBhvr>
                                      <p:to>
                                        <p:strVal val="visible"/>
                                      </p:to>
                                    </p:set>
                                    <p:animEffect transition="in" filter="wipe(left)">
                                      <p:cBhvr>
                                        <p:cTn id="371" dur="750"/>
                                        <p:tgtEl>
                                          <p:spTgt spid="415"/>
                                        </p:tgtEl>
                                      </p:cBhvr>
                                    </p:animEffect>
                                  </p:childTnLst>
                                </p:cTn>
                              </p:par>
                              <p:par>
                                <p:cTn id="372" presetID="10" presetClass="entr" presetSubtype="0" fill="hold" nodeType="withEffect">
                                  <p:stCondLst>
                                    <p:cond delay="250"/>
                                  </p:stCondLst>
                                  <p:childTnLst>
                                    <p:set>
                                      <p:cBhvr>
                                        <p:cTn id="373" dur="1" fill="hold">
                                          <p:stCondLst>
                                            <p:cond delay="0"/>
                                          </p:stCondLst>
                                        </p:cTn>
                                        <p:tgtEl>
                                          <p:spTgt spid="131"/>
                                        </p:tgtEl>
                                        <p:attrNameLst>
                                          <p:attrName>style.visibility</p:attrName>
                                        </p:attrNameLst>
                                      </p:cBhvr>
                                      <p:to>
                                        <p:strVal val="visible"/>
                                      </p:to>
                                    </p:set>
                                    <p:animEffect transition="in" filter="fade">
                                      <p:cBhvr>
                                        <p:cTn id="374" dur="500"/>
                                        <p:tgtEl>
                                          <p:spTgt spid="131"/>
                                        </p:tgtEl>
                                      </p:cBhvr>
                                    </p:animEffect>
                                  </p:childTnLst>
                                </p:cTn>
                              </p:par>
                              <p:par>
                                <p:cTn id="375" presetID="22" presetClass="entr" presetSubtype="1" fill="hold" nodeType="withEffect">
                                  <p:stCondLst>
                                    <p:cond delay="250"/>
                                  </p:stCondLst>
                                  <p:childTnLst>
                                    <p:set>
                                      <p:cBhvr>
                                        <p:cTn id="376" dur="1" fill="hold">
                                          <p:stCondLst>
                                            <p:cond delay="0"/>
                                          </p:stCondLst>
                                        </p:cTn>
                                        <p:tgtEl>
                                          <p:spTgt spid="561"/>
                                        </p:tgtEl>
                                        <p:attrNameLst>
                                          <p:attrName>style.visibility</p:attrName>
                                        </p:attrNameLst>
                                      </p:cBhvr>
                                      <p:to>
                                        <p:strVal val="visible"/>
                                      </p:to>
                                    </p:set>
                                    <p:animEffect transition="in" filter="wipe(up)">
                                      <p:cBhvr>
                                        <p:cTn id="377" dur="500"/>
                                        <p:tgtEl>
                                          <p:spTgt spid="561"/>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grpId="0" nodeType="clickEffect">
                                  <p:stCondLst>
                                    <p:cond delay="0"/>
                                  </p:stCondLst>
                                  <p:childTnLst>
                                    <p:set>
                                      <p:cBhvr>
                                        <p:cTn id="381" dur="1" fill="hold">
                                          <p:stCondLst>
                                            <p:cond delay="0"/>
                                          </p:stCondLst>
                                        </p:cTn>
                                        <p:tgtEl>
                                          <p:spTgt spid="420"/>
                                        </p:tgtEl>
                                        <p:attrNameLst>
                                          <p:attrName>style.visibility</p:attrName>
                                        </p:attrNameLst>
                                      </p:cBhvr>
                                      <p:to>
                                        <p:strVal val="visible"/>
                                      </p:to>
                                    </p:set>
                                    <p:animEffect transition="in" filter="fade">
                                      <p:cBhvr>
                                        <p:cTn id="382" dur="500"/>
                                        <p:tgtEl>
                                          <p:spTgt spid="420"/>
                                        </p:tgtEl>
                                      </p:cBhvr>
                                    </p:animEffect>
                                  </p:childTnLst>
                                </p:cTn>
                              </p:par>
                              <p:par>
                                <p:cTn id="383" presetID="10" presetClass="entr" presetSubtype="0" fill="hold" grpId="0" nodeType="withEffect">
                                  <p:stCondLst>
                                    <p:cond delay="0"/>
                                  </p:stCondLst>
                                  <p:childTnLst>
                                    <p:set>
                                      <p:cBhvr>
                                        <p:cTn id="384" dur="1" fill="hold">
                                          <p:stCondLst>
                                            <p:cond delay="0"/>
                                          </p:stCondLst>
                                        </p:cTn>
                                        <p:tgtEl>
                                          <p:spTgt spid="419"/>
                                        </p:tgtEl>
                                        <p:attrNameLst>
                                          <p:attrName>style.visibility</p:attrName>
                                        </p:attrNameLst>
                                      </p:cBhvr>
                                      <p:to>
                                        <p:strVal val="visible"/>
                                      </p:to>
                                    </p:set>
                                    <p:animEffect transition="in" filter="fade">
                                      <p:cBhvr>
                                        <p:cTn id="385" dur="500"/>
                                        <p:tgtEl>
                                          <p:spTgt spid="419"/>
                                        </p:tgtEl>
                                      </p:cBhvr>
                                    </p:animEffect>
                                  </p:childTnLst>
                                </p:cTn>
                              </p:par>
                            </p:childTnLst>
                          </p:cTn>
                        </p:par>
                        <p:par>
                          <p:cTn id="386" fill="hold">
                            <p:stCondLst>
                              <p:cond delay="500"/>
                            </p:stCondLst>
                            <p:childTnLst>
                              <p:par>
                                <p:cTn id="387" presetID="22" presetClass="entr" presetSubtype="1" fill="hold" nodeType="afterEffect">
                                  <p:stCondLst>
                                    <p:cond delay="0"/>
                                  </p:stCondLst>
                                  <p:childTnLst>
                                    <p:set>
                                      <p:cBhvr>
                                        <p:cTn id="388" dur="1" fill="hold">
                                          <p:stCondLst>
                                            <p:cond delay="0"/>
                                          </p:stCondLst>
                                        </p:cTn>
                                        <p:tgtEl>
                                          <p:spTgt spid="156"/>
                                        </p:tgtEl>
                                        <p:attrNameLst>
                                          <p:attrName>style.visibility</p:attrName>
                                        </p:attrNameLst>
                                      </p:cBhvr>
                                      <p:to>
                                        <p:strVal val="visible"/>
                                      </p:to>
                                    </p:set>
                                    <p:animEffect transition="in" filter="wipe(up)">
                                      <p:cBhvr>
                                        <p:cTn id="389" dur="500"/>
                                        <p:tgtEl>
                                          <p:spTgt spid="156"/>
                                        </p:tgtEl>
                                      </p:cBhvr>
                                    </p:animEffect>
                                  </p:childTnLst>
                                </p:cTn>
                              </p:par>
                            </p:childTnLst>
                          </p:cTn>
                        </p:par>
                        <p:par>
                          <p:cTn id="390" fill="hold">
                            <p:stCondLst>
                              <p:cond delay="1000"/>
                            </p:stCondLst>
                            <p:childTnLst>
                              <p:par>
                                <p:cTn id="391" presetID="21" presetClass="entr" presetSubtype="1" fill="hold" nodeType="afterEffect">
                                  <p:stCondLst>
                                    <p:cond delay="0"/>
                                  </p:stCondLst>
                                  <p:childTnLst>
                                    <p:set>
                                      <p:cBhvr>
                                        <p:cTn id="392" dur="1" fill="hold">
                                          <p:stCondLst>
                                            <p:cond delay="0"/>
                                          </p:stCondLst>
                                        </p:cTn>
                                        <p:tgtEl>
                                          <p:spTgt spid="697"/>
                                        </p:tgtEl>
                                        <p:attrNameLst>
                                          <p:attrName>style.visibility</p:attrName>
                                        </p:attrNameLst>
                                      </p:cBhvr>
                                      <p:to>
                                        <p:strVal val="visible"/>
                                      </p:to>
                                    </p:set>
                                    <p:animEffect transition="in" filter="wheel(1)">
                                      <p:cBhvr>
                                        <p:cTn id="393" dur="500"/>
                                        <p:tgtEl>
                                          <p:spTgt spid="697"/>
                                        </p:tgtEl>
                                      </p:cBhvr>
                                    </p:animEffect>
                                  </p:childTnLst>
                                </p:cTn>
                              </p:par>
                            </p:childTnLst>
                          </p:cTn>
                        </p:par>
                        <p:par>
                          <p:cTn id="394" fill="hold">
                            <p:stCondLst>
                              <p:cond delay="1500"/>
                            </p:stCondLst>
                            <p:childTnLst>
                              <p:par>
                                <p:cTn id="395" presetID="10" presetClass="entr" presetSubtype="0" fill="hold" grpId="0" nodeType="afterEffect">
                                  <p:stCondLst>
                                    <p:cond delay="0"/>
                                  </p:stCondLst>
                                  <p:childTnLst>
                                    <p:set>
                                      <p:cBhvr>
                                        <p:cTn id="396" dur="1" fill="hold">
                                          <p:stCondLst>
                                            <p:cond delay="0"/>
                                          </p:stCondLst>
                                        </p:cTn>
                                        <p:tgtEl>
                                          <p:spTgt spid="726"/>
                                        </p:tgtEl>
                                        <p:attrNameLst>
                                          <p:attrName>style.visibility</p:attrName>
                                        </p:attrNameLst>
                                      </p:cBhvr>
                                      <p:to>
                                        <p:strVal val="visible"/>
                                      </p:to>
                                    </p:set>
                                    <p:animEffect transition="in" filter="fade">
                                      <p:cBhvr>
                                        <p:cTn id="397" dur="300"/>
                                        <p:tgtEl>
                                          <p:spTgt spid="726"/>
                                        </p:tgtEl>
                                      </p:cBhvr>
                                    </p:animEffect>
                                  </p:childTnLst>
                                </p:cTn>
                              </p:par>
                              <p:par>
                                <p:cTn id="398" presetID="10" presetClass="entr" presetSubtype="0" fill="hold" nodeType="withEffect">
                                  <p:stCondLst>
                                    <p:cond delay="0"/>
                                  </p:stCondLst>
                                  <p:childTnLst>
                                    <p:set>
                                      <p:cBhvr>
                                        <p:cTn id="399" dur="1" fill="hold">
                                          <p:stCondLst>
                                            <p:cond delay="0"/>
                                          </p:stCondLst>
                                        </p:cTn>
                                        <p:tgtEl>
                                          <p:spTgt spid="733"/>
                                        </p:tgtEl>
                                        <p:attrNameLst>
                                          <p:attrName>style.visibility</p:attrName>
                                        </p:attrNameLst>
                                      </p:cBhvr>
                                      <p:to>
                                        <p:strVal val="visible"/>
                                      </p:to>
                                    </p:set>
                                    <p:animEffect transition="in" filter="fade">
                                      <p:cBhvr>
                                        <p:cTn id="400" dur="300"/>
                                        <p:tgtEl>
                                          <p:spTgt spid="733"/>
                                        </p:tgtEl>
                                      </p:cBhvr>
                                    </p:animEffect>
                                  </p:childTnLst>
                                </p:cTn>
                              </p:par>
                              <p:par>
                                <p:cTn id="401" presetID="10" presetClass="entr" presetSubtype="0" fill="hold" nodeType="withEffect">
                                  <p:stCondLst>
                                    <p:cond delay="0"/>
                                  </p:stCondLst>
                                  <p:childTnLst>
                                    <p:set>
                                      <p:cBhvr>
                                        <p:cTn id="402" dur="1" fill="hold">
                                          <p:stCondLst>
                                            <p:cond delay="0"/>
                                          </p:stCondLst>
                                        </p:cTn>
                                        <p:tgtEl>
                                          <p:spTgt spid="505"/>
                                        </p:tgtEl>
                                        <p:attrNameLst>
                                          <p:attrName>style.visibility</p:attrName>
                                        </p:attrNameLst>
                                      </p:cBhvr>
                                      <p:to>
                                        <p:strVal val="visible"/>
                                      </p:to>
                                    </p:set>
                                    <p:animEffect transition="in" filter="fade">
                                      <p:cBhvr>
                                        <p:cTn id="403" dur="500"/>
                                        <p:tgtEl>
                                          <p:spTgt spid="505"/>
                                        </p:tgtEl>
                                      </p:cBhvr>
                                    </p:animEffect>
                                  </p:childTnLst>
                                </p:cTn>
                              </p:par>
                            </p:childTnLst>
                          </p:cTn>
                        </p:par>
                        <p:par>
                          <p:cTn id="404" fill="hold">
                            <p:stCondLst>
                              <p:cond delay="2000"/>
                            </p:stCondLst>
                            <p:childTnLst>
                              <p:par>
                                <p:cTn id="405" presetID="10" presetClass="entr" presetSubtype="0" fill="hold" grpId="0" nodeType="afterEffect">
                                  <p:stCondLst>
                                    <p:cond delay="0"/>
                                  </p:stCondLst>
                                  <p:childTnLst>
                                    <p:set>
                                      <p:cBhvr>
                                        <p:cTn id="406" dur="1" fill="hold">
                                          <p:stCondLst>
                                            <p:cond delay="0"/>
                                          </p:stCondLst>
                                        </p:cTn>
                                        <p:tgtEl>
                                          <p:spTgt spid="590"/>
                                        </p:tgtEl>
                                        <p:attrNameLst>
                                          <p:attrName>style.visibility</p:attrName>
                                        </p:attrNameLst>
                                      </p:cBhvr>
                                      <p:to>
                                        <p:strVal val="visible"/>
                                      </p:to>
                                    </p:set>
                                    <p:animEffect transition="in" filter="fade">
                                      <p:cBhvr>
                                        <p:cTn id="407" dur="500"/>
                                        <p:tgtEl>
                                          <p:spTgt spid="590"/>
                                        </p:tgtEl>
                                      </p:cBhvr>
                                    </p:animEffect>
                                  </p:childTnLst>
                                </p:cTn>
                              </p:par>
                            </p:childTnLst>
                          </p:cTn>
                        </p:par>
                        <p:par>
                          <p:cTn id="408" fill="hold">
                            <p:stCondLst>
                              <p:cond delay="2500"/>
                            </p:stCondLst>
                            <p:childTnLst>
                              <p:par>
                                <p:cTn id="409" presetID="10" presetClass="entr" presetSubtype="0" fill="hold" grpId="0" nodeType="afterEffect">
                                  <p:stCondLst>
                                    <p:cond delay="0"/>
                                  </p:stCondLst>
                                  <p:childTnLst>
                                    <p:set>
                                      <p:cBhvr>
                                        <p:cTn id="410" dur="1" fill="hold">
                                          <p:stCondLst>
                                            <p:cond delay="0"/>
                                          </p:stCondLst>
                                        </p:cTn>
                                        <p:tgtEl>
                                          <p:spTgt spid="26"/>
                                        </p:tgtEl>
                                        <p:attrNameLst>
                                          <p:attrName>style.visibility</p:attrName>
                                        </p:attrNameLst>
                                      </p:cBhvr>
                                      <p:to>
                                        <p:strVal val="visible"/>
                                      </p:to>
                                    </p:set>
                                    <p:animEffect transition="in" filter="fade">
                                      <p:cBhvr>
                                        <p:cTn id="411" dur="500"/>
                                        <p:tgtEl>
                                          <p:spTgt spid="26"/>
                                        </p:tgtEl>
                                      </p:cBhvr>
                                    </p:animEffect>
                                  </p:childTnLst>
                                </p:cTn>
                              </p:par>
                            </p:childTnLst>
                          </p:cTn>
                        </p:par>
                        <p:par>
                          <p:cTn id="412" fill="hold">
                            <p:stCondLst>
                              <p:cond delay="3000"/>
                            </p:stCondLst>
                            <p:childTnLst>
                              <p:par>
                                <p:cTn id="413" presetID="10" presetClass="entr" presetSubtype="0" fill="hold" grpId="0" nodeType="afterEffect">
                                  <p:stCondLst>
                                    <p:cond delay="0"/>
                                  </p:stCondLst>
                                  <p:childTnLst>
                                    <p:set>
                                      <p:cBhvr>
                                        <p:cTn id="414" dur="1" fill="hold">
                                          <p:stCondLst>
                                            <p:cond delay="0"/>
                                          </p:stCondLst>
                                        </p:cTn>
                                        <p:tgtEl>
                                          <p:spTgt spid="165"/>
                                        </p:tgtEl>
                                        <p:attrNameLst>
                                          <p:attrName>style.visibility</p:attrName>
                                        </p:attrNameLst>
                                      </p:cBhvr>
                                      <p:to>
                                        <p:strVal val="visible"/>
                                      </p:to>
                                    </p:set>
                                    <p:animEffect transition="in" filter="fade">
                                      <p:cBhvr>
                                        <p:cTn id="415" dur="500"/>
                                        <p:tgtEl>
                                          <p:spTgt spid="165"/>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grpId="0" nodeType="clickEffect">
                                  <p:stCondLst>
                                    <p:cond delay="0"/>
                                  </p:stCondLst>
                                  <p:childTnLst>
                                    <p:set>
                                      <p:cBhvr>
                                        <p:cTn id="419" dur="1" fill="hold">
                                          <p:stCondLst>
                                            <p:cond delay="0"/>
                                          </p:stCondLst>
                                        </p:cTn>
                                        <p:tgtEl>
                                          <p:spTgt spid="738"/>
                                        </p:tgtEl>
                                        <p:attrNameLst>
                                          <p:attrName>style.visibility</p:attrName>
                                        </p:attrNameLst>
                                      </p:cBhvr>
                                      <p:to>
                                        <p:strVal val="visible"/>
                                      </p:to>
                                    </p:set>
                                    <p:animEffect transition="in" filter="wipe(left)">
                                      <p:cBhvr>
                                        <p:cTn id="420" dur="500"/>
                                        <p:tgtEl>
                                          <p:spTgt spid="738"/>
                                        </p:tgtEl>
                                      </p:cBhvr>
                                    </p:animEffect>
                                  </p:childTnLst>
                                </p:cTn>
                              </p:par>
                              <p:par>
                                <p:cTn id="421" presetID="22" presetClass="entr" presetSubtype="2" fill="hold" nodeType="withEffect">
                                  <p:stCondLst>
                                    <p:cond delay="0"/>
                                  </p:stCondLst>
                                  <p:childTnLst>
                                    <p:set>
                                      <p:cBhvr>
                                        <p:cTn id="422" dur="1" fill="hold">
                                          <p:stCondLst>
                                            <p:cond delay="0"/>
                                          </p:stCondLst>
                                        </p:cTn>
                                        <p:tgtEl>
                                          <p:spTgt spid="89"/>
                                        </p:tgtEl>
                                        <p:attrNameLst>
                                          <p:attrName>style.visibility</p:attrName>
                                        </p:attrNameLst>
                                      </p:cBhvr>
                                      <p:to>
                                        <p:strVal val="visible"/>
                                      </p:to>
                                    </p:set>
                                    <p:animEffect transition="in" filter="wipe(right)">
                                      <p:cBhvr>
                                        <p:cTn id="423" dur="500"/>
                                        <p:tgtEl>
                                          <p:spTgt spid="89"/>
                                        </p:tgtEl>
                                      </p:cBhvr>
                                    </p:animEffect>
                                  </p:childTnLst>
                                </p:cTn>
                              </p:par>
                            </p:childTnLst>
                          </p:cTn>
                        </p:par>
                      </p:childTnLst>
                    </p:cTn>
                  </p:par>
                  <p:par>
                    <p:cTn id="424" fill="hold">
                      <p:stCondLst>
                        <p:cond delay="indefinite"/>
                      </p:stCondLst>
                      <p:childTnLst>
                        <p:par>
                          <p:cTn id="425" fill="hold">
                            <p:stCondLst>
                              <p:cond delay="0"/>
                            </p:stCondLst>
                            <p:childTnLst>
                              <p:par>
                                <p:cTn id="426" presetID="10" presetClass="entr" presetSubtype="0" fill="hold" nodeType="clickEffect">
                                  <p:stCondLst>
                                    <p:cond delay="0"/>
                                  </p:stCondLst>
                                  <p:childTnLst>
                                    <p:set>
                                      <p:cBhvr>
                                        <p:cTn id="427" dur="1" fill="hold">
                                          <p:stCondLst>
                                            <p:cond delay="0"/>
                                          </p:stCondLst>
                                        </p:cTn>
                                        <p:tgtEl>
                                          <p:spTgt spid="209"/>
                                        </p:tgtEl>
                                        <p:attrNameLst>
                                          <p:attrName>style.visibility</p:attrName>
                                        </p:attrNameLst>
                                      </p:cBhvr>
                                      <p:to>
                                        <p:strVal val="visible"/>
                                      </p:to>
                                    </p:set>
                                    <p:animEffect transition="in" filter="fade">
                                      <p:cBhvr>
                                        <p:cTn id="428" dur="500"/>
                                        <p:tgtEl>
                                          <p:spTgt spid="209"/>
                                        </p:tgtEl>
                                      </p:cBhvr>
                                    </p:animEffect>
                                  </p:childTnLst>
                                </p:cTn>
                              </p:par>
                            </p:childTnLst>
                          </p:cTn>
                        </p:par>
                        <p:par>
                          <p:cTn id="429" fill="hold">
                            <p:stCondLst>
                              <p:cond delay="500"/>
                            </p:stCondLst>
                            <p:childTnLst>
                              <p:par>
                                <p:cTn id="430" presetID="10" presetClass="entr" presetSubtype="0" fill="hold" grpId="0" nodeType="afterEffect">
                                  <p:stCondLst>
                                    <p:cond delay="0"/>
                                  </p:stCondLst>
                                  <p:childTnLst>
                                    <p:set>
                                      <p:cBhvr>
                                        <p:cTn id="431" dur="1" fill="hold">
                                          <p:stCondLst>
                                            <p:cond delay="0"/>
                                          </p:stCondLst>
                                        </p:cTn>
                                        <p:tgtEl>
                                          <p:spTgt spid="125"/>
                                        </p:tgtEl>
                                        <p:attrNameLst>
                                          <p:attrName>style.visibility</p:attrName>
                                        </p:attrNameLst>
                                      </p:cBhvr>
                                      <p:to>
                                        <p:strVal val="visible"/>
                                      </p:to>
                                    </p:set>
                                    <p:animEffect transition="in" filter="fade">
                                      <p:cBhvr>
                                        <p:cTn id="432" dur="400"/>
                                        <p:tgtEl>
                                          <p:spTgt spid="125"/>
                                        </p:tgtEl>
                                      </p:cBhvr>
                                    </p:animEffect>
                                  </p:childTnLst>
                                </p:cTn>
                              </p:par>
                            </p:childTnLst>
                          </p:cTn>
                        </p:par>
                        <p:par>
                          <p:cTn id="433" fill="hold">
                            <p:stCondLst>
                              <p:cond delay="900"/>
                            </p:stCondLst>
                            <p:childTnLst>
                              <p:par>
                                <p:cTn id="434" presetID="10" presetClass="entr" presetSubtype="0" fill="hold" grpId="0" nodeType="afterEffect">
                                  <p:stCondLst>
                                    <p:cond delay="0"/>
                                  </p:stCondLst>
                                  <p:childTnLst>
                                    <p:set>
                                      <p:cBhvr>
                                        <p:cTn id="435" dur="1" fill="hold">
                                          <p:stCondLst>
                                            <p:cond delay="0"/>
                                          </p:stCondLst>
                                        </p:cTn>
                                        <p:tgtEl>
                                          <p:spTgt spid="126"/>
                                        </p:tgtEl>
                                        <p:attrNameLst>
                                          <p:attrName>style.visibility</p:attrName>
                                        </p:attrNameLst>
                                      </p:cBhvr>
                                      <p:to>
                                        <p:strVal val="visible"/>
                                      </p:to>
                                    </p:set>
                                    <p:animEffect transition="in" filter="fade">
                                      <p:cBhvr>
                                        <p:cTn id="436" dur="400"/>
                                        <p:tgtEl>
                                          <p:spTgt spid="126"/>
                                        </p:tgtEl>
                                      </p:cBhvr>
                                    </p:animEffect>
                                  </p:childTnLst>
                                </p:cTn>
                              </p:par>
                            </p:childTnLst>
                          </p:cTn>
                        </p:par>
                        <p:par>
                          <p:cTn id="437" fill="hold">
                            <p:stCondLst>
                              <p:cond delay="1300"/>
                            </p:stCondLst>
                            <p:childTnLst>
                              <p:par>
                                <p:cTn id="438" presetID="10" presetClass="entr" presetSubtype="0" fill="hold" grpId="0" nodeType="afterEffect">
                                  <p:stCondLst>
                                    <p:cond delay="0"/>
                                  </p:stCondLst>
                                  <p:childTnLst>
                                    <p:set>
                                      <p:cBhvr>
                                        <p:cTn id="439" dur="1" fill="hold">
                                          <p:stCondLst>
                                            <p:cond delay="0"/>
                                          </p:stCondLst>
                                        </p:cTn>
                                        <p:tgtEl>
                                          <p:spTgt spid="18"/>
                                        </p:tgtEl>
                                        <p:attrNameLst>
                                          <p:attrName>style.visibility</p:attrName>
                                        </p:attrNameLst>
                                      </p:cBhvr>
                                      <p:to>
                                        <p:strVal val="visible"/>
                                      </p:to>
                                    </p:set>
                                    <p:animEffect transition="in" filter="fade">
                                      <p:cBhvr>
                                        <p:cTn id="440" dur="400"/>
                                        <p:tgtEl>
                                          <p:spTgt spid="18"/>
                                        </p:tgtEl>
                                      </p:cBhvr>
                                    </p:animEffect>
                                  </p:childTnLst>
                                </p:cTn>
                              </p:par>
                            </p:childTnLst>
                          </p:cTn>
                        </p:par>
                      </p:childTnLst>
                    </p:cTn>
                  </p:par>
                  <p:par>
                    <p:cTn id="441" fill="hold">
                      <p:stCondLst>
                        <p:cond delay="indefinite"/>
                      </p:stCondLst>
                      <p:childTnLst>
                        <p:par>
                          <p:cTn id="442" fill="hold">
                            <p:stCondLst>
                              <p:cond delay="0"/>
                            </p:stCondLst>
                            <p:childTnLst>
                              <p:par>
                                <p:cTn id="443" presetID="26" presetClass="emph" presetSubtype="0" fill="hold" grpId="0" nodeType="clickEffect">
                                  <p:stCondLst>
                                    <p:cond delay="0"/>
                                  </p:stCondLst>
                                  <p:childTnLst>
                                    <p:animEffect transition="out" filter="fade">
                                      <p:cBhvr>
                                        <p:cTn id="444" dur="500" tmFilter="0, 0; .2, .5; .8, .5; 1, 0"/>
                                        <p:tgtEl>
                                          <p:spTgt spid="500"/>
                                        </p:tgtEl>
                                      </p:cBhvr>
                                    </p:animEffect>
                                    <p:animScale>
                                      <p:cBhvr>
                                        <p:cTn id="445" dur="250" autoRev="1" fill="hold"/>
                                        <p:tgtEl>
                                          <p:spTgt spid="500"/>
                                        </p:tgtEl>
                                      </p:cBhvr>
                                      <p:by x="105000" y="105000"/>
                                    </p:animScale>
                                  </p:childTnLst>
                                </p:cTn>
                              </p:par>
                            </p:childTnLst>
                          </p:cTn>
                        </p:par>
                        <p:par>
                          <p:cTn id="446" fill="hold">
                            <p:stCondLst>
                              <p:cond delay="500"/>
                            </p:stCondLst>
                            <p:childTnLst>
                              <p:par>
                                <p:cTn id="447" presetID="26" presetClass="emph" presetSubtype="0" fill="hold" grpId="0" nodeType="afterEffect">
                                  <p:stCondLst>
                                    <p:cond delay="0"/>
                                  </p:stCondLst>
                                  <p:childTnLst>
                                    <p:animEffect transition="out" filter="fade">
                                      <p:cBhvr>
                                        <p:cTn id="448" dur="500" tmFilter="0, 0; .2, .5; .8, .5; 1, 0"/>
                                        <p:tgtEl>
                                          <p:spTgt spid="3"/>
                                        </p:tgtEl>
                                      </p:cBhvr>
                                    </p:animEffect>
                                    <p:animScale>
                                      <p:cBhvr>
                                        <p:cTn id="44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animBg="1"/>
      <p:bldP spid="726" grpId="0" animBg="1"/>
      <p:bldP spid="500" grpId="0"/>
      <p:bldP spid="38" grpId="0" animBg="1"/>
      <p:bldP spid="629" grpId="0" animBg="1"/>
      <p:bldP spid="562" grpId="0" animBg="1"/>
      <p:bldP spid="510" grpId="0" animBg="1"/>
      <p:bldP spid="175" grpId="0" animBg="1"/>
      <p:bldP spid="187" grpId="0" animBg="1"/>
      <p:bldP spid="734" grpId="0" animBg="1"/>
      <p:bldP spid="715" grpId="0" animBg="1"/>
      <p:bldP spid="98" grpId="0" animBg="1"/>
      <p:bldP spid="103" grpId="0" animBg="1"/>
      <p:bldP spid="132" grpId="0" animBg="1"/>
      <p:bldP spid="134" grpId="0" animBg="1"/>
      <p:bldP spid="599" grpId="0"/>
      <p:bldP spid="769" grpId="0" animBg="1"/>
      <p:bldP spid="125" grpId="0" animBg="1"/>
      <p:bldP spid="126" grpId="0" animBg="1"/>
      <p:bldP spid="165" grpId="0" animBg="1"/>
      <p:bldP spid="44" grpId="0" animBg="1"/>
      <p:bldP spid="622" grpId="0" animBg="1"/>
      <p:bldP spid="4" grpId="0" animBg="1"/>
      <p:bldP spid="6" grpId="0" animBg="1"/>
      <p:bldP spid="32" grpId="0" animBg="1"/>
      <p:bldP spid="33" grpId="0" animBg="1"/>
      <p:bldP spid="18" grpId="0" animBg="1"/>
      <p:bldP spid="45" grpId="0" animBg="1"/>
      <p:bldP spid="139" grpId="0" animBg="1"/>
      <p:bldP spid="420" grpId="0" animBg="1"/>
      <p:bldP spid="26" grpId="0" animBg="1"/>
      <p:bldP spid="590" grpId="0" animBg="1"/>
      <p:bldP spid="117" grpId="0" animBg="1"/>
      <p:bldP spid="40" grpId="0" animBg="1"/>
      <p:bldP spid="847" grpId="0" animBg="1"/>
      <p:bldP spid="739" grpId="0"/>
      <p:bldP spid="3" grpId="0"/>
      <p:bldP spid="738" grpId="0" animBg="1"/>
      <p:bldP spid="415" grpId="0" animBg="1"/>
      <p:bldP spid="16" grpId="0"/>
      <p:bldP spid="596" grpId="0" animBg="1"/>
      <p:bldP spid="693" grpId="0" animBg="1"/>
      <p:bldP spid="696" grpId="0" animBg="1"/>
      <p:bldP spid="743" grpId="0" animBg="1"/>
      <p:bldP spid="7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518BE05-36A2-421C-B86B-F56F5AB9C7D5}"/>
              </a:ext>
              <a:ext uri="{C183D7F6-B498-43B3-948B-1728B52AA6E4}">
                <adec:decorative xmlns:adec="http://schemas.microsoft.com/office/drawing/2017/decorative" val="1"/>
              </a:ext>
            </a:extLst>
          </p:cNvPr>
          <p:cNvGrpSpPr/>
          <p:nvPr/>
        </p:nvGrpSpPr>
        <p:grpSpPr>
          <a:xfrm>
            <a:off x="6879104" y="3988768"/>
            <a:ext cx="3693543" cy="477891"/>
            <a:chOff x="6879104" y="4015114"/>
            <a:chExt cx="3693543" cy="477891"/>
          </a:xfrm>
        </p:grpSpPr>
        <p:pic>
          <p:nvPicPr>
            <p:cNvPr id="242" name="Picture 241" descr="Logo&#10;&#10;Description automatically generated">
              <a:extLst>
                <a:ext uri="{FF2B5EF4-FFF2-40B4-BE49-F238E27FC236}">
                  <a16:creationId xmlns:a16="http://schemas.microsoft.com/office/drawing/2014/main" id="{F26D69B6-91E3-4E1D-B70F-BDB2BCE4E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243" name="Picture 242" descr="Icon&#10;&#10;Description automatically generated">
              <a:extLst>
                <a:ext uri="{FF2B5EF4-FFF2-40B4-BE49-F238E27FC236}">
                  <a16:creationId xmlns:a16="http://schemas.microsoft.com/office/drawing/2014/main" id="{195331E0-48B3-4473-A1BB-7F490C6DA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244" name="Picture 243" descr="Icon&#10;&#10;Description automatically generated">
              <a:extLst>
                <a:ext uri="{FF2B5EF4-FFF2-40B4-BE49-F238E27FC236}">
                  <a16:creationId xmlns:a16="http://schemas.microsoft.com/office/drawing/2014/main" id="{FEBC13B0-12F7-48C6-BD4B-E638AC018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245" name="Picture 244" descr="Logo&#10;&#10;Description automatically generated">
              <a:extLst>
                <a:ext uri="{FF2B5EF4-FFF2-40B4-BE49-F238E27FC236}">
                  <a16:creationId xmlns:a16="http://schemas.microsoft.com/office/drawing/2014/main" id="{8A44842F-177B-4E6F-B0D5-C7FAE90B4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246" name="Picture 2" descr="See the source image">
              <a:extLst>
                <a:ext uri="{FF2B5EF4-FFF2-40B4-BE49-F238E27FC236}">
                  <a16:creationId xmlns:a16="http://schemas.microsoft.com/office/drawing/2014/main" id="{A48270A9-8722-4572-AC24-F3010AFD32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4" descr="See the source image">
              <a:extLst>
                <a:ext uri="{FF2B5EF4-FFF2-40B4-BE49-F238E27FC236}">
                  <a16:creationId xmlns:a16="http://schemas.microsoft.com/office/drawing/2014/main" id="{7D8D6253-E57F-47AB-B2E0-F3D6709820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6" descr="See the source image">
              <a:extLst>
                <a:ext uri="{FF2B5EF4-FFF2-40B4-BE49-F238E27FC236}">
                  <a16:creationId xmlns:a16="http://schemas.microsoft.com/office/drawing/2014/main" id="{5A491304-0D44-4C47-871C-D1FE7930D2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a:extLst>
                <a:ext uri="{FF2B5EF4-FFF2-40B4-BE49-F238E27FC236}">
                  <a16:creationId xmlns:a16="http://schemas.microsoft.com/office/drawing/2014/main" id="{5CB70055-B228-445A-A6FC-F95622990065}"/>
                </a:ext>
              </a:extLst>
            </p:cNvPr>
            <p:cNvGrpSpPr/>
            <p:nvPr/>
          </p:nvGrpSpPr>
          <p:grpSpPr>
            <a:xfrm>
              <a:off x="10304850" y="4231790"/>
              <a:ext cx="267797" cy="64881"/>
              <a:chOff x="9779309" y="3865093"/>
              <a:chExt cx="161337" cy="39088"/>
            </a:xfrm>
          </p:grpSpPr>
          <p:sp>
            <p:nvSpPr>
              <p:cNvPr id="250" name="Oval 249">
                <a:extLst>
                  <a:ext uri="{FF2B5EF4-FFF2-40B4-BE49-F238E27FC236}">
                    <a16:creationId xmlns:a16="http://schemas.microsoft.com/office/drawing/2014/main" id="{EAFB1AFD-5A41-416E-AE1E-2D6D167BCE0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6" name="Oval 285">
                <a:extLst>
                  <a:ext uri="{FF2B5EF4-FFF2-40B4-BE49-F238E27FC236}">
                    <a16:creationId xmlns:a16="http://schemas.microsoft.com/office/drawing/2014/main" id="{62D3EE28-A98F-4ED5-BEF6-D6F5A484884D}"/>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7" name="Oval 286">
                <a:extLst>
                  <a:ext uri="{FF2B5EF4-FFF2-40B4-BE49-F238E27FC236}">
                    <a16:creationId xmlns:a16="http://schemas.microsoft.com/office/drawing/2014/main" id="{AC14421E-F663-42C7-9D2E-1F2225D2457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7" name="Title 6">
            <a:extLst>
              <a:ext uri="{FF2B5EF4-FFF2-40B4-BE49-F238E27FC236}">
                <a16:creationId xmlns:a16="http://schemas.microsoft.com/office/drawing/2014/main" id="{825C2888-8DE7-42D7-A80C-262CD346EA44}"/>
              </a:ext>
            </a:extLst>
          </p:cNvPr>
          <p:cNvSpPr>
            <a:spLocks noGrp="1"/>
          </p:cNvSpPr>
          <p:nvPr>
            <p:ph type="title"/>
          </p:nvPr>
        </p:nvSpPr>
        <p:spPr>
          <a:xfrm>
            <a:off x="588263" y="412230"/>
            <a:ext cx="11018520" cy="861774"/>
          </a:xfrm>
        </p:spPr>
        <p:txBody>
          <a:bodyPr/>
          <a:lstStyle/>
          <a:p>
            <a:r>
              <a:rPr lang="en-US"/>
              <a:t>Cross-cloud and cross-platform</a:t>
            </a:r>
            <a:br>
              <a:rPr lang="en-US"/>
            </a:br>
            <a:r>
              <a:rPr lang="en-US" sz="1800" i="1">
                <a:latin typeface="+mn-lt"/>
              </a:rPr>
              <a:t>Comprehensive Security, Compliance and Identity capabilities that integrate with your existing solutions</a:t>
            </a:r>
            <a:endParaRPr lang="en-US" sz="2000" i="1">
              <a:latin typeface="+mn-lt"/>
            </a:endParaRPr>
          </a:p>
        </p:txBody>
      </p:sp>
      <p:grpSp>
        <p:nvGrpSpPr>
          <p:cNvPr id="27" name="Group 26" descr="Industry Partnerships with NIST / CIS / The Open Group / Others, Microsoft Intelligent Security Association, Solution Integration and MDR/MSSP Partners, CERTs / ISACs / Others, and Law Enforcement&#10;&#10;">
            <a:extLst>
              <a:ext uri="{FF2B5EF4-FFF2-40B4-BE49-F238E27FC236}">
                <a16:creationId xmlns:a16="http://schemas.microsoft.com/office/drawing/2014/main" id="{A4BF5826-3839-4950-8D53-ACD0AA3B3814}"/>
              </a:ext>
            </a:extLst>
          </p:cNvPr>
          <p:cNvGrpSpPr/>
          <p:nvPr/>
        </p:nvGrpSpPr>
        <p:grpSpPr>
          <a:xfrm>
            <a:off x="383052" y="1527288"/>
            <a:ext cx="11466576" cy="655673"/>
            <a:chOff x="476838" y="1297610"/>
            <a:chExt cx="11466576" cy="655673"/>
          </a:xfrm>
        </p:grpSpPr>
        <p:sp>
          <p:nvSpPr>
            <p:cNvPr id="295" name="Rounded Rectangle 3">
              <a:extLst>
                <a:ext uri="{FF2B5EF4-FFF2-40B4-BE49-F238E27FC236}">
                  <a16:creationId xmlns:a16="http://schemas.microsoft.com/office/drawing/2014/main" id="{EE83B011-1749-4D72-AE89-1E816C6B6B55}"/>
                </a:ext>
              </a:extLst>
            </p:cNvPr>
            <p:cNvSpPr/>
            <p:nvPr/>
          </p:nvSpPr>
          <p:spPr bwMode="auto">
            <a:xfrm>
              <a:off x="476838" y="1313203"/>
              <a:ext cx="11466576" cy="640080"/>
            </a:xfrm>
            <a:prstGeom prst="roundRect">
              <a:avLst>
                <a:gd name="adj" fmla="val 13042"/>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lumMod val="50000"/>
                  </a:srgbClr>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969497EF-844A-4C3A-A73C-CB60D2EABBD7}"/>
                </a:ext>
              </a:extLst>
            </p:cNvPr>
            <p:cNvGrpSpPr/>
            <p:nvPr/>
          </p:nvGrpSpPr>
          <p:grpSpPr>
            <a:xfrm>
              <a:off x="703335" y="1626686"/>
              <a:ext cx="10768042" cy="216916"/>
              <a:chOff x="273376" y="1626686"/>
              <a:chExt cx="10768042" cy="216916"/>
            </a:xfrm>
          </p:grpSpPr>
          <p:sp>
            <p:nvSpPr>
              <p:cNvPr id="214" name="Rounded Rectangle 213"/>
              <p:cNvSpPr/>
              <p:nvPr/>
            </p:nvSpPr>
            <p:spPr>
              <a:xfrm>
                <a:off x="7938730" y="1626686"/>
                <a:ext cx="146304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CERTs / ISACs / Others</a:t>
                </a:r>
              </a:p>
            </p:txBody>
          </p:sp>
          <p:sp>
            <p:nvSpPr>
              <p:cNvPr id="257" name="Rounded Rectangle 256"/>
              <p:cNvSpPr/>
              <p:nvPr/>
            </p:nvSpPr>
            <p:spPr>
              <a:xfrm>
                <a:off x="273376" y="1626686"/>
                <a:ext cx="237744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NIST / CIS / The Open Group / Others</a:t>
                </a:r>
              </a:p>
            </p:txBody>
          </p:sp>
          <p:sp>
            <p:nvSpPr>
              <p:cNvPr id="259" name="Rounded Rectangle 282">
                <a:extLst>
                  <a:ext uri="{FF2B5EF4-FFF2-40B4-BE49-F238E27FC236}">
                    <a16:creationId xmlns:a16="http://schemas.microsoft.com/office/drawing/2014/main" id="{C459C37C-CD65-4E9E-B569-8F104ABB650F}"/>
                  </a:ext>
                </a:extLst>
              </p:cNvPr>
              <p:cNvSpPr/>
              <p:nvPr/>
            </p:nvSpPr>
            <p:spPr>
              <a:xfrm>
                <a:off x="5220254" y="1626686"/>
                <a:ext cx="26517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Solution Integration and MDR/MSSP Partners</a:t>
                </a:r>
              </a:p>
            </p:txBody>
          </p:sp>
          <p:sp>
            <p:nvSpPr>
              <p:cNvPr id="261" name="Rounded Rectangle 282">
                <a:extLst>
                  <a:ext uri="{FF2B5EF4-FFF2-40B4-BE49-F238E27FC236}">
                    <a16:creationId xmlns:a16="http://schemas.microsoft.com/office/drawing/2014/main" id="{D21BC781-C8AF-4E48-8A36-47612A174560}"/>
                  </a:ext>
                </a:extLst>
              </p:cNvPr>
              <p:cNvSpPr/>
              <p:nvPr/>
            </p:nvSpPr>
            <p:spPr>
              <a:xfrm>
                <a:off x="2614792" y="1626686"/>
                <a:ext cx="26517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Microsoft Intelligent Security Association</a:t>
                </a:r>
              </a:p>
            </p:txBody>
          </p:sp>
          <p:sp>
            <p:nvSpPr>
              <p:cNvPr id="3" name="Rounded Rectangle 213">
                <a:extLst>
                  <a:ext uri="{FF2B5EF4-FFF2-40B4-BE49-F238E27FC236}">
                    <a16:creationId xmlns:a16="http://schemas.microsoft.com/office/drawing/2014/main" id="{24086A3D-D5CA-4590-AE77-546A6C3D1109}"/>
                  </a:ext>
                </a:extLst>
              </p:cNvPr>
              <p:cNvSpPr/>
              <p:nvPr/>
            </p:nvSpPr>
            <p:spPr>
              <a:xfrm>
                <a:off x="9396567" y="1626686"/>
                <a:ext cx="1280160" cy="216916"/>
              </a:xfrm>
              <a:prstGeom prst="roundRect">
                <a:avLst>
                  <a:gd name="adj" fmla="val 50000"/>
                </a:avLst>
              </a:prstGeom>
              <a:no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light" panose="020B0402040204020203" pitchFamily="34" charset="0"/>
                    <a:ea typeface="+mn-ea"/>
                    <a:cs typeface="Segoe UI Semilight" panose="020B0402040204020203" pitchFamily="34" charset="0"/>
                  </a:rPr>
                  <a:t>Law Enforcement</a:t>
                </a:r>
              </a:p>
            </p:txBody>
          </p:sp>
          <p:grpSp>
            <p:nvGrpSpPr>
              <p:cNvPr id="23" name="Group 22">
                <a:extLst>
                  <a:ext uri="{FF2B5EF4-FFF2-40B4-BE49-F238E27FC236}">
                    <a16:creationId xmlns:a16="http://schemas.microsoft.com/office/drawing/2014/main" id="{8C12E994-76A0-4D4F-B8F4-529E8C0CD4B6}"/>
                  </a:ext>
                </a:extLst>
              </p:cNvPr>
              <p:cNvGrpSpPr/>
              <p:nvPr/>
            </p:nvGrpSpPr>
            <p:grpSpPr>
              <a:xfrm>
                <a:off x="10805416" y="1705065"/>
                <a:ext cx="236002" cy="57209"/>
                <a:chOff x="10821395" y="1726392"/>
                <a:chExt cx="331514" cy="80362"/>
              </a:xfrm>
              <a:solidFill>
                <a:srgbClr val="7F7F7F"/>
              </a:solidFill>
            </p:grpSpPr>
            <p:sp>
              <p:nvSpPr>
                <p:cNvPr id="4" name="Oval 3">
                  <a:extLst>
                    <a:ext uri="{FF2B5EF4-FFF2-40B4-BE49-F238E27FC236}">
                      <a16:creationId xmlns:a16="http://schemas.microsoft.com/office/drawing/2014/main" id="{030002DA-1B1C-48DE-A573-AA26C0D89BB3}"/>
                    </a:ext>
                  </a:extLst>
                </p:cNvPr>
                <p:cNvSpPr/>
                <p:nvPr/>
              </p:nvSpPr>
              <p:spPr bwMode="auto">
                <a:xfrm flipV="1">
                  <a:off x="10821395" y="1726403"/>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A9DC2E1-95A8-4529-A206-48F6F9314436}"/>
                    </a:ext>
                  </a:extLst>
                </p:cNvPr>
                <p:cNvSpPr/>
                <p:nvPr/>
              </p:nvSpPr>
              <p:spPr bwMode="auto">
                <a:xfrm flipV="1">
                  <a:off x="10946995" y="1726415"/>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BFF17FE-9D3F-4498-9F27-D703E8359D20}"/>
                    </a:ext>
                  </a:extLst>
                </p:cNvPr>
                <p:cNvSpPr/>
                <p:nvPr/>
              </p:nvSpPr>
              <p:spPr bwMode="auto">
                <a:xfrm flipV="1">
                  <a:off x="11072568" y="1726392"/>
                  <a:ext cx="80341" cy="80339"/>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04705078-A7D9-4EFD-92BF-056155DB71AA}"/>
                </a:ext>
              </a:extLst>
            </p:cNvPr>
            <p:cNvSpPr txBox="1"/>
            <p:nvPr/>
          </p:nvSpPr>
          <p:spPr>
            <a:xfrm>
              <a:off x="4992480" y="1297610"/>
              <a:ext cx="2410386" cy="44781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Industry Partnerships</a:t>
              </a:r>
              <a:endParaRPr kumimoji="0" lang="en-US" sz="11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grpSp>
        <p:nvGrpSpPr>
          <p:cNvPr id="15" name="Group 14" descr="Microsoft Security, Compliance, and Identity Capabilities&#10;">
            <a:extLst>
              <a:ext uri="{FF2B5EF4-FFF2-40B4-BE49-F238E27FC236}">
                <a16:creationId xmlns:a16="http://schemas.microsoft.com/office/drawing/2014/main" id="{FCCC45C4-1105-4816-ADC1-2759E3B6C66C}"/>
              </a:ext>
            </a:extLst>
          </p:cNvPr>
          <p:cNvGrpSpPr/>
          <p:nvPr/>
        </p:nvGrpSpPr>
        <p:grpSpPr>
          <a:xfrm>
            <a:off x="198120" y="2486216"/>
            <a:ext cx="11795760" cy="3933422"/>
            <a:chOff x="198120" y="2486216"/>
            <a:chExt cx="11795760" cy="3933422"/>
          </a:xfrm>
        </p:grpSpPr>
        <p:sp>
          <p:nvSpPr>
            <p:cNvPr id="205" name="Rounded Rectangle 204">
              <a:extLst>
                <a:ext uri="{C183D7F6-B498-43B3-948B-1728B52AA6E4}">
                  <adec:decorative xmlns:adec="http://schemas.microsoft.com/office/drawing/2017/decorative" val="1"/>
                </a:ext>
              </a:extLst>
            </p:cNvPr>
            <p:cNvSpPr/>
            <p:nvPr/>
          </p:nvSpPr>
          <p:spPr bwMode="auto">
            <a:xfrm>
              <a:off x="198120" y="2643166"/>
              <a:ext cx="11795760" cy="3776472"/>
            </a:xfrm>
            <a:prstGeom prst="roundRect">
              <a:avLst>
                <a:gd name="adj" fmla="val 0"/>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Segoe UI"/>
              </a:endParaRPr>
            </a:p>
          </p:txBody>
        </p:sp>
        <p:sp>
          <p:nvSpPr>
            <p:cNvPr id="446" name="TextBox 445">
              <a:extLst>
                <a:ext uri="{FF2B5EF4-FFF2-40B4-BE49-F238E27FC236}">
                  <a16:creationId xmlns:a16="http://schemas.microsoft.com/office/drawing/2014/main" id="{955FE238-E4F1-4D0B-BC78-E7904723F37D}"/>
                </a:ext>
                <a:ext uri="{C183D7F6-B498-43B3-948B-1728B52AA6E4}">
                  <adec:decorative xmlns:adec="http://schemas.microsoft.com/office/drawing/2017/decorative" val="0"/>
                </a:ext>
              </a:extLst>
            </p:cNvPr>
            <p:cNvSpPr txBox="1"/>
            <p:nvPr/>
          </p:nvSpPr>
          <p:spPr>
            <a:xfrm>
              <a:off x="3162423" y="2486216"/>
              <a:ext cx="5882932" cy="313932"/>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Microsoft Security, Compliance, and Identity Capabilities</a:t>
              </a:r>
              <a:endParaRPr kumimoji="0" lang="en-US" sz="16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206" name="Rectangle 205">
            <a:extLst>
              <a:ext uri="{FF2B5EF4-FFF2-40B4-BE49-F238E27FC236}">
                <a16:creationId xmlns:a16="http://schemas.microsoft.com/office/drawing/2014/main" id="{37D6B135-ECC4-42DD-B750-42E07A9D1D43}"/>
              </a:ext>
            </a:extLst>
          </p:cNvPr>
          <p:cNvSpPr/>
          <p:nvPr/>
        </p:nvSpPr>
        <p:spPr>
          <a:xfrm>
            <a:off x="360397" y="3209568"/>
            <a:ext cx="1524748" cy="369332"/>
          </a:xfrm>
          <a:prstGeom prst="rect">
            <a:avLst/>
          </a:prstGeom>
        </p:spPr>
        <p:txBody>
          <a:bodyPr wrap="square" t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Access Control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Identity and Network</a:t>
            </a:r>
          </a:p>
        </p:txBody>
      </p:sp>
      <p:sp>
        <p:nvSpPr>
          <p:cNvPr id="11" name="Rectangle 10">
            <a:extLst>
              <a:ext uri="{FF2B5EF4-FFF2-40B4-BE49-F238E27FC236}">
                <a16:creationId xmlns:a16="http://schemas.microsoft.com/office/drawing/2014/main" id="{2217A93D-9995-4A48-873F-FC5A22C7B6A8}"/>
              </a:ext>
            </a:extLst>
          </p:cNvPr>
          <p:cNvSpPr/>
          <p:nvPr/>
        </p:nvSpPr>
        <p:spPr>
          <a:xfrm>
            <a:off x="2035279" y="3209568"/>
            <a:ext cx="3435236"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Modern Security Operations</a:t>
            </a:r>
          </a:p>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Rapid Resolution with XDR, SIEM, SOAR, UEBA and more</a:t>
            </a:r>
          </a:p>
        </p:txBody>
      </p:sp>
      <p:sp>
        <p:nvSpPr>
          <p:cNvPr id="13" name="Rectangle 12">
            <a:extLst>
              <a:ext uri="{FF2B5EF4-FFF2-40B4-BE49-F238E27FC236}">
                <a16:creationId xmlns:a16="http://schemas.microsoft.com/office/drawing/2014/main" id="{11CED654-9EE2-4D6A-8DE1-993CDA827F36}"/>
              </a:ext>
            </a:extLst>
          </p:cNvPr>
          <p:cNvSpPr/>
          <p:nvPr/>
        </p:nvSpPr>
        <p:spPr>
          <a:xfrm>
            <a:off x="5702710" y="3209568"/>
            <a:ext cx="3139444"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Asset Protection</a:t>
            </a:r>
            <a:b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Information Protection and App Security / DevSecOps</a:t>
            </a:r>
          </a:p>
        </p:txBody>
      </p:sp>
      <p:sp>
        <p:nvSpPr>
          <p:cNvPr id="12" name="Rectangle 11">
            <a:extLst>
              <a:ext uri="{FF2B5EF4-FFF2-40B4-BE49-F238E27FC236}">
                <a16:creationId xmlns:a16="http://schemas.microsoft.com/office/drawing/2014/main" id="{38CD7EBF-1519-411E-A4C4-0E9B8CFE9566}"/>
              </a:ext>
            </a:extLst>
          </p:cNvPr>
          <p:cNvSpPr/>
          <p:nvPr/>
        </p:nvSpPr>
        <p:spPr>
          <a:xfrm>
            <a:off x="8992288" y="3209568"/>
            <a:ext cx="2813411" cy="323165"/>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Technical Governance</a:t>
            </a:r>
          </a:p>
          <a:p>
            <a:pPr marL="0" marR="0" lvl="0" indent="0" algn="ctr" defTabSz="8059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Risk Visibility, Scoring, and Policy Enforcement</a:t>
            </a:r>
          </a:p>
        </p:txBody>
      </p:sp>
      <p:cxnSp>
        <p:nvCxnSpPr>
          <p:cNvPr id="8" name="Straight Arrow Connector 7">
            <a:extLst>
              <a:ext uri="{FF2B5EF4-FFF2-40B4-BE49-F238E27FC236}">
                <a16:creationId xmlns:a16="http://schemas.microsoft.com/office/drawing/2014/main" id="{9708F28E-3755-4127-B63B-0BB0AD036276}"/>
              </a:ext>
              <a:ext uri="{C183D7F6-B498-43B3-948B-1728B52AA6E4}">
                <adec:decorative xmlns:adec="http://schemas.microsoft.com/office/drawing/2017/decorative" val="1"/>
              </a:ext>
            </a:extLst>
          </p:cNvPr>
          <p:cNvCxnSpPr>
            <a:cxnSpLocks/>
          </p:cNvCxnSpPr>
          <p:nvPr/>
        </p:nvCxnSpPr>
        <p:spPr>
          <a:xfrm flipV="1">
            <a:off x="6059406" y="2148832"/>
            <a:ext cx="0" cy="274320"/>
          </a:xfrm>
          <a:prstGeom prst="straightConnector1">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A9FC91A8-89CC-4FD6-8388-E6B20BB60E87}"/>
              </a:ext>
              <a:ext uri="{C183D7F6-B498-43B3-948B-1728B52AA6E4}">
                <adec:decorative xmlns:adec="http://schemas.microsoft.com/office/drawing/2017/decorative" val="1"/>
              </a:ext>
            </a:extLst>
          </p:cNvPr>
          <p:cNvCxnSpPr>
            <a:cxnSpLocks/>
          </p:cNvCxnSpPr>
          <p:nvPr/>
        </p:nvCxnSpPr>
        <p:spPr>
          <a:xfrm>
            <a:off x="6243100" y="2195817"/>
            <a:ext cx="0" cy="274320"/>
          </a:xfrm>
          <a:prstGeom prst="straightConnector1">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F2CB6673-6368-432A-9A75-BAA61EDDAE25}"/>
              </a:ext>
              <a:ext uri="{C183D7F6-B498-43B3-948B-1728B52AA6E4}">
                <adec:decorative xmlns:adec="http://schemas.microsoft.com/office/drawing/2017/decorative" val="1"/>
              </a:ext>
            </a:extLst>
          </p:cNvPr>
          <p:cNvGrpSpPr/>
          <p:nvPr/>
        </p:nvGrpSpPr>
        <p:grpSpPr>
          <a:xfrm>
            <a:off x="4108514" y="2802588"/>
            <a:ext cx="4297680" cy="165874"/>
            <a:chOff x="4130626" y="6557510"/>
            <a:chExt cx="4297680" cy="165874"/>
          </a:xfrm>
        </p:grpSpPr>
        <p:sp>
          <p:nvSpPr>
            <p:cNvPr id="208" name="Rectangle 207">
              <a:hlinkClick r:id="rId10"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FD8F7E14-E371-43F8-85EC-6AF9C483692B}"/>
                </a:ext>
              </a:extLst>
            </p:cNvPr>
            <p:cNvSpPr/>
            <p:nvPr/>
          </p:nvSpPr>
          <p:spPr>
            <a:xfrm>
              <a:off x="4130626" y="6557510"/>
              <a:ext cx="4297680"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a:t>
              </a: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 </a:t>
              </a:r>
              <a:r>
                <a:rPr kumimoji="0" lang="en-US" sz="10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8+ Trillion signals per day of security context</a:t>
              </a:r>
            </a:p>
          </p:txBody>
        </p:sp>
        <p:grpSp>
          <p:nvGrpSpPr>
            <p:cNvPr id="210" name="Group 4">
              <a:extLst>
                <a:ext uri="{FF2B5EF4-FFF2-40B4-BE49-F238E27FC236}">
                  <a16:creationId xmlns:a16="http://schemas.microsoft.com/office/drawing/2014/main" id="{C3152434-8E44-4140-A324-BC8A5DA92172}"/>
                </a:ext>
              </a:extLst>
            </p:cNvPr>
            <p:cNvGrpSpPr>
              <a:grpSpLocks noChangeAspect="1"/>
            </p:cNvGrpSpPr>
            <p:nvPr/>
          </p:nvGrpSpPr>
          <p:grpSpPr bwMode="auto">
            <a:xfrm>
              <a:off x="4180872" y="6573533"/>
              <a:ext cx="137530" cy="137530"/>
              <a:chOff x="380" y="3325"/>
              <a:chExt cx="286" cy="286"/>
            </a:xfrm>
            <a:solidFill>
              <a:srgbClr val="243A5E"/>
            </a:solidFill>
          </p:grpSpPr>
          <p:sp>
            <p:nvSpPr>
              <p:cNvPr id="211" name="Freeform 5">
                <a:extLst>
                  <a:ext uri="{FF2B5EF4-FFF2-40B4-BE49-F238E27FC236}">
                    <a16:creationId xmlns:a16="http://schemas.microsoft.com/office/drawing/2014/main" id="{BD85B859-8270-401E-AA85-BE089C36D52B}"/>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2" name="Oval 6">
                <a:extLst>
                  <a:ext uri="{FF2B5EF4-FFF2-40B4-BE49-F238E27FC236}">
                    <a16:creationId xmlns:a16="http://schemas.microsoft.com/office/drawing/2014/main" id="{D33A571A-D41B-4BDF-9760-AA5B14EAEF94}"/>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3" name="Oval 7">
                <a:extLst>
                  <a:ext uri="{FF2B5EF4-FFF2-40B4-BE49-F238E27FC236}">
                    <a16:creationId xmlns:a16="http://schemas.microsoft.com/office/drawing/2014/main" id="{D652A351-EF94-4A50-96BC-FD3B1CFB7CB7}"/>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9" name="Oval 8">
                <a:extLst>
                  <a:ext uri="{FF2B5EF4-FFF2-40B4-BE49-F238E27FC236}">
                    <a16:creationId xmlns:a16="http://schemas.microsoft.com/office/drawing/2014/main" id="{A8453F33-9A09-4F04-B6A1-25EF2809D4B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0" name="Oval 9">
                <a:extLst>
                  <a:ext uri="{FF2B5EF4-FFF2-40B4-BE49-F238E27FC236}">
                    <a16:creationId xmlns:a16="http://schemas.microsoft.com/office/drawing/2014/main" id="{2DDEEB72-6FCD-4D88-8E44-EA75E6F7651D}"/>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1" name="Oval 10">
                <a:extLst>
                  <a:ext uri="{FF2B5EF4-FFF2-40B4-BE49-F238E27FC236}">
                    <a16:creationId xmlns:a16="http://schemas.microsoft.com/office/drawing/2014/main" id="{3877DE46-5A7F-4100-93D5-0E7A4097C7E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2" name="Oval 11">
                <a:extLst>
                  <a:ext uri="{FF2B5EF4-FFF2-40B4-BE49-F238E27FC236}">
                    <a16:creationId xmlns:a16="http://schemas.microsoft.com/office/drawing/2014/main" id="{BB2F3FC0-0A15-4B51-8039-628073AB8F3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3" name="Oval 12">
                <a:extLst>
                  <a:ext uri="{FF2B5EF4-FFF2-40B4-BE49-F238E27FC236}">
                    <a16:creationId xmlns:a16="http://schemas.microsoft.com/office/drawing/2014/main" id="{7EDEE131-81AC-4E33-B13E-FF1330B9444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289" name="Rectangle 288">
            <a:extLst>
              <a:ext uri="{FF2B5EF4-FFF2-40B4-BE49-F238E27FC236}">
                <a16:creationId xmlns:a16="http://schemas.microsoft.com/office/drawing/2014/main" id="{15F98EB4-4ACF-4B14-BAAC-6D13268215AA}"/>
              </a:ext>
            </a:extLst>
          </p:cNvPr>
          <p:cNvSpPr/>
          <p:nvPr/>
        </p:nvSpPr>
        <p:spPr>
          <a:xfrm>
            <a:off x="260002" y="3690635"/>
            <a:ext cx="11676888" cy="257763"/>
          </a:xfrm>
          <a:prstGeom prst="rect">
            <a:avLst/>
          </a:prstGeom>
          <a:solidFill>
            <a:srgbClr val="107C10"/>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 </a:t>
            </a: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 </a:t>
            </a:r>
            <a:r>
              <a:rPr kumimoji="0" lang="en-US" sz="1075"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User Education/Empowerment and Insider Threats</a:t>
            </a:r>
          </a:p>
        </p:txBody>
      </p:sp>
      <p:sp>
        <p:nvSpPr>
          <p:cNvPr id="294" name="!! SOC">
            <a:extLst>
              <a:ext uri="{FF2B5EF4-FFF2-40B4-BE49-F238E27FC236}">
                <a16:creationId xmlns:a16="http://schemas.microsoft.com/office/drawing/2014/main" id="{BF268E3C-32DF-41D2-BD54-17F0B15E71AD}"/>
              </a:ext>
            </a:extLst>
          </p:cNvPr>
          <p:cNvSpPr/>
          <p:nvPr/>
        </p:nvSpPr>
        <p:spPr>
          <a:xfrm>
            <a:off x="260002" y="6070079"/>
            <a:ext cx="11671996" cy="257763"/>
          </a:xfrm>
          <a:prstGeom prst="rect">
            <a:avLst/>
          </a:prstGeom>
          <a:solidFill>
            <a:srgbClr val="0078D7">
              <a:lumMod val="50000"/>
            </a:srgbClr>
          </a:solidFill>
        </p:spPr>
        <p:txBody>
          <a:bodyPr wrap="squar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 </a:t>
            </a: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 </a:t>
            </a:r>
            <a:r>
              <a:rPr kumimoji="0" lang="en-US" sz="1075"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Reduce attacker time/opportunity to impact business</a:t>
            </a:r>
          </a:p>
        </p:txBody>
      </p:sp>
      <p:grpSp>
        <p:nvGrpSpPr>
          <p:cNvPr id="63" name="Group 62">
            <a:extLst>
              <a:ext uri="{FF2B5EF4-FFF2-40B4-BE49-F238E27FC236}">
                <a16:creationId xmlns:a16="http://schemas.microsoft.com/office/drawing/2014/main" id="{5204334B-62BD-470E-AC32-878E89F7B69F}"/>
              </a:ext>
              <a:ext uri="{C183D7F6-B498-43B3-948B-1728B52AA6E4}">
                <adec:decorative xmlns:adec="http://schemas.microsoft.com/office/drawing/2017/decorative" val="1"/>
              </a:ext>
            </a:extLst>
          </p:cNvPr>
          <p:cNvGrpSpPr/>
          <p:nvPr/>
        </p:nvGrpSpPr>
        <p:grpSpPr>
          <a:xfrm>
            <a:off x="260002" y="4553575"/>
            <a:ext cx="1801368" cy="1353312"/>
            <a:chOff x="260002" y="4553575"/>
            <a:chExt cx="1801368" cy="1353312"/>
          </a:xfrm>
        </p:grpSpPr>
        <p:sp>
          <p:nvSpPr>
            <p:cNvPr id="204" name="Rectangle 203">
              <a:extLst>
                <a:ext uri="{FF2B5EF4-FFF2-40B4-BE49-F238E27FC236}">
                  <a16:creationId xmlns:a16="http://schemas.microsoft.com/office/drawing/2014/main" id="{F3E4A7C6-ACFB-47D3-A688-809AC9190D22}"/>
                </a:ext>
              </a:extLst>
            </p:cNvPr>
            <p:cNvSpPr/>
            <p:nvPr/>
          </p:nvSpPr>
          <p:spPr bwMode="auto">
            <a:xfrm>
              <a:off x="260002" y="4553575"/>
              <a:ext cx="1801368"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8A7DE52B-6AB5-4E2A-9C59-E2CCA34F390B}"/>
                </a:ext>
              </a:extLst>
            </p:cNvPr>
            <p:cNvSpPr/>
            <p:nvPr/>
          </p:nvSpPr>
          <p:spPr>
            <a:xfrm>
              <a:off x="260002" y="4553575"/>
              <a:ext cx="1801368" cy="274320"/>
            </a:xfrm>
            <a:prstGeom prst="rect">
              <a:avLst/>
            </a:prstGeom>
            <a:solidFill>
              <a:srgbClr val="0076D3"/>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grpSp>
      <p:grpSp>
        <p:nvGrpSpPr>
          <p:cNvPr id="6" name="!! Hybrid">
            <a:extLst>
              <a:ext uri="{FF2B5EF4-FFF2-40B4-BE49-F238E27FC236}">
                <a16:creationId xmlns:a16="http://schemas.microsoft.com/office/drawing/2014/main" id="{9EEE7999-EEC0-451E-B657-A251B13BF216}"/>
              </a:ext>
              <a:ext uri="{C183D7F6-B498-43B3-948B-1728B52AA6E4}">
                <adec:decorative xmlns:adec="http://schemas.microsoft.com/office/drawing/2017/decorative" val="1"/>
              </a:ext>
            </a:extLst>
          </p:cNvPr>
          <p:cNvGrpSpPr/>
          <p:nvPr/>
        </p:nvGrpSpPr>
        <p:grpSpPr>
          <a:xfrm>
            <a:off x="4307532" y="4553575"/>
            <a:ext cx="5221224" cy="1353312"/>
            <a:chOff x="4307532" y="4553575"/>
            <a:chExt cx="5221224" cy="1353312"/>
          </a:xfrm>
        </p:grpSpPr>
        <p:sp>
          <p:nvSpPr>
            <p:cNvPr id="30" name="Rectangle 29">
              <a:extLst>
                <a:ext uri="{FF2B5EF4-FFF2-40B4-BE49-F238E27FC236}">
                  <a16:creationId xmlns:a16="http://schemas.microsoft.com/office/drawing/2014/main" id="{50B5E60E-F2EA-496E-8EC6-76E2585BA080}"/>
                </a:ext>
              </a:extLst>
            </p:cNvPr>
            <p:cNvSpPr/>
            <p:nvPr/>
          </p:nvSpPr>
          <p:spPr bwMode="auto">
            <a:xfrm>
              <a:off x="4307532" y="4553575"/>
              <a:ext cx="5221224"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557D2E08-C534-4B1A-9189-B5ADFB3F5803}"/>
                </a:ext>
              </a:extLst>
            </p:cNvPr>
            <p:cNvSpPr/>
            <p:nvPr/>
          </p:nvSpPr>
          <p:spPr>
            <a:xfrm>
              <a:off x="4307532" y="4553575"/>
              <a:ext cx="5221224" cy="274320"/>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grpSp>
      <p:grpSp>
        <p:nvGrpSpPr>
          <p:cNvPr id="5" name="!! Soft">
            <a:extLst>
              <a:ext uri="{FF2B5EF4-FFF2-40B4-BE49-F238E27FC236}">
                <a16:creationId xmlns:a16="http://schemas.microsoft.com/office/drawing/2014/main" id="{E5FE4729-BA18-44ED-85F0-1E2C4FE63029}"/>
              </a:ext>
              <a:ext uri="{C183D7F6-B498-43B3-948B-1728B52AA6E4}">
                <adec:decorative xmlns:adec="http://schemas.microsoft.com/office/drawing/2017/decorative" val="1"/>
              </a:ext>
            </a:extLst>
          </p:cNvPr>
          <p:cNvGrpSpPr/>
          <p:nvPr/>
        </p:nvGrpSpPr>
        <p:grpSpPr>
          <a:xfrm>
            <a:off x="2178611" y="4553575"/>
            <a:ext cx="2011680" cy="1353312"/>
            <a:chOff x="2178611" y="4553575"/>
            <a:chExt cx="2011680" cy="1353312"/>
          </a:xfrm>
        </p:grpSpPr>
        <p:sp>
          <p:nvSpPr>
            <p:cNvPr id="209" name="Rectangle 208">
              <a:extLst>
                <a:ext uri="{FF2B5EF4-FFF2-40B4-BE49-F238E27FC236}">
                  <a16:creationId xmlns:a16="http://schemas.microsoft.com/office/drawing/2014/main" id="{C0372406-FF58-443A-8E0C-3D2DC02B12B8}"/>
                </a:ext>
                <a:ext uri="{C183D7F6-B498-43B3-948B-1728B52AA6E4}">
                  <adec:decorative xmlns:adec="http://schemas.microsoft.com/office/drawing/2017/decorative" val="1"/>
                </a:ext>
              </a:extLst>
            </p:cNvPr>
            <p:cNvSpPr/>
            <p:nvPr/>
          </p:nvSpPr>
          <p:spPr bwMode="auto">
            <a:xfrm>
              <a:off x="2178611" y="4553575"/>
              <a:ext cx="201168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371788A-F061-4546-B2AD-C4E68486ED93}"/>
                </a:ext>
              </a:extLst>
            </p:cNvPr>
            <p:cNvSpPr/>
            <p:nvPr/>
          </p:nvSpPr>
          <p:spPr>
            <a:xfrm>
              <a:off x="2178611" y="4561853"/>
              <a:ext cx="2011680"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grpSp>
        <p:nvGrpSpPr>
          <p:cNvPr id="52" name="!! Soft icons">
            <a:extLst>
              <a:ext uri="{FF2B5EF4-FFF2-40B4-BE49-F238E27FC236}">
                <a16:creationId xmlns:a16="http://schemas.microsoft.com/office/drawing/2014/main" id="{7504C009-102A-4FC6-959B-BFF225D7C5C1}"/>
              </a:ext>
              <a:ext uri="{C183D7F6-B498-43B3-948B-1728B52AA6E4}">
                <adec:decorative xmlns:adec="http://schemas.microsoft.com/office/drawing/2017/decorative" val="1"/>
              </a:ext>
            </a:extLst>
          </p:cNvPr>
          <p:cNvGrpSpPr/>
          <p:nvPr/>
        </p:nvGrpSpPr>
        <p:grpSpPr>
          <a:xfrm>
            <a:off x="2362099" y="5067446"/>
            <a:ext cx="1652537" cy="633950"/>
            <a:chOff x="2104721" y="4788846"/>
            <a:chExt cx="1412900" cy="542021"/>
          </a:xfrm>
        </p:grpSpPr>
        <p:pic>
          <p:nvPicPr>
            <p:cNvPr id="368" name="Picture 367">
              <a:extLst>
                <a:ext uri="{FF2B5EF4-FFF2-40B4-BE49-F238E27FC236}">
                  <a16:creationId xmlns:a16="http://schemas.microsoft.com/office/drawing/2014/main" id="{0F72A251-EB91-40D0-B328-F5213C87D909}"/>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427359" y="4789439"/>
              <a:ext cx="168902" cy="225041"/>
            </a:xfrm>
            <a:prstGeom prst="rect">
              <a:avLst/>
            </a:prstGeom>
          </p:spPr>
        </p:pic>
        <p:pic>
          <p:nvPicPr>
            <p:cNvPr id="369" name="Picture 368">
              <a:extLst>
                <a:ext uri="{FF2B5EF4-FFF2-40B4-BE49-F238E27FC236}">
                  <a16:creationId xmlns:a16="http://schemas.microsoft.com/office/drawing/2014/main" id="{CE19CEAB-6E5F-4AAA-A916-5399FAFC39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53999" y="4817091"/>
              <a:ext cx="163622" cy="163620"/>
            </a:xfrm>
            <a:prstGeom prst="rect">
              <a:avLst/>
            </a:prstGeom>
          </p:spPr>
        </p:pic>
        <p:pic>
          <p:nvPicPr>
            <p:cNvPr id="370" name="Picture 369">
              <a:extLst>
                <a:ext uri="{FF2B5EF4-FFF2-40B4-BE49-F238E27FC236}">
                  <a16:creationId xmlns:a16="http://schemas.microsoft.com/office/drawing/2014/main" id="{E018AC9C-5E66-4F0D-B9D9-4F52008A368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00655" y="4809265"/>
              <a:ext cx="255977" cy="179271"/>
            </a:xfrm>
            <a:prstGeom prst="rect">
              <a:avLst/>
            </a:prstGeom>
          </p:spPr>
        </p:pic>
        <p:pic>
          <p:nvPicPr>
            <p:cNvPr id="371" name="Picture 370">
              <a:extLst>
                <a:ext uri="{FF2B5EF4-FFF2-40B4-BE49-F238E27FC236}">
                  <a16:creationId xmlns:a16="http://schemas.microsoft.com/office/drawing/2014/main" id="{5250F273-EF95-4790-802E-749178E1456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22178" y="4808345"/>
              <a:ext cx="181112" cy="181112"/>
            </a:xfrm>
            <a:prstGeom prst="rect">
              <a:avLst/>
            </a:prstGeom>
          </p:spPr>
        </p:pic>
        <p:pic>
          <p:nvPicPr>
            <p:cNvPr id="372" name="Picture 371">
              <a:extLst>
                <a:ext uri="{FF2B5EF4-FFF2-40B4-BE49-F238E27FC236}">
                  <a16:creationId xmlns:a16="http://schemas.microsoft.com/office/drawing/2014/main" id="{6F273129-B1DE-4F98-A9AE-91A1884FFAA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20810" y="5097610"/>
              <a:ext cx="205831" cy="203137"/>
            </a:xfrm>
            <a:prstGeom prst="rect">
              <a:avLst/>
            </a:prstGeom>
          </p:spPr>
        </p:pic>
        <p:grpSp>
          <p:nvGrpSpPr>
            <p:cNvPr id="380" name="Group 379">
              <a:extLst>
                <a:ext uri="{FF2B5EF4-FFF2-40B4-BE49-F238E27FC236}">
                  <a16:creationId xmlns:a16="http://schemas.microsoft.com/office/drawing/2014/main" id="{FE157082-FBE3-4AF0-9A36-7BE5B2A4D03D}"/>
                </a:ext>
              </a:extLst>
            </p:cNvPr>
            <p:cNvGrpSpPr/>
            <p:nvPr/>
          </p:nvGrpSpPr>
          <p:grpSpPr>
            <a:xfrm>
              <a:off x="3358773" y="5173883"/>
              <a:ext cx="133128" cy="30728"/>
              <a:chOff x="2345739" y="758385"/>
              <a:chExt cx="412246" cy="115305"/>
            </a:xfrm>
            <a:solidFill>
              <a:srgbClr val="000000">
                <a:lumMod val="65000"/>
                <a:lumOff val="35000"/>
              </a:srgbClr>
            </a:solidFill>
          </p:grpSpPr>
          <p:sp>
            <p:nvSpPr>
              <p:cNvPr id="421" name="Oval 420">
                <a:extLst>
                  <a:ext uri="{FF2B5EF4-FFF2-40B4-BE49-F238E27FC236}">
                    <a16:creationId xmlns:a16="http://schemas.microsoft.com/office/drawing/2014/main" id="{5156E890-44A1-4825-AA00-BC499ACF9599}"/>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Oval 421">
                <a:extLst>
                  <a:ext uri="{FF2B5EF4-FFF2-40B4-BE49-F238E27FC236}">
                    <a16:creationId xmlns:a16="http://schemas.microsoft.com/office/drawing/2014/main" id="{7566839F-9FF2-4225-8461-9619A0C17CE3}"/>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Oval 422">
                <a:extLst>
                  <a:ext uri="{FF2B5EF4-FFF2-40B4-BE49-F238E27FC236}">
                    <a16:creationId xmlns:a16="http://schemas.microsoft.com/office/drawing/2014/main" id="{336DDF60-00E5-4B0D-826F-351A851724C2}"/>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06" name="Picture 405">
              <a:extLst>
                <a:ext uri="{FF2B5EF4-FFF2-40B4-BE49-F238E27FC236}">
                  <a16:creationId xmlns:a16="http://schemas.microsoft.com/office/drawing/2014/main" id="{A3204BBF-8070-4E44-A739-DCF2A623C1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08901" y="5115883"/>
              <a:ext cx="163827" cy="152266"/>
            </a:xfrm>
            <a:prstGeom prst="rect">
              <a:avLst/>
            </a:prstGeom>
          </p:spPr>
        </p:pic>
        <p:pic>
          <p:nvPicPr>
            <p:cNvPr id="419" name="Picture 418">
              <a:extLst>
                <a:ext uri="{FF2B5EF4-FFF2-40B4-BE49-F238E27FC236}">
                  <a16:creationId xmlns:a16="http://schemas.microsoft.com/office/drawing/2014/main" id="{C9B603F6-24CC-42E1-8A79-29D4B876B43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90840" y="5103728"/>
              <a:ext cx="175469" cy="175467"/>
            </a:xfrm>
            <a:prstGeom prst="rect">
              <a:avLst/>
            </a:prstGeom>
          </p:spPr>
        </p:pic>
        <p:pic>
          <p:nvPicPr>
            <p:cNvPr id="420" name="Picture 419">
              <a:extLst>
                <a:ext uri="{FF2B5EF4-FFF2-40B4-BE49-F238E27FC236}">
                  <a16:creationId xmlns:a16="http://schemas.microsoft.com/office/drawing/2014/main" id="{2BC59E2E-F958-4708-827B-91CD77E222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41199" y="5054126"/>
              <a:ext cx="264684" cy="276741"/>
            </a:xfrm>
            <a:prstGeom prst="rect">
              <a:avLst/>
            </a:prstGeom>
          </p:spPr>
        </p:pic>
        <p:pic>
          <p:nvPicPr>
            <p:cNvPr id="255" name="Picture 254" descr="A close up of a logo&#10;&#10;Description automatically generated">
              <a:extLst>
                <a:ext uri="{FF2B5EF4-FFF2-40B4-BE49-F238E27FC236}">
                  <a16:creationId xmlns:a16="http://schemas.microsoft.com/office/drawing/2014/main" id="{A7E6D388-A105-46C3-9D8B-B51B454BB7DE}"/>
                </a:ext>
              </a:extLst>
            </p:cNvPr>
            <p:cNvPicPr>
              <a:picLocks noChangeAspect="1"/>
            </p:cNvPicPr>
            <p:nvPr/>
          </p:nvPicPr>
          <p:blipFill>
            <a:blip r:embed="rId19"/>
            <a:stretch>
              <a:fillRect/>
            </a:stretch>
          </p:blipFill>
          <p:spPr>
            <a:xfrm>
              <a:off x="2104721" y="4788846"/>
              <a:ext cx="228414" cy="219604"/>
            </a:xfrm>
            <a:prstGeom prst="rect">
              <a:avLst/>
            </a:prstGeom>
          </p:spPr>
        </p:pic>
      </p:grpSp>
      <p:grpSp>
        <p:nvGrpSpPr>
          <p:cNvPr id="54" name="!! Apps">
            <a:extLst>
              <a:ext uri="{FF2B5EF4-FFF2-40B4-BE49-F238E27FC236}">
                <a16:creationId xmlns:a16="http://schemas.microsoft.com/office/drawing/2014/main" id="{29731314-57A9-4B05-A6E9-9000495398EF}"/>
              </a:ext>
              <a:ext uri="{C183D7F6-B498-43B3-948B-1728B52AA6E4}">
                <adec:decorative xmlns:adec="http://schemas.microsoft.com/office/drawing/2017/decorative" val="1"/>
              </a:ext>
            </a:extLst>
          </p:cNvPr>
          <p:cNvGrpSpPr/>
          <p:nvPr/>
        </p:nvGrpSpPr>
        <p:grpSpPr>
          <a:xfrm>
            <a:off x="723855" y="3969912"/>
            <a:ext cx="5467867" cy="505802"/>
            <a:chOff x="723855" y="4007275"/>
            <a:chExt cx="5467867" cy="505802"/>
          </a:xfrm>
        </p:grpSpPr>
        <p:pic>
          <p:nvPicPr>
            <p:cNvPr id="230" name="Picture 171">
              <a:extLst>
                <a:ext uri="{FF2B5EF4-FFF2-40B4-BE49-F238E27FC236}">
                  <a16:creationId xmlns:a16="http://schemas.microsoft.com/office/drawing/2014/main" id="{1D763C19-1182-4CA3-9BED-C4CE6459EC53}"/>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 name="Graphic 230">
              <a:extLst>
                <a:ext uri="{FF2B5EF4-FFF2-40B4-BE49-F238E27FC236}">
                  <a16:creationId xmlns:a16="http://schemas.microsoft.com/office/drawing/2014/main" id="{92EF6491-C411-4451-8C6F-6DA7F8D0ADC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44027" y="4156157"/>
              <a:ext cx="259267" cy="259267"/>
            </a:xfrm>
            <a:prstGeom prst="rect">
              <a:avLst/>
            </a:prstGeom>
          </p:spPr>
        </p:pic>
        <p:pic>
          <p:nvPicPr>
            <p:cNvPr id="232" name="Graphic 231">
              <a:extLst>
                <a:ext uri="{FF2B5EF4-FFF2-40B4-BE49-F238E27FC236}">
                  <a16:creationId xmlns:a16="http://schemas.microsoft.com/office/drawing/2014/main" id="{3FF4075D-56E8-4F23-8172-D739B1E88E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52723" y="4156157"/>
              <a:ext cx="259267" cy="259267"/>
            </a:xfrm>
            <a:prstGeom prst="rect">
              <a:avLst/>
            </a:prstGeom>
          </p:spPr>
        </p:pic>
        <p:grpSp>
          <p:nvGrpSpPr>
            <p:cNvPr id="234" name="Group 233">
              <a:extLst>
                <a:ext uri="{FF2B5EF4-FFF2-40B4-BE49-F238E27FC236}">
                  <a16:creationId xmlns:a16="http://schemas.microsoft.com/office/drawing/2014/main" id="{5F89E5BE-9F9F-4114-BBDD-C1206EE53C88}"/>
                </a:ext>
              </a:extLst>
            </p:cNvPr>
            <p:cNvGrpSpPr/>
            <p:nvPr/>
          </p:nvGrpSpPr>
          <p:grpSpPr>
            <a:xfrm>
              <a:off x="5335332" y="4034423"/>
              <a:ext cx="477535" cy="477534"/>
              <a:chOff x="9273516" y="3238279"/>
              <a:chExt cx="914400" cy="914400"/>
            </a:xfrm>
          </p:grpSpPr>
          <p:pic>
            <p:nvPicPr>
              <p:cNvPr id="240" name="Graphic 239" descr="Cloud">
                <a:extLst>
                  <a:ext uri="{FF2B5EF4-FFF2-40B4-BE49-F238E27FC236}">
                    <a16:creationId xmlns:a16="http://schemas.microsoft.com/office/drawing/2014/main" id="{0ADA2418-B73B-482E-BC52-6C13302E334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273516" y="3238279"/>
                <a:ext cx="914400" cy="914400"/>
              </a:xfrm>
              <a:prstGeom prst="rect">
                <a:avLst/>
              </a:prstGeom>
            </p:spPr>
          </p:pic>
          <p:sp>
            <p:nvSpPr>
              <p:cNvPr id="241" name="TextBox 240">
                <a:extLst>
                  <a:ext uri="{FF2B5EF4-FFF2-40B4-BE49-F238E27FC236}">
                    <a16:creationId xmlns:a16="http://schemas.microsoft.com/office/drawing/2014/main" id="{63434B2E-29D0-4569-9849-05435126BC82}"/>
                  </a:ext>
                </a:extLst>
              </p:cNvPr>
              <p:cNvSpPr txBox="1"/>
              <p:nvPr/>
            </p:nvSpPr>
            <p:spPr>
              <a:xfrm>
                <a:off x="9615208" y="3636833"/>
                <a:ext cx="230213" cy="23868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235" name="Picture 234" descr="Graphical user interface, application, icon&#10;&#10;Description automatically generated">
              <a:extLst>
                <a:ext uri="{FF2B5EF4-FFF2-40B4-BE49-F238E27FC236}">
                  <a16:creationId xmlns:a16="http://schemas.microsoft.com/office/drawing/2014/main" id="{27A63F86-CE39-4B72-AC75-5D9A9B4EDC8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236" name="Picture 235" descr="A picture containing icon&#10;&#10;Description automatically generated">
              <a:extLst>
                <a:ext uri="{FF2B5EF4-FFF2-40B4-BE49-F238E27FC236}">
                  <a16:creationId xmlns:a16="http://schemas.microsoft.com/office/drawing/2014/main" id="{2C160363-C192-4A7C-8557-059C2B3F818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237" name="Picture 236" descr="Icon&#10;&#10;Description automatically generated">
              <a:extLst>
                <a:ext uri="{FF2B5EF4-FFF2-40B4-BE49-F238E27FC236}">
                  <a16:creationId xmlns:a16="http://schemas.microsoft.com/office/drawing/2014/main" id="{4C026F19-5782-4256-9750-D01625E3C38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238" name="Picture 237" descr="Graphical user interface, icon&#10;&#10;Description automatically generated">
              <a:extLst>
                <a:ext uri="{FF2B5EF4-FFF2-40B4-BE49-F238E27FC236}">
                  <a16:creationId xmlns:a16="http://schemas.microsoft.com/office/drawing/2014/main" id="{19DCC7E9-C5E6-4DB4-AC1F-D69A48696DA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239" name="Picture 238" descr="Graphical user interface, application&#10;&#10;Description automatically generated">
              <a:extLst>
                <a:ext uri="{FF2B5EF4-FFF2-40B4-BE49-F238E27FC236}">
                  <a16:creationId xmlns:a16="http://schemas.microsoft.com/office/drawing/2014/main" id="{459A1E7E-E8AC-48E8-84B9-DC6CFD8C55E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50" name="Group 49">
              <a:extLst>
                <a:ext uri="{FF2B5EF4-FFF2-40B4-BE49-F238E27FC236}">
                  <a16:creationId xmlns:a16="http://schemas.microsoft.com/office/drawing/2014/main" id="{D0CC7F50-0CC1-43C7-8D1A-E128D139A0FD}"/>
                </a:ext>
              </a:extLst>
            </p:cNvPr>
            <p:cNvGrpSpPr/>
            <p:nvPr/>
          </p:nvGrpSpPr>
          <p:grpSpPr>
            <a:xfrm>
              <a:off x="3193744" y="4103207"/>
              <a:ext cx="420211" cy="360404"/>
              <a:chOff x="3193744" y="4103207"/>
              <a:chExt cx="420211" cy="360404"/>
            </a:xfrm>
          </p:grpSpPr>
          <p:pic>
            <p:nvPicPr>
              <p:cNvPr id="300" name="Picture 299">
                <a:hlinkClick r:id="rId32"/>
                <a:extLst>
                  <a:ext uri="{FF2B5EF4-FFF2-40B4-BE49-F238E27FC236}">
                    <a16:creationId xmlns:a16="http://schemas.microsoft.com/office/drawing/2014/main" id="{4DAFC0D0-D801-4160-9BB1-2917FCB9C616}"/>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49" name="Group 48">
                <a:extLst>
                  <a:ext uri="{FF2B5EF4-FFF2-40B4-BE49-F238E27FC236}">
                    <a16:creationId xmlns:a16="http://schemas.microsoft.com/office/drawing/2014/main" id="{1FAE72F8-01DD-4735-838A-29004F9C656B}"/>
                  </a:ext>
                </a:extLst>
              </p:cNvPr>
              <p:cNvGrpSpPr/>
              <p:nvPr/>
            </p:nvGrpSpPr>
            <p:grpSpPr>
              <a:xfrm>
                <a:off x="3439951" y="4289609"/>
                <a:ext cx="174004" cy="174002"/>
                <a:chOff x="3445377" y="4314828"/>
                <a:chExt cx="174004" cy="174002"/>
              </a:xfrm>
            </p:grpSpPr>
            <p:sp>
              <p:nvSpPr>
                <p:cNvPr id="48" name="Oval 47">
                  <a:extLst>
                    <a:ext uri="{FF2B5EF4-FFF2-40B4-BE49-F238E27FC236}">
                      <a16:creationId xmlns:a16="http://schemas.microsoft.com/office/drawing/2014/main" id="{5B16F2AA-DC7F-4C1C-B7FC-4DA4140701A2}"/>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0" name="Group 4">
                  <a:extLst>
                    <a:ext uri="{FF2B5EF4-FFF2-40B4-BE49-F238E27FC236}">
                      <a16:creationId xmlns:a16="http://schemas.microsoft.com/office/drawing/2014/main" id="{22110187-FF22-4DE3-9148-AAF3CD56358F}"/>
                    </a:ext>
                  </a:extLst>
                </p:cNvPr>
                <p:cNvGrpSpPr>
                  <a:grpSpLocks noChangeAspect="1"/>
                </p:cNvGrpSpPr>
                <p:nvPr/>
              </p:nvGrpSpPr>
              <p:grpSpPr bwMode="auto">
                <a:xfrm>
                  <a:off x="3470135" y="4342230"/>
                  <a:ext cx="124488" cy="119198"/>
                  <a:chOff x="3230" y="1450"/>
                  <a:chExt cx="353" cy="338"/>
                </a:xfrm>
                <a:solidFill>
                  <a:schemeClr val="tx1"/>
                </a:solidFill>
              </p:grpSpPr>
              <p:sp>
                <p:nvSpPr>
                  <p:cNvPr id="42" name="Freeform 5">
                    <a:extLst>
                      <a:ext uri="{FF2B5EF4-FFF2-40B4-BE49-F238E27FC236}">
                        <a16:creationId xmlns:a16="http://schemas.microsoft.com/office/drawing/2014/main" id="{528CB370-371E-405F-92B0-04B1EB7ED033}"/>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7BCBC459-36FC-43D1-9FEF-46714A09D9EE}"/>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7">
                    <a:extLst>
                      <a:ext uri="{FF2B5EF4-FFF2-40B4-BE49-F238E27FC236}">
                        <a16:creationId xmlns:a16="http://schemas.microsoft.com/office/drawing/2014/main" id="{F40F0A82-3C84-44BD-BA6E-64697E179770}"/>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8">
                    <a:extLst>
                      <a:ext uri="{FF2B5EF4-FFF2-40B4-BE49-F238E27FC236}">
                        <a16:creationId xmlns:a16="http://schemas.microsoft.com/office/drawing/2014/main" id="{A6E220D5-8776-40F9-B587-C521F54B02CF}"/>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
                    <a:extLst>
                      <a:ext uri="{FF2B5EF4-FFF2-40B4-BE49-F238E27FC236}">
                        <a16:creationId xmlns:a16="http://schemas.microsoft.com/office/drawing/2014/main" id="{695C1A1F-5B38-4F65-9297-49ADA157A2B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0">
                    <a:extLst>
                      <a:ext uri="{FF2B5EF4-FFF2-40B4-BE49-F238E27FC236}">
                        <a16:creationId xmlns:a16="http://schemas.microsoft.com/office/drawing/2014/main" id="{FE228EF6-03B5-4A83-987F-89BC5E8B45DE}"/>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1" name="Group 50">
              <a:extLst>
                <a:ext uri="{FF2B5EF4-FFF2-40B4-BE49-F238E27FC236}">
                  <a16:creationId xmlns:a16="http://schemas.microsoft.com/office/drawing/2014/main" id="{8E688190-86BD-45BD-A040-6D27AC7899F8}"/>
                </a:ext>
              </a:extLst>
            </p:cNvPr>
            <p:cNvGrpSpPr/>
            <p:nvPr/>
          </p:nvGrpSpPr>
          <p:grpSpPr>
            <a:xfrm>
              <a:off x="3742092" y="4121818"/>
              <a:ext cx="336922" cy="341793"/>
              <a:chOff x="3742092" y="4121818"/>
              <a:chExt cx="336922" cy="341793"/>
            </a:xfrm>
          </p:grpSpPr>
          <p:pic>
            <p:nvPicPr>
              <p:cNvPr id="254" name="Picture 253">
                <a:hlinkClick r:id="rId34"/>
                <a:extLst>
                  <a:ext uri="{FF2B5EF4-FFF2-40B4-BE49-F238E27FC236}">
                    <a16:creationId xmlns:a16="http://schemas.microsoft.com/office/drawing/2014/main" id="{050295FE-2171-482D-A3A5-CD55DA939A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258" name="Group 257">
                <a:extLst>
                  <a:ext uri="{FF2B5EF4-FFF2-40B4-BE49-F238E27FC236}">
                    <a16:creationId xmlns:a16="http://schemas.microsoft.com/office/drawing/2014/main" id="{1003F75D-5D70-4355-9840-28CD2C1B48E3}"/>
                  </a:ext>
                </a:extLst>
              </p:cNvPr>
              <p:cNvGrpSpPr/>
              <p:nvPr/>
            </p:nvGrpSpPr>
            <p:grpSpPr>
              <a:xfrm>
                <a:off x="3905010" y="4289609"/>
                <a:ext cx="174004" cy="174002"/>
                <a:chOff x="3445377" y="4314828"/>
                <a:chExt cx="174004" cy="174002"/>
              </a:xfrm>
            </p:grpSpPr>
            <p:sp>
              <p:nvSpPr>
                <p:cNvPr id="260" name="Oval 259">
                  <a:extLst>
                    <a:ext uri="{FF2B5EF4-FFF2-40B4-BE49-F238E27FC236}">
                      <a16:creationId xmlns:a16="http://schemas.microsoft.com/office/drawing/2014/main" id="{EC687C8C-C535-443B-9B0D-A47050FAEF86}"/>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62" name="Group 4">
                  <a:extLst>
                    <a:ext uri="{FF2B5EF4-FFF2-40B4-BE49-F238E27FC236}">
                      <a16:creationId xmlns:a16="http://schemas.microsoft.com/office/drawing/2014/main" id="{4141E579-6CBE-40A8-BA0C-99B857F93C30}"/>
                    </a:ext>
                  </a:extLst>
                </p:cNvPr>
                <p:cNvGrpSpPr>
                  <a:grpSpLocks noChangeAspect="1"/>
                </p:cNvGrpSpPr>
                <p:nvPr/>
              </p:nvGrpSpPr>
              <p:grpSpPr bwMode="auto">
                <a:xfrm>
                  <a:off x="3470135" y="4342230"/>
                  <a:ext cx="124488" cy="119198"/>
                  <a:chOff x="3230" y="1450"/>
                  <a:chExt cx="353" cy="338"/>
                </a:xfrm>
                <a:solidFill>
                  <a:schemeClr val="tx1"/>
                </a:solidFill>
              </p:grpSpPr>
              <p:sp>
                <p:nvSpPr>
                  <p:cNvPr id="263" name="Freeform 5">
                    <a:extLst>
                      <a:ext uri="{FF2B5EF4-FFF2-40B4-BE49-F238E27FC236}">
                        <a16:creationId xmlns:a16="http://schemas.microsoft.com/office/drawing/2014/main" id="{6395A723-0992-4DBD-850F-EAFFB8E0EDAF}"/>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6">
                    <a:extLst>
                      <a:ext uri="{FF2B5EF4-FFF2-40B4-BE49-F238E27FC236}">
                        <a16:creationId xmlns:a16="http://schemas.microsoft.com/office/drawing/2014/main" id="{F931E7ED-2A56-4263-9597-2DAC159A1382}"/>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7">
                    <a:extLst>
                      <a:ext uri="{FF2B5EF4-FFF2-40B4-BE49-F238E27FC236}">
                        <a16:creationId xmlns:a16="http://schemas.microsoft.com/office/drawing/2014/main" id="{EE1AC424-F160-4CCD-8992-A55EB4D1E813}"/>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8">
                    <a:extLst>
                      <a:ext uri="{FF2B5EF4-FFF2-40B4-BE49-F238E27FC236}">
                        <a16:creationId xmlns:a16="http://schemas.microsoft.com/office/drawing/2014/main" id="{F6A9CAB3-8C04-4B0D-8DAF-F0E17E5C5CBD}"/>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9">
                    <a:extLst>
                      <a:ext uri="{FF2B5EF4-FFF2-40B4-BE49-F238E27FC236}">
                        <a16:creationId xmlns:a16="http://schemas.microsoft.com/office/drawing/2014/main" id="{B76D53FB-40B2-4798-8846-3BCBC28D0B58}"/>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0">
                    <a:extLst>
                      <a:ext uri="{FF2B5EF4-FFF2-40B4-BE49-F238E27FC236}">
                        <a16:creationId xmlns:a16="http://schemas.microsoft.com/office/drawing/2014/main" id="{B66BAB94-6EC3-4D10-960F-91653DE5138D}"/>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69" name="Group 268">
              <a:extLst>
                <a:ext uri="{FF2B5EF4-FFF2-40B4-BE49-F238E27FC236}">
                  <a16:creationId xmlns:a16="http://schemas.microsoft.com/office/drawing/2014/main" id="{F8BB8C01-E6AC-43B1-A8A2-40B4C975CBAE}"/>
                </a:ext>
              </a:extLst>
            </p:cNvPr>
            <p:cNvGrpSpPr/>
            <p:nvPr/>
          </p:nvGrpSpPr>
          <p:grpSpPr>
            <a:xfrm>
              <a:off x="5923926" y="4240750"/>
              <a:ext cx="267796" cy="64881"/>
              <a:chOff x="9779309" y="3865093"/>
              <a:chExt cx="161337" cy="39088"/>
            </a:xfrm>
          </p:grpSpPr>
          <p:sp>
            <p:nvSpPr>
              <p:cNvPr id="270" name="Oval 269">
                <a:extLst>
                  <a:ext uri="{FF2B5EF4-FFF2-40B4-BE49-F238E27FC236}">
                    <a16:creationId xmlns:a16="http://schemas.microsoft.com/office/drawing/2014/main" id="{8777F613-2764-45C3-AF15-325E9BF32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1" name="Oval 270">
                <a:extLst>
                  <a:ext uri="{FF2B5EF4-FFF2-40B4-BE49-F238E27FC236}">
                    <a16:creationId xmlns:a16="http://schemas.microsoft.com/office/drawing/2014/main" id="{C123F279-E6FD-425F-9A19-87482FCEDFE0}"/>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2" name="Oval 271">
                <a:extLst>
                  <a:ext uri="{FF2B5EF4-FFF2-40B4-BE49-F238E27FC236}">
                    <a16:creationId xmlns:a16="http://schemas.microsoft.com/office/drawing/2014/main" id="{054D5768-C975-4873-9F61-11CFA2754D09}"/>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9" name="!! IOT">
            <a:extLst>
              <a:ext uri="{FF2B5EF4-FFF2-40B4-BE49-F238E27FC236}">
                <a16:creationId xmlns:a16="http://schemas.microsoft.com/office/drawing/2014/main" id="{7DD1DE11-6A2D-4395-A60D-2BA23381E9B4}"/>
              </a:ext>
              <a:ext uri="{C183D7F6-B498-43B3-948B-1728B52AA6E4}">
                <adec:decorative xmlns:adec="http://schemas.microsoft.com/office/drawing/2017/decorative" val="1"/>
              </a:ext>
            </a:extLst>
          </p:cNvPr>
          <p:cNvGrpSpPr/>
          <p:nvPr/>
        </p:nvGrpSpPr>
        <p:grpSpPr>
          <a:xfrm>
            <a:off x="9645998" y="4553575"/>
            <a:ext cx="2286000" cy="1359218"/>
            <a:chOff x="9645998" y="4553575"/>
            <a:chExt cx="2286000" cy="1359218"/>
          </a:xfrm>
        </p:grpSpPr>
        <p:sp>
          <p:nvSpPr>
            <p:cNvPr id="16" name="Rectangle 15">
              <a:extLst>
                <a:ext uri="{FF2B5EF4-FFF2-40B4-BE49-F238E27FC236}">
                  <a16:creationId xmlns:a16="http://schemas.microsoft.com/office/drawing/2014/main" id="{75FCE76B-4F8E-44E4-A171-D60102E9E625}"/>
                </a:ext>
              </a:extLst>
            </p:cNvPr>
            <p:cNvSpPr/>
            <p:nvPr/>
          </p:nvSpPr>
          <p:spPr bwMode="auto">
            <a:xfrm>
              <a:off x="9645998" y="4559481"/>
              <a:ext cx="228600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268C1A0-CDE2-463D-8BF2-A11EBEFC15EF}"/>
                </a:ext>
              </a:extLst>
            </p:cNvPr>
            <p:cNvSpPr/>
            <p:nvPr/>
          </p:nvSpPr>
          <p:spPr>
            <a:xfrm>
              <a:off x="9645998" y="5638473"/>
              <a:ext cx="2286000" cy="274320"/>
            </a:xfrm>
            <a:prstGeom prst="rect">
              <a:avLst/>
            </a:prstGeom>
            <a:solidFill>
              <a:srgbClr val="D83B01"/>
            </a:solidFill>
          </p:spPr>
          <p:txBody>
            <a:bodyPr wrap="square" lIns="0" tIns="0" rIns="0" bIns="27432"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Operational Technology (OT)</a:t>
              </a:r>
            </a:p>
          </p:txBody>
        </p:sp>
        <p:sp>
          <p:nvSpPr>
            <p:cNvPr id="278" name="Rectangle 277">
              <a:extLst>
                <a:ext uri="{FF2B5EF4-FFF2-40B4-BE49-F238E27FC236}">
                  <a16:creationId xmlns:a16="http://schemas.microsoft.com/office/drawing/2014/main" id="{AAB7EEF2-112B-490E-A1EE-93D3065988A8}"/>
                </a:ext>
              </a:extLst>
            </p:cNvPr>
            <p:cNvSpPr/>
            <p:nvPr/>
          </p:nvSpPr>
          <p:spPr>
            <a:xfrm>
              <a:off x="9645998" y="4553575"/>
              <a:ext cx="2286000" cy="274320"/>
            </a:xfrm>
            <a:prstGeom prst="rect">
              <a:avLst/>
            </a:prstGeom>
            <a:solidFill>
              <a:srgbClr val="D83B01"/>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Devices</a:t>
              </a:r>
            </a:p>
          </p:txBody>
        </p:sp>
      </p:grpSp>
      <p:grpSp>
        <p:nvGrpSpPr>
          <p:cNvPr id="215" name="!! End icons">
            <a:extLst>
              <a:ext uri="{FF2B5EF4-FFF2-40B4-BE49-F238E27FC236}">
                <a16:creationId xmlns:a16="http://schemas.microsoft.com/office/drawing/2014/main" id="{2872399A-9D6E-4B19-803A-3DC555292CC5}"/>
              </a:ext>
              <a:ext uri="{C183D7F6-B498-43B3-948B-1728B52AA6E4}">
                <adec:decorative xmlns:adec="http://schemas.microsoft.com/office/drawing/2017/decorative" val="1"/>
              </a:ext>
            </a:extLst>
          </p:cNvPr>
          <p:cNvGrpSpPr/>
          <p:nvPr/>
        </p:nvGrpSpPr>
        <p:grpSpPr>
          <a:xfrm>
            <a:off x="667425" y="5090132"/>
            <a:ext cx="986523" cy="582906"/>
            <a:chOff x="459591" y="5484095"/>
            <a:chExt cx="1418640" cy="838230"/>
          </a:xfrm>
        </p:grpSpPr>
        <p:grpSp>
          <p:nvGrpSpPr>
            <p:cNvPr id="516" name="Group 515">
              <a:extLst>
                <a:ext uri="{FF2B5EF4-FFF2-40B4-BE49-F238E27FC236}">
                  <a16:creationId xmlns:a16="http://schemas.microsoft.com/office/drawing/2014/main" id="{DE1F351C-B869-4204-9C54-DD23283C5D81}"/>
                </a:ext>
              </a:extLst>
            </p:cNvPr>
            <p:cNvGrpSpPr/>
            <p:nvPr/>
          </p:nvGrpSpPr>
          <p:grpSpPr>
            <a:xfrm>
              <a:off x="459591" y="6032021"/>
              <a:ext cx="1418640" cy="290304"/>
              <a:chOff x="10417031" y="4114550"/>
              <a:chExt cx="1095203" cy="224116"/>
            </a:xfrm>
          </p:grpSpPr>
          <p:grpSp>
            <p:nvGrpSpPr>
              <p:cNvPr id="517" name="Group 516">
                <a:extLst>
                  <a:ext uri="{FF2B5EF4-FFF2-40B4-BE49-F238E27FC236}">
                    <a16:creationId xmlns:a16="http://schemas.microsoft.com/office/drawing/2014/main" id="{CF9FCABC-478D-48AA-8EF6-3043497E4904}"/>
                  </a:ext>
                </a:extLst>
              </p:cNvPr>
              <p:cNvGrpSpPr/>
              <p:nvPr/>
            </p:nvGrpSpPr>
            <p:grpSpPr>
              <a:xfrm>
                <a:off x="11215336" y="4114550"/>
                <a:ext cx="296898" cy="224116"/>
                <a:chOff x="7987238" y="1610486"/>
                <a:chExt cx="506061" cy="382007"/>
              </a:xfrm>
            </p:grpSpPr>
            <p:sp>
              <p:nvSpPr>
                <p:cNvPr id="546" name="Rectangle 545">
                  <a:extLst>
                    <a:ext uri="{FF2B5EF4-FFF2-40B4-BE49-F238E27FC236}">
                      <a16:creationId xmlns:a16="http://schemas.microsoft.com/office/drawing/2014/main" id="{90A2D546-4238-4703-A6DE-FF67ABB9CB6F}"/>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3C4ED54C-44E3-4ED2-AD7D-CEF0A7846C34}"/>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DA97740F-9792-44EB-BFB1-79D72A4A021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3AF7BDA7-BCD9-449B-A874-1E1B3D7A26A4}"/>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2C94C17D-7F8B-4DAF-9F60-C70E7C71B6D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1162C42C-AB5F-4D46-AB10-8C6E70F4A4D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8" name="Group 517">
                <a:extLst>
                  <a:ext uri="{FF2B5EF4-FFF2-40B4-BE49-F238E27FC236}">
                    <a16:creationId xmlns:a16="http://schemas.microsoft.com/office/drawing/2014/main" id="{BB9CC31F-A992-4BBF-BB9D-F5095AEB9C38}"/>
                  </a:ext>
                </a:extLst>
              </p:cNvPr>
              <p:cNvGrpSpPr/>
              <p:nvPr/>
            </p:nvGrpSpPr>
            <p:grpSpPr>
              <a:xfrm>
                <a:off x="10835169" y="4114550"/>
                <a:ext cx="292430" cy="224116"/>
                <a:chOff x="7398246" y="1610486"/>
                <a:chExt cx="498447" cy="382007"/>
              </a:xfrm>
            </p:grpSpPr>
            <p:sp>
              <p:nvSpPr>
                <p:cNvPr id="539" name="monitor">
                  <a:extLst>
                    <a:ext uri="{FF2B5EF4-FFF2-40B4-BE49-F238E27FC236}">
                      <a16:creationId xmlns:a16="http://schemas.microsoft.com/office/drawing/2014/main" id="{CEBDA503-10EB-4E45-81DC-00D532829C7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Rectangle 539">
                  <a:extLst>
                    <a:ext uri="{FF2B5EF4-FFF2-40B4-BE49-F238E27FC236}">
                      <a16:creationId xmlns:a16="http://schemas.microsoft.com/office/drawing/2014/main" id="{54F951CA-69B9-4BC9-98B1-4CE25FB26945}"/>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11">
                  <a:extLst>
                    <a:ext uri="{FF2B5EF4-FFF2-40B4-BE49-F238E27FC236}">
                      <a16:creationId xmlns:a16="http://schemas.microsoft.com/office/drawing/2014/main" id="{0E546B20-1ED4-4CA5-AFB7-A2188950DBD2}"/>
                    </a:ext>
                  </a:extLst>
                </p:cNvPr>
                <p:cNvGrpSpPr>
                  <a:grpSpLocks noChangeAspect="1"/>
                </p:cNvGrpSpPr>
                <p:nvPr/>
              </p:nvGrpSpPr>
              <p:grpSpPr bwMode="auto">
                <a:xfrm>
                  <a:off x="7581678" y="1714920"/>
                  <a:ext cx="111860" cy="111860"/>
                  <a:chOff x="5664" y="1835"/>
                  <a:chExt cx="73" cy="73"/>
                </a:xfrm>
                <a:solidFill>
                  <a:srgbClr val="FFFFFF"/>
                </a:solidFill>
              </p:grpSpPr>
              <p:sp>
                <p:nvSpPr>
                  <p:cNvPr id="542" name="Freeform 12">
                    <a:extLst>
                      <a:ext uri="{FF2B5EF4-FFF2-40B4-BE49-F238E27FC236}">
                        <a16:creationId xmlns:a16="http://schemas.microsoft.com/office/drawing/2014/main" id="{4F1EA0F4-D5E7-4DBF-BC99-8EA3BF7A0E5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3" name="Freeform 13">
                    <a:extLst>
                      <a:ext uri="{FF2B5EF4-FFF2-40B4-BE49-F238E27FC236}">
                        <a16:creationId xmlns:a16="http://schemas.microsoft.com/office/drawing/2014/main" id="{77F1DCF5-0D0F-401B-9FC7-0C0F1D2A6953}"/>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4" name="Freeform 14">
                    <a:extLst>
                      <a:ext uri="{FF2B5EF4-FFF2-40B4-BE49-F238E27FC236}">
                        <a16:creationId xmlns:a16="http://schemas.microsoft.com/office/drawing/2014/main" id="{058B01F2-38BA-42DA-B5E9-5408B346D92C}"/>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15">
                    <a:extLst>
                      <a:ext uri="{FF2B5EF4-FFF2-40B4-BE49-F238E27FC236}">
                        <a16:creationId xmlns:a16="http://schemas.microsoft.com/office/drawing/2014/main" id="{523B4466-7C99-4F45-8F7B-55AE4A86F6F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63794A5C-88AC-4373-B3C6-CCFA5ECB2345}"/>
                  </a:ext>
                </a:extLst>
              </p:cNvPr>
              <p:cNvGrpSpPr/>
              <p:nvPr/>
            </p:nvGrpSpPr>
            <p:grpSpPr>
              <a:xfrm>
                <a:off x="10623665" y="4114550"/>
                <a:ext cx="124764" cy="207126"/>
                <a:chOff x="7084723" y="1610486"/>
                <a:chExt cx="212660" cy="353049"/>
              </a:xfrm>
            </p:grpSpPr>
            <p:sp>
              <p:nvSpPr>
                <p:cNvPr id="533" name="Rectangle 532">
                  <a:extLst>
                    <a:ext uri="{FF2B5EF4-FFF2-40B4-BE49-F238E27FC236}">
                      <a16:creationId xmlns:a16="http://schemas.microsoft.com/office/drawing/2014/main" id="{F3C0EEDB-E6A3-4494-A208-DB7CC3938C0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4" name="Group 533">
                  <a:extLst>
                    <a:ext uri="{FF2B5EF4-FFF2-40B4-BE49-F238E27FC236}">
                      <a16:creationId xmlns:a16="http://schemas.microsoft.com/office/drawing/2014/main" id="{62B03310-A50D-45ED-A864-182109E73B4E}"/>
                    </a:ext>
                  </a:extLst>
                </p:cNvPr>
                <p:cNvGrpSpPr/>
                <p:nvPr/>
              </p:nvGrpSpPr>
              <p:grpSpPr>
                <a:xfrm>
                  <a:off x="7138556" y="1706457"/>
                  <a:ext cx="104198" cy="130248"/>
                  <a:chOff x="9444088" y="2885171"/>
                  <a:chExt cx="107950" cy="134938"/>
                </a:xfrm>
                <a:solidFill>
                  <a:srgbClr val="FFFFFF"/>
                </a:solidFill>
              </p:grpSpPr>
              <p:sp>
                <p:nvSpPr>
                  <p:cNvPr id="537" name="Freeform 26">
                    <a:extLst>
                      <a:ext uri="{FF2B5EF4-FFF2-40B4-BE49-F238E27FC236}">
                        <a16:creationId xmlns:a16="http://schemas.microsoft.com/office/drawing/2014/main" id="{12DC2AD3-69FC-4361-BBA6-5667A78835A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27">
                    <a:extLst>
                      <a:ext uri="{FF2B5EF4-FFF2-40B4-BE49-F238E27FC236}">
                        <a16:creationId xmlns:a16="http://schemas.microsoft.com/office/drawing/2014/main" id="{1B3A30F2-8D89-4C7B-9C69-499A0456AF0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5" name="CellPhone_E8EA">
                  <a:extLst>
                    <a:ext uri="{FF2B5EF4-FFF2-40B4-BE49-F238E27FC236}">
                      <a16:creationId xmlns:a16="http://schemas.microsoft.com/office/drawing/2014/main" id="{6C80A073-5C8B-4500-B68C-E17CAB3B079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6" name="Straight Connector 535">
                  <a:extLst>
                    <a:ext uri="{FF2B5EF4-FFF2-40B4-BE49-F238E27FC236}">
                      <a16:creationId xmlns:a16="http://schemas.microsoft.com/office/drawing/2014/main" id="{EF5508B9-F031-4192-A7B3-5C867631C4DD}"/>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20" name="Group 519">
                <a:extLst>
                  <a:ext uri="{FF2B5EF4-FFF2-40B4-BE49-F238E27FC236}">
                    <a16:creationId xmlns:a16="http://schemas.microsoft.com/office/drawing/2014/main" id="{D57B192F-05EB-4B61-967D-4BFB6BADC421}"/>
                  </a:ext>
                </a:extLst>
              </p:cNvPr>
              <p:cNvGrpSpPr/>
              <p:nvPr/>
            </p:nvGrpSpPr>
            <p:grpSpPr>
              <a:xfrm>
                <a:off x="10417031" y="4114550"/>
                <a:ext cx="124297" cy="207126"/>
                <a:chOff x="6490922" y="1610486"/>
                <a:chExt cx="211865" cy="353049"/>
              </a:xfrm>
            </p:grpSpPr>
            <p:sp>
              <p:nvSpPr>
                <p:cNvPr id="521" name="Rectangle 520">
                  <a:extLst>
                    <a:ext uri="{FF2B5EF4-FFF2-40B4-BE49-F238E27FC236}">
                      <a16:creationId xmlns:a16="http://schemas.microsoft.com/office/drawing/2014/main" id="{4197D510-3A7C-4459-89EB-C23A40EF04C5}"/>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2" name="Group 30">
                  <a:extLst>
                    <a:ext uri="{FF2B5EF4-FFF2-40B4-BE49-F238E27FC236}">
                      <a16:creationId xmlns:a16="http://schemas.microsoft.com/office/drawing/2014/main" id="{5CB2E4E8-27FF-46ED-8D95-88E4D62CDE7E}"/>
                    </a:ext>
                  </a:extLst>
                </p:cNvPr>
                <p:cNvGrpSpPr>
                  <a:grpSpLocks noChangeAspect="1"/>
                </p:cNvGrpSpPr>
                <p:nvPr/>
              </p:nvGrpSpPr>
              <p:grpSpPr bwMode="auto">
                <a:xfrm>
                  <a:off x="6545792" y="1729376"/>
                  <a:ext cx="111361" cy="115269"/>
                  <a:chOff x="5049" y="1841"/>
                  <a:chExt cx="57" cy="59"/>
                </a:xfrm>
                <a:solidFill>
                  <a:srgbClr val="FFFFFF"/>
                </a:solidFill>
              </p:grpSpPr>
              <p:sp>
                <p:nvSpPr>
                  <p:cNvPr id="525" name="Freeform 31">
                    <a:extLst>
                      <a:ext uri="{FF2B5EF4-FFF2-40B4-BE49-F238E27FC236}">
                        <a16:creationId xmlns:a16="http://schemas.microsoft.com/office/drawing/2014/main" id="{CAE9D119-2B72-4DDB-BEE5-AF2CB22E0E00}"/>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2">
                    <a:extLst>
                      <a:ext uri="{FF2B5EF4-FFF2-40B4-BE49-F238E27FC236}">
                        <a16:creationId xmlns:a16="http://schemas.microsoft.com/office/drawing/2014/main" id="{0F11F251-5C2D-4972-85D6-4C65540A1E0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33">
                    <a:extLst>
                      <a:ext uri="{FF2B5EF4-FFF2-40B4-BE49-F238E27FC236}">
                        <a16:creationId xmlns:a16="http://schemas.microsoft.com/office/drawing/2014/main" id="{78951532-56CE-45F7-86C8-A555BB1EE81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34">
                    <a:extLst>
                      <a:ext uri="{FF2B5EF4-FFF2-40B4-BE49-F238E27FC236}">
                        <a16:creationId xmlns:a16="http://schemas.microsoft.com/office/drawing/2014/main" id="{156BA534-E059-4144-8A6E-D3D47C65390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35">
                    <a:extLst>
                      <a:ext uri="{FF2B5EF4-FFF2-40B4-BE49-F238E27FC236}">
                        <a16:creationId xmlns:a16="http://schemas.microsoft.com/office/drawing/2014/main" id="{81CF44DE-3ADF-4D29-BDD3-0A65E3D2A2F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0" name="Freeform 36">
                    <a:extLst>
                      <a:ext uri="{FF2B5EF4-FFF2-40B4-BE49-F238E27FC236}">
                        <a16:creationId xmlns:a16="http://schemas.microsoft.com/office/drawing/2014/main" id="{85668B6D-23FC-4E07-9745-C997741D97B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1" name="Freeform 37">
                    <a:extLst>
                      <a:ext uri="{FF2B5EF4-FFF2-40B4-BE49-F238E27FC236}">
                        <a16:creationId xmlns:a16="http://schemas.microsoft.com/office/drawing/2014/main" id="{50DF5ED0-263B-4207-A209-E1171B98314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38">
                    <a:extLst>
                      <a:ext uri="{FF2B5EF4-FFF2-40B4-BE49-F238E27FC236}">
                        <a16:creationId xmlns:a16="http://schemas.microsoft.com/office/drawing/2014/main" id="{17F7504B-4C9C-4132-A2C1-72F3973822F1}"/>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3" name="CellPhone_E8EA">
                  <a:extLst>
                    <a:ext uri="{FF2B5EF4-FFF2-40B4-BE49-F238E27FC236}">
                      <a16:creationId xmlns:a16="http://schemas.microsoft.com/office/drawing/2014/main" id="{374640B9-C429-42E7-884F-53926F474C7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24" name="Straight Connector 523">
                  <a:extLst>
                    <a:ext uri="{FF2B5EF4-FFF2-40B4-BE49-F238E27FC236}">
                      <a16:creationId xmlns:a16="http://schemas.microsoft.com/office/drawing/2014/main" id="{6C95481E-7DDA-4DAC-A71E-C30D5227162B}"/>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pic>
          <p:nvPicPr>
            <p:cNvPr id="552" name="Picture 551">
              <a:extLst>
                <a:ext uri="{FF2B5EF4-FFF2-40B4-BE49-F238E27FC236}">
                  <a16:creationId xmlns:a16="http://schemas.microsoft.com/office/drawing/2014/main" id="{2F8A17B6-408C-4653-8F4B-054DD26D6DE1}"/>
                </a:ext>
              </a:extLst>
            </p:cNvPr>
            <p:cNvPicPr>
              <a:picLocks noChangeAspect="1"/>
            </p:cNvPicPr>
            <p:nvPr/>
          </p:nvPicPr>
          <p:blipFill rotWithShape="1">
            <a:blip r:embed="rId36" cstate="email">
              <a:extLst>
                <a:ext uri="{28A0092B-C50C-407E-A947-70E740481C1C}">
                  <a14:useLocalDpi xmlns:a14="http://schemas.microsoft.com/office/drawing/2010/main"/>
                </a:ext>
              </a:extLst>
            </a:blip>
            <a:srcRect r="83295"/>
            <a:stretch/>
          </p:blipFill>
          <p:spPr>
            <a:xfrm>
              <a:off x="1221257" y="5484095"/>
              <a:ext cx="421887" cy="367856"/>
            </a:xfrm>
            <a:prstGeom prst="rect">
              <a:avLst/>
            </a:prstGeom>
          </p:spPr>
        </p:pic>
        <p:sp>
          <p:nvSpPr>
            <p:cNvPr id="553" name="Freeform 6">
              <a:extLst>
                <a:ext uri="{FF2B5EF4-FFF2-40B4-BE49-F238E27FC236}">
                  <a16:creationId xmlns:a16="http://schemas.microsoft.com/office/drawing/2014/main" id="{D868F724-252D-4565-B8BD-B036387534B3}"/>
                </a:ext>
              </a:extLst>
            </p:cNvPr>
            <p:cNvSpPr>
              <a:spLocks noEditPoints="1"/>
            </p:cNvSpPr>
            <p:nvPr/>
          </p:nvSpPr>
          <p:spPr bwMode="auto">
            <a:xfrm>
              <a:off x="666193" y="5501210"/>
              <a:ext cx="363410" cy="359552"/>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381" name="!! IOT 4">
            <a:extLst>
              <a:ext uri="{FF2B5EF4-FFF2-40B4-BE49-F238E27FC236}">
                <a16:creationId xmlns:a16="http://schemas.microsoft.com/office/drawing/2014/main" id="{80ED289F-105D-45D2-82F2-FA4E69CC8BFC}"/>
              </a:ext>
              <a:ext uri="{C183D7F6-B498-43B3-948B-1728B52AA6E4}">
                <adec:decorative xmlns:adec="http://schemas.microsoft.com/office/drawing/2017/decorative" val="1"/>
              </a:ext>
            </a:extLst>
          </p:cNvPr>
          <p:cNvGrpSpPr/>
          <p:nvPr/>
        </p:nvGrpSpPr>
        <p:grpSpPr>
          <a:xfrm>
            <a:off x="8081870" y="4957382"/>
            <a:ext cx="1353235" cy="215781"/>
            <a:chOff x="9119484" y="4472960"/>
            <a:chExt cx="1613779" cy="257327"/>
          </a:xfrm>
        </p:grpSpPr>
        <p:pic>
          <p:nvPicPr>
            <p:cNvPr id="382" name="Picture 381">
              <a:extLst>
                <a:ext uri="{FF2B5EF4-FFF2-40B4-BE49-F238E27FC236}">
                  <a16:creationId xmlns:a16="http://schemas.microsoft.com/office/drawing/2014/main" id="{5B54A35C-52FC-414B-871D-F84643FBFB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7454" y="4472960"/>
              <a:ext cx="140386" cy="257327"/>
            </a:xfrm>
            <a:prstGeom prst="rect">
              <a:avLst/>
            </a:prstGeom>
          </p:spPr>
        </p:pic>
        <p:pic>
          <p:nvPicPr>
            <p:cNvPr id="383" name="Picture 382">
              <a:extLst>
                <a:ext uri="{FF2B5EF4-FFF2-40B4-BE49-F238E27FC236}">
                  <a16:creationId xmlns:a16="http://schemas.microsoft.com/office/drawing/2014/main" id="{903142E2-96BF-4567-BC7B-A7BF2516CF3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119484" y="4543680"/>
              <a:ext cx="269515" cy="144991"/>
            </a:xfrm>
            <a:prstGeom prst="rect">
              <a:avLst/>
            </a:prstGeom>
          </p:spPr>
        </p:pic>
        <p:pic>
          <p:nvPicPr>
            <p:cNvPr id="384" name="Picture 383">
              <a:extLst>
                <a:ext uri="{FF2B5EF4-FFF2-40B4-BE49-F238E27FC236}">
                  <a16:creationId xmlns:a16="http://schemas.microsoft.com/office/drawing/2014/main" id="{72A602A2-B7DB-4DA7-A0E5-437595C9A781}"/>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915072" y="4524864"/>
              <a:ext cx="276198" cy="172624"/>
            </a:xfrm>
            <a:prstGeom prst="rect">
              <a:avLst/>
            </a:prstGeom>
          </p:spPr>
        </p:pic>
        <p:grpSp>
          <p:nvGrpSpPr>
            <p:cNvPr id="385" name="Group 384">
              <a:extLst>
                <a:ext uri="{FF2B5EF4-FFF2-40B4-BE49-F238E27FC236}">
                  <a16:creationId xmlns:a16="http://schemas.microsoft.com/office/drawing/2014/main" id="{8745E08E-823E-4158-953C-4AF78FFF1340}"/>
                </a:ext>
              </a:extLst>
            </p:cNvPr>
            <p:cNvGrpSpPr/>
            <p:nvPr/>
          </p:nvGrpSpPr>
          <p:grpSpPr>
            <a:xfrm>
              <a:off x="10529411" y="4598758"/>
              <a:ext cx="203852" cy="49419"/>
              <a:chOff x="11279844" y="3739404"/>
              <a:chExt cx="343140" cy="83186"/>
            </a:xfrm>
          </p:grpSpPr>
          <p:sp>
            <p:nvSpPr>
              <p:cNvPr id="387" name="Oval 386">
                <a:extLst>
                  <a:ext uri="{FF2B5EF4-FFF2-40B4-BE49-F238E27FC236}">
                    <a16:creationId xmlns:a16="http://schemas.microsoft.com/office/drawing/2014/main" id="{41F6D076-36D1-44AF-8F6D-0FB9CB510C72}"/>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8" name="Oval 387">
                <a:extLst>
                  <a:ext uri="{FF2B5EF4-FFF2-40B4-BE49-F238E27FC236}">
                    <a16:creationId xmlns:a16="http://schemas.microsoft.com/office/drawing/2014/main" id="{A37D2D35-3255-4C41-8489-71FF95ADE1BB}"/>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9" name="Oval 388">
                <a:extLst>
                  <a:ext uri="{FF2B5EF4-FFF2-40B4-BE49-F238E27FC236}">
                    <a16:creationId xmlns:a16="http://schemas.microsoft.com/office/drawing/2014/main" id="{22E3D38A-504A-4384-8BB1-2F26FB16F404}"/>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386" name="Picture 385">
              <a:extLst>
                <a:ext uri="{FF2B5EF4-FFF2-40B4-BE49-F238E27FC236}">
                  <a16:creationId xmlns:a16="http://schemas.microsoft.com/office/drawing/2014/main" id="{46D100BE-F16B-4C2C-976B-025C2446FC4C}"/>
                </a:ext>
              </a:extLst>
            </p:cNvPr>
            <p:cNvPicPr>
              <a:picLocks noChangeAspect="1"/>
            </p:cNvPicPr>
            <p:nvPr/>
          </p:nvPicPr>
          <p:blipFill rotWithShape="1">
            <a:blip r:embed="rId39">
              <a:extLst>
                <a:ext uri="{28A0092B-C50C-407E-A947-70E740481C1C}">
                  <a14:useLocalDpi xmlns:a14="http://schemas.microsoft.com/office/drawing/2010/main" val="0"/>
                </a:ext>
              </a:extLst>
            </a:blip>
            <a:srcRect l="13212" t="27676" r="12301" b="27919"/>
            <a:stretch/>
          </p:blipFill>
          <p:spPr>
            <a:xfrm>
              <a:off x="9482726" y="4505425"/>
              <a:ext cx="367709" cy="219208"/>
            </a:xfrm>
            <a:prstGeom prst="rect">
              <a:avLst/>
            </a:prstGeom>
          </p:spPr>
        </p:pic>
      </p:grpSp>
      <p:grpSp>
        <p:nvGrpSpPr>
          <p:cNvPr id="390" name="!! IOT 1">
            <a:extLst>
              <a:ext uri="{FF2B5EF4-FFF2-40B4-BE49-F238E27FC236}">
                <a16:creationId xmlns:a16="http://schemas.microsoft.com/office/drawing/2014/main" id="{E0F5CE7C-49B5-4B0D-BE9D-A1FC79E84491}"/>
              </a:ext>
              <a:ext uri="{C183D7F6-B498-43B3-948B-1728B52AA6E4}">
                <adec:decorative xmlns:adec="http://schemas.microsoft.com/office/drawing/2017/decorative" val="1"/>
              </a:ext>
            </a:extLst>
          </p:cNvPr>
          <p:cNvGrpSpPr/>
          <p:nvPr/>
        </p:nvGrpSpPr>
        <p:grpSpPr>
          <a:xfrm>
            <a:off x="4503358" y="4932433"/>
            <a:ext cx="1358368" cy="349526"/>
            <a:chOff x="5033079" y="6986941"/>
            <a:chExt cx="1344941" cy="346071"/>
          </a:xfrm>
        </p:grpSpPr>
        <p:pic>
          <p:nvPicPr>
            <p:cNvPr id="391" name="Picture 171">
              <a:extLst>
                <a:ext uri="{FF2B5EF4-FFF2-40B4-BE49-F238E27FC236}">
                  <a16:creationId xmlns:a16="http://schemas.microsoft.com/office/drawing/2014/main" id="{F837F537-58DB-4DFE-A55B-88E033B7CAC5}"/>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033079" y="6986941"/>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 name="Picture 391">
              <a:extLst>
                <a:ext uri="{FF2B5EF4-FFF2-40B4-BE49-F238E27FC236}">
                  <a16:creationId xmlns:a16="http://schemas.microsoft.com/office/drawing/2014/main" id="{E59F5C12-947B-4EC7-B574-07B941AD1FD3}"/>
                </a:ext>
              </a:extLst>
            </p:cNvPr>
            <p:cNvPicPr>
              <a:picLocks noChangeAspect="1"/>
            </p:cNvPicPr>
            <p:nvPr/>
          </p:nvPicPr>
          <p:blipFill>
            <a:blip r:embed="rId40"/>
            <a:stretch>
              <a:fillRect/>
            </a:stretch>
          </p:blipFill>
          <p:spPr>
            <a:xfrm>
              <a:off x="5419803" y="7002915"/>
              <a:ext cx="102167" cy="116716"/>
            </a:xfrm>
            <a:prstGeom prst="rect">
              <a:avLst/>
            </a:prstGeom>
          </p:spPr>
        </p:pic>
        <p:pic>
          <p:nvPicPr>
            <p:cNvPr id="393" name="Picture 392">
              <a:extLst>
                <a:ext uri="{FF2B5EF4-FFF2-40B4-BE49-F238E27FC236}">
                  <a16:creationId xmlns:a16="http://schemas.microsoft.com/office/drawing/2014/main" id="{8BE515D4-5F3F-4A72-A08F-6A40FE8D2DFB}"/>
                </a:ext>
              </a:extLst>
            </p:cNvPr>
            <p:cNvPicPr>
              <a:picLocks noChangeAspect="1"/>
            </p:cNvPicPr>
            <p:nvPr/>
          </p:nvPicPr>
          <p:blipFill>
            <a:blip r:embed="rId41"/>
            <a:stretch>
              <a:fillRect/>
            </a:stretch>
          </p:blipFill>
          <p:spPr>
            <a:xfrm>
              <a:off x="5135286" y="7186187"/>
              <a:ext cx="161926" cy="146825"/>
            </a:xfrm>
            <a:prstGeom prst="rect">
              <a:avLst/>
            </a:prstGeom>
          </p:spPr>
        </p:pic>
        <p:pic>
          <p:nvPicPr>
            <p:cNvPr id="394" name="Picture 393">
              <a:extLst>
                <a:ext uri="{FF2B5EF4-FFF2-40B4-BE49-F238E27FC236}">
                  <a16:creationId xmlns:a16="http://schemas.microsoft.com/office/drawing/2014/main" id="{10BB5997-25B9-4D9D-AFD4-192CE7083E3B}"/>
                </a:ext>
              </a:extLst>
            </p:cNvPr>
            <p:cNvPicPr>
              <a:picLocks noChangeAspect="1"/>
            </p:cNvPicPr>
            <p:nvPr/>
          </p:nvPicPr>
          <p:blipFill>
            <a:blip r:embed="rId42"/>
            <a:stretch>
              <a:fillRect/>
            </a:stretch>
          </p:blipFill>
          <p:spPr>
            <a:xfrm>
              <a:off x="5566064" y="7186187"/>
              <a:ext cx="142280" cy="128897"/>
            </a:xfrm>
            <a:prstGeom prst="rect">
              <a:avLst/>
            </a:prstGeom>
          </p:spPr>
        </p:pic>
        <p:pic>
          <p:nvPicPr>
            <p:cNvPr id="395" name="Picture 394">
              <a:extLst>
                <a:ext uri="{FF2B5EF4-FFF2-40B4-BE49-F238E27FC236}">
                  <a16:creationId xmlns:a16="http://schemas.microsoft.com/office/drawing/2014/main" id="{6FDDE74B-C9C1-4326-95BA-8A068AB8E77D}"/>
                </a:ext>
              </a:extLst>
            </p:cNvPr>
            <p:cNvPicPr>
              <a:picLocks noChangeAspect="1"/>
            </p:cNvPicPr>
            <p:nvPr/>
          </p:nvPicPr>
          <p:blipFill>
            <a:blip r:embed="rId43"/>
            <a:stretch>
              <a:fillRect/>
            </a:stretch>
          </p:blipFill>
          <p:spPr>
            <a:xfrm>
              <a:off x="5253287" y="7006779"/>
              <a:ext cx="94923" cy="108989"/>
            </a:xfrm>
            <a:prstGeom prst="rect">
              <a:avLst/>
            </a:prstGeom>
          </p:spPr>
        </p:pic>
        <p:pic>
          <p:nvPicPr>
            <p:cNvPr id="396" name="図 379">
              <a:extLst>
                <a:ext uri="{FF2B5EF4-FFF2-40B4-BE49-F238E27FC236}">
                  <a16:creationId xmlns:a16="http://schemas.microsoft.com/office/drawing/2014/main" id="{678405EC-6426-4908-AC6B-603F18585382}"/>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5799116" y="7192661"/>
              <a:ext cx="124953" cy="124953"/>
            </a:xfrm>
            <a:prstGeom prst="rect">
              <a:avLst/>
            </a:prstGeom>
          </p:spPr>
        </p:pic>
        <p:pic>
          <p:nvPicPr>
            <p:cNvPr id="397" name="Picture 10" descr="תוצאת תמונה עבור ‪azure kubernetes service‬‏">
              <a:extLst>
                <a:ext uri="{FF2B5EF4-FFF2-40B4-BE49-F238E27FC236}">
                  <a16:creationId xmlns:a16="http://schemas.microsoft.com/office/drawing/2014/main" id="{9E78AA79-0041-475A-AC8C-1A66DF9229B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040453" y="7013156"/>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6" descr="Image result for Azure Files   icon">
              <a:extLst>
                <a:ext uri="{FF2B5EF4-FFF2-40B4-BE49-F238E27FC236}">
                  <a16:creationId xmlns:a16="http://schemas.microsoft.com/office/drawing/2014/main" id="{877E8608-0922-4881-80FF-EFBDF90C6649}"/>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589892" y="7014644"/>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399" name="Picture 398">
              <a:extLst>
                <a:ext uri="{FF2B5EF4-FFF2-40B4-BE49-F238E27FC236}">
                  <a16:creationId xmlns:a16="http://schemas.microsoft.com/office/drawing/2014/main" id="{733CDE76-E842-4FFB-8FEC-67E03E3B4DBC}"/>
                </a:ext>
              </a:extLst>
            </p:cNvPr>
            <p:cNvPicPr>
              <a:picLocks noChangeAspect="1"/>
            </p:cNvPicPr>
            <p:nvPr/>
          </p:nvPicPr>
          <p:blipFill>
            <a:blip r:embed="rId47"/>
            <a:stretch>
              <a:fillRect/>
            </a:stretch>
          </p:blipFill>
          <p:spPr>
            <a:xfrm>
              <a:off x="5368805" y="7195289"/>
              <a:ext cx="107564" cy="128620"/>
            </a:xfrm>
            <a:prstGeom prst="rect">
              <a:avLst/>
            </a:prstGeom>
          </p:spPr>
        </p:pic>
        <p:pic>
          <p:nvPicPr>
            <p:cNvPr id="400" name="Picture 2" descr="Azure Blob File System | Drupal.org">
              <a:extLst>
                <a:ext uri="{FF2B5EF4-FFF2-40B4-BE49-F238E27FC236}">
                  <a16:creationId xmlns:a16="http://schemas.microsoft.com/office/drawing/2014/main" id="{8A719D03-6769-499E-B2B3-2D53AE2BDD5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801485" y="7008934"/>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401" name="Picture 2" descr="Why Use Azure DNS? | Aidan Finn, IT Pro">
              <a:extLst>
                <a:ext uri="{FF2B5EF4-FFF2-40B4-BE49-F238E27FC236}">
                  <a16:creationId xmlns:a16="http://schemas.microsoft.com/office/drawing/2014/main" id="{2EC2FEAD-49E6-449D-9291-CF3F2048FFF4}"/>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000429" y="7186857"/>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a:extLst>
                <a:ext uri="{FF2B5EF4-FFF2-40B4-BE49-F238E27FC236}">
                  <a16:creationId xmlns:a16="http://schemas.microsoft.com/office/drawing/2014/main" id="{496D1372-2A8A-4018-A0C8-2D8B80AB3A7D}"/>
                </a:ext>
              </a:extLst>
            </p:cNvPr>
            <p:cNvGrpSpPr/>
            <p:nvPr/>
          </p:nvGrpSpPr>
          <p:grpSpPr>
            <a:xfrm>
              <a:off x="6189348" y="7233478"/>
              <a:ext cx="188672" cy="45719"/>
              <a:chOff x="6471914" y="3036854"/>
              <a:chExt cx="188672" cy="45719"/>
            </a:xfrm>
            <a:solidFill>
              <a:schemeClr val="tx1"/>
            </a:solidFill>
          </p:grpSpPr>
          <p:sp>
            <p:nvSpPr>
              <p:cNvPr id="403" name="Oval 402">
                <a:extLst>
                  <a:ext uri="{FF2B5EF4-FFF2-40B4-BE49-F238E27FC236}">
                    <a16:creationId xmlns:a16="http://schemas.microsoft.com/office/drawing/2014/main" id="{717B9A76-7DBD-4520-A78D-EE5BBCA07D0C}"/>
                  </a:ext>
                </a:extLst>
              </p:cNvPr>
              <p:cNvSpPr/>
              <p:nvPr/>
            </p:nvSpPr>
            <p:spPr bwMode="auto">
              <a:xfrm>
                <a:off x="6471914"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4" name="Oval 403">
                <a:extLst>
                  <a:ext uri="{FF2B5EF4-FFF2-40B4-BE49-F238E27FC236}">
                    <a16:creationId xmlns:a16="http://schemas.microsoft.com/office/drawing/2014/main" id="{64000044-6089-4842-9C69-2CD5ADF2A49E}"/>
                  </a:ext>
                </a:extLst>
              </p:cNvPr>
              <p:cNvSpPr/>
              <p:nvPr/>
            </p:nvSpPr>
            <p:spPr bwMode="auto">
              <a:xfrm>
                <a:off x="6543390"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Oval 404">
                <a:extLst>
                  <a:ext uri="{FF2B5EF4-FFF2-40B4-BE49-F238E27FC236}">
                    <a16:creationId xmlns:a16="http://schemas.microsoft.com/office/drawing/2014/main" id="{1406FADA-21C9-4547-AF07-E6A35CDC3F60}"/>
                  </a:ext>
                </a:extLst>
              </p:cNvPr>
              <p:cNvSpPr/>
              <p:nvPr/>
            </p:nvSpPr>
            <p:spPr bwMode="auto">
              <a:xfrm>
                <a:off x="6614866" y="3036854"/>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7" name="!! IOT 2">
            <a:extLst>
              <a:ext uri="{FF2B5EF4-FFF2-40B4-BE49-F238E27FC236}">
                <a16:creationId xmlns:a16="http://schemas.microsoft.com/office/drawing/2014/main" id="{3D7FEAD6-ECAE-4261-95F4-7C448615BB1D}"/>
              </a:ext>
              <a:ext uri="{C183D7F6-B498-43B3-948B-1728B52AA6E4}">
                <adec:decorative xmlns:adec="http://schemas.microsoft.com/office/drawing/2017/decorative" val="1"/>
              </a:ext>
            </a:extLst>
          </p:cNvPr>
          <p:cNvGrpSpPr/>
          <p:nvPr/>
        </p:nvGrpSpPr>
        <p:grpSpPr>
          <a:xfrm>
            <a:off x="6069307" y="4951805"/>
            <a:ext cx="714439" cy="232920"/>
            <a:chOff x="6793691" y="3178808"/>
            <a:chExt cx="649185" cy="211646"/>
          </a:xfrm>
        </p:grpSpPr>
        <p:pic>
          <p:nvPicPr>
            <p:cNvPr id="415" name="Picture 10" descr="תוצאת תמונה עבור ‪azure virtual machine logo‬‏">
              <a:extLst>
                <a:ext uri="{FF2B5EF4-FFF2-40B4-BE49-F238E27FC236}">
                  <a16:creationId xmlns:a16="http://schemas.microsoft.com/office/drawing/2014/main" id="{043C91C7-8B62-4A0A-BE80-6F1442251786}"/>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93691" y="3221324"/>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12" descr="תוצאת תמונה עבור ‪azure virtual machine logo‬‏">
              <a:extLst>
                <a:ext uri="{FF2B5EF4-FFF2-40B4-BE49-F238E27FC236}">
                  <a16:creationId xmlns:a16="http://schemas.microsoft.com/office/drawing/2014/main" id="{AA90226A-8A06-42B4-8C9E-215340052106}"/>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005101" y="3226615"/>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2" descr="Image result for azure network icon">
              <a:extLst>
                <a:ext uri="{FF2B5EF4-FFF2-40B4-BE49-F238E27FC236}">
                  <a16:creationId xmlns:a16="http://schemas.microsoft.com/office/drawing/2014/main" id="{19C66F27-D3A7-4BDD-B3AF-327A7E398083}"/>
                </a:ext>
              </a:extLst>
            </p:cNvPr>
            <p:cNvPicPr>
              <a:picLocks noChangeAspect="1" noChangeArrowheads="1"/>
            </p:cNvPicPr>
            <p:nvPr/>
          </p:nvPicPr>
          <p:blipFill>
            <a:blip r:embed="rId5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1230" y="3178808"/>
              <a:ext cx="211646" cy="21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 IOT 3">
            <a:extLst>
              <a:ext uri="{FF2B5EF4-FFF2-40B4-BE49-F238E27FC236}">
                <a16:creationId xmlns:a16="http://schemas.microsoft.com/office/drawing/2014/main" id="{424D84C7-0921-4021-81EA-B2DEA6A43097}"/>
              </a:ext>
              <a:ext uri="{C183D7F6-B498-43B3-948B-1728B52AA6E4}">
                <adec:decorative xmlns:adec="http://schemas.microsoft.com/office/drawing/2017/decorative" val="1"/>
              </a:ext>
            </a:extLst>
          </p:cNvPr>
          <p:cNvGrpSpPr/>
          <p:nvPr/>
        </p:nvGrpSpPr>
        <p:grpSpPr>
          <a:xfrm>
            <a:off x="6827230" y="4964571"/>
            <a:ext cx="798987" cy="191670"/>
            <a:chOff x="6646340" y="7135252"/>
            <a:chExt cx="798987" cy="191670"/>
          </a:xfrm>
        </p:grpSpPr>
        <p:pic>
          <p:nvPicPr>
            <p:cNvPr id="408" name="Graphic 51">
              <a:extLst>
                <a:ext uri="{FF2B5EF4-FFF2-40B4-BE49-F238E27FC236}">
                  <a16:creationId xmlns:a16="http://schemas.microsoft.com/office/drawing/2014/main" id="{F9C5BA16-FC8D-4660-8ECB-6D63CF82ADB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049952" y="7150165"/>
              <a:ext cx="160736" cy="160736"/>
            </a:xfrm>
            <a:prstGeom prst="rect">
              <a:avLst/>
            </a:prstGeom>
          </p:spPr>
        </p:pic>
        <p:pic>
          <p:nvPicPr>
            <p:cNvPr id="409" name="Graphic 6">
              <a:extLst>
                <a:ext uri="{FF2B5EF4-FFF2-40B4-BE49-F238E27FC236}">
                  <a16:creationId xmlns:a16="http://schemas.microsoft.com/office/drawing/2014/main" id="{6FB30BE1-3297-4433-9469-9400D70884D8}"/>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646340" y="7136331"/>
              <a:ext cx="190591" cy="190591"/>
            </a:xfrm>
            <a:prstGeom prst="rect">
              <a:avLst/>
            </a:prstGeom>
          </p:spPr>
        </p:pic>
        <p:grpSp>
          <p:nvGrpSpPr>
            <p:cNvPr id="410" name="Group 409">
              <a:extLst>
                <a:ext uri="{FF2B5EF4-FFF2-40B4-BE49-F238E27FC236}">
                  <a16:creationId xmlns:a16="http://schemas.microsoft.com/office/drawing/2014/main" id="{60F2B090-C3D4-4BE4-A2FE-179092B66D2D}"/>
                </a:ext>
              </a:extLst>
            </p:cNvPr>
            <p:cNvGrpSpPr/>
            <p:nvPr/>
          </p:nvGrpSpPr>
          <p:grpSpPr>
            <a:xfrm>
              <a:off x="7292901" y="7207675"/>
              <a:ext cx="152426" cy="36952"/>
              <a:chOff x="9272535" y="3213362"/>
              <a:chExt cx="169251" cy="41031"/>
            </a:xfrm>
          </p:grpSpPr>
          <p:sp>
            <p:nvSpPr>
              <p:cNvPr id="412" name="Oval 411">
                <a:extLst>
                  <a:ext uri="{FF2B5EF4-FFF2-40B4-BE49-F238E27FC236}">
                    <a16:creationId xmlns:a16="http://schemas.microsoft.com/office/drawing/2014/main" id="{92C17585-942D-4F5B-A0AB-2711094F0FFB}"/>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3" name="Oval 412">
                <a:extLst>
                  <a:ext uri="{FF2B5EF4-FFF2-40B4-BE49-F238E27FC236}">
                    <a16:creationId xmlns:a16="http://schemas.microsoft.com/office/drawing/2014/main" id="{FCE6BC79-4327-4FFC-BD18-3D4B8753305E}"/>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4" name="Oval 413">
                <a:extLst>
                  <a:ext uri="{FF2B5EF4-FFF2-40B4-BE49-F238E27FC236}">
                    <a16:creationId xmlns:a16="http://schemas.microsoft.com/office/drawing/2014/main" id="{72785C09-4592-44F1-B81D-CED46F447EBD}"/>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1" name="Graphic 5">
              <a:extLst>
                <a:ext uri="{FF2B5EF4-FFF2-40B4-BE49-F238E27FC236}">
                  <a16:creationId xmlns:a16="http://schemas.microsoft.com/office/drawing/2014/main" id="{D5EBB180-A395-4762-90D1-E5F1A4B9A61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832422" y="7135252"/>
              <a:ext cx="190591" cy="190591"/>
            </a:xfrm>
            <a:prstGeom prst="rect">
              <a:avLst/>
            </a:prstGeom>
          </p:spPr>
        </p:pic>
      </p:grpSp>
      <p:sp>
        <p:nvSpPr>
          <p:cNvPr id="418" name="!! White box">
            <a:extLst>
              <a:ext uri="{FF2B5EF4-FFF2-40B4-BE49-F238E27FC236}">
                <a16:creationId xmlns:a16="http://schemas.microsoft.com/office/drawing/2014/main" id="{BBB9283B-2717-4470-AE6C-06637143F37E}"/>
              </a:ext>
              <a:ext uri="{C183D7F6-B498-43B3-948B-1728B52AA6E4}">
                <adec:decorative xmlns:adec="http://schemas.microsoft.com/office/drawing/2017/decorative" val="1"/>
              </a:ext>
            </a:extLst>
          </p:cNvPr>
          <p:cNvSpPr/>
          <p:nvPr/>
        </p:nvSpPr>
        <p:spPr bwMode="auto">
          <a:xfrm>
            <a:off x="4326670" y="4881545"/>
            <a:ext cx="5166510" cy="547042"/>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 IOT 5">
            <a:extLst>
              <a:ext uri="{FF2B5EF4-FFF2-40B4-BE49-F238E27FC236}">
                <a16:creationId xmlns:a16="http://schemas.microsoft.com/office/drawing/2014/main" id="{1A43A446-8BDE-4B4C-979B-76254AC0FB22}"/>
              </a:ext>
              <a:ext uri="{C183D7F6-B498-43B3-948B-1728B52AA6E4}">
                <adec:decorative xmlns:adec="http://schemas.microsoft.com/office/drawing/2017/decorative" val="1"/>
              </a:ext>
            </a:extLst>
          </p:cNvPr>
          <p:cNvGrpSpPr/>
          <p:nvPr/>
        </p:nvGrpSpPr>
        <p:grpSpPr>
          <a:xfrm>
            <a:off x="7008183" y="5433353"/>
            <a:ext cx="1703835" cy="343833"/>
            <a:chOff x="5749707" y="3604312"/>
            <a:chExt cx="1089474" cy="219856"/>
          </a:xfrm>
        </p:grpSpPr>
        <p:pic>
          <p:nvPicPr>
            <p:cNvPr id="334" name="Picture 333">
              <a:extLst>
                <a:ext uri="{FF2B5EF4-FFF2-40B4-BE49-F238E27FC236}">
                  <a16:creationId xmlns:a16="http://schemas.microsoft.com/office/drawing/2014/main" id="{57F01F42-5F9A-4B4B-A09C-816D624562D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5749707" y="3659878"/>
              <a:ext cx="247625" cy="148039"/>
            </a:xfrm>
            <a:prstGeom prst="rect">
              <a:avLst/>
            </a:prstGeom>
          </p:spPr>
        </p:pic>
        <p:pic>
          <p:nvPicPr>
            <p:cNvPr id="335" name="Shape 458">
              <a:extLst>
                <a:ext uri="{FF2B5EF4-FFF2-40B4-BE49-F238E27FC236}">
                  <a16:creationId xmlns:a16="http://schemas.microsoft.com/office/drawing/2014/main" id="{D8E84F80-E74E-42B7-992B-4B728B0B4646}"/>
                </a:ext>
              </a:extLst>
            </p:cNvPr>
            <p:cNvPicPr preferRelativeResize="0"/>
            <p:nvPr/>
          </p:nvPicPr>
          <p:blipFill rotWithShape="1">
            <a:blip r:embed="rId60">
              <a:alphaModFix/>
            </a:blip>
            <a:srcRect r="85330"/>
            <a:stretch/>
          </p:blipFill>
          <p:spPr>
            <a:xfrm>
              <a:off x="6064848" y="3604312"/>
              <a:ext cx="252684" cy="219856"/>
            </a:xfrm>
            <a:prstGeom prst="rect">
              <a:avLst/>
            </a:prstGeom>
            <a:noFill/>
            <a:ln>
              <a:noFill/>
            </a:ln>
          </p:spPr>
        </p:pic>
        <p:grpSp>
          <p:nvGrpSpPr>
            <p:cNvPr id="336" name="Group 335">
              <a:extLst>
                <a:ext uri="{FF2B5EF4-FFF2-40B4-BE49-F238E27FC236}">
                  <a16:creationId xmlns:a16="http://schemas.microsoft.com/office/drawing/2014/main" id="{347EE4C1-F8C0-499B-92D3-891572DD6BCD}"/>
                </a:ext>
              </a:extLst>
            </p:cNvPr>
            <p:cNvGrpSpPr/>
            <p:nvPr/>
          </p:nvGrpSpPr>
          <p:grpSpPr>
            <a:xfrm flipV="1">
              <a:off x="6664079" y="3700416"/>
              <a:ext cx="175102" cy="41318"/>
              <a:chOff x="6620419" y="3107375"/>
              <a:chExt cx="149722" cy="35332"/>
            </a:xfrm>
          </p:grpSpPr>
          <p:sp>
            <p:nvSpPr>
              <p:cNvPr id="345" name="Oval 344">
                <a:extLst>
                  <a:ext uri="{FF2B5EF4-FFF2-40B4-BE49-F238E27FC236}">
                    <a16:creationId xmlns:a16="http://schemas.microsoft.com/office/drawing/2014/main" id="{788B5983-52FB-4B59-B4F3-95DB89E5594F}"/>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Oval 345">
                <a:extLst>
                  <a:ext uri="{FF2B5EF4-FFF2-40B4-BE49-F238E27FC236}">
                    <a16:creationId xmlns:a16="http://schemas.microsoft.com/office/drawing/2014/main" id="{D98120C1-C842-4B15-B33C-1BA180B1444F}"/>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F4A10282-83FB-435D-A76E-82097E941065}"/>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44" name="Picture 343">
              <a:extLst>
                <a:ext uri="{FF2B5EF4-FFF2-40B4-BE49-F238E27FC236}">
                  <a16:creationId xmlns:a16="http://schemas.microsoft.com/office/drawing/2014/main" id="{C5553AC6-9268-4AC3-812E-841D15C485A8}"/>
                </a:ext>
              </a:extLst>
            </p:cNvPr>
            <p:cNvPicPr>
              <a:picLocks noChangeAspect="1"/>
            </p:cNvPicPr>
            <p:nvPr/>
          </p:nvPicPr>
          <p:blipFill>
            <a:blip r:embed="rId6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6494" y="3609441"/>
              <a:ext cx="280002" cy="208786"/>
            </a:xfrm>
            <a:prstGeom prst="rect">
              <a:avLst/>
            </a:prstGeom>
          </p:spPr>
        </p:pic>
      </p:grpSp>
      <p:pic>
        <p:nvPicPr>
          <p:cNvPr id="224" name="!! Enterprise">
            <a:extLst>
              <a:ext uri="{FF2B5EF4-FFF2-40B4-BE49-F238E27FC236}">
                <a16:creationId xmlns:a16="http://schemas.microsoft.com/office/drawing/2014/main" id="{AE28D762-58FA-445D-B920-453360A541C9}"/>
              </a:ext>
              <a:ext uri="{C183D7F6-B498-43B3-948B-1728B52AA6E4}">
                <adec:decorative xmlns:adec="http://schemas.microsoft.com/office/drawing/2017/decorative" val="1"/>
              </a:ext>
            </a:extLst>
          </p:cNvPr>
          <p:cNvPicPr>
            <a:picLocks noChangeAspect="1"/>
          </p:cNvPicPr>
          <p:nvPr/>
        </p:nvPicPr>
        <p:blipFill>
          <a:blip r:embed="rId62"/>
          <a:stretch>
            <a:fillRect/>
          </a:stretch>
        </p:blipFill>
        <p:spPr>
          <a:xfrm>
            <a:off x="6464697" y="5359609"/>
            <a:ext cx="437897" cy="437897"/>
          </a:xfrm>
          <a:prstGeom prst="rect">
            <a:avLst/>
          </a:prstGeom>
        </p:spPr>
      </p:pic>
      <p:grpSp>
        <p:nvGrpSpPr>
          <p:cNvPr id="10" name="!! IOT icons">
            <a:extLst>
              <a:ext uri="{FF2B5EF4-FFF2-40B4-BE49-F238E27FC236}">
                <a16:creationId xmlns:a16="http://schemas.microsoft.com/office/drawing/2014/main" id="{AFC46B41-7F9E-457F-8BAC-A5BC3D02E9DC}"/>
              </a:ext>
              <a:ext uri="{C183D7F6-B498-43B3-948B-1728B52AA6E4}">
                <adec:decorative xmlns:adec="http://schemas.microsoft.com/office/drawing/2017/decorative" val="1"/>
              </a:ext>
            </a:extLst>
          </p:cNvPr>
          <p:cNvGrpSpPr/>
          <p:nvPr/>
        </p:nvGrpSpPr>
        <p:grpSpPr>
          <a:xfrm>
            <a:off x="9721866" y="4932458"/>
            <a:ext cx="2137730" cy="579308"/>
            <a:chOff x="9721866" y="4932458"/>
            <a:chExt cx="2137730" cy="579308"/>
          </a:xfrm>
        </p:grpSpPr>
        <p:pic>
          <p:nvPicPr>
            <p:cNvPr id="337" name="Picture 336" descr="A picture containing computer, computer, sky&#10;&#10;Description automatically generated">
              <a:extLst>
                <a:ext uri="{FF2B5EF4-FFF2-40B4-BE49-F238E27FC236}">
                  <a16:creationId xmlns:a16="http://schemas.microsoft.com/office/drawing/2014/main" id="{BCE7472F-7332-4935-8C81-B23865A230FC}"/>
                </a:ext>
              </a:extLst>
            </p:cNvPr>
            <p:cNvPicPr>
              <a:picLocks noChangeAspect="1"/>
            </p:cNvPicPr>
            <p:nvPr/>
          </p:nvPicPr>
          <p:blipFill rotWithShape="1">
            <a:blip r:embed="rId63">
              <a:extLst>
                <a:ext uri="{28A0092B-C50C-407E-A947-70E740481C1C}">
                  <a14:useLocalDpi xmlns:a14="http://schemas.microsoft.com/office/drawing/2010/main" val="0"/>
                </a:ext>
              </a:extLst>
            </a:blip>
            <a:srcRect l="51290" t="68219" r="39420"/>
            <a:stretch/>
          </p:blipFill>
          <p:spPr>
            <a:xfrm>
              <a:off x="11082208" y="5087955"/>
              <a:ext cx="288149" cy="212444"/>
            </a:xfrm>
            <a:prstGeom prst="rect">
              <a:avLst/>
            </a:prstGeom>
          </p:spPr>
        </p:pic>
        <p:pic>
          <p:nvPicPr>
            <p:cNvPr id="338" name="Graphic 337">
              <a:extLst>
                <a:ext uri="{FF2B5EF4-FFF2-40B4-BE49-F238E27FC236}">
                  <a16:creationId xmlns:a16="http://schemas.microsoft.com/office/drawing/2014/main" id="{10427003-CECD-4FB0-87EB-C54129C71BC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721866" y="5155162"/>
              <a:ext cx="384856" cy="86058"/>
            </a:xfrm>
            <a:prstGeom prst="rect">
              <a:avLst/>
            </a:prstGeom>
          </p:spPr>
        </p:pic>
        <p:pic>
          <p:nvPicPr>
            <p:cNvPr id="339" name="Picture 338" descr="A screen shot of a building&#10;&#10;Description automatically generated">
              <a:extLst>
                <a:ext uri="{FF2B5EF4-FFF2-40B4-BE49-F238E27FC236}">
                  <a16:creationId xmlns:a16="http://schemas.microsoft.com/office/drawing/2014/main" id="{2FB8BCB5-3132-49B3-8678-40EE792575E8}"/>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9721866" y="4941542"/>
              <a:ext cx="213343" cy="82211"/>
            </a:xfrm>
            <a:prstGeom prst="rect">
              <a:avLst/>
            </a:prstGeom>
          </p:spPr>
        </p:pic>
        <p:pic>
          <p:nvPicPr>
            <p:cNvPr id="340" name="Picture 339" descr="Logo&#10;&#10;Description automatically generated">
              <a:extLst>
                <a:ext uri="{FF2B5EF4-FFF2-40B4-BE49-F238E27FC236}">
                  <a16:creationId xmlns:a16="http://schemas.microsoft.com/office/drawing/2014/main" id="{31786070-05A8-4027-903B-150ADB6DD62E}"/>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0747493" y="4932458"/>
              <a:ext cx="368099" cy="142644"/>
            </a:xfrm>
            <a:prstGeom prst="rect">
              <a:avLst/>
            </a:prstGeom>
          </p:spPr>
        </p:pic>
        <p:pic>
          <p:nvPicPr>
            <p:cNvPr id="341" name="Picture 340" descr="Text&#10;&#10;Description automatically generated">
              <a:extLst>
                <a:ext uri="{FF2B5EF4-FFF2-40B4-BE49-F238E27FC236}">
                  <a16:creationId xmlns:a16="http://schemas.microsoft.com/office/drawing/2014/main" id="{409D6E0E-5184-4D79-AA68-3270FD9509E7}"/>
                </a:ext>
              </a:extLst>
            </p:cNvPr>
            <p:cNvPicPr>
              <a:picLocks noChangeAspect="1"/>
            </p:cNvPicPr>
            <p:nvPr/>
          </p:nvPicPr>
          <p:blipFill>
            <a:blip r:embed="rId6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13217" y="5365896"/>
              <a:ext cx="439400" cy="145870"/>
            </a:xfrm>
            <a:prstGeom prst="rect">
              <a:avLst/>
            </a:prstGeom>
          </p:spPr>
        </p:pic>
        <p:pic>
          <p:nvPicPr>
            <p:cNvPr id="342" name="Picture 341" descr="A picture containing logo&#10;&#10;Description automatically generated">
              <a:extLst>
                <a:ext uri="{FF2B5EF4-FFF2-40B4-BE49-F238E27FC236}">
                  <a16:creationId xmlns:a16="http://schemas.microsoft.com/office/drawing/2014/main" id="{A4E2FF68-0F07-432B-80A3-DA4609AF3F65}"/>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9721866" y="5382995"/>
              <a:ext cx="345945" cy="111672"/>
            </a:xfrm>
            <a:prstGeom prst="rect">
              <a:avLst/>
            </a:prstGeom>
          </p:spPr>
        </p:pic>
        <p:pic>
          <p:nvPicPr>
            <p:cNvPr id="343" name="Picture 342" descr="Icon&#10;&#10;Description automatically generated">
              <a:extLst>
                <a:ext uri="{FF2B5EF4-FFF2-40B4-BE49-F238E27FC236}">
                  <a16:creationId xmlns:a16="http://schemas.microsoft.com/office/drawing/2014/main" id="{EA4AC5B6-DB31-4F22-9240-3456C9D480AB}"/>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229507" y="5117608"/>
              <a:ext cx="150628" cy="145870"/>
            </a:xfrm>
            <a:prstGeom prst="rect">
              <a:avLst/>
            </a:prstGeom>
          </p:spPr>
        </p:pic>
        <p:pic>
          <p:nvPicPr>
            <p:cNvPr id="353" name="Picture 352" descr="A picture containing drawing&#10;&#10;Description automatically generated">
              <a:extLst>
                <a:ext uri="{FF2B5EF4-FFF2-40B4-BE49-F238E27FC236}">
                  <a16:creationId xmlns:a16="http://schemas.microsoft.com/office/drawing/2014/main" id="{E52AE997-A1C4-47CA-B2FE-B0BB641169A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467817" y="5170369"/>
              <a:ext cx="478152" cy="81847"/>
            </a:xfrm>
            <a:prstGeom prst="rect">
              <a:avLst/>
            </a:prstGeom>
          </p:spPr>
        </p:pic>
        <p:pic>
          <p:nvPicPr>
            <p:cNvPr id="354" name="Picture 353" descr="Logo, company name&#10;&#10;Description automatically generated">
              <a:extLst>
                <a:ext uri="{FF2B5EF4-FFF2-40B4-BE49-F238E27FC236}">
                  <a16:creationId xmlns:a16="http://schemas.microsoft.com/office/drawing/2014/main" id="{11FFFF1C-FE94-45FD-ADF1-6565C9D629EA}"/>
                </a:ext>
              </a:extLst>
            </p:cNvPr>
            <p:cNvPicPr>
              <a:picLocks noChangeAspect="1"/>
            </p:cNvPicPr>
            <p:nvPr/>
          </p:nvPicPr>
          <p:blipFill rotWithShape="1">
            <a:blip r:embed="rId72">
              <a:extLst>
                <a:ext uri="{28A0092B-C50C-407E-A947-70E740481C1C}">
                  <a14:useLocalDpi xmlns:a14="http://schemas.microsoft.com/office/drawing/2010/main" val="0"/>
                </a:ext>
              </a:extLst>
            </a:blip>
            <a:srcRect t="38203" b="38202"/>
            <a:stretch/>
          </p:blipFill>
          <p:spPr>
            <a:xfrm>
              <a:off x="11208617" y="4943506"/>
              <a:ext cx="620296" cy="103753"/>
            </a:xfrm>
            <a:prstGeom prst="rect">
              <a:avLst/>
            </a:prstGeom>
          </p:spPr>
        </p:pic>
        <p:pic>
          <p:nvPicPr>
            <p:cNvPr id="355" name="Picture 354" descr="Logo&#10;&#10;Description automatically generated">
              <a:extLst>
                <a:ext uri="{FF2B5EF4-FFF2-40B4-BE49-F238E27FC236}">
                  <a16:creationId xmlns:a16="http://schemas.microsoft.com/office/drawing/2014/main" id="{C29DB4FC-0435-4CB5-A55D-070860A55B86}"/>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199204" y="5410961"/>
              <a:ext cx="377829" cy="55741"/>
            </a:xfrm>
            <a:prstGeom prst="rect">
              <a:avLst/>
            </a:prstGeom>
          </p:spPr>
        </p:pic>
        <p:pic>
          <p:nvPicPr>
            <p:cNvPr id="356" name="Picture 355" descr="A picture containing shape&#10;&#10;Description automatically generated">
              <a:extLst>
                <a:ext uri="{FF2B5EF4-FFF2-40B4-BE49-F238E27FC236}">
                  <a16:creationId xmlns:a16="http://schemas.microsoft.com/office/drawing/2014/main" id="{3C520037-A19F-4103-A175-2B69D25C4540}"/>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060924" y="4940499"/>
              <a:ext cx="578852" cy="98932"/>
            </a:xfrm>
            <a:prstGeom prst="rect">
              <a:avLst/>
            </a:prstGeom>
          </p:spPr>
        </p:pic>
        <p:pic>
          <p:nvPicPr>
            <p:cNvPr id="357" name="Picture 356" descr="A picture containing clock, drawing&#10;&#10;Description automatically generated">
              <a:extLst>
                <a:ext uri="{FF2B5EF4-FFF2-40B4-BE49-F238E27FC236}">
                  <a16:creationId xmlns:a16="http://schemas.microsoft.com/office/drawing/2014/main" id="{72CDE161-6D95-4BF4-A59A-1C8B3F761D09}"/>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1462504" y="5175816"/>
              <a:ext cx="335740" cy="61775"/>
            </a:xfrm>
            <a:prstGeom prst="rect">
              <a:avLst/>
            </a:prstGeom>
          </p:spPr>
        </p:pic>
        <p:pic>
          <p:nvPicPr>
            <p:cNvPr id="358" name="Picture 357" descr="A picture containing shape&#10;&#10;Description automatically generated">
              <a:extLst>
                <a:ext uri="{FF2B5EF4-FFF2-40B4-BE49-F238E27FC236}">
                  <a16:creationId xmlns:a16="http://schemas.microsoft.com/office/drawing/2014/main" id="{75AD8B04-7E68-44FB-B8F1-B9B43CF8B26A}"/>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10187030" y="5382304"/>
              <a:ext cx="454843" cy="113054"/>
            </a:xfrm>
            <a:prstGeom prst="rect">
              <a:avLst/>
            </a:prstGeom>
          </p:spPr>
        </p:pic>
        <p:grpSp>
          <p:nvGrpSpPr>
            <p:cNvPr id="359" name="Group 358">
              <a:extLst>
                <a:ext uri="{FF2B5EF4-FFF2-40B4-BE49-F238E27FC236}">
                  <a16:creationId xmlns:a16="http://schemas.microsoft.com/office/drawing/2014/main" id="{D5FB0382-FFB0-44C3-A0AC-E06D173C0224}"/>
                </a:ext>
              </a:extLst>
            </p:cNvPr>
            <p:cNvGrpSpPr/>
            <p:nvPr/>
          </p:nvGrpSpPr>
          <p:grpSpPr>
            <a:xfrm>
              <a:off x="11668205" y="5416364"/>
              <a:ext cx="191391" cy="44934"/>
              <a:chOff x="11747105" y="3392325"/>
              <a:chExt cx="402854" cy="97663"/>
            </a:xfrm>
          </p:grpSpPr>
          <p:sp>
            <p:nvSpPr>
              <p:cNvPr id="360" name="Oval 359">
                <a:extLst>
                  <a:ext uri="{FF2B5EF4-FFF2-40B4-BE49-F238E27FC236}">
                    <a16:creationId xmlns:a16="http://schemas.microsoft.com/office/drawing/2014/main" id="{372DD1C9-A5C2-4CAE-B5D3-B2266EC34FB7}"/>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FE0551D2-D747-43A5-8642-0F91E890E1F4}"/>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Oval 361">
                <a:extLst>
                  <a:ext uri="{FF2B5EF4-FFF2-40B4-BE49-F238E27FC236}">
                    <a16:creationId xmlns:a16="http://schemas.microsoft.com/office/drawing/2014/main" id="{CFAAEE64-E2B5-4076-8479-225716FF7B35}"/>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1ED312CD-73F1-4CAB-859A-1C59753EE092}"/>
              </a:ext>
            </a:extLst>
          </p:cNvPr>
          <p:cNvSpPr txBox="1"/>
          <p:nvPr/>
        </p:nvSpPr>
        <p:spPr>
          <a:xfrm>
            <a:off x="10706908" y="1016268"/>
            <a:ext cx="1116791" cy="313932"/>
          </a:xfrm>
          <a:prstGeom prst="rect">
            <a:avLst/>
          </a:prstGeom>
          <a:noFill/>
        </p:spPr>
        <p:txBody>
          <a:bodyPr wrap="square" lIns="0">
            <a:sp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a:t>
            </a:r>
            <a:b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28" name="Picture 27">
            <a:extLst>
              <a:ext uri="{FF2B5EF4-FFF2-40B4-BE49-F238E27FC236}">
                <a16:creationId xmlns:a16="http://schemas.microsoft.com/office/drawing/2014/main" id="{DA60F0C5-A122-4B01-9790-BA4AED2211B0}"/>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bwMode="invGray">
          <a:xfrm>
            <a:off x="10706908" y="641155"/>
            <a:ext cx="1038388" cy="222436"/>
          </a:xfrm>
          <a:prstGeom prst="rect">
            <a:avLst/>
          </a:prstGeom>
        </p:spPr>
      </p:pic>
    </p:spTree>
    <p:extLst>
      <p:ext uri="{BB962C8B-B14F-4D97-AF65-F5344CB8AC3E}">
        <p14:creationId xmlns:p14="http://schemas.microsoft.com/office/powerpoint/2010/main" val="2311808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wipe(right)">
                                      <p:cBhvr>
                                        <p:cTn id="7" dur="500"/>
                                        <p:tgtEl>
                                          <p:spTgt spid="2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wipe(left)">
                                      <p:cBhvr>
                                        <p:cTn id="10" dur="500"/>
                                        <p:tgtEl>
                                          <p:spTgt spid="2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297"/>
                                        </p:tgtEl>
                                        <p:attrNameLst>
                                          <p:attrName>style.visibility</p:attrName>
                                        </p:attrNameLst>
                                      </p:cBhvr>
                                      <p:to>
                                        <p:strVal val="visible"/>
                                      </p:to>
                                    </p:set>
                                    <p:animEffect transition="in" filter="wipe(down)">
                                      <p:cBhvr>
                                        <p:cTn id="21" dur="500"/>
                                        <p:tgtEl>
                                          <p:spTgt spid="297"/>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400"/>
                                        <p:tgtEl>
                                          <p:spTgt spid="207"/>
                                        </p:tgtEl>
                                      </p:cBhvr>
                                    </p:animEffect>
                                  </p:childTnLst>
                                </p:cTn>
                              </p:par>
                            </p:childTnLst>
                          </p:cTn>
                        </p:par>
                        <p:par>
                          <p:cTn id="29" fill="hold">
                            <p:stCondLst>
                              <p:cond delay="900"/>
                            </p:stCondLst>
                            <p:childTnLst>
                              <p:par>
                                <p:cTn id="30" presetID="22" presetClass="entr" presetSubtype="8" fill="hold" grpId="0" nodeType="afterEffect">
                                  <p:stCondLst>
                                    <p:cond delay="0"/>
                                  </p:stCondLst>
                                  <p:childTnLst>
                                    <p:set>
                                      <p:cBhvr>
                                        <p:cTn id="31" dur="1" fill="hold">
                                          <p:stCondLst>
                                            <p:cond delay="0"/>
                                          </p:stCondLst>
                                        </p:cTn>
                                        <p:tgtEl>
                                          <p:spTgt spid="206"/>
                                        </p:tgtEl>
                                        <p:attrNameLst>
                                          <p:attrName>style.visibility</p:attrName>
                                        </p:attrNameLst>
                                      </p:cBhvr>
                                      <p:to>
                                        <p:strVal val="visible"/>
                                      </p:to>
                                    </p:set>
                                    <p:animEffect transition="in" filter="wipe(left)">
                                      <p:cBhvr>
                                        <p:cTn id="32" dur="500"/>
                                        <p:tgtEl>
                                          <p:spTgt spid="206"/>
                                        </p:tgtEl>
                                      </p:cBhvr>
                                    </p:animEffect>
                                  </p:childTnLst>
                                </p:cTn>
                              </p:par>
                            </p:childTnLst>
                          </p:cTn>
                        </p:par>
                        <p:par>
                          <p:cTn id="33" fill="hold">
                            <p:stCondLst>
                              <p:cond delay="14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1900"/>
                            </p:stCondLst>
                            <p:childTnLst>
                              <p:par>
                                <p:cTn id="38" presetID="22" presetClass="entr" presetSubtype="8"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2400"/>
                            </p:stCondLst>
                            <p:childTnLst>
                              <p:par>
                                <p:cTn id="42" presetID="22" presetClass="entr" presetSubtype="8"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11" grpId="0"/>
      <p:bldP spid="13" grpId="0"/>
      <p:bldP spid="12" grpId="0"/>
      <p:bldP spid="289" grpId="0" animBg="1"/>
      <p:bldP spid="2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L-Shape 295">
            <a:extLst>
              <a:ext uri="{FF2B5EF4-FFF2-40B4-BE49-F238E27FC236}">
                <a16:creationId xmlns:a16="http://schemas.microsoft.com/office/drawing/2014/main" id="{BDD1F546-3D16-44D8-9759-F72BD9711C83}"/>
              </a:ext>
              <a:ext uri="{C183D7F6-B498-43B3-948B-1728B52AA6E4}">
                <adec:decorative xmlns:adec="http://schemas.microsoft.com/office/drawing/2017/decorative" val="1"/>
              </a:ext>
            </a:extLst>
          </p:cNvPr>
          <p:cNvSpPr/>
          <p:nvPr/>
        </p:nvSpPr>
        <p:spPr bwMode="auto">
          <a:xfrm flipH="1">
            <a:off x="239526" y="2746845"/>
            <a:ext cx="11704320" cy="384048"/>
          </a:xfrm>
          <a:custGeom>
            <a:avLst/>
            <a:gdLst>
              <a:gd name="connsiteX0" fmla="*/ 0 w 11656381"/>
              <a:gd name="connsiteY0" fmla="*/ 0 h 303571"/>
              <a:gd name="connsiteX1" fmla="*/ 3558611 w 11656381"/>
              <a:gd name="connsiteY1" fmla="*/ 0 h 303571"/>
              <a:gd name="connsiteX2" fmla="*/ 3558611 w 11656381"/>
              <a:gd name="connsiteY2" fmla="*/ 227888 h 303571"/>
              <a:gd name="connsiteX3" fmla="*/ 11656381 w 11656381"/>
              <a:gd name="connsiteY3" fmla="*/ 227888 h 303571"/>
              <a:gd name="connsiteX4" fmla="*/ 11656381 w 11656381"/>
              <a:gd name="connsiteY4" fmla="*/ 303571 h 303571"/>
              <a:gd name="connsiteX5" fmla="*/ 0 w 11656381"/>
              <a:gd name="connsiteY5" fmla="*/ 303571 h 303571"/>
              <a:gd name="connsiteX6" fmla="*/ 0 w 11656381"/>
              <a:gd name="connsiteY6"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11656381 w 11656381"/>
              <a:gd name="connsiteY4" fmla="*/ 227888 h 303571"/>
              <a:gd name="connsiteX5" fmla="*/ 11656381 w 11656381"/>
              <a:gd name="connsiteY5" fmla="*/ 303571 h 303571"/>
              <a:gd name="connsiteX6" fmla="*/ 0 w 11656381"/>
              <a:gd name="connsiteY6" fmla="*/ 303571 h 303571"/>
              <a:gd name="connsiteX7" fmla="*/ 0 w 11656381"/>
              <a:gd name="connsiteY7"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9061743 w 11656381"/>
              <a:gd name="connsiteY4" fmla="*/ 224129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60703 w 11656381"/>
              <a:gd name="connsiteY4" fmla="*/ 14579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72609 w 11656381"/>
              <a:gd name="connsiteY4" fmla="*/ 3864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56381"/>
              <a:gd name="connsiteY0" fmla="*/ 0 h 303571"/>
              <a:gd name="connsiteX1" fmla="*/ 3558611 w 11656381"/>
              <a:gd name="connsiteY1" fmla="*/ 0 h 303571"/>
              <a:gd name="connsiteX2" fmla="*/ 3558611 w 11656381"/>
              <a:gd name="connsiteY2" fmla="*/ 227888 h 303571"/>
              <a:gd name="connsiteX3" fmla="*/ 8368323 w 11656381"/>
              <a:gd name="connsiteY3" fmla="*/ 227939 h 303571"/>
              <a:gd name="connsiteX4" fmla="*/ 8369038 w 11656381"/>
              <a:gd name="connsiteY4" fmla="*/ 3864 h 303571"/>
              <a:gd name="connsiteX5" fmla="*/ 11656381 w 11656381"/>
              <a:gd name="connsiteY5" fmla="*/ 227888 h 303571"/>
              <a:gd name="connsiteX6" fmla="*/ 11656381 w 11656381"/>
              <a:gd name="connsiteY6" fmla="*/ 303571 h 303571"/>
              <a:gd name="connsiteX7" fmla="*/ 0 w 11656381"/>
              <a:gd name="connsiteY7" fmla="*/ 303571 h 303571"/>
              <a:gd name="connsiteX8" fmla="*/ 0 w 11656381"/>
              <a:gd name="connsiteY8" fmla="*/ 0 h 303571"/>
              <a:gd name="connsiteX0" fmla="*/ 0 w 11661144"/>
              <a:gd name="connsiteY0" fmla="*/ 0 h 303571"/>
              <a:gd name="connsiteX1" fmla="*/ 3558611 w 11661144"/>
              <a:gd name="connsiteY1" fmla="*/ 0 h 303571"/>
              <a:gd name="connsiteX2" fmla="*/ 3558611 w 11661144"/>
              <a:gd name="connsiteY2" fmla="*/ 227888 h 303571"/>
              <a:gd name="connsiteX3" fmla="*/ 8368323 w 11661144"/>
              <a:gd name="connsiteY3" fmla="*/ 227939 h 303571"/>
              <a:gd name="connsiteX4" fmla="*/ 8369038 w 11661144"/>
              <a:gd name="connsiteY4" fmla="*/ 3864 h 303571"/>
              <a:gd name="connsiteX5" fmla="*/ 11661144 w 11661144"/>
              <a:gd name="connsiteY5" fmla="*/ 1669 h 303571"/>
              <a:gd name="connsiteX6" fmla="*/ 11656381 w 11661144"/>
              <a:gd name="connsiteY6" fmla="*/ 303571 h 303571"/>
              <a:gd name="connsiteX7" fmla="*/ 0 w 11661144"/>
              <a:gd name="connsiteY7" fmla="*/ 303571 h 303571"/>
              <a:gd name="connsiteX8" fmla="*/ 0 w 11661144"/>
              <a:gd name="connsiteY8" fmla="*/ 0 h 303571"/>
              <a:gd name="connsiteX0" fmla="*/ 0 w 11656624"/>
              <a:gd name="connsiteY0" fmla="*/ 0 h 303571"/>
              <a:gd name="connsiteX1" fmla="*/ 3558611 w 11656624"/>
              <a:gd name="connsiteY1" fmla="*/ 0 h 303571"/>
              <a:gd name="connsiteX2" fmla="*/ 3558611 w 11656624"/>
              <a:gd name="connsiteY2" fmla="*/ 227888 h 303571"/>
              <a:gd name="connsiteX3" fmla="*/ 8368323 w 11656624"/>
              <a:gd name="connsiteY3" fmla="*/ 227939 h 303571"/>
              <a:gd name="connsiteX4" fmla="*/ 8369038 w 11656624"/>
              <a:gd name="connsiteY4" fmla="*/ 3864 h 303571"/>
              <a:gd name="connsiteX5" fmla="*/ 11652810 w 11656624"/>
              <a:gd name="connsiteY5" fmla="*/ 1669 h 303571"/>
              <a:gd name="connsiteX6" fmla="*/ 11656381 w 11656624"/>
              <a:gd name="connsiteY6" fmla="*/ 303571 h 303571"/>
              <a:gd name="connsiteX7" fmla="*/ 0 w 11656624"/>
              <a:gd name="connsiteY7" fmla="*/ 303571 h 303571"/>
              <a:gd name="connsiteX8" fmla="*/ 0 w 11656624"/>
              <a:gd name="connsiteY8" fmla="*/ 0 h 303571"/>
              <a:gd name="connsiteX0" fmla="*/ 0 w 11658763"/>
              <a:gd name="connsiteY0" fmla="*/ 0 h 303571"/>
              <a:gd name="connsiteX1" fmla="*/ 3558611 w 11658763"/>
              <a:gd name="connsiteY1" fmla="*/ 0 h 303571"/>
              <a:gd name="connsiteX2" fmla="*/ 3558611 w 11658763"/>
              <a:gd name="connsiteY2" fmla="*/ 227888 h 303571"/>
              <a:gd name="connsiteX3" fmla="*/ 8368323 w 11658763"/>
              <a:gd name="connsiteY3" fmla="*/ 227939 h 303571"/>
              <a:gd name="connsiteX4" fmla="*/ 8369038 w 11658763"/>
              <a:gd name="connsiteY4" fmla="*/ 3864 h 303571"/>
              <a:gd name="connsiteX5" fmla="*/ 11658763 w 11658763"/>
              <a:gd name="connsiteY5" fmla="*/ 1669 h 303571"/>
              <a:gd name="connsiteX6" fmla="*/ 11656381 w 11658763"/>
              <a:gd name="connsiteY6" fmla="*/ 303571 h 303571"/>
              <a:gd name="connsiteX7" fmla="*/ 0 w 11658763"/>
              <a:gd name="connsiteY7" fmla="*/ 303571 h 303571"/>
              <a:gd name="connsiteX8" fmla="*/ 0 w 11658763"/>
              <a:gd name="connsiteY8" fmla="*/ 0 h 303571"/>
              <a:gd name="connsiteX0" fmla="*/ 0 w 11656734"/>
              <a:gd name="connsiteY0" fmla="*/ 0 h 303571"/>
              <a:gd name="connsiteX1" fmla="*/ 3558611 w 11656734"/>
              <a:gd name="connsiteY1" fmla="*/ 0 h 303571"/>
              <a:gd name="connsiteX2" fmla="*/ 3558611 w 11656734"/>
              <a:gd name="connsiteY2" fmla="*/ 227888 h 303571"/>
              <a:gd name="connsiteX3" fmla="*/ 8368323 w 11656734"/>
              <a:gd name="connsiteY3" fmla="*/ 227939 h 303571"/>
              <a:gd name="connsiteX4" fmla="*/ 8369038 w 11656734"/>
              <a:gd name="connsiteY4" fmla="*/ 3864 h 303571"/>
              <a:gd name="connsiteX5" fmla="*/ 11655191 w 11656734"/>
              <a:gd name="connsiteY5" fmla="*/ 478 h 303571"/>
              <a:gd name="connsiteX6" fmla="*/ 11656381 w 11656734"/>
              <a:gd name="connsiteY6" fmla="*/ 303571 h 303571"/>
              <a:gd name="connsiteX7" fmla="*/ 0 w 11656734"/>
              <a:gd name="connsiteY7" fmla="*/ 303571 h 303571"/>
              <a:gd name="connsiteX8" fmla="*/ 0 w 11656734"/>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8368323 w 11656839"/>
              <a:gd name="connsiteY3" fmla="*/ 227939 h 303571"/>
              <a:gd name="connsiteX4" fmla="*/ 8369038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8369038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6075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9647 w 11656839"/>
              <a:gd name="connsiteY4" fmla="*/ 3023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3864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3558611 w 11656839"/>
              <a:gd name="connsiteY2" fmla="*/ 227888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3558611 w 11656839"/>
              <a:gd name="connsiteY1" fmla="*/ 0 h 303571"/>
              <a:gd name="connsiteX2" fmla="*/ 4619770 w 11656839"/>
              <a:gd name="connsiteY2" fmla="*/ 228994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 name="connsiteX0" fmla="*/ 0 w 11656839"/>
              <a:gd name="connsiteY0" fmla="*/ 0 h 303571"/>
              <a:gd name="connsiteX1" fmla="*/ 4620553 w 11656839"/>
              <a:gd name="connsiteY1" fmla="*/ 553 h 303571"/>
              <a:gd name="connsiteX2" fmla="*/ 4619770 w 11656839"/>
              <a:gd name="connsiteY2" fmla="*/ 228994 h 303571"/>
              <a:gd name="connsiteX3" fmla="*/ 7527741 w 11656839"/>
              <a:gd name="connsiteY3" fmla="*/ 231302 h 303571"/>
              <a:gd name="connsiteX4" fmla="*/ 7528457 w 11656839"/>
              <a:gd name="connsiteY4" fmla="*/ 961 h 303571"/>
              <a:gd name="connsiteX5" fmla="*/ 11656381 w 11656839"/>
              <a:gd name="connsiteY5" fmla="*/ 478 h 303571"/>
              <a:gd name="connsiteX6" fmla="*/ 11656381 w 11656839"/>
              <a:gd name="connsiteY6" fmla="*/ 303571 h 303571"/>
              <a:gd name="connsiteX7" fmla="*/ 0 w 11656839"/>
              <a:gd name="connsiteY7" fmla="*/ 303571 h 303571"/>
              <a:gd name="connsiteX8" fmla="*/ 0 w 11656839"/>
              <a:gd name="connsiteY8" fmla="*/ 0 h 30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6839" h="303571">
                <a:moveTo>
                  <a:pt x="0" y="0"/>
                </a:moveTo>
                <a:lnTo>
                  <a:pt x="4620553" y="553"/>
                </a:lnTo>
                <a:lnTo>
                  <a:pt x="4619770" y="228994"/>
                </a:lnTo>
                <a:lnTo>
                  <a:pt x="7527741" y="231302"/>
                </a:lnTo>
                <a:cubicBezTo>
                  <a:pt x="7528940" y="110455"/>
                  <a:pt x="7527060" y="105921"/>
                  <a:pt x="7528457" y="961"/>
                </a:cubicBezTo>
                <a:lnTo>
                  <a:pt x="11656381" y="478"/>
                </a:lnTo>
                <a:cubicBezTo>
                  <a:pt x="11654793" y="101112"/>
                  <a:pt x="11657969" y="202937"/>
                  <a:pt x="11656381" y="303571"/>
                </a:cubicBezTo>
                <a:lnTo>
                  <a:pt x="0" y="303571"/>
                </a:lnTo>
                <a:lnTo>
                  <a:pt x="0" y="0"/>
                </a:lnTo>
                <a:close/>
              </a:path>
            </a:pathLst>
          </a:custGeom>
          <a:solidFill>
            <a:schemeClr val="bg1">
              <a:lumMod val="8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1" name="Rectangle 90">
            <a:hlinkClick r:id="rId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12E0D29-9F8B-4151-93AA-E41A1F8FB96F}"/>
              </a:ext>
              <a:ext uri="{C183D7F6-B498-43B3-948B-1728B52AA6E4}">
                <adec:decorative xmlns:adec="http://schemas.microsoft.com/office/drawing/2017/decorative" val="1"/>
              </a:ext>
            </a:extLst>
          </p:cNvPr>
          <p:cNvSpPr/>
          <p:nvPr/>
        </p:nvSpPr>
        <p:spPr>
          <a:xfrm>
            <a:off x="239526" y="2118823"/>
            <a:ext cx="11704320" cy="569340"/>
          </a:xfrm>
          <a:prstGeom prst="rect">
            <a:avLst/>
          </a:prstGeom>
          <a:solidFill>
            <a:srgbClr val="E5D9F3"/>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ysClr val="windowText" lastClr="00000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 name="Title 6">
            <a:extLst>
              <a:ext uri="{FF2B5EF4-FFF2-40B4-BE49-F238E27FC236}">
                <a16:creationId xmlns:a16="http://schemas.microsoft.com/office/drawing/2014/main" id="{44A98BBF-6C8A-4752-97BE-FBE918528455}"/>
              </a:ext>
            </a:extLst>
          </p:cNvPr>
          <p:cNvSpPr>
            <a:spLocks noGrp="1"/>
          </p:cNvSpPr>
          <p:nvPr>
            <p:ph type="title"/>
          </p:nvPr>
        </p:nvSpPr>
        <p:spPr>
          <a:xfrm>
            <a:off x="586740" y="281836"/>
            <a:ext cx="11018520" cy="769441"/>
          </a:xfrm>
        </p:spPr>
        <p:txBody>
          <a:bodyPr/>
          <a:lstStyle/>
          <a:p>
            <a:r>
              <a:rPr lang="en-US" sz="3200"/>
              <a:t>Multi-Cloud and Cross-Platform Technology </a:t>
            </a:r>
            <a:br>
              <a:rPr lang="en-US" sz="3200"/>
            </a:br>
            <a:r>
              <a:rPr lang="en-US" sz="1800" i="1">
                <a:latin typeface="+mn-lt"/>
              </a:rPr>
              <a:t>Secure the enterprise you have</a:t>
            </a:r>
          </a:p>
        </p:txBody>
      </p:sp>
      <p:sp>
        <p:nvSpPr>
          <p:cNvPr id="429" name="Rectangle 428">
            <a:hlinkClick r:id="rId4"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7D4BA65B-E5C7-4A37-82F6-B51505A20291}"/>
              </a:ext>
              <a:ext uri="{C183D7F6-B498-43B3-948B-1728B52AA6E4}">
                <adec:decorative xmlns:adec="http://schemas.microsoft.com/office/drawing/2017/decorative" val="1"/>
              </a:ext>
            </a:extLst>
          </p:cNvPr>
          <p:cNvSpPr/>
          <p:nvPr/>
        </p:nvSpPr>
        <p:spPr>
          <a:xfrm>
            <a:off x="246295" y="1243143"/>
            <a:ext cx="11687394" cy="471924"/>
          </a:xfrm>
          <a:prstGeom prst="rect">
            <a:avLst/>
          </a:prstGeom>
          <a:solidFill>
            <a:srgbClr val="C9FFF9"/>
          </a:solidFill>
          <a:ln w="19050">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9144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tab pos="571500" algn="l"/>
              </a:tabLst>
              <a:defRPr/>
            </a:pPr>
            <a:r>
              <a:rPr kumimoji="0" lang="en-US" sz="11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Information Protection and Azure Purview</a:t>
            </a:r>
          </a:p>
          <a:p>
            <a:pPr marL="0" marR="0" lvl="0" indent="0" algn="ctr" defTabSz="914400" rtl="0" eaLnBrk="1" fontAlgn="auto" latinLnBrk="0" hangingPunct="1">
              <a:lnSpc>
                <a:spcPct val="100000"/>
              </a:lnSpc>
              <a:spcBef>
                <a:spcPts val="0"/>
              </a:spcBef>
              <a:spcAft>
                <a:spcPts val="200"/>
              </a:spcAft>
              <a:buClrTx/>
              <a:buSzTx/>
              <a:buFontTx/>
              <a:buNone/>
              <a:tabLst>
                <a:tab pos="571500" algn="l"/>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Discovery, Classify, Protect,</a:t>
            </a:r>
            <a:r>
              <a:rPr kumimoji="0" lang="en-US" sz="900" b="0" i="0" u="none" strike="noStrike" kern="1200" cap="none" spc="0" normalizeH="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and Monitor unstructured data (documents, spreadsheets, files, etc.), structured data (SQL, Databases, etc.) and identify critical risks (Open S3 buckets, SaaS Sharing Risks, etc.)</a:t>
            </a:r>
          </a:p>
        </p:txBody>
      </p:sp>
      <p:sp>
        <p:nvSpPr>
          <p:cNvPr id="88" name="L-Shape 87">
            <a:extLst>
              <a:ext uri="{FF2B5EF4-FFF2-40B4-BE49-F238E27FC236}">
                <a16:creationId xmlns:a16="http://schemas.microsoft.com/office/drawing/2014/main" id="{448B542F-06EF-417A-9B1F-071B16D6D026}"/>
              </a:ext>
              <a:ext uri="{C183D7F6-B498-43B3-948B-1728B52AA6E4}">
                <adec:decorative xmlns:adec="http://schemas.microsoft.com/office/drawing/2017/decorative" val="1"/>
              </a:ext>
            </a:extLst>
          </p:cNvPr>
          <p:cNvSpPr/>
          <p:nvPr/>
        </p:nvSpPr>
        <p:spPr bwMode="auto">
          <a:xfrm flipH="1" flipV="1">
            <a:off x="236538" y="1683822"/>
            <a:ext cx="11706908" cy="324685"/>
          </a:xfrm>
          <a:prstGeom prst="corner">
            <a:avLst>
              <a:gd name="adj1" fmla="val 12170"/>
              <a:gd name="adj2" fmla="val 1157259"/>
            </a:avLst>
          </a:prstGeom>
          <a:solidFill>
            <a:srgbClr val="00827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2" name="Rectangle 61">
            <a:extLst>
              <a:ext uri="{FF2B5EF4-FFF2-40B4-BE49-F238E27FC236}">
                <a16:creationId xmlns:a16="http://schemas.microsoft.com/office/drawing/2014/main" id="{5EA6A1E4-FA03-4C3A-B50E-4F7607339528}"/>
              </a:ext>
              <a:ext uri="{C183D7F6-B498-43B3-948B-1728B52AA6E4}">
                <adec:decorative xmlns:adec="http://schemas.microsoft.com/office/drawing/2017/decorative" val="1"/>
              </a:ext>
            </a:extLst>
          </p:cNvPr>
          <p:cNvSpPr/>
          <p:nvPr/>
        </p:nvSpPr>
        <p:spPr>
          <a:xfrm>
            <a:off x="9060156" y="1722538"/>
            <a:ext cx="2618159" cy="257763"/>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94" name="Group 93" descr="Identity &amp; Access">
            <a:extLst>
              <a:ext uri="{FF2B5EF4-FFF2-40B4-BE49-F238E27FC236}">
                <a16:creationId xmlns:a16="http://schemas.microsoft.com/office/drawing/2014/main" id="{56A98A1A-0357-4589-9CCC-F244229A03ED}"/>
              </a:ext>
              <a:ext uri="{C183D7F6-B498-43B3-948B-1728B52AA6E4}">
                <adec:decorative xmlns:adec="http://schemas.microsoft.com/office/drawing/2017/decorative" val="0"/>
              </a:ext>
            </a:extLst>
          </p:cNvPr>
          <p:cNvGrpSpPr/>
          <p:nvPr/>
        </p:nvGrpSpPr>
        <p:grpSpPr>
          <a:xfrm>
            <a:off x="239526" y="1792516"/>
            <a:ext cx="11703921" cy="324685"/>
            <a:chOff x="263644" y="1615283"/>
            <a:chExt cx="11703921" cy="324685"/>
          </a:xfrm>
        </p:grpSpPr>
        <p:sp>
          <p:nvSpPr>
            <p:cNvPr id="2059" name="L-Shape 2058">
              <a:extLst>
                <a:ext uri="{FF2B5EF4-FFF2-40B4-BE49-F238E27FC236}">
                  <a16:creationId xmlns:a16="http://schemas.microsoft.com/office/drawing/2014/main" id="{3C807F47-3774-4CE4-9A21-5450DECB6097}"/>
                </a:ext>
              </a:extLst>
            </p:cNvPr>
            <p:cNvSpPr/>
            <p:nvPr/>
          </p:nvSpPr>
          <p:spPr bwMode="auto">
            <a:xfrm rot="10800000" flipH="1" flipV="1">
              <a:off x="263644" y="1615283"/>
              <a:ext cx="11703921" cy="324685"/>
            </a:xfrm>
            <a:prstGeom prst="corner">
              <a:avLst>
                <a:gd name="adj1" fmla="val 12170"/>
                <a:gd name="adj2" fmla="val 1226179"/>
              </a:avLst>
            </a:prstGeom>
            <a:solidFill>
              <a:srgbClr val="5C2D91"/>
            </a:solidFill>
            <a:ln w="19050">
              <a:solidFill>
                <a:srgbClr val="5C2D91"/>
              </a:solidFill>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4" name="Rectangle 63">
              <a:extLst>
                <a:ext uri="{FF2B5EF4-FFF2-40B4-BE49-F238E27FC236}">
                  <a16:creationId xmlns:a16="http://schemas.microsoft.com/office/drawing/2014/main" id="{A7373F7C-9E3D-44FB-B0FE-CBF0C06B8725}"/>
                </a:ext>
              </a:extLst>
            </p:cNvPr>
            <p:cNvSpPr/>
            <p:nvPr/>
          </p:nvSpPr>
          <p:spPr>
            <a:xfrm>
              <a:off x="677137" y="1632118"/>
              <a:ext cx="1600200" cy="257763"/>
            </a:xfrm>
            <a:prstGeom prst="rect">
              <a:avLst/>
            </a:prstGeom>
            <a:solidFill>
              <a:srgbClr val="5C2D91"/>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cxnSp>
        <p:nvCxnSpPr>
          <p:cNvPr id="401" name="Straight Connector 400">
            <a:extLst>
              <a:ext uri="{FF2B5EF4-FFF2-40B4-BE49-F238E27FC236}">
                <a16:creationId xmlns:a16="http://schemas.microsoft.com/office/drawing/2014/main" id="{5048362F-EA68-4357-8F7F-401AD72CE7BC}"/>
              </a:ext>
              <a:ext uri="{C183D7F6-B498-43B3-948B-1728B52AA6E4}">
                <adec:decorative xmlns:adec="http://schemas.microsoft.com/office/drawing/2017/decorative" val="1"/>
              </a:ext>
            </a:extLst>
          </p:cNvPr>
          <p:cNvCxnSpPr>
            <a:cxnSpLocks/>
          </p:cNvCxnSpPr>
          <p:nvPr/>
        </p:nvCxnSpPr>
        <p:spPr>
          <a:xfrm>
            <a:off x="272499" y="2281374"/>
            <a:ext cx="11623887" cy="0"/>
          </a:xfrm>
          <a:prstGeom prst="line">
            <a:avLst/>
          </a:prstGeom>
          <a:ln w="28575">
            <a:gradFill flip="none" rotWithShape="1">
              <a:gsLst>
                <a:gs pos="0">
                  <a:schemeClr val="accent1">
                    <a:lumMod val="75000"/>
                    <a:alpha val="0"/>
                  </a:schemeClr>
                </a:gs>
                <a:gs pos="97000">
                  <a:srgbClr val="005A9F"/>
                </a:gs>
                <a:gs pos="3000">
                  <a:srgbClr val="5C2D91"/>
                </a:gs>
                <a:gs pos="100000">
                  <a:schemeClr val="accent1">
                    <a:lumMod val="7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22566071-DEBB-4458-8EA8-4C1E3D6D6808}"/>
              </a:ext>
              <a:ext uri="{C183D7F6-B498-43B3-948B-1728B52AA6E4}">
                <adec:decorative xmlns:adec="http://schemas.microsoft.com/office/drawing/2017/decorative" val="1"/>
              </a:ext>
            </a:extLst>
          </p:cNvPr>
          <p:cNvSpPr txBox="1"/>
          <p:nvPr/>
        </p:nvSpPr>
        <p:spPr>
          <a:xfrm>
            <a:off x="1618465" y="2163725"/>
            <a:ext cx="1345652" cy="230832"/>
          </a:xfrm>
          <a:prstGeom prst="rect">
            <a:avLst/>
          </a:prstGeom>
          <a:solidFill>
            <a:srgbClr val="E5D9F3"/>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Identity Enablement </a:t>
            </a:r>
          </a:p>
        </p:txBody>
      </p:sp>
      <p:sp>
        <p:nvSpPr>
          <p:cNvPr id="400" name="TextBox 399">
            <a:extLst>
              <a:ext uri="{FF2B5EF4-FFF2-40B4-BE49-F238E27FC236}">
                <a16:creationId xmlns:a16="http://schemas.microsoft.com/office/drawing/2014/main" id="{872B8279-F609-48ED-A07A-5E422A7F08CA}"/>
              </a:ext>
              <a:ext uri="{C183D7F6-B498-43B3-948B-1728B52AA6E4}">
                <adec:decorative xmlns:adec="http://schemas.microsoft.com/office/drawing/2017/decorative" val="1"/>
              </a:ext>
            </a:extLst>
          </p:cNvPr>
          <p:cNvSpPr txBox="1"/>
          <p:nvPr/>
        </p:nvSpPr>
        <p:spPr>
          <a:xfrm>
            <a:off x="832182" y="2315247"/>
            <a:ext cx="29182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Access cloud and legacy applications for Enterprise users, Partners (B2B), and Customers/Citizens (B2C)</a:t>
            </a:r>
          </a:p>
        </p:txBody>
      </p:sp>
      <p:sp>
        <p:nvSpPr>
          <p:cNvPr id="104" name="TextBox 103">
            <a:extLst>
              <a:ext uri="{FF2B5EF4-FFF2-40B4-BE49-F238E27FC236}">
                <a16:creationId xmlns:a16="http://schemas.microsoft.com/office/drawing/2014/main" id="{37CC7599-EAC8-4A67-A235-C1C631905FD2}"/>
              </a:ext>
              <a:ext uri="{C183D7F6-B498-43B3-948B-1728B52AA6E4}">
                <adec:decorative xmlns:adec="http://schemas.microsoft.com/office/drawing/2017/decorative" val="1"/>
              </a:ext>
            </a:extLst>
          </p:cNvPr>
          <p:cNvSpPr txBox="1"/>
          <p:nvPr/>
        </p:nvSpPr>
        <p:spPr>
          <a:xfrm>
            <a:off x="9052886" y="2168130"/>
            <a:ext cx="1271392" cy="230832"/>
          </a:xfrm>
          <a:prstGeom prst="rect">
            <a:avLst/>
          </a:prstGeom>
          <a:solidFill>
            <a:srgbClr val="E5D9F3"/>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Identity Security </a:t>
            </a:r>
          </a:p>
        </p:txBody>
      </p:sp>
      <p:sp>
        <p:nvSpPr>
          <p:cNvPr id="403" name="TextBox 402">
            <a:extLst>
              <a:ext uri="{FF2B5EF4-FFF2-40B4-BE49-F238E27FC236}">
                <a16:creationId xmlns:a16="http://schemas.microsoft.com/office/drawing/2014/main" id="{164E4557-EA00-49A8-B179-650E6EBD80B3}"/>
              </a:ext>
              <a:ext uri="{C183D7F6-B498-43B3-948B-1728B52AA6E4}">
                <adec:decorative xmlns:adec="http://schemas.microsoft.com/office/drawing/2017/decorative" val="1"/>
              </a:ext>
            </a:extLst>
          </p:cNvPr>
          <p:cNvSpPr txBox="1"/>
          <p:nvPr/>
        </p:nvSpPr>
        <p:spPr>
          <a:xfrm>
            <a:off x="8065583" y="2329249"/>
            <a:ext cx="324599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Zero Trust Access Control using Behavioral Analytics, Threat Intelligence, and integration of device and app trust signals</a:t>
            </a:r>
          </a:p>
        </p:txBody>
      </p:sp>
      <p:sp>
        <p:nvSpPr>
          <p:cNvPr id="95" name="TextBox 94">
            <a:extLst>
              <a:ext uri="{FF2B5EF4-FFF2-40B4-BE49-F238E27FC236}">
                <a16:creationId xmlns:a16="http://schemas.microsoft.com/office/drawing/2014/main" id="{EF3F6BF7-2C07-4C1F-8D49-9A27A326316C}"/>
              </a:ext>
              <a:ext uri="{C183D7F6-B498-43B3-948B-1728B52AA6E4}">
                <adec:decorative xmlns:adec="http://schemas.microsoft.com/office/drawing/2017/decorative" val="1"/>
              </a:ext>
            </a:extLst>
          </p:cNvPr>
          <p:cNvSpPr txBox="1"/>
          <p:nvPr/>
        </p:nvSpPr>
        <p:spPr>
          <a:xfrm>
            <a:off x="5080266" y="2164903"/>
            <a:ext cx="2004748" cy="241605"/>
          </a:xfrm>
          <a:prstGeom prst="rect">
            <a:avLst/>
          </a:prstGeom>
          <a:solidFill>
            <a:srgbClr val="E5D9F3"/>
          </a:solidFill>
        </p:spPr>
        <p:txBody>
          <a:bodyPr wrap="square" lIns="457200">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Azure Active Directory</a:t>
            </a:r>
          </a:p>
        </p:txBody>
      </p:sp>
      <p:sp>
        <p:nvSpPr>
          <p:cNvPr id="297" name="Rectangle 296">
            <a:hlinkClick r:id="rId5"/>
            <a:extLst>
              <a:ext uri="{FF2B5EF4-FFF2-40B4-BE49-F238E27FC236}">
                <a16:creationId xmlns:a16="http://schemas.microsoft.com/office/drawing/2014/main" id="{AFB00AD2-01EA-46A0-B74A-BF2F085A8AEC}"/>
              </a:ext>
              <a:ext uri="{C183D7F6-B498-43B3-948B-1728B52AA6E4}">
                <adec:decorative xmlns:adec="http://schemas.microsoft.com/office/drawing/2017/decorative" val="0"/>
              </a:ext>
            </a:extLst>
          </p:cNvPr>
          <p:cNvSpPr/>
          <p:nvPr/>
        </p:nvSpPr>
        <p:spPr bwMode="auto">
          <a:xfrm>
            <a:off x="286166" y="2733476"/>
            <a:ext cx="4104434" cy="309315"/>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GitHub Advanced Security –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Secure development capabilities</a:t>
            </a:r>
          </a:p>
        </p:txBody>
      </p:sp>
      <p:sp>
        <p:nvSpPr>
          <p:cNvPr id="255" name="TextBox 254">
            <a:extLst>
              <a:ext uri="{FF2B5EF4-FFF2-40B4-BE49-F238E27FC236}">
                <a16:creationId xmlns:a16="http://schemas.microsoft.com/office/drawing/2014/main" id="{0AF57CD4-77FC-42DF-A749-540F0BC28C5D}"/>
              </a:ext>
              <a:ext uri="{C183D7F6-B498-43B3-948B-1728B52AA6E4}">
                <adec:decorative xmlns:adec="http://schemas.microsoft.com/office/drawing/2017/decorative" val="0"/>
              </a:ext>
            </a:extLst>
          </p:cNvPr>
          <p:cNvSpPr txBox="1"/>
          <p:nvPr/>
        </p:nvSpPr>
        <p:spPr>
          <a:xfrm>
            <a:off x="7341508" y="2733476"/>
            <a:ext cx="4554878" cy="323165"/>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Securing components common most enterprise software supply chains</a:t>
            </a:r>
            <a:endPar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12" name="Group 11" descr="Security Operations Center (SOC)">
            <a:extLst>
              <a:ext uri="{FF2B5EF4-FFF2-40B4-BE49-F238E27FC236}">
                <a16:creationId xmlns:a16="http://schemas.microsoft.com/office/drawing/2014/main" id="{BF050741-D9EF-44AB-9242-EB92F6CCB8FC}"/>
              </a:ext>
              <a:ext uri="{C183D7F6-B498-43B3-948B-1728B52AA6E4}">
                <adec:decorative xmlns:adec="http://schemas.microsoft.com/office/drawing/2017/decorative" val="0"/>
              </a:ext>
            </a:extLst>
          </p:cNvPr>
          <p:cNvGrpSpPr/>
          <p:nvPr/>
        </p:nvGrpSpPr>
        <p:grpSpPr>
          <a:xfrm>
            <a:off x="246293" y="4611703"/>
            <a:ext cx="11704321" cy="1887167"/>
            <a:chOff x="198095" y="4730994"/>
            <a:chExt cx="11704321" cy="1887167"/>
          </a:xfrm>
        </p:grpSpPr>
        <p:sp>
          <p:nvSpPr>
            <p:cNvPr id="56" name="Rectangle 55">
              <a:extLst>
                <a:ext uri="{FF2B5EF4-FFF2-40B4-BE49-F238E27FC236}">
                  <a16:creationId xmlns:a16="http://schemas.microsoft.com/office/drawing/2014/main" id="{907A234B-6FED-48CF-B830-2D27130257CF}"/>
                </a:ext>
              </a:extLst>
            </p:cNvPr>
            <p:cNvSpPr/>
            <p:nvPr/>
          </p:nvSpPr>
          <p:spPr bwMode="auto">
            <a:xfrm>
              <a:off x="198095" y="4735168"/>
              <a:ext cx="11704320" cy="1882993"/>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242CCF9A-4C9F-4F78-A295-C68853C2C9C2}"/>
                </a:ext>
              </a:extLst>
            </p:cNvPr>
            <p:cNvSpPr/>
            <p:nvPr/>
          </p:nvSpPr>
          <p:spPr>
            <a:xfrm>
              <a:off x="198096" y="4730994"/>
              <a:ext cx="11704320" cy="257763"/>
            </a:xfrm>
            <a:prstGeom prst="rect">
              <a:avLst/>
            </a:prstGeom>
            <a:solidFill>
              <a:srgbClr val="0078D7">
                <a:lumMod val="50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grpSp>
        <p:nvGrpSpPr>
          <p:cNvPr id="288" name="Group 287">
            <a:extLst>
              <a:ext uri="{FF2B5EF4-FFF2-40B4-BE49-F238E27FC236}">
                <a16:creationId xmlns:a16="http://schemas.microsoft.com/office/drawing/2014/main" id="{D849A624-94F8-4AD2-9687-299E5A54714C}"/>
              </a:ext>
              <a:ext uri="{C183D7F6-B498-43B3-948B-1728B52AA6E4}">
                <adec:decorative xmlns:adec="http://schemas.microsoft.com/office/drawing/2017/decorative" val="1"/>
              </a:ext>
            </a:extLst>
          </p:cNvPr>
          <p:cNvGrpSpPr/>
          <p:nvPr/>
        </p:nvGrpSpPr>
        <p:grpSpPr>
          <a:xfrm>
            <a:off x="246293" y="4919990"/>
            <a:ext cx="11704320" cy="213550"/>
            <a:chOff x="-3539977" y="2249304"/>
            <a:chExt cx="11611399" cy="213550"/>
          </a:xfrm>
        </p:grpSpPr>
        <p:sp>
          <p:nvSpPr>
            <p:cNvPr id="289" name="Rectangle 288" descr="Azure Sentinel ">
              <a:hlinkClick r:id="rId6"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5CFED53-0E8C-4A90-A624-04EE45A8C58A}"/>
                </a:ext>
              </a:extLst>
            </p:cNvPr>
            <p:cNvSpPr/>
            <p:nvPr/>
          </p:nvSpPr>
          <p:spPr>
            <a:xfrm>
              <a:off x="-3539977" y="2249304"/>
              <a:ext cx="11611399" cy="213550"/>
            </a:xfrm>
            <a:prstGeom prst="rect">
              <a:avLst/>
            </a:prstGeom>
            <a:solidFill>
              <a:srgbClr val="DDF0FF"/>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90" name="Graphic 289">
              <a:extLst>
                <a:ext uri="{FF2B5EF4-FFF2-40B4-BE49-F238E27FC236}">
                  <a16:creationId xmlns:a16="http://schemas.microsoft.com/office/drawing/2014/main" id="{7D7268E3-C7EB-47EA-925A-C638197F676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7028" y="2288935"/>
              <a:ext cx="122842" cy="122842"/>
            </a:xfrm>
            <a:prstGeom prst="rect">
              <a:avLst/>
            </a:prstGeom>
          </p:spPr>
        </p:pic>
      </p:grpSp>
      <p:sp>
        <p:nvSpPr>
          <p:cNvPr id="2092" name="L-Shape 2091">
            <a:extLst>
              <a:ext uri="{FF2B5EF4-FFF2-40B4-BE49-F238E27FC236}">
                <a16:creationId xmlns:a16="http://schemas.microsoft.com/office/drawing/2014/main" id="{6B562786-A36B-41E7-9BD5-F4905474403C}"/>
              </a:ext>
              <a:ext uri="{C183D7F6-B498-43B3-948B-1728B52AA6E4}">
                <adec:decorative xmlns:adec="http://schemas.microsoft.com/office/drawing/2017/decorative" val="1"/>
              </a:ext>
            </a:extLst>
          </p:cNvPr>
          <p:cNvSpPr/>
          <p:nvPr/>
        </p:nvSpPr>
        <p:spPr bwMode="auto">
          <a:xfrm rot="10800000" flipH="1">
            <a:off x="246293" y="5181756"/>
            <a:ext cx="11704320" cy="1214596"/>
          </a:xfrm>
          <a:custGeom>
            <a:avLst/>
            <a:gdLst>
              <a:gd name="connsiteX0" fmla="*/ 0 w 11676522"/>
              <a:gd name="connsiteY0" fmla="*/ 0 h 1373179"/>
              <a:gd name="connsiteX1" fmla="*/ 2134085 w 11676522"/>
              <a:gd name="connsiteY1" fmla="*/ 0 h 1373179"/>
              <a:gd name="connsiteX2" fmla="*/ 2134085 w 11676522"/>
              <a:gd name="connsiteY2" fmla="*/ 877187 h 1373179"/>
              <a:gd name="connsiteX3" fmla="*/ 11676522 w 11676522"/>
              <a:gd name="connsiteY3" fmla="*/ 877187 h 1373179"/>
              <a:gd name="connsiteX4" fmla="*/ 11676522 w 11676522"/>
              <a:gd name="connsiteY4" fmla="*/ 1373179 h 1373179"/>
              <a:gd name="connsiteX5" fmla="*/ 0 w 11676522"/>
              <a:gd name="connsiteY5" fmla="*/ 1373179 h 1373179"/>
              <a:gd name="connsiteX6" fmla="*/ 0 w 11676522"/>
              <a:gd name="connsiteY6"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11676522 w 11676522"/>
              <a:gd name="connsiteY4" fmla="*/ 877187 h 1373179"/>
              <a:gd name="connsiteX5" fmla="*/ 11676522 w 11676522"/>
              <a:gd name="connsiteY5" fmla="*/ 1373179 h 1373179"/>
              <a:gd name="connsiteX6" fmla="*/ 0 w 11676522"/>
              <a:gd name="connsiteY6" fmla="*/ 1373179 h 1373179"/>
              <a:gd name="connsiteX7" fmla="*/ 0 w 11676522"/>
              <a:gd name="connsiteY7"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288202 w 11676522"/>
              <a:gd name="connsiteY4" fmla="*/ 873548 h 1373179"/>
              <a:gd name="connsiteX5" fmla="*/ 11676522 w 11676522"/>
              <a:gd name="connsiteY5" fmla="*/ 87718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288202 w 11676522"/>
              <a:gd name="connsiteY4" fmla="*/ 873548 h 1373179"/>
              <a:gd name="connsiteX5" fmla="*/ 4847796 w 11676522"/>
              <a:gd name="connsiteY5" fmla="*/ 873548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4847796 w 11676522"/>
              <a:gd name="connsiteY5" fmla="*/ 873548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348608 w 11676522"/>
              <a:gd name="connsiteY5" fmla="*/ 459211 h 1373179"/>
              <a:gd name="connsiteX6" fmla="*/ 11676522 w 11676522"/>
              <a:gd name="connsiteY6" fmla="*/ 877187 h 1373179"/>
              <a:gd name="connsiteX7" fmla="*/ 11676522 w 11676522"/>
              <a:gd name="connsiteY7" fmla="*/ 1373179 h 1373179"/>
              <a:gd name="connsiteX8" fmla="*/ 0 w 11676522"/>
              <a:gd name="connsiteY8" fmla="*/ 1373179 h 1373179"/>
              <a:gd name="connsiteX9" fmla="*/ 0 w 11676522"/>
              <a:gd name="connsiteY9"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676522 w 11676522"/>
              <a:gd name="connsiteY5" fmla="*/ 87718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3940539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3938158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36583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52061 w 11676522"/>
              <a:gd name="connsiteY3" fmla="*/ 875929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50870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40155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0 h 1373179"/>
              <a:gd name="connsiteX1" fmla="*/ 2134085 w 11676522"/>
              <a:gd name="connsiteY1" fmla="*/ 0 h 1373179"/>
              <a:gd name="connsiteX2" fmla="*/ 2134085 w 11676522"/>
              <a:gd name="connsiteY2" fmla="*/ 877187 h 1373179"/>
              <a:gd name="connsiteX3" fmla="*/ 4046109 w 11676522"/>
              <a:gd name="connsiteY3" fmla="*/ 873548 h 1373179"/>
              <a:gd name="connsiteX4" fmla="*/ 4045153 w 11676522"/>
              <a:gd name="connsiteY4" fmla="*/ 335386 h 1373179"/>
              <a:gd name="connsiteX5" fmla="*/ 11676522 w 11676522"/>
              <a:gd name="connsiteY5" fmla="*/ 324737 h 1373179"/>
              <a:gd name="connsiteX6" fmla="*/ 11676522 w 11676522"/>
              <a:gd name="connsiteY6" fmla="*/ 1373179 h 1373179"/>
              <a:gd name="connsiteX7" fmla="*/ 0 w 11676522"/>
              <a:gd name="connsiteY7" fmla="*/ 1373179 h 1373179"/>
              <a:gd name="connsiteX8" fmla="*/ 0 w 11676522"/>
              <a:gd name="connsiteY8" fmla="*/ 0 h 1373179"/>
              <a:gd name="connsiteX0" fmla="*/ 0 w 11676522"/>
              <a:gd name="connsiteY0" fmla="*/ 16572 h 1389751"/>
              <a:gd name="connsiteX1" fmla="*/ 1886435 w 11676522"/>
              <a:gd name="connsiteY1" fmla="*/ 0 h 1389751"/>
              <a:gd name="connsiteX2" fmla="*/ 2134085 w 11676522"/>
              <a:gd name="connsiteY2" fmla="*/ 893759 h 1389751"/>
              <a:gd name="connsiteX3" fmla="*/ 4046109 w 11676522"/>
              <a:gd name="connsiteY3" fmla="*/ 890120 h 1389751"/>
              <a:gd name="connsiteX4" fmla="*/ 4045153 w 11676522"/>
              <a:gd name="connsiteY4" fmla="*/ 351958 h 1389751"/>
              <a:gd name="connsiteX5" fmla="*/ 11676522 w 11676522"/>
              <a:gd name="connsiteY5" fmla="*/ 341309 h 1389751"/>
              <a:gd name="connsiteX6" fmla="*/ 11676522 w 11676522"/>
              <a:gd name="connsiteY6" fmla="*/ 1389751 h 1389751"/>
              <a:gd name="connsiteX7" fmla="*/ 0 w 11676522"/>
              <a:gd name="connsiteY7" fmla="*/ 1389751 h 1389751"/>
              <a:gd name="connsiteX8" fmla="*/ 0 w 11676522"/>
              <a:gd name="connsiteY8" fmla="*/ 16572 h 1389751"/>
              <a:gd name="connsiteX0" fmla="*/ 0 w 11676522"/>
              <a:gd name="connsiteY0" fmla="*/ 16572 h 1389751"/>
              <a:gd name="connsiteX1" fmla="*/ 1886435 w 11676522"/>
              <a:gd name="connsiteY1" fmla="*/ 0 h 1389751"/>
              <a:gd name="connsiteX2" fmla="*/ 1890245 w 11676522"/>
              <a:gd name="connsiteY2" fmla="*/ 893759 h 1389751"/>
              <a:gd name="connsiteX3" fmla="*/ 4046109 w 11676522"/>
              <a:gd name="connsiteY3" fmla="*/ 890120 h 1389751"/>
              <a:gd name="connsiteX4" fmla="*/ 4045153 w 11676522"/>
              <a:gd name="connsiteY4" fmla="*/ 351958 h 1389751"/>
              <a:gd name="connsiteX5" fmla="*/ 11676522 w 11676522"/>
              <a:gd name="connsiteY5" fmla="*/ 341309 h 1389751"/>
              <a:gd name="connsiteX6" fmla="*/ 11676522 w 11676522"/>
              <a:gd name="connsiteY6" fmla="*/ 1389751 h 1389751"/>
              <a:gd name="connsiteX7" fmla="*/ 0 w 11676522"/>
              <a:gd name="connsiteY7" fmla="*/ 1389751 h 1389751"/>
              <a:gd name="connsiteX8" fmla="*/ 0 w 11676522"/>
              <a:gd name="connsiteY8" fmla="*/ 16572 h 1389751"/>
              <a:gd name="connsiteX0" fmla="*/ 1587 w 11676522"/>
              <a:gd name="connsiteY0" fmla="*/ 0 h 1758040"/>
              <a:gd name="connsiteX1" fmla="*/ 1886435 w 11676522"/>
              <a:gd name="connsiteY1" fmla="*/ 368289 h 1758040"/>
              <a:gd name="connsiteX2" fmla="*/ 1890245 w 11676522"/>
              <a:gd name="connsiteY2" fmla="*/ 1262048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262048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262048 h 1758040"/>
              <a:gd name="connsiteX3" fmla="*/ 1967396 w 11676522"/>
              <a:gd name="connsiteY3" fmla="*/ 1263106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1967396 w 11676522"/>
              <a:gd name="connsiteY3" fmla="*/ 1263106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1994066 w 11676522"/>
              <a:gd name="connsiteY3" fmla="*/ 1361699 h 1758040"/>
              <a:gd name="connsiteX4" fmla="*/ 4046109 w 11676522"/>
              <a:gd name="connsiteY4" fmla="*/ 1258409 h 1758040"/>
              <a:gd name="connsiteX5" fmla="*/ 4045153 w 11676522"/>
              <a:gd name="connsiteY5" fmla="*/ 720247 h 1758040"/>
              <a:gd name="connsiteX6" fmla="*/ 11676522 w 11676522"/>
              <a:gd name="connsiteY6" fmla="*/ 709598 h 1758040"/>
              <a:gd name="connsiteX7" fmla="*/ 11676522 w 11676522"/>
              <a:gd name="connsiteY7" fmla="*/ 1758040 h 1758040"/>
              <a:gd name="connsiteX8" fmla="*/ 0 w 11676522"/>
              <a:gd name="connsiteY8" fmla="*/ 1758040 h 1758040"/>
              <a:gd name="connsiteX9" fmla="*/ 1587 w 11676522"/>
              <a:gd name="connsiteY9"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6109 w 11676522"/>
              <a:gd name="connsiteY3" fmla="*/ 1258409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991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881672 w 11676522"/>
              <a:gd name="connsiteY1" fmla="*/ 2887 h 1758040"/>
              <a:gd name="connsiteX2" fmla="*/ 1890245 w 11676522"/>
              <a:gd name="connsiteY2" fmla="*/ 1381399 h 1758040"/>
              <a:gd name="connsiteX3" fmla="*/ 404229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1587 w 11676522"/>
              <a:gd name="connsiteY0" fmla="*/ 0 h 1758040"/>
              <a:gd name="connsiteX1" fmla="*/ 1900722 w 11676522"/>
              <a:gd name="connsiteY1" fmla="*/ 111860 h 1758040"/>
              <a:gd name="connsiteX2" fmla="*/ 1890245 w 11676522"/>
              <a:gd name="connsiteY2" fmla="*/ 1381399 h 1758040"/>
              <a:gd name="connsiteX3" fmla="*/ 4042299 w 11676522"/>
              <a:gd name="connsiteY3" fmla="*/ 1377760 h 1758040"/>
              <a:gd name="connsiteX4" fmla="*/ 4045153 w 11676522"/>
              <a:gd name="connsiteY4" fmla="*/ 720247 h 1758040"/>
              <a:gd name="connsiteX5" fmla="*/ 11676522 w 11676522"/>
              <a:gd name="connsiteY5" fmla="*/ 709598 h 1758040"/>
              <a:gd name="connsiteX6" fmla="*/ 11676522 w 11676522"/>
              <a:gd name="connsiteY6" fmla="*/ 1758040 h 1758040"/>
              <a:gd name="connsiteX7" fmla="*/ 0 w 11676522"/>
              <a:gd name="connsiteY7" fmla="*/ 1758040 h 1758040"/>
              <a:gd name="connsiteX8" fmla="*/ 1587 w 11676522"/>
              <a:gd name="connsiteY8" fmla="*/ 0 h 1758040"/>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616464 h 1654257"/>
              <a:gd name="connsiteX5" fmla="*/ 11676522 w 11676522"/>
              <a:gd name="connsiteY5" fmla="*/ 605815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76522 w 11676522"/>
              <a:gd name="connsiteY5" fmla="*/ 605815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705636"/>
              <a:gd name="connsiteY0" fmla="*/ 0 h 1654257"/>
              <a:gd name="connsiteX1" fmla="*/ 1900722 w 11705636"/>
              <a:gd name="connsiteY1" fmla="*/ 8077 h 1654257"/>
              <a:gd name="connsiteX2" fmla="*/ 1890245 w 11705636"/>
              <a:gd name="connsiteY2" fmla="*/ 1277616 h 1654257"/>
              <a:gd name="connsiteX3" fmla="*/ 4042299 w 11705636"/>
              <a:gd name="connsiteY3" fmla="*/ 1273977 h 1654257"/>
              <a:gd name="connsiteX4" fmla="*/ 4045153 w 11705636"/>
              <a:gd name="connsiteY4" fmla="*/ 404483 h 1654257"/>
              <a:gd name="connsiteX5" fmla="*/ 11705636 w 11705636"/>
              <a:gd name="connsiteY5" fmla="*/ 367336 h 1654257"/>
              <a:gd name="connsiteX6" fmla="*/ 11676522 w 11705636"/>
              <a:gd name="connsiteY6" fmla="*/ 1654257 h 1654257"/>
              <a:gd name="connsiteX7" fmla="*/ 0 w 11705636"/>
              <a:gd name="connsiteY7" fmla="*/ 1654257 h 1654257"/>
              <a:gd name="connsiteX8" fmla="*/ 5397 w 11705636"/>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66817 w 11676522"/>
              <a:gd name="connsiteY5" fmla="*/ 367336 h 1654257"/>
              <a:gd name="connsiteX6" fmla="*/ 11676522 w 11676522"/>
              <a:gd name="connsiteY6" fmla="*/ 1654257 h 1654257"/>
              <a:gd name="connsiteX7" fmla="*/ 0 w 11676522"/>
              <a:gd name="connsiteY7" fmla="*/ 1654257 h 1654257"/>
              <a:gd name="connsiteX8" fmla="*/ 5397 w 11676522"/>
              <a:gd name="connsiteY8" fmla="*/ 0 h 1654257"/>
              <a:gd name="connsiteX0" fmla="*/ 5397 w 11695931"/>
              <a:gd name="connsiteY0" fmla="*/ 0 h 1654257"/>
              <a:gd name="connsiteX1" fmla="*/ 1900722 w 11695931"/>
              <a:gd name="connsiteY1" fmla="*/ 8077 h 1654257"/>
              <a:gd name="connsiteX2" fmla="*/ 1890245 w 11695931"/>
              <a:gd name="connsiteY2" fmla="*/ 1277616 h 1654257"/>
              <a:gd name="connsiteX3" fmla="*/ 4042299 w 11695931"/>
              <a:gd name="connsiteY3" fmla="*/ 1273977 h 1654257"/>
              <a:gd name="connsiteX4" fmla="*/ 4045153 w 11695931"/>
              <a:gd name="connsiteY4" fmla="*/ 404483 h 1654257"/>
              <a:gd name="connsiteX5" fmla="*/ 11695931 w 11695931"/>
              <a:gd name="connsiteY5" fmla="*/ 433581 h 1654257"/>
              <a:gd name="connsiteX6" fmla="*/ 11676522 w 11695931"/>
              <a:gd name="connsiteY6" fmla="*/ 1654257 h 1654257"/>
              <a:gd name="connsiteX7" fmla="*/ 0 w 11695931"/>
              <a:gd name="connsiteY7" fmla="*/ 1654257 h 1654257"/>
              <a:gd name="connsiteX8" fmla="*/ 5397 w 11695931"/>
              <a:gd name="connsiteY8" fmla="*/ 0 h 1654257"/>
              <a:gd name="connsiteX0" fmla="*/ 5397 w 11676522"/>
              <a:gd name="connsiteY0" fmla="*/ 0 h 1654257"/>
              <a:gd name="connsiteX1" fmla="*/ 1900722 w 11676522"/>
              <a:gd name="connsiteY1" fmla="*/ 8077 h 1654257"/>
              <a:gd name="connsiteX2" fmla="*/ 1890245 w 11676522"/>
              <a:gd name="connsiteY2" fmla="*/ 1277616 h 1654257"/>
              <a:gd name="connsiteX3" fmla="*/ 4042299 w 11676522"/>
              <a:gd name="connsiteY3" fmla="*/ 1273977 h 1654257"/>
              <a:gd name="connsiteX4" fmla="*/ 4045153 w 11676522"/>
              <a:gd name="connsiteY4" fmla="*/ 404483 h 1654257"/>
              <a:gd name="connsiteX5" fmla="*/ 11676522 w 11676522"/>
              <a:gd name="connsiteY5" fmla="*/ 420332 h 1654257"/>
              <a:gd name="connsiteX6" fmla="*/ 11676522 w 11676522"/>
              <a:gd name="connsiteY6" fmla="*/ 1654257 h 1654257"/>
              <a:gd name="connsiteX7" fmla="*/ 0 w 11676522"/>
              <a:gd name="connsiteY7" fmla="*/ 1654257 h 1654257"/>
              <a:gd name="connsiteX8" fmla="*/ 5397 w 11676522"/>
              <a:gd name="connsiteY8" fmla="*/ 0 h 165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76522" h="1654257">
                <a:moveTo>
                  <a:pt x="5397" y="0"/>
                </a:moveTo>
                <a:lnTo>
                  <a:pt x="1900722" y="8077"/>
                </a:lnTo>
                <a:cubicBezTo>
                  <a:pt x="1903580" y="427797"/>
                  <a:pt x="1887387" y="857896"/>
                  <a:pt x="1890245" y="1277616"/>
                </a:cubicBezTo>
                <a:lnTo>
                  <a:pt x="4042299" y="1273977"/>
                </a:lnTo>
                <a:cubicBezTo>
                  <a:pt x="4043093" y="1093796"/>
                  <a:pt x="4044359" y="584664"/>
                  <a:pt x="4045153" y="404483"/>
                </a:cubicBezTo>
                <a:lnTo>
                  <a:pt x="11676522" y="420332"/>
                </a:lnTo>
                <a:lnTo>
                  <a:pt x="11676522" y="1654257"/>
                </a:lnTo>
                <a:lnTo>
                  <a:pt x="0" y="1654257"/>
                </a:lnTo>
                <a:lnTo>
                  <a:pt x="5397" y="0"/>
                </a:lnTo>
                <a:close/>
              </a:path>
            </a:pathLst>
          </a:custGeom>
          <a:solidFill>
            <a:srgbClr val="DDF0FF"/>
          </a:solidFill>
          <a:ln w="19050" cap="flat" cmpd="sng" algn="ctr">
            <a:solidFill>
              <a:srgbClr val="5C2D91"/>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cxnSp>
        <p:nvCxnSpPr>
          <p:cNvPr id="283" name="Straight Connector 282">
            <a:extLst>
              <a:ext uri="{FF2B5EF4-FFF2-40B4-BE49-F238E27FC236}">
                <a16:creationId xmlns:a16="http://schemas.microsoft.com/office/drawing/2014/main" id="{B25D9553-B9EF-4CCC-AA63-3119F95F3802}"/>
              </a:ext>
              <a:ext uri="{C183D7F6-B498-43B3-948B-1728B52AA6E4}">
                <adec:decorative xmlns:adec="http://schemas.microsoft.com/office/drawing/2017/decorative" val="1"/>
              </a:ext>
            </a:extLst>
          </p:cNvPr>
          <p:cNvCxnSpPr>
            <a:cxnSpLocks/>
          </p:cNvCxnSpPr>
          <p:nvPr/>
        </p:nvCxnSpPr>
        <p:spPr>
          <a:xfrm>
            <a:off x="442653" y="5319865"/>
            <a:ext cx="11460195" cy="0"/>
          </a:xfrm>
          <a:prstGeom prst="line">
            <a:avLst/>
          </a:prstGeom>
          <a:ln w="28575">
            <a:gradFill flip="none" rotWithShape="1">
              <a:gsLst>
                <a:gs pos="0">
                  <a:schemeClr val="accent1">
                    <a:lumMod val="75000"/>
                    <a:alpha val="0"/>
                  </a:schemeClr>
                </a:gs>
                <a:gs pos="97000">
                  <a:srgbClr val="005A9F"/>
                </a:gs>
                <a:gs pos="14000">
                  <a:schemeClr val="accent1">
                    <a:lumMod val="75000"/>
                  </a:schemeClr>
                </a:gs>
                <a:gs pos="100000">
                  <a:schemeClr val="accent1">
                    <a:lumMod val="7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298" name="Picture 2">
            <a:extLst>
              <a:ext uri="{FF2B5EF4-FFF2-40B4-BE49-F238E27FC236}">
                <a16:creationId xmlns:a16="http://schemas.microsoft.com/office/drawing/2014/main" id="{94869601-4226-452B-ABB1-D642257B360C}"/>
              </a:ext>
              <a:ext uri="{C183D7F6-B498-43B3-948B-1728B52AA6E4}">
                <adec:decorative xmlns:adec="http://schemas.microsoft.com/office/drawing/2017/decorative" val="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499" y="2786123"/>
            <a:ext cx="299231" cy="170924"/>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Connector: Elbow 176">
            <a:extLst>
              <a:ext uri="{FF2B5EF4-FFF2-40B4-BE49-F238E27FC236}">
                <a16:creationId xmlns:a16="http://schemas.microsoft.com/office/drawing/2014/main" id="{146833F5-AACC-4822-9115-42F9854EC099}"/>
              </a:ext>
              <a:ext uri="{C183D7F6-B498-43B3-948B-1728B52AA6E4}">
                <adec:decorative xmlns:adec="http://schemas.microsoft.com/office/drawing/2017/decorative" val="1"/>
              </a:ext>
            </a:extLst>
          </p:cNvPr>
          <p:cNvCxnSpPr>
            <a:cxnSpLocks/>
            <a:endCxn id="281" idx="1"/>
          </p:cNvCxnSpPr>
          <p:nvPr/>
        </p:nvCxnSpPr>
        <p:spPr>
          <a:xfrm>
            <a:off x="266887" y="1977217"/>
            <a:ext cx="3646379" cy="3342649"/>
          </a:xfrm>
          <a:prstGeom prst="bentConnector3">
            <a:avLst>
              <a:gd name="adj1" fmla="val -3375"/>
            </a:avLst>
          </a:prstGeom>
          <a:noFill/>
          <a:ln w="28575" cap="flat" cmpd="sng" algn="ctr">
            <a:gradFill flip="none" rotWithShape="1">
              <a:gsLst>
                <a:gs pos="0">
                  <a:srgbClr val="5C2D91"/>
                </a:gs>
                <a:gs pos="55000">
                  <a:srgbClr val="005A9F"/>
                </a:gs>
              </a:gsLst>
              <a:lin ang="0" scaled="1"/>
              <a:tileRect/>
            </a:gradFill>
            <a:prstDash val="solid"/>
            <a:headEnd type="none"/>
            <a:tailEnd type="none"/>
          </a:ln>
          <a:effectLst/>
        </p:spPr>
      </p:cxnSp>
      <p:grpSp>
        <p:nvGrpSpPr>
          <p:cNvPr id="19" name="Group 18">
            <a:extLst>
              <a:ext uri="{FF2B5EF4-FFF2-40B4-BE49-F238E27FC236}">
                <a16:creationId xmlns:a16="http://schemas.microsoft.com/office/drawing/2014/main" id="{242CC789-C98E-44FF-8F03-4FBE8A3672CA}"/>
              </a:ext>
              <a:ext uri="{C183D7F6-B498-43B3-948B-1728B52AA6E4}">
                <adec:decorative xmlns:adec="http://schemas.microsoft.com/office/drawing/2017/decorative" val="1"/>
              </a:ext>
            </a:extLst>
          </p:cNvPr>
          <p:cNvGrpSpPr/>
          <p:nvPr/>
        </p:nvGrpSpPr>
        <p:grpSpPr>
          <a:xfrm>
            <a:off x="3913266" y="5199063"/>
            <a:ext cx="3918324" cy="749534"/>
            <a:chOff x="3913266" y="5199063"/>
            <a:chExt cx="3918324" cy="749534"/>
          </a:xfrm>
        </p:grpSpPr>
        <p:sp>
          <p:nvSpPr>
            <p:cNvPr id="278" name="Rounded Rectangle 1457">
              <a:extLst>
                <a:ext uri="{FF2B5EF4-FFF2-40B4-BE49-F238E27FC236}">
                  <a16:creationId xmlns:a16="http://schemas.microsoft.com/office/drawing/2014/main" id="{088315D5-3362-497C-8A6A-E8FC89E77958}"/>
                </a:ext>
              </a:extLst>
            </p:cNvPr>
            <p:cNvSpPr/>
            <p:nvPr/>
          </p:nvSpPr>
          <p:spPr>
            <a:xfrm>
              <a:off x="4447150" y="5536859"/>
              <a:ext cx="1729390"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analytics on top attacks</a:t>
              </a:r>
            </a:p>
          </p:txBody>
        </p:sp>
        <p:sp>
          <p:nvSpPr>
            <p:cNvPr id="280" name="Rounded Rectangle 1457">
              <a:extLst>
                <a:ext uri="{FF2B5EF4-FFF2-40B4-BE49-F238E27FC236}">
                  <a16:creationId xmlns:a16="http://schemas.microsoft.com/office/drawing/2014/main" id="{4DA82741-B6E2-4967-AF7E-11D810E2A68C}"/>
                </a:ext>
              </a:extLst>
            </p:cNvPr>
            <p:cNvSpPr/>
            <p:nvPr/>
          </p:nvSpPr>
          <p:spPr>
            <a:xfrm>
              <a:off x="6073371" y="5529937"/>
              <a:ext cx="1758219" cy="342306"/>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Advanced Detection &amp; Remediation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Automated Investigation &amp; Remediation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Advanced Threat Hunting</a:t>
              </a:r>
            </a:p>
          </p:txBody>
        </p:sp>
        <p:sp>
          <p:nvSpPr>
            <p:cNvPr id="281" name="TextBox 280">
              <a:extLst>
                <a:ext uri="{FF2B5EF4-FFF2-40B4-BE49-F238E27FC236}">
                  <a16:creationId xmlns:a16="http://schemas.microsoft.com/office/drawing/2014/main" id="{84F46F04-D91C-43D8-B0ED-F966E5F76CD2}"/>
                </a:ext>
              </a:extLst>
            </p:cNvPr>
            <p:cNvSpPr txBox="1"/>
            <p:nvPr/>
          </p:nvSpPr>
          <p:spPr>
            <a:xfrm>
              <a:off x="3913266" y="5199063"/>
              <a:ext cx="3758603" cy="241605"/>
            </a:xfrm>
            <a:prstGeom prst="rect">
              <a:avLst/>
            </a:prstGeom>
            <a:solidFill>
              <a:srgbClr val="DDF0FF"/>
            </a:solidFill>
          </p:spPr>
          <p:txBody>
            <a:bodyPr wrap="square">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lang="en-US" sz="1000" b="1">
                  <a:gradFill>
                    <a:gsLst>
                      <a:gs pos="0">
                        <a:srgbClr val="000000"/>
                      </a:gs>
                      <a:gs pos="100000">
                        <a:srgbClr val="000000"/>
                      </a:gs>
                    </a:gsLst>
                    <a:lin ang="5400000" scaled="1"/>
                  </a:gradFill>
                  <a:latin typeface="Segoe UI"/>
                  <a:cs typeface="Segoe UI" pitchFamily="34" charset="0"/>
                </a:rPr>
                <a:t>Microsoft Defender </a:t>
              </a:r>
              <a:r>
                <a:rPr kumimoji="0" lang="en-US" sz="1000" b="1" i="1" u="none" strike="noStrike" kern="0" cap="none" spc="0" normalizeH="0" baseline="0" noProof="0">
                  <a:ln>
                    <a:noFill/>
                  </a:ln>
                  <a:gradFill>
                    <a:gsLst>
                      <a:gs pos="0">
                        <a:srgbClr val="000000"/>
                      </a:gs>
                      <a:gs pos="100000">
                        <a:srgbClr val="000000"/>
                      </a:gs>
                    </a:gsLst>
                    <a:lin ang="5400000" scaled="1"/>
                  </a:gradFill>
                  <a:effectLst/>
                  <a:uLnTx/>
                  <a:uFillTx/>
                  <a:latin typeface="+mj-lt"/>
                  <a:ea typeface="+mn-ea"/>
                  <a:cs typeface="Segoe UI" panose="020B0502040204020203" pitchFamily="34" charset="0"/>
                </a:rPr>
                <a:t>- Extended Detection and Response (XDR)</a:t>
              </a:r>
              <a:endParaRPr kumimoji="0" lang="en-US" sz="1000" b="0" i="1" u="none" strike="noStrike" kern="0" cap="none" spc="0" normalizeH="0" baseline="0" noProof="0">
                <a:ln>
                  <a:noFill/>
                </a:ln>
                <a:gradFill>
                  <a:gsLst>
                    <a:gs pos="0">
                      <a:srgbClr val="000000"/>
                    </a:gs>
                    <a:gs pos="100000">
                      <a:srgbClr val="000000"/>
                    </a:gs>
                  </a:gsLst>
                  <a:lin ang="5400000" scaled="1"/>
                </a:gradFill>
                <a:effectLst/>
                <a:uLnTx/>
                <a:uFillTx/>
                <a:latin typeface="+mj-lt"/>
                <a:ea typeface="+mn-ea"/>
                <a:cs typeface="Segoe UI" panose="020B0502040204020203" pitchFamily="34" charset="0"/>
              </a:endParaRPr>
            </a:p>
          </p:txBody>
        </p:sp>
        <p:sp>
          <p:nvSpPr>
            <p:cNvPr id="258" name="TextBox 257">
              <a:extLst>
                <a:ext uri="{FF2B5EF4-FFF2-40B4-BE49-F238E27FC236}">
                  <a16:creationId xmlns:a16="http://schemas.microsoft.com/office/drawing/2014/main" id="{A84561C7-D996-43E1-B94B-BAB9E7C552A2}"/>
                </a:ext>
              </a:extLst>
            </p:cNvPr>
            <p:cNvSpPr txBox="1"/>
            <p:nvPr/>
          </p:nvSpPr>
          <p:spPr>
            <a:xfrm>
              <a:off x="4507624" y="5371262"/>
              <a:ext cx="2938546" cy="196849"/>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670" b="0" i="1"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Threat visibility and capabilities tailored to resources</a:t>
              </a:r>
            </a:p>
          </p:txBody>
        </p:sp>
      </p:grpSp>
      <p:grpSp>
        <p:nvGrpSpPr>
          <p:cNvPr id="17" name="Group 16">
            <a:extLst>
              <a:ext uri="{FF2B5EF4-FFF2-40B4-BE49-F238E27FC236}">
                <a16:creationId xmlns:a16="http://schemas.microsoft.com/office/drawing/2014/main" id="{D136635E-4A45-44CD-8A9E-916ADDE2BA46}"/>
              </a:ext>
              <a:ext uri="{C183D7F6-B498-43B3-948B-1728B52AA6E4}">
                <adec:decorative xmlns:adec="http://schemas.microsoft.com/office/drawing/2017/decorative" val="1"/>
              </a:ext>
            </a:extLst>
          </p:cNvPr>
          <p:cNvGrpSpPr/>
          <p:nvPr/>
        </p:nvGrpSpPr>
        <p:grpSpPr>
          <a:xfrm>
            <a:off x="7803485" y="5191369"/>
            <a:ext cx="1891052" cy="846614"/>
            <a:chOff x="7803485" y="5191369"/>
            <a:chExt cx="1891052" cy="846614"/>
          </a:xfrm>
        </p:grpSpPr>
        <p:sp>
          <p:nvSpPr>
            <p:cNvPr id="282" name="TextBox 281">
              <a:extLst>
                <a:ext uri="{FF2B5EF4-FFF2-40B4-BE49-F238E27FC236}">
                  <a16:creationId xmlns:a16="http://schemas.microsoft.com/office/drawing/2014/main" id="{1367B314-AFE2-4E06-84F6-14121BAF2917}"/>
                </a:ext>
              </a:extLst>
            </p:cNvPr>
            <p:cNvSpPr txBox="1"/>
            <p:nvPr/>
          </p:nvSpPr>
          <p:spPr>
            <a:xfrm>
              <a:off x="7930622" y="5191369"/>
              <a:ext cx="1619648" cy="246221"/>
            </a:xfrm>
            <a:prstGeom prst="rect">
              <a:avLst/>
            </a:prstGeom>
            <a:solidFill>
              <a:srgbClr val="DDF0FF"/>
            </a:solidFill>
          </p:spPr>
          <p:txBody>
            <a:bodyPr wrap="square" lIns="0" rIns="0" anchor="ctr">
              <a:noAutofit/>
            </a:bodyPr>
            <a:lstStyle>
              <a:defPPr>
                <a:defRPr lang="en-US"/>
              </a:defPPr>
              <a:lvl1pPr marR="0" lvl="0" indent="0" algn="ctr" fontAlgn="auto">
                <a:lnSpc>
                  <a:spcPct val="97000"/>
                </a:lnSpc>
                <a:spcBef>
                  <a:spcPts val="0"/>
                </a:spcBef>
                <a:spcAft>
                  <a:spcPts val="100"/>
                </a:spcAft>
                <a:buClrTx/>
                <a:buSzTx/>
                <a:buFontTx/>
                <a:buNone/>
                <a:tabLst>
                  <a:tab pos="571500" algn="l"/>
                </a:tabLst>
                <a:defRPr kumimoji="0" sz="700" b="1" i="1" u="none" strike="noStrike" kern="0"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gradFill>
                    <a:gsLst>
                      <a:gs pos="0">
                        <a:srgbClr val="000000"/>
                      </a:gs>
                      <a:gs pos="100000">
                        <a:srgbClr val="000000"/>
                      </a:gs>
                    </a:gsLst>
                    <a:lin ang="5400000" scaled="1"/>
                  </a:gradFill>
                  <a:latin typeface="+mj-lt"/>
                  <a:cs typeface="Segoe UI" panose="020B0502040204020203" pitchFamily="34" charset="0"/>
                </a:rPr>
                <a:t>Microsoft Defender for Cloud</a:t>
              </a:r>
            </a:p>
          </p:txBody>
        </p:sp>
        <p:sp>
          <p:nvSpPr>
            <p:cNvPr id="265" name="TextBox 264">
              <a:extLst>
                <a:ext uri="{FF2B5EF4-FFF2-40B4-BE49-F238E27FC236}">
                  <a16:creationId xmlns:a16="http://schemas.microsoft.com/office/drawing/2014/main" id="{0E2EBFEC-ACFC-40BA-9804-DA7A06CAAA99}"/>
                </a:ext>
              </a:extLst>
            </p:cNvPr>
            <p:cNvSpPr txBox="1"/>
            <p:nvPr/>
          </p:nvSpPr>
          <p:spPr>
            <a:xfrm>
              <a:off x="7803485" y="5365206"/>
              <a:ext cx="1891052" cy="196849"/>
            </a:xfrm>
            <a:prstGeom prst="rect">
              <a:avLst/>
            </a:prstGeom>
            <a:noFill/>
          </p:spPr>
          <p:txBody>
            <a:bodyPr wrap="square" lIns="0" rIns="0">
              <a:spAutoFit/>
            </a:bodyPr>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r>
                <a:rPr kumimoji="0" lang="en-US" sz="7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XDR for IaaS, PaaS, and On-Premises</a:t>
              </a:r>
            </a:p>
          </p:txBody>
        </p:sp>
        <p:sp>
          <p:nvSpPr>
            <p:cNvPr id="53" name="Rounded Rectangle 1457">
              <a:extLst>
                <a:ext uri="{FF2B5EF4-FFF2-40B4-BE49-F238E27FC236}">
                  <a16:creationId xmlns:a16="http://schemas.microsoft.com/office/drawing/2014/main" id="{7A0E43A7-643A-444C-9A42-53F08FEC756D}"/>
                </a:ext>
              </a:extLst>
            </p:cNvPr>
            <p:cNvSpPr/>
            <p:nvPr/>
          </p:nvSpPr>
          <p:spPr>
            <a:xfrm>
              <a:off x="7982264" y="5529937"/>
              <a:ext cx="1601266" cy="508046"/>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VMs, Servers, App Environments</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Storage and Databases</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Containers and Orchestration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and more</a:t>
              </a:r>
            </a:p>
          </p:txBody>
        </p:sp>
      </p:grpSp>
      <p:sp>
        <p:nvSpPr>
          <p:cNvPr id="284" name="TextBox 283">
            <a:hlinkClick r:id="rId1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BBB7F5A-E834-4834-8010-7D063DB8D59C}"/>
              </a:ext>
              <a:ext uri="{C183D7F6-B498-43B3-948B-1728B52AA6E4}">
                <adec:decorative xmlns:adec="http://schemas.microsoft.com/office/drawing/2017/decorative" val="1"/>
              </a:ext>
            </a:extLst>
          </p:cNvPr>
          <p:cNvSpPr txBox="1"/>
          <p:nvPr/>
        </p:nvSpPr>
        <p:spPr>
          <a:xfrm>
            <a:off x="1522484" y="5206302"/>
            <a:ext cx="1392166" cy="226665"/>
          </a:xfrm>
          <a:prstGeom prst="rect">
            <a:avLst/>
          </a:prstGeom>
          <a:solidFill>
            <a:srgbClr val="DDF0FF"/>
          </a:solidFill>
        </p:spPr>
        <p:txBody>
          <a:bodyPr wrap="square" lIns="0" rIns="0" anchor="ctr">
            <a:spAutoFit/>
          </a:bodyPr>
          <a:lstStyle/>
          <a:p>
            <a:pPr algn="ctr">
              <a:lnSpc>
                <a:spcPct val="97000"/>
              </a:lnSpc>
              <a:spcAft>
                <a:spcPts val="100"/>
              </a:spcAft>
              <a:tabLst>
                <a:tab pos="571500" algn="l"/>
              </a:tabLst>
              <a:defRPr/>
            </a:pPr>
            <a:r>
              <a:rPr lang="en-US" sz="900" b="1" i="1" kern="0">
                <a:gradFill>
                  <a:gsLst>
                    <a:gs pos="0">
                      <a:srgbClr val="000000"/>
                    </a:gs>
                    <a:gs pos="100000">
                      <a:srgbClr val="000000"/>
                    </a:gs>
                  </a:gsLst>
                  <a:lin ang="5400000" scaled="1"/>
                </a:gradFill>
                <a:latin typeface="+mj-lt"/>
                <a:cs typeface="Segoe UI" panose="020B0502040204020203" pitchFamily="34" charset="0"/>
              </a:rPr>
              <a:t>Microsoft 365 Defender</a:t>
            </a:r>
          </a:p>
        </p:txBody>
      </p:sp>
      <p:sp>
        <p:nvSpPr>
          <p:cNvPr id="167" name="Rectangle 166">
            <a:hlinkClick r:id="rId10"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AF2F62A-060C-4CD7-BC47-71570D5ACBA4}"/>
              </a:ext>
              <a:ext uri="{C183D7F6-B498-43B3-948B-1728B52AA6E4}">
                <adec:decorative xmlns:adec="http://schemas.microsoft.com/office/drawing/2017/decorative" val="1"/>
              </a:ext>
            </a:extLst>
          </p:cNvPr>
          <p:cNvSpPr/>
          <p:nvPr/>
        </p:nvSpPr>
        <p:spPr>
          <a:xfrm>
            <a:off x="297275" y="5451056"/>
            <a:ext cx="1802368" cy="84421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 </a:t>
            </a: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pitchFamily="34" charset="0"/>
              </a:rPr>
              <a:t>Microsoft Defender for Endpoint</a:t>
            </a:r>
          </a:p>
          <a:p>
            <a:pPr marL="0" marR="0" lvl="0" indent="0" algn="ctr" defTabSz="914400" rtl="0" eaLnBrk="1" fontAlgn="auto" latinLnBrk="0" hangingPunct="1">
              <a:lnSpc>
                <a:spcPct val="97000"/>
              </a:lnSpc>
              <a:spcBef>
                <a:spcPts val="0"/>
              </a:spcBef>
              <a:spcAft>
                <a:spcPts val="600"/>
              </a:spcAft>
              <a:buClrTx/>
              <a:buSzTx/>
              <a:buFontTx/>
              <a:buNone/>
              <a:tabLst>
                <a:tab pos="571500" algn="l"/>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Unified Endpoint Security</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Endpoint Detection &amp; Response (EDR)</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Data Loss Protection (DLP)</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Web Content Filtering</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&amp; Vuln Management</a:t>
            </a: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endPar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7E648449-C5BC-46F6-AF45-62D5A2AF775E}"/>
              </a:ext>
              <a:ext uri="{C183D7F6-B498-43B3-948B-1728B52AA6E4}">
                <adec:decorative xmlns:adec="http://schemas.microsoft.com/office/drawing/2017/decorative" val="1"/>
              </a:ext>
            </a:extLst>
          </p:cNvPr>
          <p:cNvGrpSpPr/>
          <p:nvPr/>
        </p:nvGrpSpPr>
        <p:grpSpPr>
          <a:xfrm>
            <a:off x="2265045" y="5523192"/>
            <a:ext cx="1934047" cy="933926"/>
            <a:chOff x="5562542" y="4034295"/>
            <a:chExt cx="1420434" cy="880737"/>
          </a:xfrm>
        </p:grpSpPr>
        <p:sp>
          <p:nvSpPr>
            <p:cNvPr id="35" name="Rectangle 34">
              <a:hlinkClick r:id="rId11"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DCD5854-3D6E-4A38-9D02-5FD91D513E3C}"/>
                </a:ext>
              </a:extLst>
            </p:cNvPr>
            <p:cNvSpPr/>
            <p:nvPr/>
          </p:nvSpPr>
          <p:spPr>
            <a:xfrm>
              <a:off x="5562542" y="4034295"/>
              <a:ext cx="1420434" cy="816920"/>
            </a:xfrm>
            <a:prstGeom prst="rect">
              <a:avLst/>
            </a:prstGeom>
            <a:solidFill>
              <a:schemeClr val="bg1">
                <a:lumMod val="95000"/>
              </a:schemeClr>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n-NO" sz="8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rPr>
                <a:t>Microsoft Defender for Cloud Apps</a:t>
              </a:r>
              <a:endParaRPr kumimoji="0" lang="en-US" sz="8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endParaRPr>
            </a:p>
          </p:txBody>
        </p:sp>
        <p:sp>
          <p:nvSpPr>
            <p:cNvPr id="20" name="Rounded Rectangle 1457">
              <a:hlinkClick r:id="rId11"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3B269FFE-97C8-44E3-BB52-B7D53EAF0647}"/>
                </a:ext>
              </a:extLst>
            </p:cNvPr>
            <p:cNvSpPr/>
            <p:nvPr/>
          </p:nvSpPr>
          <p:spPr>
            <a:xfrm>
              <a:off x="5639490" y="4225262"/>
              <a:ext cx="1304903" cy="68977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bold" panose="020B0702040204020203" pitchFamily="34" charset="0"/>
                </a:rPr>
                <a:t>Info Protection &amp; Data Loss Prevention (DLP)</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endParaRPr kumimoji="0" lang="en-US" sz="6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 name="Group 17">
            <a:extLst>
              <a:ext uri="{FF2B5EF4-FFF2-40B4-BE49-F238E27FC236}">
                <a16:creationId xmlns:a16="http://schemas.microsoft.com/office/drawing/2014/main" id="{D763AFD0-CB2E-4E86-831B-64C3C8DAC710}"/>
              </a:ext>
              <a:ext uri="{C183D7F6-B498-43B3-948B-1728B52AA6E4}">
                <adec:decorative xmlns:adec="http://schemas.microsoft.com/office/drawing/2017/decorative" val="1"/>
              </a:ext>
            </a:extLst>
          </p:cNvPr>
          <p:cNvGrpSpPr/>
          <p:nvPr/>
        </p:nvGrpSpPr>
        <p:grpSpPr>
          <a:xfrm>
            <a:off x="9586833" y="5351359"/>
            <a:ext cx="2302435" cy="590316"/>
            <a:chOff x="9586833" y="5351359"/>
            <a:chExt cx="2302435" cy="590316"/>
          </a:xfrm>
        </p:grpSpPr>
        <p:sp>
          <p:nvSpPr>
            <p:cNvPr id="2075" name="Rectangle 2074">
              <a:hlinkClick r:id="rId12"/>
              <a:extLst>
                <a:ext uri="{FF2B5EF4-FFF2-40B4-BE49-F238E27FC236}">
                  <a16:creationId xmlns:a16="http://schemas.microsoft.com/office/drawing/2014/main" id="{AD2AD10D-5DA9-44B4-8D59-41EEA891FEEE}"/>
                </a:ext>
              </a:extLst>
            </p:cNvPr>
            <p:cNvSpPr/>
            <p:nvPr/>
          </p:nvSpPr>
          <p:spPr>
            <a:xfrm>
              <a:off x="9864209" y="5351359"/>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600"/>
                </a:spcAft>
                <a:buClrTx/>
                <a:buSzTx/>
                <a:buFontTx/>
                <a:buNone/>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rPr>
                <a:t>Microsoft Defender for IoT</a:t>
              </a:r>
            </a:p>
          </p:txBody>
        </p:sp>
        <p:sp>
          <p:nvSpPr>
            <p:cNvPr id="2076" name="Rounded Rectangle 1457">
              <a:extLst>
                <a:ext uri="{FF2B5EF4-FFF2-40B4-BE49-F238E27FC236}">
                  <a16:creationId xmlns:a16="http://schemas.microsoft.com/office/drawing/2014/main" id="{EC9B3B8E-FE10-4B3A-B11F-999AE1673494}"/>
                </a:ext>
              </a:extLst>
            </p:cNvPr>
            <p:cNvSpPr/>
            <p:nvPr/>
          </p:nvSpPr>
          <p:spPr>
            <a:xfrm>
              <a:off x="10587546" y="5529937"/>
              <a:ext cx="130172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Asset &amp; </a:t>
              </a:r>
              <a:b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Threat Detection &amp; Response</a:t>
              </a:r>
            </a:p>
          </p:txBody>
        </p:sp>
        <p:sp>
          <p:nvSpPr>
            <p:cNvPr id="2077" name="Rounded Rectangle 1457">
              <a:extLst>
                <a:ext uri="{FF2B5EF4-FFF2-40B4-BE49-F238E27FC236}">
                  <a16:creationId xmlns:a16="http://schemas.microsoft.com/office/drawing/2014/main" id="{49000C79-826E-4D01-A5B7-F26C7A70911F}"/>
                </a:ext>
              </a:extLst>
            </p:cNvPr>
            <p:cNvSpPr/>
            <p:nvPr/>
          </p:nvSpPr>
          <p:spPr>
            <a:xfrm>
              <a:off x="9586833" y="5529937"/>
              <a:ext cx="129515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ICS, SCADA, OT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Internet of Things (IoT)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Industrial IoT (</a:t>
              </a:r>
              <a:r>
                <a:rPr kumimoji="0" lang="en-US" sz="65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IIoT</a:t>
              </a:r>
              <a:r>
                <a:rPr kumimoji="0" lang="en-US" sz="65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t>
              </a:r>
            </a:p>
          </p:txBody>
        </p:sp>
      </p:grpSp>
      <p:grpSp>
        <p:nvGrpSpPr>
          <p:cNvPr id="10" name="Group 9">
            <a:extLst>
              <a:ext uri="{FF2B5EF4-FFF2-40B4-BE49-F238E27FC236}">
                <a16:creationId xmlns:a16="http://schemas.microsoft.com/office/drawing/2014/main" id="{BCECE049-A919-4F70-A659-C0E36D17C4FD}"/>
              </a:ext>
              <a:ext uri="{C183D7F6-B498-43B3-948B-1728B52AA6E4}">
                <adec:decorative xmlns:adec="http://schemas.microsoft.com/office/drawing/2017/decorative" val="1"/>
              </a:ext>
            </a:extLst>
          </p:cNvPr>
          <p:cNvGrpSpPr/>
          <p:nvPr/>
        </p:nvGrpSpPr>
        <p:grpSpPr>
          <a:xfrm>
            <a:off x="4303048" y="6161421"/>
            <a:ext cx="5257800" cy="219445"/>
            <a:chOff x="4390600" y="6364603"/>
            <a:chExt cx="5257800" cy="219445"/>
          </a:xfrm>
        </p:grpSpPr>
        <p:sp>
          <p:nvSpPr>
            <p:cNvPr id="4" name="Rectangle 3">
              <a:hlinkClick r:id="rId13"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0640AB46-4F45-49F2-80AF-883AD0DE5925}"/>
                </a:ext>
              </a:extLst>
            </p:cNvPr>
            <p:cNvSpPr/>
            <p:nvPr/>
          </p:nvSpPr>
          <p:spPr>
            <a:xfrm>
              <a:off x="4390600" y="6364603"/>
              <a:ext cx="5257800"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01" name="Picture 100">
              <a:extLst>
                <a:ext uri="{FF2B5EF4-FFF2-40B4-BE49-F238E27FC236}">
                  <a16:creationId xmlns:a16="http://schemas.microsoft.com/office/drawing/2014/main" id="{69AAFE5E-ECE7-46A8-A2FC-CB130112AD33}"/>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3508" y="6420071"/>
              <a:ext cx="150932" cy="112545"/>
            </a:xfrm>
            <a:prstGeom prst="rect">
              <a:avLst/>
            </a:prstGeom>
          </p:spPr>
        </p:pic>
      </p:grpSp>
      <p:cxnSp>
        <p:nvCxnSpPr>
          <p:cNvPr id="271" name="Connector: Elbow 270">
            <a:extLst>
              <a:ext uri="{FF2B5EF4-FFF2-40B4-BE49-F238E27FC236}">
                <a16:creationId xmlns:a16="http://schemas.microsoft.com/office/drawing/2014/main" id="{47C4F24E-4489-4398-B902-40A8D00AA994}"/>
              </a:ext>
              <a:ext uri="{C183D7F6-B498-43B3-948B-1728B52AA6E4}">
                <adec:decorative xmlns:adec="http://schemas.microsoft.com/office/drawing/2017/decorative" val="1"/>
              </a:ext>
            </a:extLst>
          </p:cNvPr>
          <p:cNvCxnSpPr>
            <a:cxnSpLocks/>
            <a:endCxn id="35" idx="1"/>
          </p:cNvCxnSpPr>
          <p:nvPr/>
        </p:nvCxnSpPr>
        <p:spPr>
          <a:xfrm rot="16200000" flipH="1">
            <a:off x="1980774" y="5672048"/>
            <a:ext cx="515883" cy="52660"/>
          </a:xfrm>
          <a:prstGeom prst="bentConnector2">
            <a:avLst/>
          </a:prstGeom>
          <a:noFill/>
          <a:ln w="28575" cap="flat" cmpd="sng" algn="ctr">
            <a:solidFill>
              <a:srgbClr val="7F7F7F"/>
            </a:solidFill>
            <a:prstDash val="solid"/>
            <a:headEnd type="none"/>
            <a:tailEnd type="none"/>
          </a:ln>
          <a:effectLst/>
        </p:spPr>
      </p:cxnSp>
      <p:sp>
        <p:nvSpPr>
          <p:cNvPr id="92" name="L-Shape 91">
            <a:extLst>
              <a:ext uri="{FF2B5EF4-FFF2-40B4-BE49-F238E27FC236}">
                <a16:creationId xmlns:a16="http://schemas.microsoft.com/office/drawing/2014/main" id="{C5905F3A-DB02-4A7E-9DC0-B47973179921}"/>
              </a:ext>
              <a:ext uri="{C183D7F6-B498-43B3-948B-1728B52AA6E4}">
                <adec:decorative xmlns:adec="http://schemas.microsoft.com/office/drawing/2017/decorative" val="1"/>
              </a:ext>
            </a:extLst>
          </p:cNvPr>
          <p:cNvSpPr/>
          <p:nvPr/>
        </p:nvSpPr>
        <p:spPr bwMode="auto">
          <a:xfrm rot="16200000">
            <a:off x="5922802" y="485940"/>
            <a:ext cx="351303" cy="11704321"/>
          </a:xfrm>
          <a:prstGeom prst="corner">
            <a:avLst>
              <a:gd name="adj1" fmla="val 662637"/>
              <a:gd name="adj2" fmla="val 20413"/>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F5CAEC9C-EC21-4A29-A0C7-9CE36D93882A}"/>
              </a:ext>
              <a:ext uri="{C183D7F6-B498-43B3-948B-1728B52AA6E4}">
                <adec:decorative xmlns:adec="http://schemas.microsoft.com/office/drawing/2017/decorative" val="1"/>
              </a:ext>
            </a:extLst>
          </p:cNvPr>
          <p:cNvGrpSpPr/>
          <p:nvPr/>
        </p:nvGrpSpPr>
        <p:grpSpPr>
          <a:xfrm>
            <a:off x="9667760" y="6193281"/>
            <a:ext cx="2249424" cy="285438"/>
            <a:chOff x="9679756" y="6397534"/>
            <a:chExt cx="2249424" cy="285438"/>
          </a:xfrm>
        </p:grpSpPr>
        <p:sp>
          <p:nvSpPr>
            <p:cNvPr id="257" name="Rectangle 256">
              <a:hlinkClick r:id="rId1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36A0FDA2-1D6D-43DB-A126-77E39C7F1C66}"/>
                </a:ext>
              </a:extLst>
            </p:cNvPr>
            <p:cNvSpPr/>
            <p:nvPr/>
          </p:nvSpPr>
          <p:spPr>
            <a:xfrm>
              <a:off x="9679756" y="6397534"/>
              <a:ext cx="2249424" cy="285438"/>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2857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signals per day of security context</a:t>
              </a:r>
            </a:p>
          </p:txBody>
        </p:sp>
        <p:grpSp>
          <p:nvGrpSpPr>
            <p:cNvPr id="259" name="Group 4">
              <a:extLst>
                <a:ext uri="{FF2B5EF4-FFF2-40B4-BE49-F238E27FC236}">
                  <a16:creationId xmlns:a16="http://schemas.microsoft.com/office/drawing/2014/main" id="{F5F59388-6755-4905-A591-0119258FF99F}"/>
                </a:ext>
              </a:extLst>
            </p:cNvPr>
            <p:cNvGrpSpPr>
              <a:grpSpLocks noChangeAspect="1"/>
            </p:cNvGrpSpPr>
            <p:nvPr/>
          </p:nvGrpSpPr>
          <p:grpSpPr bwMode="auto">
            <a:xfrm>
              <a:off x="9749759" y="6443422"/>
              <a:ext cx="202675" cy="202675"/>
              <a:chOff x="380" y="3325"/>
              <a:chExt cx="286" cy="286"/>
            </a:xfrm>
            <a:solidFill>
              <a:srgbClr val="243A5E"/>
            </a:solidFill>
          </p:grpSpPr>
          <p:sp>
            <p:nvSpPr>
              <p:cNvPr id="260" name="Freeform 5">
                <a:extLst>
                  <a:ext uri="{FF2B5EF4-FFF2-40B4-BE49-F238E27FC236}">
                    <a16:creationId xmlns:a16="http://schemas.microsoft.com/office/drawing/2014/main" id="{D4FEFBFB-DA46-4181-9126-8593C292A94F}"/>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3" name="Oval 6">
                <a:extLst>
                  <a:ext uri="{FF2B5EF4-FFF2-40B4-BE49-F238E27FC236}">
                    <a16:creationId xmlns:a16="http://schemas.microsoft.com/office/drawing/2014/main" id="{5FB00BCA-CC8B-4626-B060-10D0187FD6D0}"/>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4" name="Oval 7">
                <a:extLst>
                  <a:ext uri="{FF2B5EF4-FFF2-40B4-BE49-F238E27FC236}">
                    <a16:creationId xmlns:a16="http://schemas.microsoft.com/office/drawing/2014/main" id="{5F21F002-E547-47CC-8A22-632DC3E1FAAE}"/>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6" name="Oval 8">
                <a:extLst>
                  <a:ext uri="{FF2B5EF4-FFF2-40B4-BE49-F238E27FC236}">
                    <a16:creationId xmlns:a16="http://schemas.microsoft.com/office/drawing/2014/main" id="{4D82AB53-C187-4E9A-823F-A67A8769F22C}"/>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7" name="Oval 9">
                <a:extLst>
                  <a:ext uri="{FF2B5EF4-FFF2-40B4-BE49-F238E27FC236}">
                    <a16:creationId xmlns:a16="http://schemas.microsoft.com/office/drawing/2014/main" id="{3D82C114-B1DD-44BE-B288-485D5FB54A6D}"/>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8" name="Oval 10">
                <a:extLst>
                  <a:ext uri="{FF2B5EF4-FFF2-40B4-BE49-F238E27FC236}">
                    <a16:creationId xmlns:a16="http://schemas.microsoft.com/office/drawing/2014/main" id="{20A2EF8C-7500-4942-8E5C-8325B4F4788D}"/>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9" name="Oval 11">
                <a:extLst>
                  <a:ext uri="{FF2B5EF4-FFF2-40B4-BE49-F238E27FC236}">
                    <a16:creationId xmlns:a16="http://schemas.microsoft.com/office/drawing/2014/main" id="{8AD57867-45AC-48A8-9A50-18E3D55BBCA8}"/>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0" name="Oval 12">
                <a:extLst>
                  <a:ext uri="{FF2B5EF4-FFF2-40B4-BE49-F238E27FC236}">
                    <a16:creationId xmlns:a16="http://schemas.microsoft.com/office/drawing/2014/main" id="{22C1C554-F6AA-4849-88C4-D434BFC60EB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07" name="Group 106">
            <a:extLst>
              <a:ext uri="{FF2B5EF4-FFF2-40B4-BE49-F238E27FC236}">
                <a16:creationId xmlns:a16="http://schemas.microsoft.com/office/drawing/2014/main" id="{59608A28-D4FF-4BCE-99E4-3170D9E826E3}"/>
              </a:ext>
              <a:ext uri="{C183D7F6-B498-43B3-948B-1728B52AA6E4}">
                <adec:decorative xmlns:adec="http://schemas.microsoft.com/office/drawing/2017/decorative" val="1"/>
              </a:ext>
            </a:extLst>
          </p:cNvPr>
          <p:cNvGrpSpPr/>
          <p:nvPr/>
        </p:nvGrpSpPr>
        <p:grpSpPr>
          <a:xfrm>
            <a:off x="5183531" y="2127902"/>
            <a:ext cx="320610" cy="310804"/>
            <a:chOff x="5173167" y="1916363"/>
            <a:chExt cx="330291" cy="320189"/>
          </a:xfrm>
          <a:effectLst/>
        </p:grpSpPr>
        <p:sp>
          <p:nvSpPr>
            <p:cNvPr id="106" name="Diamond 105">
              <a:extLst>
                <a:ext uri="{FF2B5EF4-FFF2-40B4-BE49-F238E27FC236}">
                  <a16:creationId xmlns:a16="http://schemas.microsoft.com/office/drawing/2014/main" id="{BBA427EE-2CB6-4405-A825-9B72437346F9}"/>
                </a:ext>
              </a:extLst>
            </p:cNvPr>
            <p:cNvSpPr/>
            <p:nvPr/>
          </p:nvSpPr>
          <p:spPr bwMode="auto">
            <a:xfrm>
              <a:off x="5173167" y="1916363"/>
              <a:ext cx="330291" cy="320189"/>
            </a:xfrm>
            <a:custGeom>
              <a:avLst/>
              <a:gdLst>
                <a:gd name="connsiteX0" fmla="*/ 0 w 398962"/>
                <a:gd name="connsiteY0" fmla="*/ 218637 h 437274"/>
                <a:gd name="connsiteX1" fmla="*/ 199481 w 398962"/>
                <a:gd name="connsiteY1" fmla="*/ 0 h 437274"/>
                <a:gd name="connsiteX2" fmla="*/ 398962 w 398962"/>
                <a:gd name="connsiteY2" fmla="*/ 218637 h 437274"/>
                <a:gd name="connsiteX3" fmla="*/ 199481 w 398962"/>
                <a:gd name="connsiteY3" fmla="*/ 437274 h 437274"/>
                <a:gd name="connsiteX4" fmla="*/ 0 w 398962"/>
                <a:gd name="connsiteY4" fmla="*/ 218637 h 437274"/>
                <a:gd name="connsiteX0" fmla="*/ 0 w 359274"/>
                <a:gd name="connsiteY0" fmla="*/ 194825 h 437274"/>
                <a:gd name="connsiteX1" fmla="*/ 159793 w 359274"/>
                <a:gd name="connsiteY1" fmla="*/ 0 h 437274"/>
                <a:gd name="connsiteX2" fmla="*/ 359274 w 359274"/>
                <a:gd name="connsiteY2" fmla="*/ 218637 h 437274"/>
                <a:gd name="connsiteX3" fmla="*/ 159793 w 359274"/>
                <a:gd name="connsiteY3" fmla="*/ 437274 h 437274"/>
                <a:gd name="connsiteX4" fmla="*/ 0 w 359274"/>
                <a:gd name="connsiteY4" fmla="*/ 194825 h 437274"/>
                <a:gd name="connsiteX0" fmla="*/ 0 w 317999"/>
                <a:gd name="connsiteY0" fmla="*/ 194825 h 437274"/>
                <a:gd name="connsiteX1" fmla="*/ 159793 w 317999"/>
                <a:gd name="connsiteY1" fmla="*/ 0 h 437274"/>
                <a:gd name="connsiteX2" fmla="*/ 317999 w 317999"/>
                <a:gd name="connsiteY2" fmla="*/ 197999 h 437274"/>
                <a:gd name="connsiteX3" fmla="*/ 159793 w 317999"/>
                <a:gd name="connsiteY3" fmla="*/ 437274 h 437274"/>
                <a:gd name="connsiteX4" fmla="*/ 0 w 317999"/>
                <a:gd name="connsiteY4" fmla="*/ 194825 h 437274"/>
                <a:gd name="connsiteX0" fmla="*/ 0 w 317999"/>
                <a:gd name="connsiteY0" fmla="*/ 194825 h 340437"/>
                <a:gd name="connsiteX1" fmla="*/ 159793 w 317999"/>
                <a:gd name="connsiteY1" fmla="*/ 0 h 340437"/>
                <a:gd name="connsiteX2" fmla="*/ 317999 w 317999"/>
                <a:gd name="connsiteY2" fmla="*/ 197999 h 340437"/>
                <a:gd name="connsiteX3" fmla="*/ 169318 w 317999"/>
                <a:gd name="connsiteY3" fmla="*/ 340437 h 340437"/>
                <a:gd name="connsiteX4" fmla="*/ 0 w 317999"/>
                <a:gd name="connsiteY4" fmla="*/ 194825 h 340437"/>
                <a:gd name="connsiteX0" fmla="*/ 0 w 317999"/>
                <a:gd name="connsiteY0" fmla="*/ 194825 h 318212"/>
                <a:gd name="connsiteX1" fmla="*/ 159793 w 317999"/>
                <a:gd name="connsiteY1" fmla="*/ 0 h 318212"/>
                <a:gd name="connsiteX2" fmla="*/ 317999 w 317999"/>
                <a:gd name="connsiteY2" fmla="*/ 197999 h 318212"/>
                <a:gd name="connsiteX3" fmla="*/ 164556 w 317999"/>
                <a:gd name="connsiteY3" fmla="*/ 318212 h 318212"/>
                <a:gd name="connsiteX4" fmla="*/ 0 w 317999"/>
                <a:gd name="connsiteY4" fmla="*/ 194825 h 318212"/>
                <a:gd name="connsiteX0" fmla="*/ 0 w 317999"/>
                <a:gd name="connsiteY0" fmla="*/ 194825 h 318212"/>
                <a:gd name="connsiteX1" fmla="*/ 159793 w 317999"/>
                <a:gd name="connsiteY1" fmla="*/ 0 h 318212"/>
                <a:gd name="connsiteX2" fmla="*/ 317999 w 317999"/>
                <a:gd name="connsiteY2" fmla="*/ 197999 h 318212"/>
                <a:gd name="connsiteX3" fmla="*/ 157723 w 317999"/>
                <a:gd name="connsiteY3" fmla="*/ 318212 h 318212"/>
                <a:gd name="connsiteX4" fmla="*/ 0 w 317999"/>
                <a:gd name="connsiteY4" fmla="*/ 194825 h 318212"/>
                <a:gd name="connsiteX0" fmla="*/ 0 w 328250"/>
                <a:gd name="connsiteY0" fmla="*/ 194825 h 318212"/>
                <a:gd name="connsiteX1" fmla="*/ 170044 w 328250"/>
                <a:gd name="connsiteY1" fmla="*/ 0 h 318212"/>
                <a:gd name="connsiteX2" fmla="*/ 328250 w 328250"/>
                <a:gd name="connsiteY2" fmla="*/ 197999 h 318212"/>
                <a:gd name="connsiteX3" fmla="*/ 167974 w 328250"/>
                <a:gd name="connsiteY3" fmla="*/ 318212 h 318212"/>
                <a:gd name="connsiteX4" fmla="*/ 0 w 328250"/>
                <a:gd name="connsiteY4" fmla="*/ 194825 h 31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50" h="318212">
                  <a:moveTo>
                    <a:pt x="0" y="194825"/>
                  </a:moveTo>
                  <a:lnTo>
                    <a:pt x="170044" y="0"/>
                  </a:lnTo>
                  <a:lnTo>
                    <a:pt x="328250" y="197999"/>
                  </a:lnTo>
                  <a:lnTo>
                    <a:pt x="167974" y="318212"/>
                  </a:lnTo>
                  <a:lnTo>
                    <a:pt x="0" y="194825"/>
                  </a:lnTo>
                  <a:close/>
                </a:path>
              </a:pathLst>
            </a:custGeom>
            <a:solidFill>
              <a:srgbClr val="FFFFFF"/>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5" name="Graphic 104">
              <a:extLst>
                <a:ext uri="{FF2B5EF4-FFF2-40B4-BE49-F238E27FC236}">
                  <a16:creationId xmlns:a16="http://schemas.microsoft.com/office/drawing/2014/main" id="{9A5E7347-02B1-4E44-8071-44CB437BD4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14735" y="1947723"/>
              <a:ext cx="257470" cy="257470"/>
            </a:xfrm>
            <a:prstGeom prst="rect">
              <a:avLst/>
            </a:prstGeom>
            <a:effectLst/>
          </p:spPr>
        </p:pic>
      </p:grpSp>
      <p:grpSp>
        <p:nvGrpSpPr>
          <p:cNvPr id="261" name="Group 260">
            <a:extLst>
              <a:ext uri="{FF2B5EF4-FFF2-40B4-BE49-F238E27FC236}">
                <a16:creationId xmlns:a16="http://schemas.microsoft.com/office/drawing/2014/main" id="{1AB5A82D-206B-4BD4-A866-5006EE06C8AC}"/>
              </a:ext>
              <a:ext uri="{C183D7F6-B498-43B3-948B-1728B52AA6E4}">
                <adec:decorative xmlns:adec="http://schemas.microsoft.com/office/drawing/2017/decorative" val="1"/>
              </a:ext>
            </a:extLst>
          </p:cNvPr>
          <p:cNvGrpSpPr/>
          <p:nvPr/>
        </p:nvGrpSpPr>
        <p:grpSpPr>
          <a:xfrm>
            <a:off x="4631461" y="2711685"/>
            <a:ext cx="2401021" cy="310657"/>
            <a:chOff x="6797612" y="3887761"/>
            <a:chExt cx="3693543" cy="477891"/>
          </a:xfrm>
        </p:grpSpPr>
        <p:pic>
          <p:nvPicPr>
            <p:cNvPr id="262" name="Picture 261" descr="Logo&#10;&#10;Description automatically generated">
              <a:extLst>
                <a:ext uri="{FF2B5EF4-FFF2-40B4-BE49-F238E27FC236}">
                  <a16:creationId xmlns:a16="http://schemas.microsoft.com/office/drawing/2014/main" id="{ED59FC4B-11E6-4850-A6CF-9394DB8BAC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92462" y="3973942"/>
              <a:ext cx="312466" cy="312466"/>
            </a:xfrm>
            <a:prstGeom prst="rect">
              <a:avLst/>
            </a:prstGeom>
          </p:spPr>
        </p:pic>
        <p:pic>
          <p:nvPicPr>
            <p:cNvPr id="274" name="Picture 273" descr="Icon&#10;&#10;Description automatically generated">
              <a:extLst>
                <a:ext uri="{FF2B5EF4-FFF2-40B4-BE49-F238E27FC236}">
                  <a16:creationId xmlns:a16="http://schemas.microsoft.com/office/drawing/2014/main" id="{D663E054-AAF1-4DA6-8F7C-7C9D3259533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33542" y="3992576"/>
              <a:ext cx="261202" cy="293486"/>
            </a:xfrm>
            <a:prstGeom prst="rect">
              <a:avLst/>
            </a:prstGeom>
          </p:spPr>
        </p:pic>
        <p:pic>
          <p:nvPicPr>
            <p:cNvPr id="276" name="Picture 275" descr="Icon&#10;&#10;Description automatically generated">
              <a:extLst>
                <a:ext uri="{FF2B5EF4-FFF2-40B4-BE49-F238E27FC236}">
                  <a16:creationId xmlns:a16="http://schemas.microsoft.com/office/drawing/2014/main" id="{A716DAFD-7094-4AD6-8A5F-F4683D6E31D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0899" y="3887761"/>
              <a:ext cx="477891" cy="477891"/>
            </a:xfrm>
            <a:prstGeom prst="rect">
              <a:avLst/>
            </a:prstGeom>
          </p:spPr>
        </p:pic>
        <p:pic>
          <p:nvPicPr>
            <p:cNvPr id="277" name="Picture 276" descr="Logo&#10;&#10;Description automatically generated">
              <a:extLst>
                <a:ext uri="{FF2B5EF4-FFF2-40B4-BE49-F238E27FC236}">
                  <a16:creationId xmlns:a16="http://schemas.microsoft.com/office/drawing/2014/main" id="{6FCBA6F1-2D5B-4AB8-AB5F-D008D8231D5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77404" y="3945137"/>
              <a:ext cx="186444" cy="341749"/>
            </a:xfrm>
            <a:prstGeom prst="rect">
              <a:avLst/>
            </a:prstGeom>
          </p:spPr>
        </p:pic>
        <p:pic>
          <p:nvPicPr>
            <p:cNvPr id="279" name="Picture 2" descr="See the source image">
              <a:extLst>
                <a:ext uri="{FF2B5EF4-FFF2-40B4-BE49-F238E27FC236}">
                  <a16:creationId xmlns:a16="http://schemas.microsoft.com/office/drawing/2014/main" id="{1240F7C6-83A1-45A7-AFC4-7B42FC9BFF2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97612" y="3974758"/>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4" descr="See the source image">
              <a:extLst>
                <a:ext uri="{FF2B5EF4-FFF2-40B4-BE49-F238E27FC236}">
                  <a16:creationId xmlns:a16="http://schemas.microsoft.com/office/drawing/2014/main" id="{61361854-FC40-4572-AE58-F8D357B545A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30025" y="3944184"/>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6" descr="See the source image">
              <a:extLst>
                <a:ext uri="{FF2B5EF4-FFF2-40B4-BE49-F238E27FC236}">
                  <a16:creationId xmlns:a16="http://schemas.microsoft.com/office/drawing/2014/main" id="{8800FCE3-B00B-4A3C-98E1-3CD21E74341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28196" y="4074059"/>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294" name="Group 293">
              <a:extLst>
                <a:ext uri="{FF2B5EF4-FFF2-40B4-BE49-F238E27FC236}">
                  <a16:creationId xmlns:a16="http://schemas.microsoft.com/office/drawing/2014/main" id="{672EFD26-F463-4126-B97C-CDBE78CE0292}"/>
                </a:ext>
              </a:extLst>
            </p:cNvPr>
            <p:cNvGrpSpPr/>
            <p:nvPr/>
          </p:nvGrpSpPr>
          <p:grpSpPr>
            <a:xfrm>
              <a:off x="10223358" y="4104437"/>
              <a:ext cx="267797" cy="64881"/>
              <a:chOff x="9779309" y="3865093"/>
              <a:chExt cx="161337" cy="39088"/>
            </a:xfrm>
          </p:grpSpPr>
          <p:sp>
            <p:nvSpPr>
              <p:cNvPr id="299" name="Oval 298">
                <a:extLst>
                  <a:ext uri="{FF2B5EF4-FFF2-40B4-BE49-F238E27FC236}">
                    <a16:creationId xmlns:a16="http://schemas.microsoft.com/office/drawing/2014/main" id="{44D3FE95-0BB2-439D-BA72-82166A63527F}"/>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0" name="Oval 299">
                <a:extLst>
                  <a:ext uri="{FF2B5EF4-FFF2-40B4-BE49-F238E27FC236}">
                    <a16:creationId xmlns:a16="http://schemas.microsoft.com/office/drawing/2014/main" id="{B8316777-9FF5-4341-87B3-658E9BED36C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1" name="Oval 300">
                <a:extLst>
                  <a:ext uri="{FF2B5EF4-FFF2-40B4-BE49-F238E27FC236}">
                    <a16:creationId xmlns:a16="http://schemas.microsoft.com/office/drawing/2014/main" id="{26FB7EC6-6704-4BE3-B30B-2D822FB93EA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14" name="Group 313">
            <a:extLst>
              <a:ext uri="{FF2B5EF4-FFF2-40B4-BE49-F238E27FC236}">
                <a16:creationId xmlns:a16="http://schemas.microsoft.com/office/drawing/2014/main" id="{A9F81FB0-D787-422C-9C70-6E91BD12915B}"/>
              </a:ext>
              <a:ext uri="{C183D7F6-B498-43B3-948B-1728B52AA6E4}">
                <adec:decorative xmlns:adec="http://schemas.microsoft.com/office/drawing/2017/decorative" val="1"/>
              </a:ext>
            </a:extLst>
          </p:cNvPr>
          <p:cNvGrpSpPr/>
          <p:nvPr/>
        </p:nvGrpSpPr>
        <p:grpSpPr>
          <a:xfrm>
            <a:off x="260002" y="3186507"/>
            <a:ext cx="1801368" cy="1353312"/>
            <a:chOff x="260002" y="4553575"/>
            <a:chExt cx="1801368" cy="1353312"/>
          </a:xfrm>
        </p:grpSpPr>
        <p:sp>
          <p:nvSpPr>
            <p:cNvPr id="315" name="Rectangle 314">
              <a:extLst>
                <a:ext uri="{FF2B5EF4-FFF2-40B4-BE49-F238E27FC236}">
                  <a16:creationId xmlns:a16="http://schemas.microsoft.com/office/drawing/2014/main" id="{2B4C58F8-8C75-4017-A374-0F4053342639}"/>
                </a:ext>
              </a:extLst>
            </p:cNvPr>
            <p:cNvSpPr/>
            <p:nvPr/>
          </p:nvSpPr>
          <p:spPr bwMode="auto">
            <a:xfrm>
              <a:off x="260002" y="4553575"/>
              <a:ext cx="1801368"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315">
              <a:extLst>
                <a:ext uri="{FF2B5EF4-FFF2-40B4-BE49-F238E27FC236}">
                  <a16:creationId xmlns:a16="http://schemas.microsoft.com/office/drawing/2014/main" id="{39470E92-134E-4F42-987C-7DCAF81D496F}"/>
                </a:ext>
              </a:extLst>
            </p:cNvPr>
            <p:cNvSpPr/>
            <p:nvPr/>
          </p:nvSpPr>
          <p:spPr>
            <a:xfrm>
              <a:off x="260002" y="4553575"/>
              <a:ext cx="1801368" cy="274320"/>
            </a:xfrm>
            <a:prstGeom prst="rect">
              <a:avLst/>
            </a:prstGeom>
            <a:solidFill>
              <a:srgbClr val="0076D3"/>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grpSp>
      <p:grpSp>
        <p:nvGrpSpPr>
          <p:cNvPr id="323" name="!! Hybrid">
            <a:extLst>
              <a:ext uri="{FF2B5EF4-FFF2-40B4-BE49-F238E27FC236}">
                <a16:creationId xmlns:a16="http://schemas.microsoft.com/office/drawing/2014/main" id="{8721962C-922D-4E66-B8E0-2D894D22B297}"/>
              </a:ext>
              <a:ext uri="{C183D7F6-B498-43B3-948B-1728B52AA6E4}">
                <adec:decorative xmlns:adec="http://schemas.microsoft.com/office/drawing/2017/decorative" val="1"/>
              </a:ext>
            </a:extLst>
          </p:cNvPr>
          <p:cNvGrpSpPr/>
          <p:nvPr/>
        </p:nvGrpSpPr>
        <p:grpSpPr>
          <a:xfrm>
            <a:off x="4307532" y="3186507"/>
            <a:ext cx="5221224" cy="1353312"/>
            <a:chOff x="4307532" y="4553575"/>
            <a:chExt cx="5221224" cy="1353312"/>
          </a:xfrm>
        </p:grpSpPr>
        <p:sp>
          <p:nvSpPr>
            <p:cNvPr id="324" name="Rectangle 323">
              <a:extLst>
                <a:ext uri="{FF2B5EF4-FFF2-40B4-BE49-F238E27FC236}">
                  <a16:creationId xmlns:a16="http://schemas.microsoft.com/office/drawing/2014/main" id="{9FABEE73-B739-4913-A964-2E744BCC5B40}"/>
                </a:ext>
              </a:extLst>
            </p:cNvPr>
            <p:cNvSpPr/>
            <p:nvPr/>
          </p:nvSpPr>
          <p:spPr bwMode="auto">
            <a:xfrm>
              <a:off x="4307532" y="4553575"/>
              <a:ext cx="5221224"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D3208EEC-3B99-4762-AFA3-97D618800C86}"/>
                </a:ext>
              </a:extLst>
            </p:cNvPr>
            <p:cNvSpPr/>
            <p:nvPr/>
          </p:nvSpPr>
          <p:spPr>
            <a:xfrm>
              <a:off x="4307532" y="4553575"/>
              <a:ext cx="5221224" cy="274320"/>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grpSp>
      <p:grpSp>
        <p:nvGrpSpPr>
          <p:cNvPr id="327" name="!! Soft">
            <a:extLst>
              <a:ext uri="{FF2B5EF4-FFF2-40B4-BE49-F238E27FC236}">
                <a16:creationId xmlns:a16="http://schemas.microsoft.com/office/drawing/2014/main" id="{6F200DAD-A54F-40C6-A6D5-604F4EE56FA6}"/>
              </a:ext>
              <a:ext uri="{C183D7F6-B498-43B3-948B-1728B52AA6E4}">
                <adec:decorative xmlns:adec="http://schemas.microsoft.com/office/drawing/2017/decorative" val="1"/>
              </a:ext>
            </a:extLst>
          </p:cNvPr>
          <p:cNvGrpSpPr/>
          <p:nvPr/>
        </p:nvGrpSpPr>
        <p:grpSpPr>
          <a:xfrm>
            <a:off x="2178611" y="3186507"/>
            <a:ext cx="2011680" cy="1353312"/>
            <a:chOff x="2178611" y="4553575"/>
            <a:chExt cx="2011680" cy="1353312"/>
          </a:xfrm>
        </p:grpSpPr>
        <p:sp>
          <p:nvSpPr>
            <p:cNvPr id="330" name="Rectangle 329">
              <a:extLst>
                <a:ext uri="{FF2B5EF4-FFF2-40B4-BE49-F238E27FC236}">
                  <a16:creationId xmlns:a16="http://schemas.microsoft.com/office/drawing/2014/main" id="{D36DAF91-107F-4E87-A759-B2F5C43E9BE0}"/>
                </a:ext>
                <a:ext uri="{C183D7F6-B498-43B3-948B-1728B52AA6E4}">
                  <adec:decorative xmlns:adec="http://schemas.microsoft.com/office/drawing/2017/decorative" val="1"/>
                </a:ext>
              </a:extLst>
            </p:cNvPr>
            <p:cNvSpPr/>
            <p:nvPr/>
          </p:nvSpPr>
          <p:spPr bwMode="auto">
            <a:xfrm>
              <a:off x="2178611" y="4553575"/>
              <a:ext cx="201168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80FFD39F-5FA3-4B89-8530-F60E86995185}"/>
                </a:ext>
              </a:extLst>
            </p:cNvPr>
            <p:cNvSpPr/>
            <p:nvPr/>
          </p:nvSpPr>
          <p:spPr>
            <a:xfrm>
              <a:off x="2178611" y="4553575"/>
              <a:ext cx="2011680" cy="274320"/>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grpSp>
        <p:nvGrpSpPr>
          <p:cNvPr id="332" name="!! Soft icons">
            <a:extLst>
              <a:ext uri="{FF2B5EF4-FFF2-40B4-BE49-F238E27FC236}">
                <a16:creationId xmlns:a16="http://schemas.microsoft.com/office/drawing/2014/main" id="{4962F567-1EA8-4D69-B061-D1846BAA939E}"/>
              </a:ext>
              <a:ext uri="{C183D7F6-B498-43B3-948B-1728B52AA6E4}">
                <adec:decorative xmlns:adec="http://schemas.microsoft.com/office/drawing/2017/decorative" val="1"/>
              </a:ext>
            </a:extLst>
          </p:cNvPr>
          <p:cNvGrpSpPr/>
          <p:nvPr/>
        </p:nvGrpSpPr>
        <p:grpSpPr>
          <a:xfrm>
            <a:off x="2362099" y="3700378"/>
            <a:ext cx="1652537" cy="633950"/>
            <a:chOff x="2104721" y="4788846"/>
            <a:chExt cx="1412900" cy="542021"/>
          </a:xfrm>
        </p:grpSpPr>
        <p:pic>
          <p:nvPicPr>
            <p:cNvPr id="333" name="Picture 332">
              <a:extLst>
                <a:ext uri="{FF2B5EF4-FFF2-40B4-BE49-F238E27FC236}">
                  <a16:creationId xmlns:a16="http://schemas.microsoft.com/office/drawing/2014/main" id="{BE7F26F3-5C54-4907-8C06-AED2D57780A9}"/>
                </a:ext>
              </a:extLst>
            </p:cNvPr>
            <p:cNvPicPr>
              <a:picLocks noChangeAspect="1"/>
            </p:cNvPicPr>
            <p:nvPr/>
          </p:nvPicPr>
          <p:blipFill rotWithShape="1">
            <a:blip r:embed="rId25">
              <a:extLst>
                <a:ext uri="{28A0092B-C50C-407E-A947-70E740481C1C}">
                  <a14:useLocalDpi xmlns:a14="http://schemas.microsoft.com/office/drawing/2010/main" val="0"/>
                </a:ext>
              </a:extLst>
            </a:blip>
            <a:srcRect/>
            <a:stretch/>
          </p:blipFill>
          <p:spPr>
            <a:xfrm>
              <a:off x="2427359" y="4789439"/>
              <a:ext cx="168902" cy="225041"/>
            </a:xfrm>
            <a:prstGeom prst="rect">
              <a:avLst/>
            </a:prstGeom>
          </p:spPr>
        </p:pic>
        <p:pic>
          <p:nvPicPr>
            <p:cNvPr id="335" name="Picture 334">
              <a:extLst>
                <a:ext uri="{FF2B5EF4-FFF2-40B4-BE49-F238E27FC236}">
                  <a16:creationId xmlns:a16="http://schemas.microsoft.com/office/drawing/2014/main" id="{321B28A0-67E3-4B96-897D-0552E5D5E034}"/>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353999" y="4817091"/>
              <a:ext cx="163622" cy="163620"/>
            </a:xfrm>
            <a:prstGeom prst="rect">
              <a:avLst/>
            </a:prstGeom>
          </p:spPr>
        </p:pic>
        <p:pic>
          <p:nvPicPr>
            <p:cNvPr id="336" name="Picture 335">
              <a:extLst>
                <a:ext uri="{FF2B5EF4-FFF2-40B4-BE49-F238E27FC236}">
                  <a16:creationId xmlns:a16="http://schemas.microsoft.com/office/drawing/2014/main" id="{FEBA00EC-BB05-42A0-88D9-B603194E793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00655" y="4809265"/>
              <a:ext cx="255977" cy="179271"/>
            </a:xfrm>
            <a:prstGeom prst="rect">
              <a:avLst/>
            </a:prstGeom>
          </p:spPr>
        </p:pic>
        <p:pic>
          <p:nvPicPr>
            <p:cNvPr id="337" name="Picture 336">
              <a:extLst>
                <a:ext uri="{FF2B5EF4-FFF2-40B4-BE49-F238E27FC236}">
                  <a16:creationId xmlns:a16="http://schemas.microsoft.com/office/drawing/2014/main" id="{E5769BB8-4337-4667-9E82-2FBF5920429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722178" y="4808345"/>
              <a:ext cx="181112" cy="181112"/>
            </a:xfrm>
            <a:prstGeom prst="rect">
              <a:avLst/>
            </a:prstGeom>
          </p:spPr>
        </p:pic>
        <p:pic>
          <p:nvPicPr>
            <p:cNvPr id="340" name="Picture 339">
              <a:extLst>
                <a:ext uri="{FF2B5EF4-FFF2-40B4-BE49-F238E27FC236}">
                  <a16:creationId xmlns:a16="http://schemas.microsoft.com/office/drawing/2014/main" id="{7058C3DE-BB98-4974-B970-71689C7D2EA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20810" y="5097610"/>
              <a:ext cx="205831" cy="203137"/>
            </a:xfrm>
            <a:prstGeom prst="rect">
              <a:avLst/>
            </a:prstGeom>
          </p:spPr>
        </p:pic>
        <p:grpSp>
          <p:nvGrpSpPr>
            <p:cNvPr id="341" name="Group 340">
              <a:extLst>
                <a:ext uri="{FF2B5EF4-FFF2-40B4-BE49-F238E27FC236}">
                  <a16:creationId xmlns:a16="http://schemas.microsoft.com/office/drawing/2014/main" id="{18B7473F-5239-466F-A750-53754091DFEF}"/>
                </a:ext>
              </a:extLst>
            </p:cNvPr>
            <p:cNvGrpSpPr/>
            <p:nvPr/>
          </p:nvGrpSpPr>
          <p:grpSpPr>
            <a:xfrm>
              <a:off x="3358773" y="5173883"/>
              <a:ext cx="133128" cy="30728"/>
              <a:chOff x="2345739" y="758385"/>
              <a:chExt cx="412246" cy="115305"/>
            </a:xfrm>
            <a:solidFill>
              <a:srgbClr val="000000">
                <a:lumMod val="65000"/>
                <a:lumOff val="35000"/>
              </a:srgbClr>
            </a:solidFill>
          </p:grpSpPr>
          <p:sp>
            <p:nvSpPr>
              <p:cNvPr id="500" name="Oval 499">
                <a:extLst>
                  <a:ext uri="{FF2B5EF4-FFF2-40B4-BE49-F238E27FC236}">
                    <a16:creationId xmlns:a16="http://schemas.microsoft.com/office/drawing/2014/main" id="{1FB9A641-A836-4A8D-AF30-F60E4F266A34}"/>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967B110F-95AE-4C31-B1A5-E8F694FE125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867FD449-25E0-40C1-9660-0EE3288C2075}"/>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74" name="Picture 473">
              <a:extLst>
                <a:ext uri="{FF2B5EF4-FFF2-40B4-BE49-F238E27FC236}">
                  <a16:creationId xmlns:a16="http://schemas.microsoft.com/office/drawing/2014/main" id="{2BFF2390-07AA-4A67-BD93-25FDFD0F0702}"/>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508901" y="5115883"/>
              <a:ext cx="163827" cy="152266"/>
            </a:xfrm>
            <a:prstGeom prst="rect">
              <a:avLst/>
            </a:prstGeom>
          </p:spPr>
        </p:pic>
        <p:pic>
          <p:nvPicPr>
            <p:cNvPr id="478" name="Picture 477">
              <a:extLst>
                <a:ext uri="{FF2B5EF4-FFF2-40B4-BE49-F238E27FC236}">
                  <a16:creationId xmlns:a16="http://schemas.microsoft.com/office/drawing/2014/main" id="{DE669F59-EF70-42AC-9946-F37581C98B23}"/>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790840" y="5103728"/>
              <a:ext cx="175469" cy="175467"/>
            </a:xfrm>
            <a:prstGeom prst="rect">
              <a:avLst/>
            </a:prstGeom>
          </p:spPr>
        </p:pic>
        <p:pic>
          <p:nvPicPr>
            <p:cNvPr id="498" name="Picture 497">
              <a:extLst>
                <a:ext uri="{FF2B5EF4-FFF2-40B4-BE49-F238E27FC236}">
                  <a16:creationId xmlns:a16="http://schemas.microsoft.com/office/drawing/2014/main" id="{88FDBB73-235D-41A6-8FC0-D9402F686EE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041199" y="5054126"/>
              <a:ext cx="264684" cy="276741"/>
            </a:xfrm>
            <a:prstGeom prst="rect">
              <a:avLst/>
            </a:prstGeom>
          </p:spPr>
        </p:pic>
        <p:pic>
          <p:nvPicPr>
            <p:cNvPr id="499" name="Picture 498" descr="A close up of a logo&#10;&#10;Description automatically generated">
              <a:extLst>
                <a:ext uri="{FF2B5EF4-FFF2-40B4-BE49-F238E27FC236}">
                  <a16:creationId xmlns:a16="http://schemas.microsoft.com/office/drawing/2014/main" id="{0D786A47-4733-4F32-BF9F-7DD7379E6EE9}"/>
                </a:ext>
              </a:extLst>
            </p:cNvPr>
            <p:cNvPicPr>
              <a:picLocks noChangeAspect="1"/>
            </p:cNvPicPr>
            <p:nvPr/>
          </p:nvPicPr>
          <p:blipFill>
            <a:blip r:embed="rId33"/>
            <a:stretch>
              <a:fillRect/>
            </a:stretch>
          </p:blipFill>
          <p:spPr>
            <a:xfrm>
              <a:off x="2104721" y="4788846"/>
              <a:ext cx="228414" cy="219604"/>
            </a:xfrm>
            <a:prstGeom prst="rect">
              <a:avLst/>
            </a:prstGeom>
          </p:spPr>
        </p:pic>
      </p:grpSp>
      <p:grpSp>
        <p:nvGrpSpPr>
          <p:cNvPr id="503" name="!! IOT">
            <a:extLst>
              <a:ext uri="{FF2B5EF4-FFF2-40B4-BE49-F238E27FC236}">
                <a16:creationId xmlns:a16="http://schemas.microsoft.com/office/drawing/2014/main" id="{4374FF58-B27B-46E4-84F2-4B1DA03FE611}"/>
              </a:ext>
              <a:ext uri="{C183D7F6-B498-43B3-948B-1728B52AA6E4}">
                <adec:decorative xmlns:adec="http://schemas.microsoft.com/office/drawing/2017/decorative" val="1"/>
              </a:ext>
            </a:extLst>
          </p:cNvPr>
          <p:cNvGrpSpPr/>
          <p:nvPr/>
        </p:nvGrpSpPr>
        <p:grpSpPr>
          <a:xfrm>
            <a:off x="9645998" y="3186507"/>
            <a:ext cx="2286000" cy="1359218"/>
            <a:chOff x="9645998" y="4553575"/>
            <a:chExt cx="2286000" cy="1359218"/>
          </a:xfrm>
        </p:grpSpPr>
        <p:sp>
          <p:nvSpPr>
            <p:cNvPr id="504" name="Rectangle 503">
              <a:extLst>
                <a:ext uri="{FF2B5EF4-FFF2-40B4-BE49-F238E27FC236}">
                  <a16:creationId xmlns:a16="http://schemas.microsoft.com/office/drawing/2014/main" id="{3A3E7FDD-2273-421B-8988-028A297583C1}"/>
                </a:ext>
              </a:extLst>
            </p:cNvPr>
            <p:cNvSpPr/>
            <p:nvPr/>
          </p:nvSpPr>
          <p:spPr bwMode="auto">
            <a:xfrm>
              <a:off x="9645998" y="4559481"/>
              <a:ext cx="2286000" cy="1353312"/>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5" name="Rectangle 504">
              <a:extLst>
                <a:ext uri="{FF2B5EF4-FFF2-40B4-BE49-F238E27FC236}">
                  <a16:creationId xmlns:a16="http://schemas.microsoft.com/office/drawing/2014/main" id="{4DE149B9-304C-4C51-AEA3-71E36CFE3DE4}"/>
                </a:ext>
              </a:extLst>
            </p:cNvPr>
            <p:cNvSpPr/>
            <p:nvPr/>
          </p:nvSpPr>
          <p:spPr>
            <a:xfrm>
              <a:off x="9645998" y="5638473"/>
              <a:ext cx="2286000" cy="274320"/>
            </a:xfrm>
            <a:prstGeom prst="rect">
              <a:avLst/>
            </a:prstGeom>
            <a:solidFill>
              <a:srgbClr val="D83B01"/>
            </a:solidFill>
          </p:spPr>
          <p:txBody>
            <a:bodyPr wrap="square" lIns="0" tIns="0" rIns="0" bIns="27432"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Operational Technology (OT)</a:t>
              </a:r>
            </a:p>
          </p:txBody>
        </p:sp>
        <p:sp>
          <p:nvSpPr>
            <p:cNvPr id="506" name="Rectangle 505">
              <a:extLst>
                <a:ext uri="{FF2B5EF4-FFF2-40B4-BE49-F238E27FC236}">
                  <a16:creationId xmlns:a16="http://schemas.microsoft.com/office/drawing/2014/main" id="{A9CB8DA7-634B-41A4-8048-EBA351D1E77C}"/>
                </a:ext>
              </a:extLst>
            </p:cNvPr>
            <p:cNvSpPr/>
            <p:nvPr/>
          </p:nvSpPr>
          <p:spPr>
            <a:xfrm>
              <a:off x="9645998" y="4553575"/>
              <a:ext cx="2286000" cy="274320"/>
            </a:xfrm>
            <a:prstGeom prst="rect">
              <a:avLst/>
            </a:prstGeom>
            <a:solidFill>
              <a:srgbClr val="D83B01"/>
            </a:solid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Devices</a:t>
              </a:r>
            </a:p>
          </p:txBody>
        </p:sp>
      </p:grpSp>
      <p:grpSp>
        <p:nvGrpSpPr>
          <p:cNvPr id="507" name="!! End icons">
            <a:extLst>
              <a:ext uri="{FF2B5EF4-FFF2-40B4-BE49-F238E27FC236}">
                <a16:creationId xmlns:a16="http://schemas.microsoft.com/office/drawing/2014/main" id="{F968500F-E2C8-4ED2-A683-834B9F7451D4}"/>
              </a:ext>
              <a:ext uri="{C183D7F6-B498-43B3-948B-1728B52AA6E4}">
                <adec:decorative xmlns:adec="http://schemas.microsoft.com/office/drawing/2017/decorative" val="1"/>
              </a:ext>
            </a:extLst>
          </p:cNvPr>
          <p:cNvGrpSpPr/>
          <p:nvPr/>
        </p:nvGrpSpPr>
        <p:grpSpPr>
          <a:xfrm>
            <a:off x="667426" y="3560023"/>
            <a:ext cx="886222" cy="523641"/>
            <a:chOff x="459591" y="5484095"/>
            <a:chExt cx="1418640" cy="838230"/>
          </a:xfrm>
        </p:grpSpPr>
        <p:grpSp>
          <p:nvGrpSpPr>
            <p:cNvPr id="508" name="Group 507">
              <a:extLst>
                <a:ext uri="{FF2B5EF4-FFF2-40B4-BE49-F238E27FC236}">
                  <a16:creationId xmlns:a16="http://schemas.microsoft.com/office/drawing/2014/main" id="{7C5F0941-484A-4D9F-A409-BE60094DB4B2}"/>
                </a:ext>
              </a:extLst>
            </p:cNvPr>
            <p:cNvGrpSpPr/>
            <p:nvPr/>
          </p:nvGrpSpPr>
          <p:grpSpPr>
            <a:xfrm>
              <a:off x="459591" y="6032021"/>
              <a:ext cx="1418640" cy="290304"/>
              <a:chOff x="10417031" y="4114550"/>
              <a:chExt cx="1095203" cy="224116"/>
            </a:xfrm>
          </p:grpSpPr>
          <p:grpSp>
            <p:nvGrpSpPr>
              <p:cNvPr id="511" name="Group 510">
                <a:extLst>
                  <a:ext uri="{FF2B5EF4-FFF2-40B4-BE49-F238E27FC236}">
                    <a16:creationId xmlns:a16="http://schemas.microsoft.com/office/drawing/2014/main" id="{0F63E908-5A9F-4835-8CE7-630583704677}"/>
                  </a:ext>
                </a:extLst>
              </p:cNvPr>
              <p:cNvGrpSpPr/>
              <p:nvPr/>
            </p:nvGrpSpPr>
            <p:grpSpPr>
              <a:xfrm>
                <a:off x="11215336" y="4114550"/>
                <a:ext cx="296898" cy="224116"/>
                <a:chOff x="7987238" y="1610486"/>
                <a:chExt cx="506061" cy="382007"/>
              </a:xfrm>
            </p:grpSpPr>
            <p:sp>
              <p:nvSpPr>
                <p:cNvPr id="540" name="Rectangle 539">
                  <a:extLst>
                    <a:ext uri="{FF2B5EF4-FFF2-40B4-BE49-F238E27FC236}">
                      <a16:creationId xmlns:a16="http://schemas.microsoft.com/office/drawing/2014/main" id="{CB832123-A204-4535-ABDA-122ACC2C20E5}"/>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CD0A7E1C-EB77-4B02-A1D7-02E0C72AF111}"/>
                    </a:ext>
                  </a:extLst>
                </p:cNvPr>
                <p:cNvGrpSpPr/>
                <p:nvPr/>
              </p:nvGrpSpPr>
              <p:grpSpPr>
                <a:xfrm>
                  <a:off x="7987238" y="1610486"/>
                  <a:ext cx="498447" cy="382007"/>
                  <a:chOff x="9563138" y="2462727"/>
                  <a:chExt cx="516394" cy="395761"/>
                </a:xfrm>
              </p:grpSpPr>
              <p:sp>
                <p:nvSpPr>
                  <p:cNvPr id="542" name="monitor">
                    <a:extLst>
                      <a:ext uri="{FF2B5EF4-FFF2-40B4-BE49-F238E27FC236}">
                        <a16:creationId xmlns:a16="http://schemas.microsoft.com/office/drawing/2014/main" id="{E2F7AAB5-FA9D-432E-A9E4-91BB610E34FA}"/>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8A799AB2-DFE1-41DF-955C-DE9B4EC0CA13}"/>
                      </a:ext>
                    </a:extLst>
                  </p:cNvPr>
                  <p:cNvGrpSpPr/>
                  <p:nvPr/>
                </p:nvGrpSpPr>
                <p:grpSpPr>
                  <a:xfrm>
                    <a:off x="9746672" y="2545410"/>
                    <a:ext cx="107950" cy="134938"/>
                    <a:chOff x="9444088" y="2885171"/>
                    <a:chExt cx="107950" cy="134938"/>
                  </a:xfrm>
                  <a:solidFill>
                    <a:srgbClr val="505050"/>
                  </a:solidFill>
                </p:grpSpPr>
                <p:sp>
                  <p:nvSpPr>
                    <p:cNvPr id="544" name="Freeform 26">
                      <a:extLst>
                        <a:ext uri="{FF2B5EF4-FFF2-40B4-BE49-F238E27FC236}">
                          <a16:creationId xmlns:a16="http://schemas.microsoft.com/office/drawing/2014/main" id="{977C2666-FD08-4C11-A489-A1638DB2C6D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C3376218-B82E-479E-A4B4-A7C39D43DE4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2" name="Group 511">
                <a:extLst>
                  <a:ext uri="{FF2B5EF4-FFF2-40B4-BE49-F238E27FC236}">
                    <a16:creationId xmlns:a16="http://schemas.microsoft.com/office/drawing/2014/main" id="{AB11A300-F015-477B-9B17-F664F11BD995}"/>
                  </a:ext>
                </a:extLst>
              </p:cNvPr>
              <p:cNvGrpSpPr/>
              <p:nvPr/>
            </p:nvGrpSpPr>
            <p:grpSpPr>
              <a:xfrm>
                <a:off x="10835169" y="4114550"/>
                <a:ext cx="292430" cy="224116"/>
                <a:chOff x="7398246" y="1610486"/>
                <a:chExt cx="498447" cy="382007"/>
              </a:xfrm>
            </p:grpSpPr>
            <p:sp>
              <p:nvSpPr>
                <p:cNvPr id="533" name="monitor">
                  <a:extLst>
                    <a:ext uri="{FF2B5EF4-FFF2-40B4-BE49-F238E27FC236}">
                      <a16:creationId xmlns:a16="http://schemas.microsoft.com/office/drawing/2014/main" id="{8F7A8160-AAB2-4551-9D24-64D27D9111B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Rectangle 533">
                  <a:extLst>
                    <a:ext uri="{FF2B5EF4-FFF2-40B4-BE49-F238E27FC236}">
                      <a16:creationId xmlns:a16="http://schemas.microsoft.com/office/drawing/2014/main" id="{993DB61A-2AC5-4FCC-AD48-5640D350F8FC}"/>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5" name="Group 11">
                  <a:extLst>
                    <a:ext uri="{FF2B5EF4-FFF2-40B4-BE49-F238E27FC236}">
                      <a16:creationId xmlns:a16="http://schemas.microsoft.com/office/drawing/2014/main" id="{0D592BD8-91C8-4C72-9E63-FDDCBFF561EE}"/>
                    </a:ext>
                  </a:extLst>
                </p:cNvPr>
                <p:cNvGrpSpPr>
                  <a:grpSpLocks noChangeAspect="1"/>
                </p:cNvGrpSpPr>
                <p:nvPr/>
              </p:nvGrpSpPr>
              <p:grpSpPr bwMode="auto">
                <a:xfrm>
                  <a:off x="7581678" y="1714920"/>
                  <a:ext cx="111860" cy="111860"/>
                  <a:chOff x="5664" y="1835"/>
                  <a:chExt cx="73" cy="73"/>
                </a:xfrm>
                <a:solidFill>
                  <a:srgbClr val="FFFFFF"/>
                </a:solidFill>
              </p:grpSpPr>
              <p:sp>
                <p:nvSpPr>
                  <p:cNvPr id="536" name="Freeform 12">
                    <a:extLst>
                      <a:ext uri="{FF2B5EF4-FFF2-40B4-BE49-F238E27FC236}">
                        <a16:creationId xmlns:a16="http://schemas.microsoft.com/office/drawing/2014/main" id="{09B65A2B-20A8-4C12-84D8-FFD47A66CC1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13">
                    <a:extLst>
                      <a:ext uri="{FF2B5EF4-FFF2-40B4-BE49-F238E27FC236}">
                        <a16:creationId xmlns:a16="http://schemas.microsoft.com/office/drawing/2014/main" id="{5A00B4DE-FACA-4997-8675-F3032E6769B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14">
                    <a:extLst>
                      <a:ext uri="{FF2B5EF4-FFF2-40B4-BE49-F238E27FC236}">
                        <a16:creationId xmlns:a16="http://schemas.microsoft.com/office/drawing/2014/main" id="{29F796AB-5F59-4BD9-8327-16C2213C6E8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15">
                    <a:extLst>
                      <a:ext uri="{FF2B5EF4-FFF2-40B4-BE49-F238E27FC236}">
                        <a16:creationId xmlns:a16="http://schemas.microsoft.com/office/drawing/2014/main" id="{DF35A58D-5BF9-41E1-8D09-349BE5FC196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13" name="Group 512">
                <a:extLst>
                  <a:ext uri="{FF2B5EF4-FFF2-40B4-BE49-F238E27FC236}">
                    <a16:creationId xmlns:a16="http://schemas.microsoft.com/office/drawing/2014/main" id="{68C789CD-4B89-4048-A611-F6E6E0C844AA}"/>
                  </a:ext>
                </a:extLst>
              </p:cNvPr>
              <p:cNvGrpSpPr/>
              <p:nvPr/>
            </p:nvGrpSpPr>
            <p:grpSpPr>
              <a:xfrm>
                <a:off x="10623665" y="4114550"/>
                <a:ext cx="124764" cy="207126"/>
                <a:chOff x="7084723" y="1610486"/>
                <a:chExt cx="212660" cy="353049"/>
              </a:xfrm>
            </p:grpSpPr>
            <p:sp>
              <p:nvSpPr>
                <p:cNvPr id="527" name="Rectangle 526">
                  <a:extLst>
                    <a:ext uri="{FF2B5EF4-FFF2-40B4-BE49-F238E27FC236}">
                      <a16:creationId xmlns:a16="http://schemas.microsoft.com/office/drawing/2014/main" id="{DB255EEA-94F6-4239-9729-70104F2BF3F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5798BE61-692A-44CF-BAA9-51DAA12B1F28}"/>
                    </a:ext>
                  </a:extLst>
                </p:cNvPr>
                <p:cNvGrpSpPr/>
                <p:nvPr/>
              </p:nvGrpSpPr>
              <p:grpSpPr>
                <a:xfrm>
                  <a:off x="7138556" y="1706457"/>
                  <a:ext cx="104198" cy="130248"/>
                  <a:chOff x="9444088" y="2885171"/>
                  <a:chExt cx="107950" cy="134938"/>
                </a:xfrm>
                <a:solidFill>
                  <a:srgbClr val="FFFFFF"/>
                </a:solidFill>
              </p:grpSpPr>
              <p:sp>
                <p:nvSpPr>
                  <p:cNvPr id="531" name="Freeform 26">
                    <a:extLst>
                      <a:ext uri="{FF2B5EF4-FFF2-40B4-BE49-F238E27FC236}">
                        <a16:creationId xmlns:a16="http://schemas.microsoft.com/office/drawing/2014/main" id="{A93AE841-715F-4F49-B0E6-6AC3852BEA9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2" name="Freeform 27">
                    <a:extLst>
                      <a:ext uri="{FF2B5EF4-FFF2-40B4-BE49-F238E27FC236}">
                        <a16:creationId xmlns:a16="http://schemas.microsoft.com/office/drawing/2014/main" id="{826FC518-EBCC-4E60-9E29-86DBD01C230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29" name="CellPhone_E8EA">
                  <a:extLst>
                    <a:ext uri="{FF2B5EF4-FFF2-40B4-BE49-F238E27FC236}">
                      <a16:creationId xmlns:a16="http://schemas.microsoft.com/office/drawing/2014/main" id="{07D0B161-1546-42BD-9079-D0790728CCC1}"/>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0" name="Straight Connector 529">
                  <a:extLst>
                    <a:ext uri="{FF2B5EF4-FFF2-40B4-BE49-F238E27FC236}">
                      <a16:creationId xmlns:a16="http://schemas.microsoft.com/office/drawing/2014/main" id="{55D124CB-DE54-40DB-8FA7-2669A5B2CECE}"/>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4" name="Group 513">
                <a:extLst>
                  <a:ext uri="{FF2B5EF4-FFF2-40B4-BE49-F238E27FC236}">
                    <a16:creationId xmlns:a16="http://schemas.microsoft.com/office/drawing/2014/main" id="{7AB615CB-36F5-44BA-A03D-8EEEAD744CC3}"/>
                  </a:ext>
                </a:extLst>
              </p:cNvPr>
              <p:cNvGrpSpPr/>
              <p:nvPr/>
            </p:nvGrpSpPr>
            <p:grpSpPr>
              <a:xfrm>
                <a:off x="10417031" y="4114550"/>
                <a:ext cx="124297" cy="207126"/>
                <a:chOff x="6490922" y="1610486"/>
                <a:chExt cx="211865" cy="353049"/>
              </a:xfrm>
            </p:grpSpPr>
            <p:sp>
              <p:nvSpPr>
                <p:cNvPr id="515" name="Rectangle 514">
                  <a:extLst>
                    <a:ext uri="{FF2B5EF4-FFF2-40B4-BE49-F238E27FC236}">
                      <a16:creationId xmlns:a16="http://schemas.microsoft.com/office/drawing/2014/main" id="{29632013-2FAD-4CD2-8F75-1F458A90CC1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6" name="Group 30">
                  <a:extLst>
                    <a:ext uri="{FF2B5EF4-FFF2-40B4-BE49-F238E27FC236}">
                      <a16:creationId xmlns:a16="http://schemas.microsoft.com/office/drawing/2014/main" id="{2D6AA0D0-1375-431B-A4B3-17DC96098C26}"/>
                    </a:ext>
                  </a:extLst>
                </p:cNvPr>
                <p:cNvGrpSpPr>
                  <a:grpSpLocks noChangeAspect="1"/>
                </p:cNvGrpSpPr>
                <p:nvPr/>
              </p:nvGrpSpPr>
              <p:grpSpPr bwMode="auto">
                <a:xfrm>
                  <a:off x="6545792" y="1729376"/>
                  <a:ext cx="111361" cy="115269"/>
                  <a:chOff x="5049" y="1841"/>
                  <a:chExt cx="57" cy="59"/>
                </a:xfrm>
                <a:solidFill>
                  <a:srgbClr val="FFFFFF"/>
                </a:solidFill>
              </p:grpSpPr>
              <p:sp>
                <p:nvSpPr>
                  <p:cNvPr id="519" name="Freeform 31">
                    <a:extLst>
                      <a:ext uri="{FF2B5EF4-FFF2-40B4-BE49-F238E27FC236}">
                        <a16:creationId xmlns:a16="http://schemas.microsoft.com/office/drawing/2014/main" id="{113BD195-1304-4AD9-9A78-0FB972691153}"/>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0" name="Freeform 32">
                    <a:extLst>
                      <a:ext uri="{FF2B5EF4-FFF2-40B4-BE49-F238E27FC236}">
                        <a16:creationId xmlns:a16="http://schemas.microsoft.com/office/drawing/2014/main" id="{71ABB8E5-7AAB-4A19-AE74-0F4989DE77C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1" name="Freeform 33">
                    <a:extLst>
                      <a:ext uri="{FF2B5EF4-FFF2-40B4-BE49-F238E27FC236}">
                        <a16:creationId xmlns:a16="http://schemas.microsoft.com/office/drawing/2014/main" id="{ACA0FE10-C0C5-4A0A-9F05-01A7FC32E9E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2" name="Freeform 34">
                    <a:extLst>
                      <a:ext uri="{FF2B5EF4-FFF2-40B4-BE49-F238E27FC236}">
                        <a16:creationId xmlns:a16="http://schemas.microsoft.com/office/drawing/2014/main" id="{8F43E2FB-51C0-4192-A901-7815010BCB7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35">
                    <a:extLst>
                      <a:ext uri="{FF2B5EF4-FFF2-40B4-BE49-F238E27FC236}">
                        <a16:creationId xmlns:a16="http://schemas.microsoft.com/office/drawing/2014/main" id="{197DFDF9-BF60-41AB-A983-CB5F2B9064B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36">
                    <a:extLst>
                      <a:ext uri="{FF2B5EF4-FFF2-40B4-BE49-F238E27FC236}">
                        <a16:creationId xmlns:a16="http://schemas.microsoft.com/office/drawing/2014/main" id="{4F38A0CA-2161-41D7-8B7B-0D5AD897DE12}"/>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37">
                    <a:extLst>
                      <a:ext uri="{FF2B5EF4-FFF2-40B4-BE49-F238E27FC236}">
                        <a16:creationId xmlns:a16="http://schemas.microsoft.com/office/drawing/2014/main" id="{692C2BD8-293B-4521-BAEA-7F945C98528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38">
                    <a:extLst>
                      <a:ext uri="{FF2B5EF4-FFF2-40B4-BE49-F238E27FC236}">
                        <a16:creationId xmlns:a16="http://schemas.microsoft.com/office/drawing/2014/main" id="{80C82C9F-F02B-45BB-A33E-9FEA862AEEE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17" name="CellPhone_E8EA">
                  <a:extLst>
                    <a:ext uri="{FF2B5EF4-FFF2-40B4-BE49-F238E27FC236}">
                      <a16:creationId xmlns:a16="http://schemas.microsoft.com/office/drawing/2014/main" id="{C6B8C56F-7DA4-4A00-997C-609D2488F940}"/>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18" name="Straight Connector 517">
                  <a:extLst>
                    <a:ext uri="{FF2B5EF4-FFF2-40B4-BE49-F238E27FC236}">
                      <a16:creationId xmlns:a16="http://schemas.microsoft.com/office/drawing/2014/main" id="{9844C7C4-48FA-4B43-9FB0-81575DD05E4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pic>
          <p:nvPicPr>
            <p:cNvPr id="509" name="Picture 508">
              <a:extLst>
                <a:ext uri="{FF2B5EF4-FFF2-40B4-BE49-F238E27FC236}">
                  <a16:creationId xmlns:a16="http://schemas.microsoft.com/office/drawing/2014/main" id="{265C085B-A8C1-4DE8-AE46-609066442A0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221257" y="5484095"/>
              <a:ext cx="421887" cy="367856"/>
            </a:xfrm>
            <a:prstGeom prst="rect">
              <a:avLst/>
            </a:prstGeom>
          </p:spPr>
        </p:pic>
        <p:sp>
          <p:nvSpPr>
            <p:cNvPr id="510" name="Freeform 6">
              <a:extLst>
                <a:ext uri="{FF2B5EF4-FFF2-40B4-BE49-F238E27FC236}">
                  <a16:creationId xmlns:a16="http://schemas.microsoft.com/office/drawing/2014/main" id="{4E88BB4E-E02F-41AF-9273-F5188625D430}"/>
                </a:ext>
              </a:extLst>
            </p:cNvPr>
            <p:cNvSpPr>
              <a:spLocks noEditPoints="1"/>
            </p:cNvSpPr>
            <p:nvPr/>
          </p:nvSpPr>
          <p:spPr bwMode="auto">
            <a:xfrm>
              <a:off x="666193" y="5501210"/>
              <a:ext cx="363410" cy="359552"/>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546" name="!! IOT 4">
            <a:extLst>
              <a:ext uri="{FF2B5EF4-FFF2-40B4-BE49-F238E27FC236}">
                <a16:creationId xmlns:a16="http://schemas.microsoft.com/office/drawing/2014/main" id="{7516D503-0D9E-4530-A91D-69B9E18576B2}"/>
              </a:ext>
              <a:ext uri="{C183D7F6-B498-43B3-948B-1728B52AA6E4}">
                <adec:decorative xmlns:adec="http://schemas.microsoft.com/office/drawing/2017/decorative" val="1"/>
              </a:ext>
            </a:extLst>
          </p:cNvPr>
          <p:cNvGrpSpPr/>
          <p:nvPr/>
        </p:nvGrpSpPr>
        <p:grpSpPr>
          <a:xfrm>
            <a:off x="8081870" y="3590314"/>
            <a:ext cx="1353235" cy="215781"/>
            <a:chOff x="9119484" y="4472960"/>
            <a:chExt cx="1613779" cy="257327"/>
          </a:xfrm>
        </p:grpSpPr>
        <p:pic>
          <p:nvPicPr>
            <p:cNvPr id="547" name="Picture 546">
              <a:extLst>
                <a:ext uri="{FF2B5EF4-FFF2-40B4-BE49-F238E27FC236}">
                  <a16:creationId xmlns:a16="http://schemas.microsoft.com/office/drawing/2014/main" id="{5AB80677-A62B-467C-955B-F7BA51FE19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277454" y="4472960"/>
              <a:ext cx="140386" cy="257327"/>
            </a:xfrm>
            <a:prstGeom prst="rect">
              <a:avLst/>
            </a:prstGeom>
          </p:spPr>
        </p:pic>
        <p:pic>
          <p:nvPicPr>
            <p:cNvPr id="548" name="Picture 547">
              <a:extLst>
                <a:ext uri="{FF2B5EF4-FFF2-40B4-BE49-F238E27FC236}">
                  <a16:creationId xmlns:a16="http://schemas.microsoft.com/office/drawing/2014/main" id="{4141D801-0EB9-411D-8084-850F2EED80C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119484" y="4543680"/>
              <a:ext cx="269515" cy="144991"/>
            </a:xfrm>
            <a:prstGeom prst="rect">
              <a:avLst/>
            </a:prstGeom>
          </p:spPr>
        </p:pic>
        <p:pic>
          <p:nvPicPr>
            <p:cNvPr id="549" name="Picture 548">
              <a:extLst>
                <a:ext uri="{FF2B5EF4-FFF2-40B4-BE49-F238E27FC236}">
                  <a16:creationId xmlns:a16="http://schemas.microsoft.com/office/drawing/2014/main" id="{FAAB225B-2253-4C81-81F6-713D9FAB9A6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915072" y="4524864"/>
              <a:ext cx="276198" cy="172624"/>
            </a:xfrm>
            <a:prstGeom prst="rect">
              <a:avLst/>
            </a:prstGeom>
          </p:spPr>
        </p:pic>
        <p:grpSp>
          <p:nvGrpSpPr>
            <p:cNvPr id="550" name="Group 549">
              <a:extLst>
                <a:ext uri="{FF2B5EF4-FFF2-40B4-BE49-F238E27FC236}">
                  <a16:creationId xmlns:a16="http://schemas.microsoft.com/office/drawing/2014/main" id="{B5C9BF46-8182-43A3-9380-2375D692216E}"/>
                </a:ext>
              </a:extLst>
            </p:cNvPr>
            <p:cNvGrpSpPr/>
            <p:nvPr/>
          </p:nvGrpSpPr>
          <p:grpSpPr>
            <a:xfrm>
              <a:off x="10529411" y="4598758"/>
              <a:ext cx="203852" cy="49419"/>
              <a:chOff x="11279844" y="3739404"/>
              <a:chExt cx="343140" cy="83186"/>
            </a:xfrm>
          </p:grpSpPr>
          <p:sp>
            <p:nvSpPr>
              <p:cNvPr id="552" name="Oval 551">
                <a:extLst>
                  <a:ext uri="{FF2B5EF4-FFF2-40B4-BE49-F238E27FC236}">
                    <a16:creationId xmlns:a16="http://schemas.microsoft.com/office/drawing/2014/main" id="{43B1F0F2-F88D-4125-8439-1A2EA57D90FB}"/>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3" name="Oval 552">
                <a:extLst>
                  <a:ext uri="{FF2B5EF4-FFF2-40B4-BE49-F238E27FC236}">
                    <a16:creationId xmlns:a16="http://schemas.microsoft.com/office/drawing/2014/main" id="{B51C1399-A15A-499B-AC2B-3E71D5CC5B53}"/>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4" name="Oval 553">
                <a:extLst>
                  <a:ext uri="{FF2B5EF4-FFF2-40B4-BE49-F238E27FC236}">
                    <a16:creationId xmlns:a16="http://schemas.microsoft.com/office/drawing/2014/main" id="{81774189-45BC-445D-9B2E-8B7FAC2107F3}"/>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51" name="Picture 550">
              <a:extLst>
                <a:ext uri="{FF2B5EF4-FFF2-40B4-BE49-F238E27FC236}">
                  <a16:creationId xmlns:a16="http://schemas.microsoft.com/office/drawing/2014/main" id="{8727A27F-719F-42F4-A47A-86748AF08A65}"/>
                </a:ext>
              </a:extLst>
            </p:cNvPr>
            <p:cNvPicPr>
              <a:picLocks noChangeAspect="1"/>
            </p:cNvPicPr>
            <p:nvPr/>
          </p:nvPicPr>
          <p:blipFill rotWithShape="1">
            <a:blip r:embed="rId37">
              <a:extLst>
                <a:ext uri="{28A0092B-C50C-407E-A947-70E740481C1C}">
                  <a14:useLocalDpi xmlns:a14="http://schemas.microsoft.com/office/drawing/2010/main" val="0"/>
                </a:ext>
              </a:extLst>
            </a:blip>
            <a:srcRect l="13212" t="27676" r="12301" b="27919"/>
            <a:stretch/>
          </p:blipFill>
          <p:spPr>
            <a:xfrm>
              <a:off x="9482726" y="4505425"/>
              <a:ext cx="367709" cy="219208"/>
            </a:xfrm>
            <a:prstGeom prst="rect">
              <a:avLst/>
            </a:prstGeom>
          </p:spPr>
        </p:pic>
      </p:grpSp>
      <p:grpSp>
        <p:nvGrpSpPr>
          <p:cNvPr id="555" name="!! IOT 1">
            <a:extLst>
              <a:ext uri="{FF2B5EF4-FFF2-40B4-BE49-F238E27FC236}">
                <a16:creationId xmlns:a16="http://schemas.microsoft.com/office/drawing/2014/main" id="{0DAA5EAD-8E43-4EA9-9948-FF45EEBD8343}"/>
              </a:ext>
              <a:ext uri="{C183D7F6-B498-43B3-948B-1728B52AA6E4}">
                <adec:decorative xmlns:adec="http://schemas.microsoft.com/office/drawing/2017/decorative" val="1"/>
              </a:ext>
            </a:extLst>
          </p:cNvPr>
          <p:cNvGrpSpPr/>
          <p:nvPr/>
        </p:nvGrpSpPr>
        <p:grpSpPr>
          <a:xfrm>
            <a:off x="4503358" y="3508245"/>
            <a:ext cx="1358368" cy="337271"/>
            <a:chOff x="5033079" y="6986941"/>
            <a:chExt cx="1344941" cy="333936"/>
          </a:xfrm>
        </p:grpSpPr>
        <p:pic>
          <p:nvPicPr>
            <p:cNvPr id="556" name="Picture 171">
              <a:extLst>
                <a:ext uri="{FF2B5EF4-FFF2-40B4-BE49-F238E27FC236}">
                  <a16:creationId xmlns:a16="http://schemas.microsoft.com/office/drawing/2014/main" id="{8916B34B-D4A3-4D1A-A9EE-B02AA139C325}"/>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5033079" y="6986941"/>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 name="Picture 556">
              <a:extLst>
                <a:ext uri="{FF2B5EF4-FFF2-40B4-BE49-F238E27FC236}">
                  <a16:creationId xmlns:a16="http://schemas.microsoft.com/office/drawing/2014/main" id="{6F02E11E-781C-45A3-9507-C9AEE3B6C454}"/>
                </a:ext>
              </a:extLst>
            </p:cNvPr>
            <p:cNvPicPr>
              <a:picLocks noChangeAspect="1"/>
            </p:cNvPicPr>
            <p:nvPr/>
          </p:nvPicPr>
          <p:blipFill>
            <a:blip r:embed="rId39"/>
            <a:stretch>
              <a:fillRect/>
            </a:stretch>
          </p:blipFill>
          <p:spPr>
            <a:xfrm>
              <a:off x="5419803" y="7002915"/>
              <a:ext cx="102167" cy="116716"/>
            </a:xfrm>
            <a:prstGeom prst="rect">
              <a:avLst/>
            </a:prstGeom>
          </p:spPr>
        </p:pic>
        <p:pic>
          <p:nvPicPr>
            <p:cNvPr id="558" name="Picture 557">
              <a:extLst>
                <a:ext uri="{FF2B5EF4-FFF2-40B4-BE49-F238E27FC236}">
                  <a16:creationId xmlns:a16="http://schemas.microsoft.com/office/drawing/2014/main" id="{9BA0E7EC-D26D-4EEA-857D-CE6DB0FFC454}"/>
                </a:ext>
              </a:extLst>
            </p:cNvPr>
            <p:cNvPicPr>
              <a:picLocks noChangeAspect="1"/>
            </p:cNvPicPr>
            <p:nvPr/>
          </p:nvPicPr>
          <p:blipFill>
            <a:blip r:embed="rId40"/>
            <a:stretch>
              <a:fillRect/>
            </a:stretch>
          </p:blipFill>
          <p:spPr>
            <a:xfrm>
              <a:off x="5135286" y="7174052"/>
              <a:ext cx="161926" cy="146825"/>
            </a:xfrm>
            <a:prstGeom prst="rect">
              <a:avLst/>
            </a:prstGeom>
          </p:spPr>
        </p:pic>
        <p:pic>
          <p:nvPicPr>
            <p:cNvPr id="559" name="Picture 558">
              <a:extLst>
                <a:ext uri="{FF2B5EF4-FFF2-40B4-BE49-F238E27FC236}">
                  <a16:creationId xmlns:a16="http://schemas.microsoft.com/office/drawing/2014/main" id="{7E319FA7-CF71-4739-803D-0ED2BEB5F90C}"/>
                </a:ext>
              </a:extLst>
            </p:cNvPr>
            <p:cNvPicPr>
              <a:picLocks noChangeAspect="1"/>
            </p:cNvPicPr>
            <p:nvPr/>
          </p:nvPicPr>
          <p:blipFill>
            <a:blip r:embed="rId41"/>
            <a:stretch>
              <a:fillRect/>
            </a:stretch>
          </p:blipFill>
          <p:spPr>
            <a:xfrm>
              <a:off x="5566064" y="7174052"/>
              <a:ext cx="142280" cy="128897"/>
            </a:xfrm>
            <a:prstGeom prst="rect">
              <a:avLst/>
            </a:prstGeom>
          </p:spPr>
        </p:pic>
        <p:pic>
          <p:nvPicPr>
            <p:cNvPr id="560" name="Picture 559">
              <a:extLst>
                <a:ext uri="{FF2B5EF4-FFF2-40B4-BE49-F238E27FC236}">
                  <a16:creationId xmlns:a16="http://schemas.microsoft.com/office/drawing/2014/main" id="{AB9F3534-C28E-4173-B5A7-7CA03CDF99B9}"/>
                </a:ext>
              </a:extLst>
            </p:cNvPr>
            <p:cNvPicPr>
              <a:picLocks noChangeAspect="1"/>
            </p:cNvPicPr>
            <p:nvPr/>
          </p:nvPicPr>
          <p:blipFill>
            <a:blip r:embed="rId42"/>
            <a:stretch>
              <a:fillRect/>
            </a:stretch>
          </p:blipFill>
          <p:spPr>
            <a:xfrm>
              <a:off x="5253287" y="7006779"/>
              <a:ext cx="94923" cy="108989"/>
            </a:xfrm>
            <a:prstGeom prst="rect">
              <a:avLst/>
            </a:prstGeom>
          </p:spPr>
        </p:pic>
        <p:pic>
          <p:nvPicPr>
            <p:cNvPr id="561" name="図 379">
              <a:extLst>
                <a:ext uri="{FF2B5EF4-FFF2-40B4-BE49-F238E27FC236}">
                  <a16:creationId xmlns:a16="http://schemas.microsoft.com/office/drawing/2014/main" id="{445F6A92-16CF-41D8-AFB6-4E3A46E6C076}"/>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799116" y="7180529"/>
              <a:ext cx="124953" cy="124953"/>
            </a:xfrm>
            <a:prstGeom prst="rect">
              <a:avLst/>
            </a:prstGeom>
          </p:spPr>
        </p:pic>
        <p:pic>
          <p:nvPicPr>
            <p:cNvPr id="562" name="Picture 10" descr="תוצאת תמונה עבור ‪azure kubernetes service‬‏">
              <a:extLst>
                <a:ext uri="{FF2B5EF4-FFF2-40B4-BE49-F238E27FC236}">
                  <a16:creationId xmlns:a16="http://schemas.microsoft.com/office/drawing/2014/main" id="{34396C39-79E8-4BFD-9127-26D263A3F1A6}"/>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040453" y="7013156"/>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6" descr="Image result for Azure Files   icon">
              <a:extLst>
                <a:ext uri="{FF2B5EF4-FFF2-40B4-BE49-F238E27FC236}">
                  <a16:creationId xmlns:a16="http://schemas.microsoft.com/office/drawing/2014/main" id="{ECC04AD9-8D93-4463-AF1C-1F61D7E5F3C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89892" y="7014644"/>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564" name="Picture 563">
              <a:extLst>
                <a:ext uri="{FF2B5EF4-FFF2-40B4-BE49-F238E27FC236}">
                  <a16:creationId xmlns:a16="http://schemas.microsoft.com/office/drawing/2014/main" id="{9AF27171-4ED2-4E4F-BD26-81B4C5FC5338}"/>
                </a:ext>
              </a:extLst>
            </p:cNvPr>
            <p:cNvPicPr>
              <a:picLocks noChangeAspect="1"/>
            </p:cNvPicPr>
            <p:nvPr/>
          </p:nvPicPr>
          <p:blipFill>
            <a:blip r:embed="rId46"/>
            <a:stretch>
              <a:fillRect/>
            </a:stretch>
          </p:blipFill>
          <p:spPr>
            <a:xfrm>
              <a:off x="5368805" y="7183154"/>
              <a:ext cx="107564" cy="128620"/>
            </a:xfrm>
            <a:prstGeom prst="rect">
              <a:avLst/>
            </a:prstGeom>
          </p:spPr>
        </p:pic>
        <p:pic>
          <p:nvPicPr>
            <p:cNvPr id="565" name="Picture 2" descr="Azure Blob File System | Drupal.org">
              <a:extLst>
                <a:ext uri="{FF2B5EF4-FFF2-40B4-BE49-F238E27FC236}">
                  <a16:creationId xmlns:a16="http://schemas.microsoft.com/office/drawing/2014/main" id="{2555746E-C8A6-48F6-B214-34D64CD6566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801485" y="7008934"/>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2" descr="Why Use Azure DNS? | Aidan Finn, IT Pro">
              <a:extLst>
                <a:ext uri="{FF2B5EF4-FFF2-40B4-BE49-F238E27FC236}">
                  <a16:creationId xmlns:a16="http://schemas.microsoft.com/office/drawing/2014/main" id="{4DC09FCE-BC97-432C-A9BE-5B4DE432532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000429" y="7174725"/>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67" name="Group 566">
              <a:extLst>
                <a:ext uri="{FF2B5EF4-FFF2-40B4-BE49-F238E27FC236}">
                  <a16:creationId xmlns:a16="http://schemas.microsoft.com/office/drawing/2014/main" id="{FEE9E47A-4880-4DC5-A26E-1545E45F8C76}"/>
                </a:ext>
              </a:extLst>
            </p:cNvPr>
            <p:cNvGrpSpPr/>
            <p:nvPr/>
          </p:nvGrpSpPr>
          <p:grpSpPr>
            <a:xfrm>
              <a:off x="6189348" y="7221343"/>
              <a:ext cx="188672" cy="45719"/>
              <a:chOff x="6471914" y="3024719"/>
              <a:chExt cx="188672" cy="45719"/>
            </a:xfrm>
            <a:solidFill>
              <a:schemeClr val="tx1"/>
            </a:solidFill>
          </p:grpSpPr>
          <p:sp>
            <p:nvSpPr>
              <p:cNvPr id="568" name="Oval 567">
                <a:extLst>
                  <a:ext uri="{FF2B5EF4-FFF2-40B4-BE49-F238E27FC236}">
                    <a16:creationId xmlns:a16="http://schemas.microsoft.com/office/drawing/2014/main" id="{410AC63C-11B0-4BCA-A881-1F71DCC1236D}"/>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20AB6C57-5B3D-46BF-96D9-1A39B2B83EF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0" name="Oval 569">
                <a:extLst>
                  <a:ext uri="{FF2B5EF4-FFF2-40B4-BE49-F238E27FC236}">
                    <a16:creationId xmlns:a16="http://schemas.microsoft.com/office/drawing/2014/main" id="{FF8A4CE8-5BCC-408D-8651-4F9D4B7D4D3E}"/>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1" name="!! IOT 2">
            <a:extLst>
              <a:ext uri="{FF2B5EF4-FFF2-40B4-BE49-F238E27FC236}">
                <a16:creationId xmlns:a16="http://schemas.microsoft.com/office/drawing/2014/main" id="{AE6A81B6-8A25-4D46-8FDF-D7005A08254D}"/>
              </a:ext>
              <a:ext uri="{C183D7F6-B498-43B3-948B-1728B52AA6E4}">
                <adec:decorative xmlns:adec="http://schemas.microsoft.com/office/drawing/2017/decorative" val="1"/>
              </a:ext>
            </a:extLst>
          </p:cNvPr>
          <p:cNvGrpSpPr/>
          <p:nvPr/>
        </p:nvGrpSpPr>
        <p:grpSpPr>
          <a:xfrm>
            <a:off x="6069307" y="3584737"/>
            <a:ext cx="714439" cy="232920"/>
            <a:chOff x="6793691" y="3178808"/>
            <a:chExt cx="649185" cy="211646"/>
          </a:xfrm>
        </p:grpSpPr>
        <p:pic>
          <p:nvPicPr>
            <p:cNvPr id="572" name="Picture 10" descr="תוצאת תמונה עבור ‪azure virtual machine logo‬‏">
              <a:extLst>
                <a:ext uri="{FF2B5EF4-FFF2-40B4-BE49-F238E27FC236}">
                  <a16:creationId xmlns:a16="http://schemas.microsoft.com/office/drawing/2014/main" id="{6EEC838C-4D2C-45C4-98CF-70812AD1B2B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793691" y="3221324"/>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12" descr="תוצאת תמונה עבור ‪azure virtual machine logo‬‏">
              <a:extLst>
                <a:ext uri="{FF2B5EF4-FFF2-40B4-BE49-F238E27FC236}">
                  <a16:creationId xmlns:a16="http://schemas.microsoft.com/office/drawing/2014/main" id="{3ECA2248-483D-480C-A4DB-9F7EE526428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05101" y="3226615"/>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574" name="Picture 2" descr="Image result for azure network icon">
              <a:extLst>
                <a:ext uri="{FF2B5EF4-FFF2-40B4-BE49-F238E27FC236}">
                  <a16:creationId xmlns:a16="http://schemas.microsoft.com/office/drawing/2014/main" id="{309CBC95-7C75-466E-96CE-3713FDD73FD7}"/>
                </a:ext>
              </a:extLst>
            </p:cNvPr>
            <p:cNvPicPr>
              <a:picLocks noChangeAspect="1" noChangeArrowheads="1"/>
            </p:cNvPicPr>
            <p:nvPr/>
          </p:nvPicPr>
          <p:blipFill>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1230" y="3178808"/>
              <a:ext cx="211646" cy="21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5" name="!! IOT 3">
            <a:extLst>
              <a:ext uri="{FF2B5EF4-FFF2-40B4-BE49-F238E27FC236}">
                <a16:creationId xmlns:a16="http://schemas.microsoft.com/office/drawing/2014/main" id="{AA503B32-2402-4C33-819F-55AB1651F5D7}"/>
              </a:ext>
              <a:ext uri="{C183D7F6-B498-43B3-948B-1728B52AA6E4}">
                <adec:decorative xmlns:adec="http://schemas.microsoft.com/office/drawing/2017/decorative" val="1"/>
              </a:ext>
            </a:extLst>
          </p:cNvPr>
          <p:cNvGrpSpPr/>
          <p:nvPr/>
        </p:nvGrpSpPr>
        <p:grpSpPr>
          <a:xfrm>
            <a:off x="6827230" y="3597503"/>
            <a:ext cx="799041" cy="191670"/>
            <a:chOff x="6646340" y="7135252"/>
            <a:chExt cx="799041" cy="191670"/>
          </a:xfrm>
        </p:grpSpPr>
        <p:pic>
          <p:nvPicPr>
            <p:cNvPr id="576" name="Graphic 51">
              <a:extLst>
                <a:ext uri="{FF2B5EF4-FFF2-40B4-BE49-F238E27FC236}">
                  <a16:creationId xmlns:a16="http://schemas.microsoft.com/office/drawing/2014/main" id="{C46D6173-938C-4C07-BD42-A2676A37CD2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049952" y="7150165"/>
              <a:ext cx="160736" cy="160736"/>
            </a:xfrm>
            <a:prstGeom prst="rect">
              <a:avLst/>
            </a:prstGeom>
          </p:spPr>
        </p:pic>
        <p:pic>
          <p:nvPicPr>
            <p:cNvPr id="577" name="Graphic 6">
              <a:extLst>
                <a:ext uri="{FF2B5EF4-FFF2-40B4-BE49-F238E27FC236}">
                  <a16:creationId xmlns:a16="http://schemas.microsoft.com/office/drawing/2014/main" id="{D36AB28C-3005-4ECA-935C-6185BA7DAE9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646340" y="7136331"/>
              <a:ext cx="190591" cy="190591"/>
            </a:xfrm>
            <a:prstGeom prst="rect">
              <a:avLst/>
            </a:prstGeom>
          </p:spPr>
        </p:pic>
        <p:grpSp>
          <p:nvGrpSpPr>
            <p:cNvPr id="578" name="Group 577">
              <a:extLst>
                <a:ext uri="{FF2B5EF4-FFF2-40B4-BE49-F238E27FC236}">
                  <a16:creationId xmlns:a16="http://schemas.microsoft.com/office/drawing/2014/main" id="{213F7CAB-A82E-4365-B179-7DA187CFE71B}"/>
                </a:ext>
              </a:extLst>
            </p:cNvPr>
            <p:cNvGrpSpPr/>
            <p:nvPr/>
          </p:nvGrpSpPr>
          <p:grpSpPr>
            <a:xfrm>
              <a:off x="7292954" y="7207673"/>
              <a:ext cx="152427" cy="36952"/>
              <a:chOff x="9272535" y="3213362"/>
              <a:chExt cx="169251" cy="41031"/>
            </a:xfrm>
          </p:grpSpPr>
          <p:sp>
            <p:nvSpPr>
              <p:cNvPr id="580" name="Oval 579">
                <a:extLst>
                  <a:ext uri="{FF2B5EF4-FFF2-40B4-BE49-F238E27FC236}">
                    <a16:creationId xmlns:a16="http://schemas.microsoft.com/office/drawing/2014/main" id="{96D7B9FF-FDC5-4168-9146-7F18CD9010D0}"/>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1" name="Oval 580">
                <a:extLst>
                  <a:ext uri="{FF2B5EF4-FFF2-40B4-BE49-F238E27FC236}">
                    <a16:creationId xmlns:a16="http://schemas.microsoft.com/office/drawing/2014/main" id="{46B4A42F-6862-41A1-B775-CE6F7FD94B53}"/>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2" name="Oval 581">
                <a:extLst>
                  <a:ext uri="{FF2B5EF4-FFF2-40B4-BE49-F238E27FC236}">
                    <a16:creationId xmlns:a16="http://schemas.microsoft.com/office/drawing/2014/main" id="{102837A0-8606-4E46-B4AE-BF491FFA81E6}"/>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79" name="Graphic 5">
              <a:extLst>
                <a:ext uri="{FF2B5EF4-FFF2-40B4-BE49-F238E27FC236}">
                  <a16:creationId xmlns:a16="http://schemas.microsoft.com/office/drawing/2014/main" id="{4F9A0117-CD37-40E4-A491-5E7410E948A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832422" y="7135252"/>
              <a:ext cx="190591" cy="190591"/>
            </a:xfrm>
            <a:prstGeom prst="rect">
              <a:avLst/>
            </a:prstGeom>
          </p:spPr>
        </p:pic>
      </p:grpSp>
      <p:grpSp>
        <p:nvGrpSpPr>
          <p:cNvPr id="584" name="!! IOT 5">
            <a:extLst>
              <a:ext uri="{FF2B5EF4-FFF2-40B4-BE49-F238E27FC236}">
                <a16:creationId xmlns:a16="http://schemas.microsoft.com/office/drawing/2014/main" id="{094A64CD-409B-4BF2-A760-D6E00BEA712A}"/>
              </a:ext>
              <a:ext uri="{C183D7F6-B498-43B3-948B-1728B52AA6E4}">
                <adec:decorative xmlns:adec="http://schemas.microsoft.com/office/drawing/2017/decorative" val="1"/>
              </a:ext>
            </a:extLst>
          </p:cNvPr>
          <p:cNvGrpSpPr/>
          <p:nvPr/>
        </p:nvGrpSpPr>
        <p:grpSpPr>
          <a:xfrm>
            <a:off x="7008183" y="3874082"/>
            <a:ext cx="1703835" cy="343833"/>
            <a:chOff x="5749707" y="3604312"/>
            <a:chExt cx="1089474" cy="219856"/>
          </a:xfrm>
        </p:grpSpPr>
        <p:pic>
          <p:nvPicPr>
            <p:cNvPr id="585" name="Picture 584">
              <a:extLst>
                <a:ext uri="{FF2B5EF4-FFF2-40B4-BE49-F238E27FC236}">
                  <a16:creationId xmlns:a16="http://schemas.microsoft.com/office/drawing/2014/main" id="{ABDF526B-8C86-42D9-AFCA-FCB744DA09DB}"/>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749707" y="3659878"/>
              <a:ext cx="247625" cy="148039"/>
            </a:xfrm>
            <a:prstGeom prst="rect">
              <a:avLst/>
            </a:prstGeom>
          </p:spPr>
        </p:pic>
        <p:pic>
          <p:nvPicPr>
            <p:cNvPr id="586" name="Shape 458">
              <a:extLst>
                <a:ext uri="{FF2B5EF4-FFF2-40B4-BE49-F238E27FC236}">
                  <a16:creationId xmlns:a16="http://schemas.microsoft.com/office/drawing/2014/main" id="{14FCDED2-9EE1-4410-8601-353AD5136CC7}"/>
                </a:ext>
              </a:extLst>
            </p:cNvPr>
            <p:cNvPicPr preferRelativeResize="0"/>
            <p:nvPr/>
          </p:nvPicPr>
          <p:blipFill rotWithShape="1">
            <a:blip r:embed="rId59">
              <a:alphaModFix/>
            </a:blip>
            <a:srcRect r="85330"/>
            <a:stretch/>
          </p:blipFill>
          <p:spPr>
            <a:xfrm>
              <a:off x="6064848" y="3604312"/>
              <a:ext cx="252684" cy="219856"/>
            </a:xfrm>
            <a:prstGeom prst="rect">
              <a:avLst/>
            </a:prstGeom>
            <a:noFill/>
            <a:ln>
              <a:noFill/>
            </a:ln>
          </p:spPr>
        </p:pic>
        <p:grpSp>
          <p:nvGrpSpPr>
            <p:cNvPr id="587" name="Group 586">
              <a:extLst>
                <a:ext uri="{FF2B5EF4-FFF2-40B4-BE49-F238E27FC236}">
                  <a16:creationId xmlns:a16="http://schemas.microsoft.com/office/drawing/2014/main" id="{276AEC88-57DA-4F14-B0DC-20C546FE4725}"/>
                </a:ext>
              </a:extLst>
            </p:cNvPr>
            <p:cNvGrpSpPr/>
            <p:nvPr/>
          </p:nvGrpSpPr>
          <p:grpSpPr>
            <a:xfrm flipV="1">
              <a:off x="6664079" y="3700416"/>
              <a:ext cx="175102" cy="41318"/>
              <a:chOff x="6620419" y="3107375"/>
              <a:chExt cx="149722" cy="35332"/>
            </a:xfrm>
          </p:grpSpPr>
          <p:sp>
            <p:nvSpPr>
              <p:cNvPr id="589" name="Oval 588">
                <a:extLst>
                  <a:ext uri="{FF2B5EF4-FFF2-40B4-BE49-F238E27FC236}">
                    <a16:creationId xmlns:a16="http://schemas.microsoft.com/office/drawing/2014/main" id="{3399F41E-F825-4670-A5ED-560A55C2DA99}"/>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0" name="Oval 589">
                <a:extLst>
                  <a:ext uri="{FF2B5EF4-FFF2-40B4-BE49-F238E27FC236}">
                    <a16:creationId xmlns:a16="http://schemas.microsoft.com/office/drawing/2014/main" id="{2D99D2A8-A18E-4C5F-903E-24459DDDDE3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1" name="Oval 590">
                <a:extLst>
                  <a:ext uri="{FF2B5EF4-FFF2-40B4-BE49-F238E27FC236}">
                    <a16:creationId xmlns:a16="http://schemas.microsoft.com/office/drawing/2014/main" id="{C3FD1F54-5F91-41F6-8CA5-7D30ADA009EC}"/>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8" name="Picture 587">
              <a:extLst>
                <a:ext uri="{FF2B5EF4-FFF2-40B4-BE49-F238E27FC236}">
                  <a16:creationId xmlns:a16="http://schemas.microsoft.com/office/drawing/2014/main" id="{3F734B93-F388-4057-84E8-9026207100FC}"/>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6494" y="3609441"/>
              <a:ext cx="280002" cy="208786"/>
            </a:xfrm>
            <a:prstGeom prst="rect">
              <a:avLst/>
            </a:prstGeom>
          </p:spPr>
        </p:pic>
      </p:grpSp>
      <p:pic>
        <p:nvPicPr>
          <p:cNvPr id="592" name="!! Enterprise">
            <a:extLst>
              <a:ext uri="{FF2B5EF4-FFF2-40B4-BE49-F238E27FC236}">
                <a16:creationId xmlns:a16="http://schemas.microsoft.com/office/drawing/2014/main" id="{F23F48AA-7620-4107-8759-C637AA128124}"/>
              </a:ext>
              <a:ext uri="{C183D7F6-B498-43B3-948B-1728B52AA6E4}">
                <adec:decorative xmlns:adec="http://schemas.microsoft.com/office/drawing/2017/decorative" val="1"/>
              </a:ext>
            </a:extLst>
          </p:cNvPr>
          <p:cNvPicPr>
            <a:picLocks noChangeAspect="1"/>
          </p:cNvPicPr>
          <p:nvPr/>
        </p:nvPicPr>
        <p:blipFill>
          <a:blip r:embed="rId60"/>
          <a:stretch>
            <a:fillRect/>
          </a:stretch>
        </p:blipFill>
        <p:spPr>
          <a:xfrm>
            <a:off x="4474702" y="3866795"/>
            <a:ext cx="358407" cy="358407"/>
          </a:xfrm>
          <a:prstGeom prst="rect">
            <a:avLst/>
          </a:prstGeom>
        </p:spPr>
      </p:pic>
      <p:grpSp>
        <p:nvGrpSpPr>
          <p:cNvPr id="593" name="!! IOT icons">
            <a:extLst>
              <a:ext uri="{FF2B5EF4-FFF2-40B4-BE49-F238E27FC236}">
                <a16:creationId xmlns:a16="http://schemas.microsoft.com/office/drawing/2014/main" id="{035DA17A-354C-4CF3-A4AF-04A8428BB004}"/>
              </a:ext>
              <a:ext uri="{C183D7F6-B498-43B3-948B-1728B52AA6E4}">
                <adec:decorative xmlns:adec="http://schemas.microsoft.com/office/drawing/2017/decorative" val="1"/>
              </a:ext>
            </a:extLst>
          </p:cNvPr>
          <p:cNvGrpSpPr/>
          <p:nvPr/>
        </p:nvGrpSpPr>
        <p:grpSpPr>
          <a:xfrm>
            <a:off x="9721866" y="3565390"/>
            <a:ext cx="2137730" cy="579308"/>
            <a:chOff x="9721866" y="4932458"/>
            <a:chExt cx="2137730" cy="579308"/>
          </a:xfrm>
        </p:grpSpPr>
        <p:pic>
          <p:nvPicPr>
            <p:cNvPr id="594" name="Picture 593" descr="A picture containing computer, computer, sky&#10;&#10;Description automatically generated">
              <a:extLst>
                <a:ext uri="{FF2B5EF4-FFF2-40B4-BE49-F238E27FC236}">
                  <a16:creationId xmlns:a16="http://schemas.microsoft.com/office/drawing/2014/main" id="{91853C84-90F2-4BBF-89E5-D03AA1E81036}"/>
                </a:ext>
              </a:extLst>
            </p:cNvPr>
            <p:cNvPicPr>
              <a:picLocks noChangeAspect="1"/>
            </p:cNvPicPr>
            <p:nvPr/>
          </p:nvPicPr>
          <p:blipFill rotWithShape="1">
            <a:blip r:embed="rId61">
              <a:extLst>
                <a:ext uri="{28A0092B-C50C-407E-A947-70E740481C1C}">
                  <a14:useLocalDpi xmlns:a14="http://schemas.microsoft.com/office/drawing/2010/main" val="0"/>
                </a:ext>
              </a:extLst>
            </a:blip>
            <a:srcRect l="51290" t="68219" r="39420"/>
            <a:stretch/>
          </p:blipFill>
          <p:spPr>
            <a:xfrm>
              <a:off x="11082208" y="5087955"/>
              <a:ext cx="288149" cy="212444"/>
            </a:xfrm>
            <a:prstGeom prst="rect">
              <a:avLst/>
            </a:prstGeom>
          </p:spPr>
        </p:pic>
        <p:pic>
          <p:nvPicPr>
            <p:cNvPr id="595" name="Graphic 594">
              <a:extLst>
                <a:ext uri="{FF2B5EF4-FFF2-40B4-BE49-F238E27FC236}">
                  <a16:creationId xmlns:a16="http://schemas.microsoft.com/office/drawing/2014/main" id="{3644B683-1619-48BE-921C-511D7E9B1AE9}"/>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9721866" y="5155162"/>
              <a:ext cx="384856" cy="86058"/>
            </a:xfrm>
            <a:prstGeom prst="rect">
              <a:avLst/>
            </a:prstGeom>
          </p:spPr>
        </p:pic>
        <p:pic>
          <p:nvPicPr>
            <p:cNvPr id="596" name="Picture 595" descr="A screen shot of a building&#10;&#10;Description automatically generated">
              <a:extLst>
                <a:ext uri="{FF2B5EF4-FFF2-40B4-BE49-F238E27FC236}">
                  <a16:creationId xmlns:a16="http://schemas.microsoft.com/office/drawing/2014/main" id="{E9188750-453F-4561-85D1-4B452A06FF6A}"/>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721866" y="4941542"/>
              <a:ext cx="213343" cy="82211"/>
            </a:xfrm>
            <a:prstGeom prst="rect">
              <a:avLst/>
            </a:prstGeom>
          </p:spPr>
        </p:pic>
        <p:pic>
          <p:nvPicPr>
            <p:cNvPr id="597" name="Picture 596" descr="Logo&#10;&#10;Description automatically generated">
              <a:extLst>
                <a:ext uri="{FF2B5EF4-FFF2-40B4-BE49-F238E27FC236}">
                  <a16:creationId xmlns:a16="http://schemas.microsoft.com/office/drawing/2014/main" id="{3D6310AE-5AEA-4C0D-B0BC-F7669677234A}"/>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747493" y="4932458"/>
              <a:ext cx="368099" cy="142644"/>
            </a:xfrm>
            <a:prstGeom prst="rect">
              <a:avLst/>
            </a:prstGeom>
          </p:spPr>
        </p:pic>
        <p:pic>
          <p:nvPicPr>
            <p:cNvPr id="598" name="Picture 597" descr="Text&#10;&#10;Description automatically generated">
              <a:extLst>
                <a:ext uri="{FF2B5EF4-FFF2-40B4-BE49-F238E27FC236}">
                  <a16:creationId xmlns:a16="http://schemas.microsoft.com/office/drawing/2014/main" id="{68C78A01-69B1-4BA1-911A-41AFD7901B1D}"/>
                </a:ext>
              </a:extLst>
            </p:cNvPr>
            <p:cNvPicPr>
              <a:picLocks noChangeAspect="1"/>
            </p:cNvPicPr>
            <p:nvPr/>
          </p:nvPicPr>
          <p:blipFill>
            <a:blip r:embed="rId6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13217" y="5365896"/>
              <a:ext cx="439400" cy="145870"/>
            </a:xfrm>
            <a:prstGeom prst="rect">
              <a:avLst/>
            </a:prstGeom>
          </p:spPr>
        </p:pic>
        <p:pic>
          <p:nvPicPr>
            <p:cNvPr id="599" name="Picture 598" descr="A picture containing logo&#10;&#10;Description automatically generated">
              <a:extLst>
                <a:ext uri="{FF2B5EF4-FFF2-40B4-BE49-F238E27FC236}">
                  <a16:creationId xmlns:a16="http://schemas.microsoft.com/office/drawing/2014/main" id="{627EF93E-0D86-46CE-B625-3538053EA78F}"/>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9721866" y="5382995"/>
              <a:ext cx="345945" cy="111672"/>
            </a:xfrm>
            <a:prstGeom prst="rect">
              <a:avLst/>
            </a:prstGeom>
          </p:spPr>
        </p:pic>
        <p:pic>
          <p:nvPicPr>
            <p:cNvPr id="600" name="Picture 599" descr="Icon&#10;&#10;Description automatically generated">
              <a:extLst>
                <a:ext uri="{FF2B5EF4-FFF2-40B4-BE49-F238E27FC236}">
                  <a16:creationId xmlns:a16="http://schemas.microsoft.com/office/drawing/2014/main" id="{2A5B0591-0766-4FCE-922F-C4C13D10DF91}"/>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0229507" y="5117608"/>
              <a:ext cx="150628" cy="145870"/>
            </a:xfrm>
            <a:prstGeom prst="rect">
              <a:avLst/>
            </a:prstGeom>
          </p:spPr>
        </p:pic>
        <p:pic>
          <p:nvPicPr>
            <p:cNvPr id="601" name="Picture 600" descr="A picture containing drawing&#10;&#10;Description automatically generated">
              <a:extLst>
                <a:ext uri="{FF2B5EF4-FFF2-40B4-BE49-F238E27FC236}">
                  <a16:creationId xmlns:a16="http://schemas.microsoft.com/office/drawing/2014/main" id="{8E79FBE5-1DE5-470A-8A9F-6AB03F376C21}"/>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0467817" y="5170369"/>
              <a:ext cx="478152" cy="81847"/>
            </a:xfrm>
            <a:prstGeom prst="rect">
              <a:avLst/>
            </a:prstGeom>
          </p:spPr>
        </p:pic>
        <p:pic>
          <p:nvPicPr>
            <p:cNvPr id="602" name="Picture 601" descr="Logo, company name&#10;&#10;Description automatically generated">
              <a:extLst>
                <a:ext uri="{FF2B5EF4-FFF2-40B4-BE49-F238E27FC236}">
                  <a16:creationId xmlns:a16="http://schemas.microsoft.com/office/drawing/2014/main" id="{FFD41454-23C3-4086-864B-9B53783268F6}"/>
                </a:ext>
              </a:extLst>
            </p:cNvPr>
            <p:cNvPicPr>
              <a:picLocks noChangeAspect="1"/>
            </p:cNvPicPr>
            <p:nvPr/>
          </p:nvPicPr>
          <p:blipFill rotWithShape="1">
            <a:blip r:embed="rId70">
              <a:extLst>
                <a:ext uri="{28A0092B-C50C-407E-A947-70E740481C1C}">
                  <a14:useLocalDpi xmlns:a14="http://schemas.microsoft.com/office/drawing/2010/main" val="0"/>
                </a:ext>
              </a:extLst>
            </a:blip>
            <a:srcRect t="38203" b="38202"/>
            <a:stretch/>
          </p:blipFill>
          <p:spPr>
            <a:xfrm>
              <a:off x="11208617" y="4943506"/>
              <a:ext cx="620296" cy="103753"/>
            </a:xfrm>
            <a:prstGeom prst="rect">
              <a:avLst/>
            </a:prstGeom>
          </p:spPr>
        </p:pic>
        <p:pic>
          <p:nvPicPr>
            <p:cNvPr id="603" name="Picture 602" descr="Logo&#10;&#10;Description automatically generated">
              <a:extLst>
                <a:ext uri="{FF2B5EF4-FFF2-40B4-BE49-F238E27FC236}">
                  <a16:creationId xmlns:a16="http://schemas.microsoft.com/office/drawing/2014/main" id="{0549BF3D-DC4C-47F0-98A6-F995C44B8739}"/>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1199204" y="5410961"/>
              <a:ext cx="377829" cy="55741"/>
            </a:xfrm>
            <a:prstGeom prst="rect">
              <a:avLst/>
            </a:prstGeom>
          </p:spPr>
        </p:pic>
        <p:pic>
          <p:nvPicPr>
            <p:cNvPr id="604" name="Picture 603" descr="A picture containing shape&#10;&#10;Description automatically generated">
              <a:extLst>
                <a:ext uri="{FF2B5EF4-FFF2-40B4-BE49-F238E27FC236}">
                  <a16:creationId xmlns:a16="http://schemas.microsoft.com/office/drawing/2014/main" id="{1DF0D418-B024-423C-B64B-831B1B21F6A6}"/>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60924" y="4940499"/>
              <a:ext cx="578852" cy="98932"/>
            </a:xfrm>
            <a:prstGeom prst="rect">
              <a:avLst/>
            </a:prstGeom>
          </p:spPr>
        </p:pic>
        <p:pic>
          <p:nvPicPr>
            <p:cNvPr id="605" name="Picture 604" descr="A picture containing clock, drawing&#10;&#10;Description automatically generated">
              <a:extLst>
                <a:ext uri="{FF2B5EF4-FFF2-40B4-BE49-F238E27FC236}">
                  <a16:creationId xmlns:a16="http://schemas.microsoft.com/office/drawing/2014/main" id="{D6613E08-2528-41F5-BFA5-30C03AF9762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462504" y="5175816"/>
              <a:ext cx="335740" cy="61775"/>
            </a:xfrm>
            <a:prstGeom prst="rect">
              <a:avLst/>
            </a:prstGeom>
          </p:spPr>
        </p:pic>
        <p:pic>
          <p:nvPicPr>
            <p:cNvPr id="606" name="Picture 605" descr="A picture containing shape&#10;&#10;Description automatically generated">
              <a:extLst>
                <a:ext uri="{FF2B5EF4-FFF2-40B4-BE49-F238E27FC236}">
                  <a16:creationId xmlns:a16="http://schemas.microsoft.com/office/drawing/2014/main" id="{E213602C-B9BC-4347-9B87-F4C55338D6A3}"/>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187030" y="5382304"/>
              <a:ext cx="454843" cy="113054"/>
            </a:xfrm>
            <a:prstGeom prst="rect">
              <a:avLst/>
            </a:prstGeom>
          </p:spPr>
        </p:pic>
        <p:grpSp>
          <p:nvGrpSpPr>
            <p:cNvPr id="607" name="Group 606">
              <a:extLst>
                <a:ext uri="{FF2B5EF4-FFF2-40B4-BE49-F238E27FC236}">
                  <a16:creationId xmlns:a16="http://schemas.microsoft.com/office/drawing/2014/main" id="{A93DF429-4102-455A-881B-352F01AC668F}"/>
                </a:ext>
              </a:extLst>
            </p:cNvPr>
            <p:cNvGrpSpPr/>
            <p:nvPr/>
          </p:nvGrpSpPr>
          <p:grpSpPr>
            <a:xfrm>
              <a:off x="11668205" y="5416364"/>
              <a:ext cx="191391" cy="44934"/>
              <a:chOff x="11747105" y="3392325"/>
              <a:chExt cx="402854" cy="97663"/>
            </a:xfrm>
          </p:grpSpPr>
          <p:sp>
            <p:nvSpPr>
              <p:cNvPr id="608" name="Oval 607">
                <a:extLst>
                  <a:ext uri="{FF2B5EF4-FFF2-40B4-BE49-F238E27FC236}">
                    <a16:creationId xmlns:a16="http://schemas.microsoft.com/office/drawing/2014/main" id="{077C8BD6-3E38-4D15-8C58-71EFAC2088DC}"/>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9" name="Oval 608">
                <a:extLst>
                  <a:ext uri="{FF2B5EF4-FFF2-40B4-BE49-F238E27FC236}">
                    <a16:creationId xmlns:a16="http://schemas.microsoft.com/office/drawing/2014/main" id="{F444F3B7-1D07-48A3-A9AC-F8E2AFC191EC}"/>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0" name="Oval 609">
                <a:extLst>
                  <a:ext uri="{FF2B5EF4-FFF2-40B4-BE49-F238E27FC236}">
                    <a16:creationId xmlns:a16="http://schemas.microsoft.com/office/drawing/2014/main" id="{AF648671-D814-4861-A0D0-5A865A43C642}"/>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77" name="Rectangle 476">
            <a:hlinkClick r:id="rId75"/>
            <a:extLst>
              <a:ext uri="{FF2B5EF4-FFF2-40B4-BE49-F238E27FC236}">
                <a16:creationId xmlns:a16="http://schemas.microsoft.com/office/drawing/2014/main" id="{C2A00D76-071B-4951-8865-0CCC5C7441F5}"/>
              </a:ext>
              <a:ext uri="{C183D7F6-B498-43B3-948B-1728B52AA6E4}">
                <adec:decorative xmlns:adec="http://schemas.microsoft.com/office/drawing/2017/decorative" val="1"/>
              </a:ext>
            </a:extLst>
          </p:cNvPr>
          <p:cNvSpPr/>
          <p:nvPr/>
        </p:nvSpPr>
        <p:spPr bwMode="auto">
          <a:xfrm>
            <a:off x="260002" y="4195911"/>
            <a:ext cx="1801368" cy="343908"/>
          </a:xfrm>
          <a:prstGeom prst="rect">
            <a:avLst/>
          </a:prstGeom>
          <a:solidFill>
            <a:srgbClr val="DDF0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100000"/>
              </a:lnSpc>
              <a:spcBef>
                <a:spcPts val="0"/>
              </a:spcBef>
              <a:spcAft>
                <a:spcPts val="100"/>
              </a:spcAft>
              <a:buClrTx/>
              <a:buSzTx/>
              <a:buFontTx/>
              <a:buNone/>
              <a:tabLst>
                <a:tab pos="1028700" algn="l"/>
              </a:tabLst>
              <a:defRPr/>
            </a:pPr>
            <a:r>
              <a:rPr kumimoji="0" lang="en-US" sz="75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11" name="Rectangle 610">
            <a:hlinkClick r:id="rId76"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DA5A6F67-8047-4AFE-ABA0-D0753E577F4D}"/>
              </a:ext>
              <a:ext uri="{C183D7F6-B498-43B3-948B-1728B52AA6E4}">
                <adec:decorative xmlns:adec="http://schemas.microsoft.com/office/drawing/2017/decorative" val="1"/>
              </a:ext>
            </a:extLst>
          </p:cNvPr>
          <p:cNvSpPr/>
          <p:nvPr/>
        </p:nvSpPr>
        <p:spPr bwMode="auto">
          <a:xfrm>
            <a:off x="4307530" y="4265499"/>
            <a:ext cx="5221223" cy="274320"/>
          </a:xfrm>
          <a:prstGeom prst="rect">
            <a:avLst/>
          </a:prstGeom>
          <a:solidFill>
            <a:srgbClr val="DDF0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Continuous Cross-Platform Cloud Security Posture Management (CSPM) and Cloud Workload Protection (CWPP)</a:t>
            </a:r>
          </a:p>
        </p:txBody>
      </p:sp>
      <p:sp>
        <p:nvSpPr>
          <p:cNvPr id="311" name="Rectangle 310">
            <a:extLst>
              <a:ext uri="{FF2B5EF4-FFF2-40B4-BE49-F238E27FC236}">
                <a16:creationId xmlns:a16="http://schemas.microsoft.com/office/drawing/2014/main" id="{1EE7DB68-3C15-4DC4-8433-BC3B8C75A96C}"/>
              </a:ext>
              <a:ext uri="{C183D7F6-B498-43B3-948B-1728B52AA6E4}">
                <adec:decorative xmlns:adec="http://schemas.microsoft.com/office/drawing/2017/decorative" val="1"/>
              </a:ext>
            </a:extLst>
          </p:cNvPr>
          <p:cNvSpPr/>
          <p:nvPr/>
        </p:nvSpPr>
        <p:spPr bwMode="auto">
          <a:xfrm>
            <a:off x="8817863" y="3847278"/>
            <a:ext cx="696519"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PaaS</a:t>
            </a:r>
          </a:p>
        </p:txBody>
      </p:sp>
      <p:sp>
        <p:nvSpPr>
          <p:cNvPr id="312" name="Rectangle 311">
            <a:extLst>
              <a:ext uri="{FF2B5EF4-FFF2-40B4-BE49-F238E27FC236}">
                <a16:creationId xmlns:a16="http://schemas.microsoft.com/office/drawing/2014/main" id="{592BD8EB-272F-4582-A3B1-10E3C1FCF84E}"/>
              </a:ext>
              <a:ext uri="{C183D7F6-B498-43B3-948B-1728B52AA6E4}">
                <adec:decorative xmlns:adec="http://schemas.microsoft.com/office/drawing/2017/decorative" val="1"/>
              </a:ext>
            </a:extLst>
          </p:cNvPr>
          <p:cNvSpPr/>
          <p:nvPr/>
        </p:nvSpPr>
        <p:spPr bwMode="auto">
          <a:xfrm>
            <a:off x="4711119" y="3847278"/>
            <a:ext cx="1271232"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On-Premises</a:t>
            </a:r>
          </a:p>
        </p:txBody>
      </p:sp>
      <p:sp>
        <p:nvSpPr>
          <p:cNvPr id="313" name="Rectangle 312">
            <a:extLst>
              <a:ext uri="{FF2B5EF4-FFF2-40B4-BE49-F238E27FC236}">
                <a16:creationId xmlns:a16="http://schemas.microsoft.com/office/drawing/2014/main" id="{1A014C93-E303-433A-863A-A13744F6E087}"/>
              </a:ext>
              <a:ext uri="{C183D7F6-B498-43B3-948B-1728B52AA6E4}">
                <adec:decorative xmlns:adec="http://schemas.microsoft.com/office/drawing/2017/decorative" val="1"/>
              </a:ext>
            </a:extLst>
          </p:cNvPr>
          <p:cNvSpPr/>
          <p:nvPr/>
        </p:nvSpPr>
        <p:spPr bwMode="auto">
          <a:xfrm>
            <a:off x="6072625" y="3847278"/>
            <a:ext cx="1019663"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243A5E"/>
                </a:solidFill>
                <a:effectLst/>
                <a:uLnTx/>
                <a:uFillTx/>
                <a:latin typeface="Segoe UI Semibold"/>
                <a:ea typeface="+mn-ea"/>
                <a:cs typeface="Segoe UI" pitchFamily="34" charset="0"/>
              </a:rPr>
              <a:t>IaaS</a:t>
            </a:r>
          </a:p>
        </p:txBody>
      </p:sp>
      <p:grpSp>
        <p:nvGrpSpPr>
          <p:cNvPr id="612" name="!! Apps">
            <a:extLst>
              <a:ext uri="{FF2B5EF4-FFF2-40B4-BE49-F238E27FC236}">
                <a16:creationId xmlns:a16="http://schemas.microsoft.com/office/drawing/2014/main" id="{EAFBBFEA-43D8-4DF9-8532-405F6A12BE64}"/>
              </a:ext>
              <a:ext uri="{C183D7F6-B498-43B3-948B-1728B52AA6E4}">
                <adec:decorative xmlns:adec="http://schemas.microsoft.com/office/drawing/2017/decorative" val="1"/>
              </a:ext>
            </a:extLst>
          </p:cNvPr>
          <p:cNvGrpSpPr/>
          <p:nvPr/>
        </p:nvGrpSpPr>
        <p:grpSpPr>
          <a:xfrm>
            <a:off x="4321342" y="1714914"/>
            <a:ext cx="3727281" cy="344786"/>
            <a:chOff x="723855" y="4007275"/>
            <a:chExt cx="5467929" cy="505802"/>
          </a:xfrm>
        </p:grpSpPr>
        <p:pic>
          <p:nvPicPr>
            <p:cNvPr id="613" name="Picture 171">
              <a:extLst>
                <a:ext uri="{FF2B5EF4-FFF2-40B4-BE49-F238E27FC236}">
                  <a16:creationId xmlns:a16="http://schemas.microsoft.com/office/drawing/2014/main" id="{0C73A0BA-78B4-41D8-9426-832D0817F713}"/>
                </a:ext>
              </a:extLst>
            </p:cNvPr>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 name="Graphic 613">
              <a:extLst>
                <a:ext uri="{FF2B5EF4-FFF2-40B4-BE49-F238E27FC236}">
                  <a16:creationId xmlns:a16="http://schemas.microsoft.com/office/drawing/2014/main" id="{ECBDD65F-60CA-4530-B4DC-3465ADCD5C20}"/>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4944027" y="4156157"/>
              <a:ext cx="259267" cy="259267"/>
            </a:xfrm>
            <a:prstGeom prst="rect">
              <a:avLst/>
            </a:prstGeom>
          </p:spPr>
        </p:pic>
        <p:pic>
          <p:nvPicPr>
            <p:cNvPr id="615" name="Graphic 614">
              <a:extLst>
                <a:ext uri="{FF2B5EF4-FFF2-40B4-BE49-F238E27FC236}">
                  <a16:creationId xmlns:a16="http://schemas.microsoft.com/office/drawing/2014/main" id="{8325A932-558B-4EE4-BAA8-7F50777BAD1B}"/>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4552723" y="4156157"/>
              <a:ext cx="259267" cy="259267"/>
            </a:xfrm>
            <a:prstGeom prst="rect">
              <a:avLst/>
            </a:prstGeom>
          </p:spPr>
        </p:pic>
        <p:grpSp>
          <p:nvGrpSpPr>
            <p:cNvPr id="616" name="Group 615">
              <a:extLst>
                <a:ext uri="{FF2B5EF4-FFF2-40B4-BE49-F238E27FC236}">
                  <a16:creationId xmlns:a16="http://schemas.microsoft.com/office/drawing/2014/main" id="{D46496C1-8097-4CD6-AE41-3C57898C8033}"/>
                </a:ext>
              </a:extLst>
            </p:cNvPr>
            <p:cNvGrpSpPr/>
            <p:nvPr/>
          </p:nvGrpSpPr>
          <p:grpSpPr>
            <a:xfrm>
              <a:off x="5335332" y="4034423"/>
              <a:ext cx="477535" cy="477534"/>
              <a:chOff x="9273516" y="3238279"/>
              <a:chExt cx="914400" cy="914400"/>
            </a:xfrm>
          </p:grpSpPr>
          <p:pic>
            <p:nvPicPr>
              <p:cNvPr id="648"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273516" y="3238279"/>
                <a:ext cx="914400" cy="914400"/>
              </a:xfrm>
              <a:prstGeom prst="rect">
                <a:avLst/>
              </a:prstGeom>
            </p:spPr>
          </p:pic>
          <p:sp>
            <p:nvSpPr>
              <p:cNvPr id="649" name="TextBox 648">
                <a:extLst>
                  <a:ext uri="{FF2B5EF4-FFF2-40B4-BE49-F238E27FC236}">
                    <a16:creationId xmlns:a16="http://schemas.microsoft.com/office/drawing/2014/main" id="{22BEBA4F-8A99-40E2-91B6-E745F194E41E}"/>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617" name="Picture 616" descr="Graphical user interface, application, icon&#10;&#10;Description automatically generated">
              <a:extLst>
                <a:ext uri="{FF2B5EF4-FFF2-40B4-BE49-F238E27FC236}">
                  <a16:creationId xmlns:a16="http://schemas.microsoft.com/office/drawing/2014/main" id="{B7ABB6FF-5235-4CDD-A505-91DF9408713C}"/>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618" name="Picture 617" descr="A picture containing icon&#10;&#10;Description automatically generated">
              <a:extLst>
                <a:ext uri="{FF2B5EF4-FFF2-40B4-BE49-F238E27FC236}">
                  <a16:creationId xmlns:a16="http://schemas.microsoft.com/office/drawing/2014/main" id="{C1DCCAF9-90E2-4573-B6C6-CC788E79244A}"/>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619" name="Picture 618" descr="Icon&#10;&#10;Description automatically generated">
              <a:extLst>
                <a:ext uri="{FF2B5EF4-FFF2-40B4-BE49-F238E27FC236}">
                  <a16:creationId xmlns:a16="http://schemas.microsoft.com/office/drawing/2014/main" id="{F0EFAB78-E94C-4782-9D6B-BD7D82D73300}"/>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620" name="Picture 619" descr="Graphical user interface, icon&#10;&#10;Description automatically generated">
              <a:extLst>
                <a:ext uri="{FF2B5EF4-FFF2-40B4-BE49-F238E27FC236}">
                  <a16:creationId xmlns:a16="http://schemas.microsoft.com/office/drawing/2014/main" id="{83270B97-220C-4658-BAF5-7F33EF090BB2}"/>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621" name="Picture 620" descr="Graphical user interface, application&#10;&#10;Description automatically generated">
              <a:extLst>
                <a:ext uri="{FF2B5EF4-FFF2-40B4-BE49-F238E27FC236}">
                  <a16:creationId xmlns:a16="http://schemas.microsoft.com/office/drawing/2014/main" id="{CAA943EF-3406-4F40-AF1C-60CCBD0EC993}"/>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622" name="Group 621">
              <a:extLst>
                <a:ext uri="{FF2B5EF4-FFF2-40B4-BE49-F238E27FC236}">
                  <a16:creationId xmlns:a16="http://schemas.microsoft.com/office/drawing/2014/main" id="{413BC63E-EF06-4CE5-9594-D3C6A21304F2}"/>
                </a:ext>
              </a:extLst>
            </p:cNvPr>
            <p:cNvGrpSpPr/>
            <p:nvPr/>
          </p:nvGrpSpPr>
          <p:grpSpPr>
            <a:xfrm>
              <a:off x="3193744" y="4103207"/>
              <a:ext cx="420211" cy="360404"/>
              <a:chOff x="3193744" y="4103207"/>
              <a:chExt cx="420211" cy="360404"/>
            </a:xfrm>
          </p:grpSpPr>
          <p:pic>
            <p:nvPicPr>
              <p:cNvPr id="638" name="Picture 637">
                <a:hlinkClick r:id="rId88"/>
                <a:extLst>
                  <a:ext uri="{FF2B5EF4-FFF2-40B4-BE49-F238E27FC236}">
                    <a16:creationId xmlns:a16="http://schemas.microsoft.com/office/drawing/2014/main" id="{DCD06842-F495-42BB-B7B8-27C26B2D8F54}"/>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639" name="Group 638">
                <a:extLst>
                  <a:ext uri="{FF2B5EF4-FFF2-40B4-BE49-F238E27FC236}">
                    <a16:creationId xmlns:a16="http://schemas.microsoft.com/office/drawing/2014/main" id="{F5F2C8E1-C08B-4198-B0DC-8A86D0F1DB20}"/>
                  </a:ext>
                </a:extLst>
              </p:cNvPr>
              <p:cNvGrpSpPr/>
              <p:nvPr/>
            </p:nvGrpSpPr>
            <p:grpSpPr>
              <a:xfrm>
                <a:off x="3439951" y="4289609"/>
                <a:ext cx="174004" cy="174002"/>
                <a:chOff x="3445377" y="4314828"/>
                <a:chExt cx="174004" cy="174002"/>
              </a:xfrm>
            </p:grpSpPr>
            <p:sp>
              <p:nvSpPr>
                <p:cNvPr id="640" name="Oval 639">
                  <a:extLst>
                    <a:ext uri="{FF2B5EF4-FFF2-40B4-BE49-F238E27FC236}">
                      <a16:creationId xmlns:a16="http://schemas.microsoft.com/office/drawing/2014/main" id="{99553119-1709-4F60-83BE-65AC0A271FDE}"/>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41" name="Group 4">
                  <a:extLst>
                    <a:ext uri="{FF2B5EF4-FFF2-40B4-BE49-F238E27FC236}">
                      <a16:creationId xmlns:a16="http://schemas.microsoft.com/office/drawing/2014/main" id="{F4A8EB45-E48B-4562-8D64-08E7B9CF6B29}"/>
                    </a:ext>
                  </a:extLst>
                </p:cNvPr>
                <p:cNvGrpSpPr>
                  <a:grpSpLocks noChangeAspect="1"/>
                </p:cNvGrpSpPr>
                <p:nvPr/>
              </p:nvGrpSpPr>
              <p:grpSpPr bwMode="auto">
                <a:xfrm>
                  <a:off x="3470135" y="4342230"/>
                  <a:ext cx="124488" cy="119198"/>
                  <a:chOff x="3230" y="1450"/>
                  <a:chExt cx="353" cy="338"/>
                </a:xfrm>
                <a:solidFill>
                  <a:schemeClr val="tx1"/>
                </a:solidFill>
              </p:grpSpPr>
              <p:sp>
                <p:nvSpPr>
                  <p:cNvPr id="642" name="Freeform 5">
                    <a:extLst>
                      <a:ext uri="{FF2B5EF4-FFF2-40B4-BE49-F238E27FC236}">
                        <a16:creationId xmlns:a16="http://schemas.microsoft.com/office/drawing/2014/main" id="{13EA8244-D35C-4B32-8FDD-26602251865D}"/>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6">
                    <a:extLst>
                      <a:ext uri="{FF2B5EF4-FFF2-40B4-BE49-F238E27FC236}">
                        <a16:creationId xmlns:a16="http://schemas.microsoft.com/office/drawing/2014/main" id="{7501AA6C-C4ED-4EDD-9746-E248AFD6AB7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7">
                    <a:extLst>
                      <a:ext uri="{FF2B5EF4-FFF2-40B4-BE49-F238E27FC236}">
                        <a16:creationId xmlns:a16="http://schemas.microsoft.com/office/drawing/2014/main" id="{6565193D-B457-4FE1-9D58-63D4D3EF833A}"/>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8">
                    <a:extLst>
                      <a:ext uri="{FF2B5EF4-FFF2-40B4-BE49-F238E27FC236}">
                        <a16:creationId xmlns:a16="http://schemas.microsoft.com/office/drawing/2014/main" id="{18D74E6E-1B0C-4718-8B91-633BA4EE52AB}"/>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9">
                    <a:extLst>
                      <a:ext uri="{FF2B5EF4-FFF2-40B4-BE49-F238E27FC236}">
                        <a16:creationId xmlns:a16="http://schemas.microsoft.com/office/drawing/2014/main" id="{DE60D8E3-C250-4791-BA24-1713FED8CF4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10">
                    <a:extLst>
                      <a:ext uri="{FF2B5EF4-FFF2-40B4-BE49-F238E27FC236}">
                        <a16:creationId xmlns:a16="http://schemas.microsoft.com/office/drawing/2014/main" id="{51AD9B37-3F3D-4759-ABE5-3F7EC1D4AFBE}"/>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623" name="Group 622">
              <a:extLst>
                <a:ext uri="{FF2B5EF4-FFF2-40B4-BE49-F238E27FC236}">
                  <a16:creationId xmlns:a16="http://schemas.microsoft.com/office/drawing/2014/main" id="{13AB547F-7503-4174-B4D1-A67E793FC7B2}"/>
                </a:ext>
              </a:extLst>
            </p:cNvPr>
            <p:cNvGrpSpPr/>
            <p:nvPr/>
          </p:nvGrpSpPr>
          <p:grpSpPr>
            <a:xfrm>
              <a:off x="3742092" y="4121818"/>
              <a:ext cx="336922" cy="341793"/>
              <a:chOff x="3742092" y="4121818"/>
              <a:chExt cx="336922" cy="341793"/>
            </a:xfrm>
          </p:grpSpPr>
          <p:pic>
            <p:nvPicPr>
              <p:cNvPr id="628" name="Picture 627">
                <a:hlinkClick r:id="rId90"/>
                <a:extLst>
                  <a:ext uri="{FF2B5EF4-FFF2-40B4-BE49-F238E27FC236}">
                    <a16:creationId xmlns:a16="http://schemas.microsoft.com/office/drawing/2014/main" id="{965864B2-3C21-43ED-BAA4-97F3B023BF86}"/>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629" name="Group 628">
                <a:extLst>
                  <a:ext uri="{FF2B5EF4-FFF2-40B4-BE49-F238E27FC236}">
                    <a16:creationId xmlns:a16="http://schemas.microsoft.com/office/drawing/2014/main" id="{40C1A0A7-5AE3-45C5-911D-C2EF7F11DBE6}"/>
                  </a:ext>
                </a:extLst>
              </p:cNvPr>
              <p:cNvGrpSpPr/>
              <p:nvPr/>
            </p:nvGrpSpPr>
            <p:grpSpPr>
              <a:xfrm>
                <a:off x="3905010" y="4289609"/>
                <a:ext cx="174004" cy="174002"/>
                <a:chOff x="3445377" y="4314828"/>
                <a:chExt cx="174004" cy="174002"/>
              </a:xfrm>
            </p:grpSpPr>
            <p:sp>
              <p:nvSpPr>
                <p:cNvPr id="630" name="Oval 629">
                  <a:extLst>
                    <a:ext uri="{FF2B5EF4-FFF2-40B4-BE49-F238E27FC236}">
                      <a16:creationId xmlns:a16="http://schemas.microsoft.com/office/drawing/2014/main" id="{D2F25E96-E499-4EEC-98DA-3063975796F1}"/>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1" name="Group 4">
                  <a:extLst>
                    <a:ext uri="{FF2B5EF4-FFF2-40B4-BE49-F238E27FC236}">
                      <a16:creationId xmlns:a16="http://schemas.microsoft.com/office/drawing/2014/main" id="{A4442F59-A8D1-4724-849D-EFB6F01C6897}"/>
                    </a:ext>
                  </a:extLst>
                </p:cNvPr>
                <p:cNvGrpSpPr>
                  <a:grpSpLocks noChangeAspect="1"/>
                </p:cNvGrpSpPr>
                <p:nvPr/>
              </p:nvGrpSpPr>
              <p:grpSpPr bwMode="auto">
                <a:xfrm>
                  <a:off x="3470135" y="4342230"/>
                  <a:ext cx="124488" cy="119198"/>
                  <a:chOff x="3230" y="1450"/>
                  <a:chExt cx="353" cy="338"/>
                </a:xfrm>
                <a:solidFill>
                  <a:schemeClr val="tx1"/>
                </a:solidFill>
              </p:grpSpPr>
              <p:sp>
                <p:nvSpPr>
                  <p:cNvPr id="632" name="Freeform 5">
                    <a:extLst>
                      <a:ext uri="{FF2B5EF4-FFF2-40B4-BE49-F238E27FC236}">
                        <a16:creationId xmlns:a16="http://schemas.microsoft.com/office/drawing/2014/main" id="{54C1B691-F434-4D11-B095-783F4745B80D}"/>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6">
                    <a:extLst>
                      <a:ext uri="{FF2B5EF4-FFF2-40B4-BE49-F238E27FC236}">
                        <a16:creationId xmlns:a16="http://schemas.microsoft.com/office/drawing/2014/main" id="{A8EFDE5A-127D-4315-AA59-09080401C40D}"/>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7">
                    <a:extLst>
                      <a:ext uri="{FF2B5EF4-FFF2-40B4-BE49-F238E27FC236}">
                        <a16:creationId xmlns:a16="http://schemas.microsoft.com/office/drawing/2014/main" id="{58BFE60A-3127-419B-B031-5436077D74E1}"/>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8">
                    <a:extLst>
                      <a:ext uri="{FF2B5EF4-FFF2-40B4-BE49-F238E27FC236}">
                        <a16:creationId xmlns:a16="http://schemas.microsoft.com/office/drawing/2014/main" id="{8C9E86DB-8C99-46B0-8C3D-BA4020F139BD}"/>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9">
                    <a:extLst>
                      <a:ext uri="{FF2B5EF4-FFF2-40B4-BE49-F238E27FC236}">
                        <a16:creationId xmlns:a16="http://schemas.microsoft.com/office/drawing/2014/main" id="{915F00C5-A9B4-404B-B95D-B19C95A7339D}"/>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10">
                    <a:extLst>
                      <a:ext uri="{FF2B5EF4-FFF2-40B4-BE49-F238E27FC236}">
                        <a16:creationId xmlns:a16="http://schemas.microsoft.com/office/drawing/2014/main" id="{DF903A55-B277-42F6-887F-CAF8B48C0F8A}"/>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624" name="Group 623">
              <a:extLst>
                <a:ext uri="{FF2B5EF4-FFF2-40B4-BE49-F238E27FC236}">
                  <a16:creationId xmlns:a16="http://schemas.microsoft.com/office/drawing/2014/main" id="{7CFE2A1A-A51E-4A4E-BEC2-9DC028740BDF}"/>
                </a:ext>
              </a:extLst>
            </p:cNvPr>
            <p:cNvGrpSpPr/>
            <p:nvPr/>
          </p:nvGrpSpPr>
          <p:grpSpPr>
            <a:xfrm>
              <a:off x="5923987" y="4240750"/>
              <a:ext cx="267797" cy="64881"/>
              <a:chOff x="9779309" y="3865093"/>
              <a:chExt cx="161337" cy="39088"/>
            </a:xfrm>
          </p:grpSpPr>
          <p:sp>
            <p:nvSpPr>
              <p:cNvPr id="625" name="Oval 624">
                <a:extLst>
                  <a:ext uri="{FF2B5EF4-FFF2-40B4-BE49-F238E27FC236}">
                    <a16:creationId xmlns:a16="http://schemas.microsoft.com/office/drawing/2014/main" id="{26F6EECA-4072-472C-8AEB-C3755AFE4B47}"/>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6" name="Oval 625">
                <a:extLst>
                  <a:ext uri="{FF2B5EF4-FFF2-40B4-BE49-F238E27FC236}">
                    <a16:creationId xmlns:a16="http://schemas.microsoft.com/office/drawing/2014/main" id="{BF121704-2B51-493C-A8AD-722366184AF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7" name="Oval 626">
                <a:extLst>
                  <a:ext uri="{FF2B5EF4-FFF2-40B4-BE49-F238E27FC236}">
                    <a16:creationId xmlns:a16="http://schemas.microsoft.com/office/drawing/2014/main" id="{7CA5F399-6644-49D6-BF3D-1DDC7BB6CA15}"/>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583" name="!! White box">
            <a:extLst>
              <a:ext uri="{FF2B5EF4-FFF2-40B4-BE49-F238E27FC236}">
                <a16:creationId xmlns:a16="http://schemas.microsoft.com/office/drawing/2014/main" id="{475C4001-2563-4A27-96EB-BF448F7F53C5}"/>
              </a:ext>
              <a:ext uri="{C183D7F6-B498-43B3-948B-1728B52AA6E4}">
                <adec:decorative xmlns:adec="http://schemas.microsoft.com/office/drawing/2017/decorative" val="1"/>
              </a:ext>
            </a:extLst>
          </p:cNvPr>
          <p:cNvSpPr/>
          <p:nvPr/>
        </p:nvSpPr>
        <p:spPr bwMode="auto">
          <a:xfrm>
            <a:off x="4326670" y="3480960"/>
            <a:ext cx="5166510" cy="39075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8D112BD-EB1C-4075-A9A7-6B03E2547143}"/>
              </a:ext>
            </a:extLst>
          </p:cNvPr>
          <p:cNvSpPr txBox="1"/>
          <p:nvPr/>
        </p:nvSpPr>
        <p:spPr>
          <a:xfrm>
            <a:off x="10269804" y="716259"/>
            <a:ext cx="1820293" cy="313932"/>
          </a:xfrm>
          <a:prstGeom prst="rect">
            <a:avLst/>
          </a:prstGeom>
          <a:noFill/>
        </p:spPr>
        <p:txBody>
          <a:bodyPr wrap="square" lIns="0">
            <a:spAutoFit/>
          </a:body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a:t>
            </a:r>
            <a:b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92"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42FE9CAB-3384-4F71-A477-0525355ED02A}"/>
              </a:ext>
            </a:extLst>
          </p:cNvPr>
          <p:cNvPicPr>
            <a:picLocks noChangeAspect="1"/>
          </p:cNvPicPr>
          <p:nvPr/>
        </p:nvPicPr>
        <p:blipFill>
          <a:blip r:embed="rId93" cstate="email">
            <a:extLst>
              <a:ext uri="{28A0092B-C50C-407E-A947-70E740481C1C}">
                <a14:useLocalDpi xmlns:a14="http://schemas.microsoft.com/office/drawing/2010/main" val="0"/>
              </a:ext>
            </a:extLst>
          </a:blip>
          <a:stretch>
            <a:fillRect/>
          </a:stretch>
        </p:blipFill>
        <p:spPr bwMode="invGray">
          <a:xfrm>
            <a:off x="10269804" y="350017"/>
            <a:ext cx="1038388" cy="222436"/>
          </a:xfrm>
          <a:prstGeom prst="rect">
            <a:avLst/>
          </a:prstGeom>
        </p:spPr>
      </p:pic>
      <p:sp>
        <p:nvSpPr>
          <p:cNvPr id="5" name="Rectangle 4">
            <a:hlinkClick r:id="rId94"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E213BE89-0900-41CB-84F0-664521B3444C}"/>
              </a:ext>
            </a:extLst>
          </p:cNvPr>
          <p:cNvSpPr/>
          <p:nvPr/>
        </p:nvSpPr>
        <p:spPr bwMode="auto">
          <a:xfrm>
            <a:off x="7899371" y="5218033"/>
            <a:ext cx="1615011" cy="8482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descr="Azure Defender for IoT provides agentless security for unmanaged IoT/OT devices (via integration of CyberX technology) plus security for greenfield devices managed via Azure IoT Hub. It is deployed either as a cloud-connected or fully on-premises solution.">
            <a:hlinkClick r:id="rId95"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FB77C93F-58E8-4C51-8C08-2DC4BC3FBD14}"/>
              </a:ext>
            </a:extLst>
          </p:cNvPr>
          <p:cNvSpPr/>
          <p:nvPr/>
        </p:nvSpPr>
        <p:spPr>
          <a:xfrm>
            <a:off x="9588930" y="5319865"/>
            <a:ext cx="2270665" cy="613618"/>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hlinkClick r:id="rId9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DBAF2F8E-92FB-44A7-BA23-C8259726BA0A}"/>
              </a:ext>
            </a:extLst>
          </p:cNvPr>
          <p:cNvSpPr/>
          <p:nvPr/>
        </p:nvSpPr>
        <p:spPr>
          <a:xfrm>
            <a:off x="316862" y="5518524"/>
            <a:ext cx="1784877" cy="83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600322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500"/>
                                        <p:tgtEl>
                                          <p:spTgt spid="3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fade">
                                      <p:cBhvr>
                                        <p:cTn id="13" dur="500"/>
                                        <p:tgtEl>
                                          <p:spTgt spid="3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500"/>
                                        <p:tgtEl>
                                          <p:spTgt spid="2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7"/>
                                        </p:tgtEl>
                                        <p:attrNameLst>
                                          <p:attrName>style.visibility</p:attrName>
                                        </p:attrNameLst>
                                      </p:cBhvr>
                                      <p:to>
                                        <p:strVal val="visible"/>
                                      </p:to>
                                    </p:set>
                                    <p:animEffect transition="in" filter="fade">
                                      <p:cBhvr>
                                        <p:cTn id="28" dur="500"/>
                                        <p:tgtEl>
                                          <p:spTgt spid="297"/>
                                        </p:tgtEl>
                                      </p:cBhvr>
                                    </p:animEffect>
                                  </p:childTnLst>
                                </p:cTn>
                              </p:par>
                              <p:par>
                                <p:cTn id="29" presetID="10"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animEffect transition="in" filter="fade">
                                      <p:cBhvr>
                                        <p:cTn id="31" dur="500"/>
                                        <p:tgtEl>
                                          <p:spTgt spid="2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77"/>
                                        </p:tgtEl>
                                        <p:attrNameLst>
                                          <p:attrName>style.visibility</p:attrName>
                                        </p:attrNameLst>
                                      </p:cBhvr>
                                      <p:to>
                                        <p:strVal val="visible"/>
                                      </p:to>
                                    </p:set>
                                    <p:animEffect transition="in" filter="wipe(left)">
                                      <p:cBhvr>
                                        <p:cTn id="36" dur="500"/>
                                        <p:tgtEl>
                                          <p:spTgt spid="4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611"/>
                                        </p:tgtEl>
                                        <p:attrNameLst>
                                          <p:attrName>style.visibility</p:attrName>
                                        </p:attrNameLst>
                                      </p:cBhvr>
                                      <p:to>
                                        <p:strVal val="visible"/>
                                      </p:to>
                                    </p:set>
                                    <p:animEffect transition="in" filter="wipe(left)">
                                      <p:cBhvr>
                                        <p:cTn id="40" dur="500"/>
                                        <p:tgtEl>
                                          <p:spTgt spid="6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288"/>
                                        </p:tgtEl>
                                        <p:attrNameLst>
                                          <p:attrName>style.visibility</p:attrName>
                                        </p:attrNameLst>
                                      </p:cBhvr>
                                      <p:to>
                                        <p:strVal val="visible"/>
                                      </p:to>
                                    </p:set>
                                    <p:animEffect transition="in" filter="fade">
                                      <p:cBhvr>
                                        <p:cTn id="48" dur="500"/>
                                        <p:tgtEl>
                                          <p:spTgt spid="28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092"/>
                                        </p:tgtEl>
                                        <p:attrNameLst>
                                          <p:attrName>style.visibility</p:attrName>
                                        </p:attrNameLst>
                                      </p:cBhvr>
                                      <p:to>
                                        <p:strVal val="visible"/>
                                      </p:to>
                                    </p:set>
                                    <p:animEffect transition="in" filter="fade">
                                      <p:cBhvr>
                                        <p:cTn id="51" dur="500"/>
                                        <p:tgtEl>
                                          <p:spTgt spid="2092"/>
                                        </p:tgtEl>
                                      </p:cBhvr>
                                    </p:animEffect>
                                  </p:childTnLst>
                                </p:cTn>
                              </p:par>
                              <p:par>
                                <p:cTn id="52" presetID="16" presetClass="entr" presetSubtype="37" fill="hold" nodeType="withEffect">
                                  <p:stCondLst>
                                    <p:cond delay="500"/>
                                  </p:stCondLst>
                                  <p:childTnLst>
                                    <p:set>
                                      <p:cBhvr>
                                        <p:cTn id="53" dur="1" fill="hold">
                                          <p:stCondLst>
                                            <p:cond delay="0"/>
                                          </p:stCondLst>
                                        </p:cTn>
                                        <p:tgtEl>
                                          <p:spTgt spid="283"/>
                                        </p:tgtEl>
                                        <p:attrNameLst>
                                          <p:attrName>style.visibility</p:attrName>
                                        </p:attrNameLst>
                                      </p:cBhvr>
                                      <p:to>
                                        <p:strVal val="visible"/>
                                      </p:to>
                                    </p:set>
                                    <p:animEffect transition="in" filter="barn(outVertical)">
                                      <p:cBhvr>
                                        <p:cTn id="54" dur="500"/>
                                        <p:tgtEl>
                                          <p:spTgt spid="283"/>
                                        </p:tgtEl>
                                      </p:cBhvr>
                                    </p:animEffect>
                                  </p:childTnLst>
                                </p:cTn>
                              </p:par>
                              <p:par>
                                <p:cTn id="55" presetID="10" presetClass="entr" presetSubtype="0" fill="hold"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284"/>
                                        </p:tgtEl>
                                        <p:attrNameLst>
                                          <p:attrName>style.visibility</p:attrName>
                                        </p:attrNameLst>
                                      </p:cBhvr>
                                      <p:to>
                                        <p:strVal val="visible"/>
                                      </p:to>
                                    </p:set>
                                    <p:animEffect transition="in" filter="wipe(right)">
                                      <p:cBhvr>
                                        <p:cTn id="75" dur="500"/>
                                        <p:tgtEl>
                                          <p:spTgt spid="284"/>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67"/>
                                        </p:tgtEl>
                                        <p:attrNameLst>
                                          <p:attrName>style.visibility</p:attrName>
                                        </p:attrNameLst>
                                      </p:cBhvr>
                                      <p:to>
                                        <p:strVal val="visible"/>
                                      </p:to>
                                    </p:set>
                                    <p:animEffect transition="in" filter="fade">
                                      <p:cBhvr>
                                        <p:cTn id="79" dur="500"/>
                                        <p:tgtEl>
                                          <p:spTgt spid="167"/>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271"/>
                                        </p:tgtEl>
                                        <p:attrNameLst>
                                          <p:attrName>style.visibility</p:attrName>
                                        </p:attrNameLst>
                                      </p:cBhvr>
                                      <p:to>
                                        <p:strVal val="visible"/>
                                      </p:to>
                                    </p:set>
                                    <p:animEffect transition="in" filter="wipe(up)">
                                      <p:cBhvr>
                                        <p:cTn id="83" dur="250"/>
                                        <p:tgtEl>
                                          <p:spTgt spid="271"/>
                                        </p:tgtEl>
                                      </p:cBhvr>
                                    </p:animEffect>
                                  </p:childTnLst>
                                </p:cTn>
                              </p:par>
                              <p:par>
                                <p:cTn id="84" presetID="10" presetClass="entr" presetSubtype="0" fill="hold" nodeType="with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177"/>
                                        </p:tgtEl>
                                        <p:attrNameLst>
                                          <p:attrName>style.visibility</p:attrName>
                                        </p:attrNameLst>
                                      </p:cBhvr>
                                      <p:to>
                                        <p:strVal val="visible"/>
                                      </p:to>
                                    </p:set>
                                    <p:animEffect transition="in" filter="wheel(1)">
                                      <p:cBhvr>
                                        <p:cTn id="91" dur="1000"/>
                                        <p:tgtEl>
                                          <p:spTgt spid="177"/>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500"/>
                                        <p:tgtEl>
                                          <p:spTgt spid="94"/>
                                        </p:tgtEl>
                                      </p:cBhvr>
                                    </p:animEffect>
                                  </p:childTnLst>
                                </p:cTn>
                              </p:par>
                            </p:childTnLst>
                          </p:cTn>
                        </p:par>
                        <p:par>
                          <p:cTn id="96" fill="hold">
                            <p:stCondLst>
                              <p:cond delay="1500"/>
                            </p:stCondLst>
                            <p:childTnLst>
                              <p:par>
                                <p:cTn id="97" presetID="47" presetClass="entr" presetSubtype="0" fill="hold" grpId="0" nodeType="afterEffect">
                                  <p:stCondLst>
                                    <p:cond delay="0"/>
                                  </p:stCondLst>
                                  <p:childTnLst>
                                    <p:set>
                                      <p:cBhvr>
                                        <p:cTn id="98" dur="1" fill="hold">
                                          <p:stCondLst>
                                            <p:cond delay="0"/>
                                          </p:stCondLst>
                                        </p:cTn>
                                        <p:tgtEl>
                                          <p:spTgt spid="91"/>
                                        </p:tgtEl>
                                        <p:attrNameLst>
                                          <p:attrName>style.visibility</p:attrName>
                                        </p:attrNameLst>
                                      </p:cBhvr>
                                      <p:to>
                                        <p:strVal val="visible"/>
                                      </p:to>
                                    </p:set>
                                    <p:animEffect transition="in" filter="fade">
                                      <p:cBhvr>
                                        <p:cTn id="99" dur="750"/>
                                        <p:tgtEl>
                                          <p:spTgt spid="91"/>
                                        </p:tgtEl>
                                      </p:cBhvr>
                                    </p:animEffect>
                                    <p:anim calcmode="lin" valueType="num">
                                      <p:cBhvr>
                                        <p:cTn id="100" dur="750" fill="hold"/>
                                        <p:tgtEl>
                                          <p:spTgt spid="91"/>
                                        </p:tgtEl>
                                        <p:attrNameLst>
                                          <p:attrName>ppt_x</p:attrName>
                                        </p:attrNameLst>
                                      </p:cBhvr>
                                      <p:tavLst>
                                        <p:tav tm="0">
                                          <p:val>
                                            <p:strVal val="#ppt_x"/>
                                          </p:val>
                                        </p:tav>
                                        <p:tav tm="100000">
                                          <p:val>
                                            <p:strVal val="#ppt_x"/>
                                          </p:val>
                                        </p:tav>
                                      </p:tavLst>
                                    </p:anim>
                                    <p:anim calcmode="lin" valueType="num">
                                      <p:cBhvr>
                                        <p:cTn id="101" dur="750" fill="hold"/>
                                        <p:tgtEl>
                                          <p:spTgt spid="91"/>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fade">
                                      <p:cBhvr>
                                        <p:cTn id="104" dur="750"/>
                                        <p:tgtEl>
                                          <p:spTgt spid="107"/>
                                        </p:tgtEl>
                                      </p:cBhvr>
                                    </p:animEffect>
                                    <p:anim calcmode="lin" valueType="num">
                                      <p:cBhvr>
                                        <p:cTn id="105" dur="750" fill="hold"/>
                                        <p:tgtEl>
                                          <p:spTgt spid="107"/>
                                        </p:tgtEl>
                                        <p:attrNameLst>
                                          <p:attrName>ppt_x</p:attrName>
                                        </p:attrNameLst>
                                      </p:cBhvr>
                                      <p:tavLst>
                                        <p:tav tm="0">
                                          <p:val>
                                            <p:strVal val="#ppt_x"/>
                                          </p:val>
                                        </p:tav>
                                        <p:tav tm="100000">
                                          <p:val>
                                            <p:strVal val="#ppt_x"/>
                                          </p:val>
                                        </p:tav>
                                      </p:tavLst>
                                    </p:anim>
                                    <p:anim calcmode="lin" valueType="num">
                                      <p:cBhvr>
                                        <p:cTn id="106" dur="750" fill="hold"/>
                                        <p:tgtEl>
                                          <p:spTgt spid="107"/>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animEffect transition="in" filter="fade">
                                      <p:cBhvr>
                                        <p:cTn id="109" dur="750"/>
                                        <p:tgtEl>
                                          <p:spTgt spid="95"/>
                                        </p:tgtEl>
                                      </p:cBhvr>
                                    </p:animEffect>
                                    <p:anim calcmode="lin" valueType="num">
                                      <p:cBhvr>
                                        <p:cTn id="110" dur="750" fill="hold"/>
                                        <p:tgtEl>
                                          <p:spTgt spid="95"/>
                                        </p:tgtEl>
                                        <p:attrNameLst>
                                          <p:attrName>ppt_x</p:attrName>
                                        </p:attrNameLst>
                                      </p:cBhvr>
                                      <p:tavLst>
                                        <p:tav tm="0">
                                          <p:val>
                                            <p:strVal val="#ppt_x"/>
                                          </p:val>
                                        </p:tav>
                                        <p:tav tm="100000">
                                          <p:val>
                                            <p:strVal val="#ppt_x"/>
                                          </p:val>
                                        </p:tav>
                                      </p:tavLst>
                                    </p:anim>
                                    <p:anim calcmode="lin" valueType="num">
                                      <p:cBhvr>
                                        <p:cTn id="111" dur="750" fill="hold"/>
                                        <p:tgtEl>
                                          <p:spTgt spid="95"/>
                                        </p:tgtEl>
                                        <p:attrNameLst>
                                          <p:attrName>ppt_y</p:attrName>
                                        </p:attrNameLst>
                                      </p:cBhvr>
                                      <p:tavLst>
                                        <p:tav tm="0">
                                          <p:val>
                                            <p:strVal val="#ppt_y-.1"/>
                                          </p:val>
                                        </p:tav>
                                        <p:tav tm="100000">
                                          <p:val>
                                            <p:strVal val="#ppt_y"/>
                                          </p:val>
                                        </p:tav>
                                      </p:tavLst>
                                    </p:anim>
                                  </p:childTnLst>
                                </p:cTn>
                              </p:par>
                              <p:par>
                                <p:cTn id="112" presetID="16" presetClass="entr" presetSubtype="37" fill="hold" nodeType="withEffect">
                                  <p:stCondLst>
                                    <p:cond delay="500"/>
                                  </p:stCondLst>
                                  <p:childTnLst>
                                    <p:set>
                                      <p:cBhvr>
                                        <p:cTn id="113" dur="1" fill="hold">
                                          <p:stCondLst>
                                            <p:cond delay="0"/>
                                          </p:stCondLst>
                                        </p:cTn>
                                        <p:tgtEl>
                                          <p:spTgt spid="401"/>
                                        </p:tgtEl>
                                        <p:attrNameLst>
                                          <p:attrName>style.visibility</p:attrName>
                                        </p:attrNameLst>
                                      </p:cBhvr>
                                      <p:to>
                                        <p:strVal val="visible"/>
                                      </p:to>
                                    </p:set>
                                    <p:animEffect transition="in" filter="barn(outVertical)">
                                      <p:cBhvr>
                                        <p:cTn id="114" dur="500"/>
                                        <p:tgtEl>
                                          <p:spTgt spid="401"/>
                                        </p:tgtEl>
                                      </p:cBhvr>
                                    </p:animEffect>
                                  </p:childTnLst>
                                </p:cTn>
                              </p:par>
                            </p:childTnLst>
                          </p:cTn>
                        </p:par>
                        <p:par>
                          <p:cTn id="115" fill="hold">
                            <p:stCondLst>
                              <p:cond delay="2500"/>
                            </p:stCondLst>
                            <p:childTnLst>
                              <p:par>
                                <p:cTn id="116" presetID="10" presetClass="entr" presetSubtype="0" fill="hold" grpId="0" nodeType="afterEffect">
                                  <p:stCondLst>
                                    <p:cond delay="500"/>
                                  </p:stCondLst>
                                  <p:childTnLst>
                                    <p:set>
                                      <p:cBhvr>
                                        <p:cTn id="117" dur="1" fill="hold">
                                          <p:stCondLst>
                                            <p:cond delay="0"/>
                                          </p:stCondLst>
                                        </p:cTn>
                                        <p:tgtEl>
                                          <p:spTgt spid="405"/>
                                        </p:tgtEl>
                                        <p:attrNameLst>
                                          <p:attrName>style.visibility</p:attrName>
                                        </p:attrNameLst>
                                      </p:cBhvr>
                                      <p:to>
                                        <p:strVal val="visible"/>
                                      </p:to>
                                    </p:set>
                                    <p:animEffect transition="in" filter="fade">
                                      <p:cBhvr>
                                        <p:cTn id="118" dur="500"/>
                                        <p:tgtEl>
                                          <p:spTgt spid="405"/>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400"/>
                                        </p:tgtEl>
                                        <p:attrNameLst>
                                          <p:attrName>style.visibility</p:attrName>
                                        </p:attrNameLst>
                                      </p:cBhvr>
                                      <p:to>
                                        <p:strVal val="visible"/>
                                      </p:to>
                                    </p:set>
                                    <p:animEffect transition="in" filter="fade">
                                      <p:cBhvr>
                                        <p:cTn id="121" dur="500"/>
                                        <p:tgtEl>
                                          <p:spTgt spid="400"/>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04"/>
                                        </p:tgtEl>
                                        <p:attrNameLst>
                                          <p:attrName>style.visibility</p:attrName>
                                        </p:attrNameLst>
                                      </p:cBhvr>
                                      <p:to>
                                        <p:strVal val="visible"/>
                                      </p:to>
                                    </p:set>
                                    <p:animEffect transition="in" filter="fade">
                                      <p:cBhvr>
                                        <p:cTn id="125" dur="500"/>
                                        <p:tgtEl>
                                          <p:spTgt spid="10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03"/>
                                        </p:tgtEl>
                                        <p:attrNameLst>
                                          <p:attrName>style.visibility</p:attrName>
                                        </p:attrNameLst>
                                      </p:cBhvr>
                                      <p:to>
                                        <p:strVal val="visible"/>
                                      </p:to>
                                    </p:set>
                                    <p:animEffect transition="in" filter="fade">
                                      <p:cBhvr>
                                        <p:cTn id="128" dur="500"/>
                                        <p:tgtEl>
                                          <p:spTgt spid="403"/>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fade">
                                      <p:cBhvr>
                                        <p:cTn id="133" dur="500"/>
                                        <p:tgtEl>
                                          <p:spTgt spid="88"/>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429"/>
                                        </p:tgtEl>
                                        <p:attrNameLst>
                                          <p:attrName>style.visibility</p:attrName>
                                        </p:attrNameLst>
                                      </p:cBhvr>
                                      <p:to>
                                        <p:strVal val="visible"/>
                                      </p:to>
                                    </p:set>
                                    <p:animEffect transition="in" filter="fade">
                                      <p:cBhvr>
                                        <p:cTn id="136" dur="750"/>
                                        <p:tgtEl>
                                          <p:spTgt spid="429"/>
                                        </p:tgtEl>
                                      </p:cBhvr>
                                    </p:animEffect>
                                    <p:anim calcmode="lin" valueType="num">
                                      <p:cBhvr>
                                        <p:cTn id="137" dur="750" fill="hold"/>
                                        <p:tgtEl>
                                          <p:spTgt spid="429"/>
                                        </p:tgtEl>
                                        <p:attrNameLst>
                                          <p:attrName>ppt_x</p:attrName>
                                        </p:attrNameLst>
                                      </p:cBhvr>
                                      <p:tavLst>
                                        <p:tav tm="0">
                                          <p:val>
                                            <p:strVal val="#ppt_x"/>
                                          </p:val>
                                        </p:tav>
                                        <p:tav tm="100000">
                                          <p:val>
                                            <p:strVal val="#ppt_x"/>
                                          </p:val>
                                        </p:tav>
                                      </p:tavLst>
                                    </p:anim>
                                    <p:anim calcmode="lin" valueType="num">
                                      <p:cBhvr>
                                        <p:cTn id="138" dur="750" fill="hold"/>
                                        <p:tgtEl>
                                          <p:spTgt spid="4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91" grpId="0" animBg="1"/>
      <p:bldP spid="429" grpId="0" animBg="1"/>
      <p:bldP spid="88" grpId="0" animBg="1"/>
      <p:bldP spid="405" grpId="0" animBg="1"/>
      <p:bldP spid="400" grpId="0"/>
      <p:bldP spid="104" grpId="0" animBg="1"/>
      <p:bldP spid="403" grpId="0"/>
      <p:bldP spid="95" grpId="0" animBg="1"/>
      <p:bldP spid="297" grpId="0"/>
      <p:bldP spid="255" grpId="0"/>
      <p:bldP spid="2092" grpId="0" animBg="1"/>
      <p:bldP spid="284" grpId="0" animBg="1"/>
      <p:bldP spid="167" grpId="0"/>
      <p:bldP spid="92" grpId="0" animBg="1"/>
      <p:bldP spid="477" grpId="0" animBg="1"/>
      <p:bldP spid="611" grpId="0" animBg="1"/>
      <p:bldP spid="311" grpId="0"/>
      <p:bldP spid="312" grpId="0"/>
      <p:bldP spid="3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B07C-ABF1-4B9D-B785-08D2F1559531}"/>
              </a:ext>
            </a:extLst>
          </p:cNvPr>
          <p:cNvSpPr>
            <a:spLocks noGrp="1"/>
          </p:cNvSpPr>
          <p:nvPr>
            <p:ph type="title"/>
          </p:nvPr>
        </p:nvSpPr>
        <p:spPr>
          <a:xfrm>
            <a:off x="588263" y="457200"/>
            <a:ext cx="11018520" cy="553998"/>
          </a:xfrm>
        </p:spPr>
        <p:txBody>
          <a:bodyPr/>
          <a:lstStyle/>
          <a:p>
            <a:r>
              <a:rPr lang="en-US"/>
              <a:t>Key cross-platform and multi-cloud guidance</a:t>
            </a:r>
            <a:endParaRPr lang="en-US" i="1"/>
          </a:p>
        </p:txBody>
      </p:sp>
      <p:sp>
        <p:nvSpPr>
          <p:cNvPr id="5" name="TextBox 4">
            <a:extLst>
              <a:ext uri="{FF2B5EF4-FFF2-40B4-BE49-F238E27FC236}">
                <a16:creationId xmlns:a16="http://schemas.microsoft.com/office/drawing/2014/main" id="{5DBFC039-C342-46CC-A9FE-08DD8184A0DC}"/>
              </a:ext>
            </a:extLst>
          </p:cNvPr>
          <p:cNvSpPr txBox="1"/>
          <p:nvPr/>
        </p:nvSpPr>
        <p:spPr>
          <a:xfrm>
            <a:off x="588263" y="1490578"/>
            <a:ext cx="6265927" cy="1708160"/>
          </a:xfrm>
          <a:prstGeom prst="rect">
            <a:avLst/>
          </a:prstGeom>
          <a:noFill/>
        </p:spPr>
        <p:txBody>
          <a:bodyPr wrap="square" lIns="0" tIns="0">
            <a:spAutoFit/>
          </a:bodyPr>
          <a:lstStyle/>
          <a:p>
            <a:pPr marL="344488" lvl="0"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4">
                  <a:extLst>
                    <a:ext uri="{A12FA001-AC4F-418D-AE19-62706E023703}">
                      <ahyp:hlinkClr xmlns:ahyp="http://schemas.microsoft.com/office/drawing/2018/hyperlinkcolor" val="tx"/>
                    </a:ext>
                  </a:extLst>
                </a:hlinkClick>
              </a:rPr>
              <a:t>Microsoft Defender for Endpoint – Linux Support</a:t>
            </a:r>
            <a:r>
              <a:rPr lang="en-US" sz="2000">
                <a:gradFill>
                  <a:gsLst>
                    <a:gs pos="82000">
                      <a:schemeClr val="accent1"/>
                    </a:gs>
                    <a:gs pos="0">
                      <a:schemeClr val="accent1"/>
                    </a:gs>
                  </a:gsLst>
                  <a:lin ang="2700000" scaled="1"/>
                </a:gradFill>
                <a:latin typeface="+mj-lt"/>
                <a:cs typeface="Segoe UI" panose="020B0502040204020203" pitchFamily="34" charset="0"/>
              </a:rPr>
              <a:t> </a:t>
            </a:r>
          </a:p>
          <a:p>
            <a:pPr marL="344488"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Azure security solutions for AWS</a:t>
            </a:r>
            <a:endParaRPr lang="en-US" sz="2000">
              <a:gradFill>
                <a:gsLst>
                  <a:gs pos="82000">
                    <a:schemeClr val="accent1"/>
                  </a:gs>
                  <a:gs pos="0">
                    <a:schemeClr val="accent1"/>
                  </a:gs>
                </a:gsLst>
                <a:lin ang="2700000" scaled="1"/>
              </a:gradFill>
              <a:latin typeface="+mj-lt"/>
              <a:cs typeface="Segoe UI" panose="020B0502040204020203" pitchFamily="34" charset="0"/>
            </a:endParaRPr>
          </a:p>
          <a:p>
            <a:pPr marL="344488" lvl="0" indent="-344488" defTabSz="932742">
              <a:spcBef>
                <a:spcPct val="20000"/>
              </a:spcBef>
              <a:spcAft>
                <a:spcPts val="1200"/>
              </a:spcAft>
              <a:buSzPct val="90000"/>
              <a:buBlip>
                <a:blip r:embed="rId3"/>
              </a:buBlip>
            </a:pPr>
            <a: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t>Azure AD identity and access </a:t>
            </a:r>
            <a:b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br>
            <a:r>
              <a:rPr lang="en-US" sz="2000">
                <a:gradFill>
                  <a:gsLst>
                    <a:gs pos="82000">
                      <a:schemeClr val="accent1"/>
                    </a:gs>
                    <a:gs pos="0">
                      <a:schemeClr val="accent1"/>
                    </a:gs>
                  </a:gsLst>
                  <a:lin ang="2700000" scaled="1"/>
                </a:gradFill>
                <a:latin typeface="+mj-lt"/>
                <a:cs typeface="Segoe UI" panose="020B0502040204020203" pitchFamily="34" charset="0"/>
                <a:hlinkClick r:id="rId6">
                  <a:extLst>
                    <a:ext uri="{A12FA001-AC4F-418D-AE19-62706E023703}">
                      <ahyp:hlinkClr xmlns:ahyp="http://schemas.microsoft.com/office/drawing/2018/hyperlinkcolor" val="tx"/>
                    </a:ext>
                  </a:extLst>
                </a:hlinkClick>
              </a:rPr>
              <a:t>management for AWS</a:t>
            </a:r>
            <a:endParaRPr lang="en-US" sz="2000">
              <a:gradFill>
                <a:gsLst>
                  <a:gs pos="82000">
                    <a:schemeClr val="accent1"/>
                  </a:gs>
                  <a:gs pos="0">
                    <a:schemeClr val="accent1"/>
                  </a:gs>
                </a:gsLst>
                <a:lin ang="2700000" scaled="1"/>
              </a:gradFill>
              <a:latin typeface="+mj-lt"/>
              <a:cs typeface="Segoe UI" panose="020B0502040204020203" pitchFamily="34" charset="0"/>
            </a:endParaRPr>
          </a:p>
        </p:txBody>
      </p:sp>
      <p:grpSp>
        <p:nvGrpSpPr>
          <p:cNvPr id="3" name="Group 2">
            <a:extLst>
              <a:ext uri="{FF2B5EF4-FFF2-40B4-BE49-F238E27FC236}">
                <a16:creationId xmlns:a16="http://schemas.microsoft.com/office/drawing/2014/main" id="{7B9F26D6-A47C-4218-A829-E278E523F962}"/>
              </a:ext>
            </a:extLst>
          </p:cNvPr>
          <p:cNvGrpSpPr/>
          <p:nvPr/>
        </p:nvGrpSpPr>
        <p:grpSpPr>
          <a:xfrm flipH="1">
            <a:off x="1989141" y="2002421"/>
            <a:ext cx="10202858" cy="4873630"/>
            <a:chOff x="-694482" y="1780196"/>
            <a:chExt cx="12200683" cy="5827938"/>
          </a:xfrm>
        </p:grpSpPr>
        <p:pic>
          <p:nvPicPr>
            <p:cNvPr id="12" name="Picture 11">
              <a:extLst>
                <a:ext uri="{FF2B5EF4-FFF2-40B4-BE49-F238E27FC236}">
                  <a16:creationId xmlns:a16="http://schemas.microsoft.com/office/drawing/2014/main" id="{F5D99754-EB11-4CF5-B7AA-0724B338ED46}"/>
                </a:ext>
              </a:extLst>
            </p:cNvPr>
            <p:cNvPicPr>
              <a:picLocks noChangeAspect="1"/>
            </p:cNvPicPr>
            <p:nvPr/>
          </p:nvPicPr>
          <p:blipFill rotWithShape="1">
            <a:blip r:embed="rId7"/>
            <a:srcRect l="592" t="4593" r="787" b="1033"/>
            <a:stretch/>
          </p:blipFill>
          <p:spPr>
            <a:xfrm flipH="1">
              <a:off x="-694482" y="1780196"/>
              <a:ext cx="6166984" cy="5827938"/>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pic>
          <p:nvPicPr>
            <p:cNvPr id="10" name="Picture 9">
              <a:extLst>
                <a:ext uri="{FF2B5EF4-FFF2-40B4-BE49-F238E27FC236}">
                  <a16:creationId xmlns:a16="http://schemas.microsoft.com/office/drawing/2014/main" id="{F3AC37FC-6569-4F81-B531-9D0B4A7AA268}"/>
                </a:ext>
              </a:extLst>
            </p:cNvPr>
            <p:cNvPicPr>
              <a:picLocks noChangeAspect="1"/>
            </p:cNvPicPr>
            <p:nvPr/>
          </p:nvPicPr>
          <p:blipFill rotWithShape="1">
            <a:blip r:embed="rId8"/>
            <a:srcRect l="396" t="242" r="352" b="36523"/>
            <a:stretch/>
          </p:blipFill>
          <p:spPr>
            <a:xfrm flipH="1">
              <a:off x="2950881" y="3249858"/>
              <a:ext cx="5707380" cy="433669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pic>
          <p:nvPicPr>
            <p:cNvPr id="8" name="Picture 7">
              <a:extLst>
                <a:ext uri="{FF2B5EF4-FFF2-40B4-BE49-F238E27FC236}">
                  <a16:creationId xmlns:a16="http://schemas.microsoft.com/office/drawing/2014/main" id="{88981BB7-F1E7-46E6-B4C7-687255331D52}"/>
                </a:ext>
              </a:extLst>
            </p:cNvPr>
            <p:cNvPicPr>
              <a:picLocks noChangeAspect="1"/>
            </p:cNvPicPr>
            <p:nvPr/>
          </p:nvPicPr>
          <p:blipFill rotWithShape="1">
            <a:blip r:embed="rId9"/>
            <a:srcRect l="749" t="186" r="409" b="49907"/>
            <a:stretch/>
          </p:blipFill>
          <p:spPr>
            <a:xfrm flipH="1">
              <a:off x="6136641" y="4308522"/>
              <a:ext cx="5369560" cy="3276894"/>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p:grpSp>
    </p:spTree>
    <p:extLst>
      <p:ext uri="{BB962C8B-B14F-4D97-AF65-F5344CB8AC3E}">
        <p14:creationId xmlns:p14="http://schemas.microsoft.com/office/powerpoint/2010/main" val="11945163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990447C-989D-4157-A1C1-4B80735B6296}"/>
              </a:ext>
            </a:extLst>
          </p:cNvPr>
          <p:cNvSpPr>
            <a:spLocks noGrp="1"/>
          </p:cNvSpPr>
          <p:nvPr>
            <p:ph type="title"/>
          </p:nvPr>
        </p:nvSpPr>
        <p:spPr>
          <a:xfrm>
            <a:off x="349756" y="457200"/>
            <a:ext cx="11495534" cy="984885"/>
          </a:xfrm>
        </p:spPr>
        <p:txBody>
          <a:bodyPr/>
          <a:lstStyle/>
          <a:p>
            <a:r>
              <a:rPr lang="en-US" sz="3200"/>
              <a:t>Multi-cloud &amp; hybrid protection in Microsoft Defender for Cloud </a:t>
            </a:r>
          </a:p>
        </p:txBody>
      </p:sp>
      <p:sp>
        <p:nvSpPr>
          <p:cNvPr id="41" name="Rectangle 40">
            <a:extLst>
              <a:ext uri="{FF2B5EF4-FFF2-40B4-BE49-F238E27FC236}">
                <a16:creationId xmlns:a16="http://schemas.microsoft.com/office/drawing/2014/main" id="{5ECBF14B-6CB9-461B-8DC5-F58EB3C6CE83}"/>
              </a:ext>
              <a:ext uri="{C183D7F6-B498-43B3-948B-1728B52AA6E4}">
                <adec:decorative xmlns:adec="http://schemas.microsoft.com/office/drawing/2017/decorative" val="1"/>
              </a:ext>
            </a:extLst>
          </p:cNvPr>
          <p:cNvSpPr/>
          <p:nvPr/>
        </p:nvSpPr>
        <p:spPr bwMode="auto">
          <a:xfrm>
            <a:off x="293687" y="3748170"/>
            <a:ext cx="11604625" cy="2816142"/>
          </a:xfrm>
          <a:prstGeom prst="rect">
            <a:avLst/>
          </a:prstGeom>
          <a:noFill/>
          <a:ln w="2540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F6CEA8A4-7C56-4E49-9521-94F56E4D6FA3}"/>
              </a:ext>
            </a:extLst>
          </p:cNvPr>
          <p:cNvSpPr/>
          <p:nvPr/>
        </p:nvSpPr>
        <p:spPr>
          <a:xfrm>
            <a:off x="599085" y="4042086"/>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48" name="TextBox 47">
            <a:extLst>
              <a:ext uri="{FF2B5EF4-FFF2-40B4-BE49-F238E27FC236}">
                <a16:creationId xmlns:a16="http://schemas.microsoft.com/office/drawing/2014/main" id="{98699268-356E-456A-993D-53CF70DC92DC}"/>
              </a:ext>
            </a:extLst>
          </p:cNvPr>
          <p:cNvSpPr txBox="1"/>
          <p:nvPr/>
        </p:nvSpPr>
        <p:spPr>
          <a:xfrm>
            <a:off x="3749339"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6" name="TextBox 25">
            <a:extLst>
              <a:ext uri="{FF2B5EF4-FFF2-40B4-BE49-F238E27FC236}">
                <a16:creationId xmlns:a16="http://schemas.microsoft.com/office/drawing/2014/main" id="{655D5E87-C328-AD4B-8518-DCD432ABFFF0}"/>
              </a:ext>
            </a:extLst>
          </p:cNvPr>
          <p:cNvSpPr txBox="1"/>
          <p:nvPr/>
        </p:nvSpPr>
        <p:spPr>
          <a:xfrm>
            <a:off x="6093856"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49" name="TextBox 48">
            <a:extLst>
              <a:ext uri="{FF2B5EF4-FFF2-40B4-BE49-F238E27FC236}">
                <a16:creationId xmlns:a16="http://schemas.microsoft.com/office/drawing/2014/main" id="{E1E6CE52-EC0A-4EF8-934B-4E6F76FDEB32}"/>
              </a:ext>
            </a:extLst>
          </p:cNvPr>
          <p:cNvSpPr txBox="1"/>
          <p:nvPr/>
        </p:nvSpPr>
        <p:spPr>
          <a:xfrm>
            <a:off x="8438373" y="41528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75" name="Rectangle 74">
            <a:extLst>
              <a:ext uri="{FF2B5EF4-FFF2-40B4-BE49-F238E27FC236}">
                <a16:creationId xmlns:a16="http://schemas.microsoft.com/office/drawing/2014/main" id="{BAD70058-A948-465A-988E-AEE81C034814}"/>
              </a:ext>
            </a:extLst>
          </p:cNvPr>
          <p:cNvSpPr/>
          <p:nvPr/>
        </p:nvSpPr>
        <p:spPr>
          <a:xfrm>
            <a:off x="599085" y="4873577"/>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43" name="TextBox 42">
            <a:extLst>
              <a:ext uri="{FF2B5EF4-FFF2-40B4-BE49-F238E27FC236}">
                <a16:creationId xmlns:a16="http://schemas.microsoft.com/office/drawing/2014/main" id="{116CE9B5-3B6D-4962-BE33-1EB99FD9B36E}"/>
              </a:ext>
            </a:extLst>
          </p:cNvPr>
          <p:cNvSpPr txBox="1"/>
          <p:nvPr/>
        </p:nvSpPr>
        <p:spPr>
          <a:xfrm>
            <a:off x="3749339"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45" name="TextBox 44">
            <a:extLst>
              <a:ext uri="{FF2B5EF4-FFF2-40B4-BE49-F238E27FC236}">
                <a16:creationId xmlns:a16="http://schemas.microsoft.com/office/drawing/2014/main" id="{4AB15C35-60CE-4F01-AF07-72ABA274403B}"/>
              </a:ext>
            </a:extLst>
          </p:cNvPr>
          <p:cNvSpPr txBox="1"/>
          <p:nvPr/>
        </p:nvSpPr>
        <p:spPr>
          <a:xfrm>
            <a:off x="6093856"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46" name="TextBox 45">
            <a:extLst>
              <a:ext uri="{FF2B5EF4-FFF2-40B4-BE49-F238E27FC236}">
                <a16:creationId xmlns:a16="http://schemas.microsoft.com/office/drawing/2014/main" id="{9DCAF85F-4593-4866-A736-D6710A4F7F55}"/>
              </a:ext>
            </a:extLst>
          </p:cNvPr>
          <p:cNvSpPr txBox="1"/>
          <p:nvPr/>
        </p:nvSpPr>
        <p:spPr>
          <a:xfrm>
            <a:off x="8438373" y="4975258"/>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76" name="Rectangle 75">
            <a:extLst>
              <a:ext uri="{FF2B5EF4-FFF2-40B4-BE49-F238E27FC236}">
                <a16:creationId xmlns:a16="http://schemas.microsoft.com/office/drawing/2014/main" id="{05A0BC03-1026-4F28-8734-C2449892BB52}"/>
              </a:ext>
            </a:extLst>
          </p:cNvPr>
          <p:cNvSpPr/>
          <p:nvPr/>
        </p:nvSpPr>
        <p:spPr>
          <a:xfrm>
            <a:off x="599085" y="5674299"/>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9" name="TextBox 8">
            <a:extLst>
              <a:ext uri="{FF2B5EF4-FFF2-40B4-BE49-F238E27FC236}">
                <a16:creationId xmlns:a16="http://schemas.microsoft.com/office/drawing/2014/main" id="{7B549B72-BBDE-4886-8C94-A3392F9D04E8}"/>
              </a:ext>
            </a:extLst>
          </p:cNvPr>
          <p:cNvSpPr txBox="1"/>
          <p:nvPr/>
        </p:nvSpPr>
        <p:spPr>
          <a:xfrm>
            <a:off x="3749339"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12" name="Picture 11">
            <a:extLst>
              <a:ext uri="{FF2B5EF4-FFF2-40B4-BE49-F238E27FC236}">
                <a16:creationId xmlns:a16="http://schemas.microsoft.com/office/drawing/2014/main" id="{D28935E2-34D1-4402-B192-2C27A7775E74}"/>
              </a:ext>
            </a:extLst>
          </p:cNvPr>
          <p:cNvPicPr>
            <a:picLocks noChangeAspect="1"/>
          </p:cNvPicPr>
          <p:nvPr/>
        </p:nvPicPr>
        <p:blipFill>
          <a:blip r:embed="rId3"/>
          <a:stretch>
            <a:fillRect/>
          </a:stretch>
        </p:blipFill>
        <p:spPr>
          <a:xfrm>
            <a:off x="707602" y="5763042"/>
            <a:ext cx="435146" cy="425984"/>
          </a:xfrm>
          <a:prstGeom prst="rect">
            <a:avLst/>
          </a:prstGeom>
        </p:spPr>
      </p:pic>
      <p:sp>
        <p:nvSpPr>
          <p:cNvPr id="13" name="TextBox 12">
            <a:extLst>
              <a:ext uri="{FF2B5EF4-FFF2-40B4-BE49-F238E27FC236}">
                <a16:creationId xmlns:a16="http://schemas.microsoft.com/office/drawing/2014/main" id="{E0C43547-F009-4937-91DC-8589D3886754}"/>
              </a:ext>
            </a:extLst>
          </p:cNvPr>
          <p:cNvSpPr txBox="1"/>
          <p:nvPr/>
        </p:nvSpPr>
        <p:spPr>
          <a:xfrm>
            <a:off x="6093856"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15" name="TextBox 14">
            <a:extLst>
              <a:ext uri="{FF2B5EF4-FFF2-40B4-BE49-F238E27FC236}">
                <a16:creationId xmlns:a16="http://schemas.microsoft.com/office/drawing/2014/main" id="{9CC197F1-0B54-45DE-BD1D-D0FEA5E607E4}"/>
              </a:ext>
            </a:extLst>
          </p:cNvPr>
          <p:cNvSpPr txBox="1"/>
          <p:nvPr/>
        </p:nvSpPr>
        <p:spPr>
          <a:xfrm>
            <a:off x="8438373" y="5775979"/>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1039" name="Arc 1038">
            <a:extLst>
              <a:ext uri="{FF2B5EF4-FFF2-40B4-BE49-F238E27FC236}">
                <a16:creationId xmlns:a16="http://schemas.microsoft.com/office/drawing/2014/main" id="{46397E29-5418-42E7-9E11-8F24A2E11B2D}"/>
              </a:ext>
              <a:ext uri="{C183D7F6-B498-43B3-948B-1728B52AA6E4}">
                <adec:decorative xmlns:adec="http://schemas.microsoft.com/office/drawing/2017/decorative" val="1"/>
              </a:ext>
            </a:extLst>
          </p:cNvPr>
          <p:cNvSpPr/>
          <p:nvPr/>
        </p:nvSpPr>
        <p:spPr>
          <a:xfrm>
            <a:off x="5398308" y="2475688"/>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2E1A9609-36CD-413E-A5E3-036B8B980C40}"/>
              </a:ext>
            </a:extLst>
          </p:cNvPr>
          <p:cNvCxnSpPr>
            <a:cxnSpLocks/>
          </p:cNvCxnSpPr>
          <p:nvPr/>
        </p:nvCxnSpPr>
        <p:spPr>
          <a:xfrm>
            <a:off x="9694776" y="2391444"/>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Spot illustration of Security Center-a green shield with a lock in the center.">
            <a:extLst>
              <a:ext uri="{FF2B5EF4-FFF2-40B4-BE49-F238E27FC236}">
                <a16:creationId xmlns:a16="http://schemas.microsoft.com/office/drawing/2014/main" id="{260B36EB-F208-4456-9E7D-9199AE1D7EA8}"/>
              </a:ext>
            </a:extLst>
          </p:cNvPr>
          <p:cNvPicPr>
            <a:picLocks noChangeAspect="1"/>
          </p:cNvPicPr>
          <p:nvPr/>
        </p:nvPicPr>
        <p:blipFill>
          <a:blip r:embed="rId4"/>
          <a:stretch>
            <a:fillRect/>
          </a:stretch>
        </p:blipFill>
        <p:spPr>
          <a:xfrm>
            <a:off x="5685682" y="2750429"/>
            <a:ext cx="697734" cy="767508"/>
          </a:xfrm>
          <a:prstGeom prst="rect">
            <a:avLst/>
          </a:prstGeom>
        </p:spPr>
      </p:pic>
      <p:grpSp>
        <p:nvGrpSpPr>
          <p:cNvPr id="1048" name="Group 1047" descr="Line connecting from &quot;Azure&quot; to  &quot;Security Center&quot;">
            <a:extLst>
              <a:ext uri="{FF2B5EF4-FFF2-40B4-BE49-F238E27FC236}">
                <a16:creationId xmlns:a16="http://schemas.microsoft.com/office/drawing/2014/main" id="{0D29CF59-4FDF-4898-98C9-6D8A57869677}"/>
              </a:ext>
            </a:extLst>
          </p:cNvPr>
          <p:cNvGrpSpPr/>
          <p:nvPr/>
        </p:nvGrpSpPr>
        <p:grpSpPr>
          <a:xfrm>
            <a:off x="6642238" y="2515318"/>
            <a:ext cx="3310261" cy="401044"/>
            <a:chOff x="6703689" y="2055717"/>
            <a:chExt cx="3321278" cy="401044"/>
          </a:xfrm>
        </p:grpSpPr>
        <p:cxnSp>
          <p:nvCxnSpPr>
            <p:cNvPr id="40" name="Straight Arrow Connector 39">
              <a:extLst>
                <a:ext uri="{FF2B5EF4-FFF2-40B4-BE49-F238E27FC236}">
                  <a16:creationId xmlns:a16="http://schemas.microsoft.com/office/drawing/2014/main" id="{9B543E4A-C67F-41F7-89F7-EE7E8EBFF9B7}"/>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3A53BB8B-96CC-4FBE-A37A-1EACAB8C7691}"/>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FCC5CBB2-9A30-3E49-B5FA-3E5EEA1FF337}"/>
              </a:ext>
            </a:extLst>
          </p:cNvPr>
          <p:cNvPicPr>
            <a:picLocks noChangeAspect="1"/>
          </p:cNvPicPr>
          <p:nvPr/>
        </p:nvPicPr>
        <p:blipFill rotWithShape="1">
          <a:blip r:embed="rId5"/>
          <a:srcRect t="11592" b="7617"/>
          <a:stretch/>
        </p:blipFill>
        <p:spPr>
          <a:xfrm>
            <a:off x="762157" y="4175401"/>
            <a:ext cx="326036" cy="355024"/>
          </a:xfrm>
          <a:prstGeom prst="rect">
            <a:avLst/>
          </a:prstGeom>
        </p:spPr>
      </p:pic>
      <p:pic>
        <p:nvPicPr>
          <p:cNvPr id="16" name="Picture 15">
            <a:extLst>
              <a:ext uri="{FF2B5EF4-FFF2-40B4-BE49-F238E27FC236}">
                <a16:creationId xmlns:a16="http://schemas.microsoft.com/office/drawing/2014/main" id="{70760CC0-9CD9-1345-B92E-8310AE8E5069}"/>
              </a:ext>
            </a:extLst>
          </p:cNvPr>
          <p:cNvPicPr>
            <a:picLocks noChangeAspect="1"/>
          </p:cNvPicPr>
          <p:nvPr/>
        </p:nvPicPr>
        <p:blipFill>
          <a:blip r:embed="rId6"/>
          <a:stretch>
            <a:fillRect/>
          </a:stretch>
        </p:blipFill>
        <p:spPr>
          <a:xfrm>
            <a:off x="732633" y="4946873"/>
            <a:ext cx="385085" cy="456881"/>
          </a:xfrm>
          <a:prstGeom prst="rect">
            <a:avLst/>
          </a:prstGeom>
        </p:spPr>
      </p:pic>
      <p:sp>
        <p:nvSpPr>
          <p:cNvPr id="17" name="TextBox 16">
            <a:extLst>
              <a:ext uri="{FF2B5EF4-FFF2-40B4-BE49-F238E27FC236}">
                <a16:creationId xmlns:a16="http://schemas.microsoft.com/office/drawing/2014/main" id="{7FDB5AD2-7327-9642-8E59-37D33A517DD5}"/>
              </a:ext>
            </a:extLst>
          </p:cNvPr>
          <p:cNvSpPr txBox="1"/>
          <p:nvPr/>
        </p:nvSpPr>
        <p:spPr>
          <a:xfrm>
            <a:off x="1252137" y="4176088"/>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95" name="TextBox 94">
            <a:extLst>
              <a:ext uri="{FF2B5EF4-FFF2-40B4-BE49-F238E27FC236}">
                <a16:creationId xmlns:a16="http://schemas.microsoft.com/office/drawing/2014/main" id="{BF881EB4-434D-5F41-A06D-936472B6135F}"/>
              </a:ext>
            </a:extLst>
          </p:cNvPr>
          <p:cNvSpPr txBox="1"/>
          <p:nvPr/>
        </p:nvSpPr>
        <p:spPr>
          <a:xfrm>
            <a:off x="1252136" y="4990647"/>
            <a:ext cx="2790274"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(Microsoft Defender for Cloud for VMs)</a:t>
            </a:r>
          </a:p>
        </p:txBody>
      </p:sp>
      <p:sp>
        <p:nvSpPr>
          <p:cNvPr id="98" name="TextBox 97">
            <a:extLst>
              <a:ext uri="{FF2B5EF4-FFF2-40B4-BE49-F238E27FC236}">
                <a16:creationId xmlns:a16="http://schemas.microsoft.com/office/drawing/2014/main" id="{E8F42A9A-A5E3-EA41-9C21-F55D31A3FE7F}"/>
              </a:ext>
            </a:extLst>
          </p:cNvPr>
          <p:cNvSpPr txBox="1"/>
          <p:nvPr/>
        </p:nvSpPr>
        <p:spPr>
          <a:xfrm>
            <a:off x="1252135" y="5791368"/>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74" name="Rectangle 73">
            <a:extLst>
              <a:ext uri="{FF2B5EF4-FFF2-40B4-BE49-F238E27FC236}">
                <a16:creationId xmlns:a16="http://schemas.microsoft.com/office/drawing/2014/main" id="{9B96D359-4F6B-4ADB-85F6-3F1B65D11642}"/>
              </a:ext>
            </a:extLst>
          </p:cNvPr>
          <p:cNvSpPr/>
          <p:nvPr/>
        </p:nvSpPr>
        <p:spPr bwMode="auto">
          <a:xfrm>
            <a:off x="5760432" y="1920792"/>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1850B4B1-3D46-4A11-A065-6BC14464E694}"/>
              </a:ext>
            </a:extLst>
          </p:cNvPr>
          <p:cNvGrpSpPr/>
          <p:nvPr/>
        </p:nvGrpSpPr>
        <p:grpSpPr>
          <a:xfrm>
            <a:off x="9619560" y="1607594"/>
            <a:ext cx="665852" cy="594622"/>
            <a:chOff x="8495451" y="1902162"/>
            <a:chExt cx="679205" cy="606545"/>
          </a:xfrm>
          <a:solidFill>
            <a:schemeClr val="bg1"/>
          </a:solidFill>
        </p:grpSpPr>
        <p:pic>
          <p:nvPicPr>
            <p:cNvPr id="85" name="Picture 84" descr="A picture containing clock, drawing&#10;&#10;Description automatically generated">
              <a:extLst>
                <a:ext uri="{FF2B5EF4-FFF2-40B4-BE49-F238E27FC236}">
                  <a16:creationId xmlns:a16="http://schemas.microsoft.com/office/drawing/2014/main" id="{9E133AF4-CDF3-4651-B102-E232031D032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86" name="TextBox 85">
              <a:extLst>
                <a:ext uri="{FF2B5EF4-FFF2-40B4-BE49-F238E27FC236}">
                  <a16:creationId xmlns:a16="http://schemas.microsoft.com/office/drawing/2014/main" id="{D132667C-745F-4041-9C58-B618CC34D389}"/>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2" name="Group 1">
            <a:extLst>
              <a:ext uri="{FF2B5EF4-FFF2-40B4-BE49-F238E27FC236}">
                <a16:creationId xmlns:a16="http://schemas.microsoft.com/office/drawing/2014/main" id="{E28FACF7-762C-4337-8E84-9169684A679D}"/>
              </a:ext>
            </a:extLst>
          </p:cNvPr>
          <p:cNvGrpSpPr/>
          <p:nvPr/>
        </p:nvGrpSpPr>
        <p:grpSpPr>
          <a:xfrm>
            <a:off x="919208" y="1513688"/>
            <a:ext cx="4507652" cy="1510228"/>
            <a:chOff x="919208" y="1513688"/>
            <a:chExt cx="4507652" cy="1510228"/>
          </a:xfrm>
        </p:grpSpPr>
        <p:cxnSp>
          <p:nvCxnSpPr>
            <p:cNvPr id="1029" name="Straight Connector 1028">
              <a:extLst>
                <a:ext uri="{FF2B5EF4-FFF2-40B4-BE49-F238E27FC236}">
                  <a16:creationId xmlns:a16="http://schemas.microsoft.com/office/drawing/2014/main" id="{E17C2830-FED8-4F62-ACB7-2E3A0A58052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Hexagon 159">
              <a:extLst>
                <a:ext uri="{FF2B5EF4-FFF2-40B4-BE49-F238E27FC236}">
                  <a16:creationId xmlns:a16="http://schemas.microsoft.com/office/drawing/2014/main" id="{4617E85D-3F56-440B-9DC1-38DE9701D1F5}"/>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102" name="Straight Connector 101">
              <a:extLst>
                <a:ext uri="{FF2B5EF4-FFF2-40B4-BE49-F238E27FC236}">
                  <a16:creationId xmlns:a16="http://schemas.microsoft.com/office/drawing/2014/main" id="{4FC4BEE3-817B-4965-B6A5-C17229CF42D3}"/>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9" name="Hexagon 158">
              <a:extLst>
                <a:ext uri="{FF2B5EF4-FFF2-40B4-BE49-F238E27FC236}">
                  <a16:creationId xmlns:a16="http://schemas.microsoft.com/office/drawing/2014/main" id="{A62752F1-3761-4199-9A08-9006997C8655}"/>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147" name="Straight Arrow Connector 146">
              <a:extLst>
                <a:ext uri="{FF2B5EF4-FFF2-40B4-BE49-F238E27FC236}">
                  <a16:creationId xmlns:a16="http://schemas.microsoft.com/office/drawing/2014/main" id="{BFE991CA-25A7-49BD-9AF9-FF5D4FCE5C00}"/>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624F9FA-142B-437E-A3DB-E258E0650944}"/>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E481199-C2EA-410A-81AB-794546299D97}"/>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1" name="Group 1050" descr="Azure Arc">
              <a:extLst>
                <a:ext uri="{FF2B5EF4-FFF2-40B4-BE49-F238E27FC236}">
                  <a16:creationId xmlns:a16="http://schemas.microsoft.com/office/drawing/2014/main" id="{88D9FFCE-935A-4067-AD4F-19F179F16D05}"/>
                </a:ext>
              </a:extLst>
            </p:cNvPr>
            <p:cNvGrpSpPr/>
            <p:nvPr/>
          </p:nvGrpSpPr>
          <p:grpSpPr>
            <a:xfrm>
              <a:off x="3086146" y="2781210"/>
              <a:ext cx="1034424" cy="242706"/>
              <a:chOff x="3406845" y="2318867"/>
              <a:chExt cx="1034424" cy="242706"/>
            </a:xfrm>
          </p:grpSpPr>
          <p:pic>
            <p:nvPicPr>
              <p:cNvPr id="54" name="Picture 53">
                <a:extLst>
                  <a:ext uri="{FF2B5EF4-FFF2-40B4-BE49-F238E27FC236}">
                    <a16:creationId xmlns:a16="http://schemas.microsoft.com/office/drawing/2014/main" id="{B0A8F324-4A8C-4E10-A1B4-9150C1D74561}"/>
                  </a:ext>
                </a:extLst>
              </p:cNvPr>
              <p:cNvPicPr>
                <a:picLocks noChangeAspect="1"/>
              </p:cNvPicPr>
              <p:nvPr/>
            </p:nvPicPr>
            <p:blipFill>
              <a:blip r:embed="rId8"/>
              <a:stretch>
                <a:fillRect/>
              </a:stretch>
            </p:blipFill>
            <p:spPr>
              <a:xfrm>
                <a:off x="3406845" y="2318867"/>
                <a:ext cx="288673" cy="242706"/>
              </a:xfrm>
              <a:prstGeom prst="rect">
                <a:avLst/>
              </a:prstGeom>
            </p:spPr>
          </p:pic>
          <p:sp>
            <p:nvSpPr>
              <p:cNvPr id="56" name="TextBox 55">
                <a:extLst>
                  <a:ext uri="{FF2B5EF4-FFF2-40B4-BE49-F238E27FC236}">
                    <a16:creationId xmlns:a16="http://schemas.microsoft.com/office/drawing/2014/main" id="{111D24C8-70BA-4678-A9F7-A038934DC647}"/>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158" name="Hexagon 157">
              <a:extLst>
                <a:ext uri="{FF2B5EF4-FFF2-40B4-BE49-F238E27FC236}">
                  <a16:creationId xmlns:a16="http://schemas.microsoft.com/office/drawing/2014/main" id="{82513402-3A2C-43EB-B8D6-F86946AB34C4}"/>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20" name="Rectangle 19">
              <a:extLst>
                <a:ext uri="{FF2B5EF4-FFF2-40B4-BE49-F238E27FC236}">
                  <a16:creationId xmlns:a16="http://schemas.microsoft.com/office/drawing/2014/main" id="{4674E7FB-BA68-42CF-B68B-4A86C19D8E44}"/>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104" name="Group 164" descr="access, cloud">
              <a:extLst>
                <a:ext uri="{FF2B5EF4-FFF2-40B4-BE49-F238E27FC236}">
                  <a16:creationId xmlns:a16="http://schemas.microsoft.com/office/drawing/2014/main" id="{11681937-C8FA-4C6D-A6E1-879B8E84DDB4}"/>
                </a:ext>
              </a:extLst>
            </p:cNvPr>
            <p:cNvGrpSpPr>
              <a:grpSpLocks noChangeAspect="1"/>
            </p:cNvGrpSpPr>
            <p:nvPr/>
          </p:nvGrpSpPr>
          <p:grpSpPr bwMode="auto">
            <a:xfrm>
              <a:off x="4085296" y="1513688"/>
              <a:ext cx="409575" cy="409575"/>
              <a:chOff x="2821" y="3067"/>
              <a:chExt cx="258" cy="258"/>
            </a:xfrm>
          </p:grpSpPr>
          <p:sp>
            <p:nvSpPr>
              <p:cNvPr id="105" name="AutoShape 163">
                <a:extLst>
                  <a:ext uri="{FF2B5EF4-FFF2-40B4-BE49-F238E27FC236}">
                    <a16:creationId xmlns:a16="http://schemas.microsoft.com/office/drawing/2014/main" id="{1894175C-8BAA-4CB1-BDBD-F12C2DD7BF1A}"/>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168">
                <a:extLst>
                  <a:ext uri="{FF2B5EF4-FFF2-40B4-BE49-F238E27FC236}">
                    <a16:creationId xmlns:a16="http://schemas.microsoft.com/office/drawing/2014/main" id="{BA849C1A-BA98-4D99-8F53-7C8C0EFCFF57}"/>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69">
                <a:extLst>
                  <a:ext uri="{FF2B5EF4-FFF2-40B4-BE49-F238E27FC236}">
                    <a16:creationId xmlns:a16="http://schemas.microsoft.com/office/drawing/2014/main" id="{ED2DEE1D-C64E-4437-9A05-DCE022D7A4F3}"/>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0">
                <a:extLst>
                  <a:ext uri="{FF2B5EF4-FFF2-40B4-BE49-F238E27FC236}">
                    <a16:creationId xmlns:a16="http://schemas.microsoft.com/office/drawing/2014/main" id="{5FE47062-104D-44E7-A388-0C2B3DF06795}"/>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71">
                <a:extLst>
                  <a:ext uri="{FF2B5EF4-FFF2-40B4-BE49-F238E27FC236}">
                    <a16:creationId xmlns:a16="http://schemas.microsoft.com/office/drawing/2014/main" id="{5D5F175B-B2BF-4561-AF83-17AA486C1941}"/>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72">
                <a:extLst>
                  <a:ext uri="{FF2B5EF4-FFF2-40B4-BE49-F238E27FC236}">
                    <a16:creationId xmlns:a16="http://schemas.microsoft.com/office/drawing/2014/main" id="{EA333E3F-0E6A-4C2A-8922-B6DAEE514D26}"/>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73">
                <a:extLst>
                  <a:ext uri="{FF2B5EF4-FFF2-40B4-BE49-F238E27FC236}">
                    <a16:creationId xmlns:a16="http://schemas.microsoft.com/office/drawing/2014/main" id="{1BB5BC43-1EC7-434F-8615-9BD9CC09561D}"/>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74">
                <a:extLst>
                  <a:ext uri="{FF2B5EF4-FFF2-40B4-BE49-F238E27FC236}">
                    <a16:creationId xmlns:a16="http://schemas.microsoft.com/office/drawing/2014/main" id="{DFF89437-E73A-451C-9362-08D94456B041}"/>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75">
                <a:extLst>
                  <a:ext uri="{FF2B5EF4-FFF2-40B4-BE49-F238E27FC236}">
                    <a16:creationId xmlns:a16="http://schemas.microsoft.com/office/drawing/2014/main" id="{1BC30B56-9E7C-4117-82F0-CAC98F824967}"/>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76">
                <a:extLst>
                  <a:ext uri="{FF2B5EF4-FFF2-40B4-BE49-F238E27FC236}">
                    <a16:creationId xmlns:a16="http://schemas.microsoft.com/office/drawing/2014/main" id="{09EAFB11-B48B-4E48-BA7B-DD59C9A1510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77">
                <a:extLst>
                  <a:ext uri="{FF2B5EF4-FFF2-40B4-BE49-F238E27FC236}">
                    <a16:creationId xmlns:a16="http://schemas.microsoft.com/office/drawing/2014/main" id="{577DFDD0-100F-4C9B-BD49-221E8A370A84}"/>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78">
                <a:extLst>
                  <a:ext uri="{FF2B5EF4-FFF2-40B4-BE49-F238E27FC236}">
                    <a16:creationId xmlns:a16="http://schemas.microsoft.com/office/drawing/2014/main" id="{EB649BC0-EE17-4D74-8406-2B1B0A37DAB1}"/>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79">
                <a:extLst>
                  <a:ext uri="{FF2B5EF4-FFF2-40B4-BE49-F238E27FC236}">
                    <a16:creationId xmlns:a16="http://schemas.microsoft.com/office/drawing/2014/main" id="{29612524-C537-4BD5-AE3B-2605798AF4B2}"/>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80">
                <a:extLst>
                  <a:ext uri="{FF2B5EF4-FFF2-40B4-BE49-F238E27FC236}">
                    <a16:creationId xmlns:a16="http://schemas.microsoft.com/office/drawing/2014/main" id="{6EC28BFF-7DB8-4D30-B015-C985990C88BF}"/>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81">
                <a:extLst>
                  <a:ext uri="{FF2B5EF4-FFF2-40B4-BE49-F238E27FC236}">
                    <a16:creationId xmlns:a16="http://schemas.microsoft.com/office/drawing/2014/main" id="{60FC1F28-61BF-4784-B06F-31F0FAF2D130}"/>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1" name="Straight Connector 90">
              <a:extLst>
                <a:ext uri="{FF2B5EF4-FFF2-40B4-BE49-F238E27FC236}">
                  <a16:creationId xmlns:a16="http://schemas.microsoft.com/office/drawing/2014/main" id="{440FFDE0-A239-BC43-A01C-E7D148797832}"/>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3" name="Picture 4" descr="See the source image">
              <a:extLst>
                <a:ext uri="{FF2B5EF4-FFF2-40B4-BE49-F238E27FC236}">
                  <a16:creationId xmlns:a16="http://schemas.microsoft.com/office/drawing/2014/main" id="{93D8FDD6-5352-4C06-9BB5-9131E0D59E7E}"/>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84" name="TextBox 83">
              <a:extLst>
                <a:ext uri="{FF2B5EF4-FFF2-40B4-BE49-F238E27FC236}">
                  <a16:creationId xmlns:a16="http://schemas.microsoft.com/office/drawing/2014/main" id="{B09D0402-F129-4955-9B2C-3186FF725835}"/>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81" name="TextBox 80">
              <a:extLst>
                <a:ext uri="{FF2B5EF4-FFF2-40B4-BE49-F238E27FC236}">
                  <a16:creationId xmlns:a16="http://schemas.microsoft.com/office/drawing/2014/main" id="{233AD2D7-96AC-4C21-9D9A-C00E0125C865}"/>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82" name="Picture 2">
              <a:extLst>
                <a:ext uri="{FF2B5EF4-FFF2-40B4-BE49-F238E27FC236}">
                  <a16:creationId xmlns:a16="http://schemas.microsoft.com/office/drawing/2014/main" id="{A1FE0AD8-E4E4-4DD9-AC42-D7148E16EA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93" name="Straight Connector 92">
              <a:extLst>
                <a:ext uri="{FF2B5EF4-FFF2-40B4-BE49-F238E27FC236}">
                  <a16:creationId xmlns:a16="http://schemas.microsoft.com/office/drawing/2014/main" id="{5B663B70-1F81-461E-8D05-B62C3E6C3961}"/>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873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Shape 8">
            <a:extLst>
              <a:ext uri="{FF2B5EF4-FFF2-40B4-BE49-F238E27FC236}">
                <a16:creationId xmlns:a16="http://schemas.microsoft.com/office/drawing/2014/main" id="{E65EA2BC-F528-4BB2-B7E4-716348D67872}"/>
              </a:ext>
            </a:extLst>
          </p:cNvPr>
          <p:cNvSpPr/>
          <p:nvPr/>
        </p:nvSpPr>
        <p:spPr bwMode="auto">
          <a:xfrm flipH="1" flipV="1">
            <a:off x="2318854" y="1142606"/>
            <a:ext cx="3952504" cy="1445225"/>
          </a:xfrm>
          <a:prstGeom prst="corner">
            <a:avLst>
              <a:gd name="adj1" fmla="val 73791"/>
              <a:gd name="adj2" fmla="val 76712"/>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Semibold"/>
              <a:ea typeface="+mn-ea"/>
              <a:cs typeface="Segoe UI" charset="0"/>
            </a:endParaRPr>
          </a:p>
        </p:txBody>
      </p:sp>
      <p:sp>
        <p:nvSpPr>
          <p:cNvPr id="630" name="Rectangle 629">
            <a:hlinkClick r:id="rId3"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8C508C65-0761-421F-9D1F-01AE378B8F11}"/>
              </a:ext>
            </a:extLst>
          </p:cNvPr>
          <p:cNvSpPr/>
          <p:nvPr/>
        </p:nvSpPr>
        <p:spPr bwMode="auto">
          <a:xfrm>
            <a:off x="1" y="1113847"/>
            <a:ext cx="2263208" cy="4489835"/>
          </a:xfrm>
          <a:prstGeom prst="rect">
            <a:avLst/>
          </a:prstGeom>
          <a:solidFill>
            <a:schemeClr val="tx2">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600" b="0" i="0" u="none" strike="noStrike" kern="0" cap="none" spc="0" normalizeH="0" baseline="0" noProof="0">
                <a:ln>
                  <a:noFill/>
                </a:ln>
                <a:solidFill>
                  <a:srgbClr val="282828"/>
                </a:solidFill>
                <a:effectLst/>
                <a:uLnTx/>
                <a:uFillTx/>
                <a:latin typeface="Segoe UI Semibold"/>
                <a:ea typeface="+mn-ea"/>
                <a:cs typeface="Segoe UI" charset="0"/>
              </a:rPr>
              <a:t>Office 365</a:t>
            </a:r>
          </a:p>
        </p:txBody>
      </p:sp>
      <p:sp>
        <p:nvSpPr>
          <p:cNvPr id="647" name="Rectangle 646">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7E4DDA6C-B7F5-4E48-BC65-94562CFEC8FE}"/>
              </a:ext>
            </a:extLst>
          </p:cNvPr>
          <p:cNvSpPr/>
          <p:nvPr/>
        </p:nvSpPr>
        <p:spPr bwMode="auto">
          <a:xfrm>
            <a:off x="2340779" y="2340028"/>
            <a:ext cx="2663770" cy="2774319"/>
          </a:xfrm>
          <a:prstGeom prst="rect">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Endpoint</a:t>
            </a:r>
          </a:p>
        </p:txBody>
      </p:sp>
      <p:sp>
        <p:nvSpPr>
          <p:cNvPr id="661" name="Rectangle 660">
            <a:hlinkClick r:id="rId5"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C8D362A-AF7B-4163-AAC1-842B1B2589C0}"/>
              </a:ext>
            </a:extLst>
          </p:cNvPr>
          <p:cNvSpPr/>
          <p:nvPr/>
        </p:nvSpPr>
        <p:spPr bwMode="auto">
          <a:xfrm>
            <a:off x="5158614" y="2713363"/>
            <a:ext cx="7033384" cy="2805657"/>
          </a:xfrm>
          <a:prstGeom prst="rect">
            <a:avLst/>
          </a:prstGeom>
          <a:solidFill>
            <a:schemeClr val="accent5">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79234" bIns="14338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Identity</a:t>
            </a:r>
          </a:p>
        </p:txBody>
      </p:sp>
      <p:sp>
        <p:nvSpPr>
          <p:cNvPr id="4" name="Chord 3">
            <a:extLst>
              <a:ext uri="{FF2B5EF4-FFF2-40B4-BE49-F238E27FC236}">
                <a16:creationId xmlns:a16="http://schemas.microsoft.com/office/drawing/2014/main" id="{CC203300-4930-4A25-BF9F-DD1FE5EFA8FE}"/>
              </a:ext>
            </a:extLst>
          </p:cNvPr>
          <p:cNvSpPr/>
          <p:nvPr/>
        </p:nvSpPr>
        <p:spPr bwMode="auto">
          <a:xfrm>
            <a:off x="-1066672" y="4447437"/>
            <a:ext cx="14285716" cy="3862884"/>
          </a:xfrm>
          <a:prstGeom prst="chord">
            <a:avLst>
              <a:gd name="adj1" fmla="val 10513626"/>
              <a:gd name="adj2" fmla="val 28348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631" name="TextBox 630">
            <a:extLst>
              <a:ext uri="{FF2B5EF4-FFF2-40B4-BE49-F238E27FC236}">
                <a16:creationId xmlns:a16="http://schemas.microsoft.com/office/drawing/2014/main" id="{AF71678B-6F71-439C-8161-16CE1BC137C3}"/>
              </a:ext>
            </a:extLst>
          </p:cNvPr>
          <p:cNvSpPr txBox="1"/>
          <p:nvPr/>
        </p:nvSpPr>
        <p:spPr>
          <a:xfrm>
            <a:off x="32966" y="1841312"/>
            <a:ext cx="962684" cy="461665"/>
          </a:xfrm>
          <a:prstGeom prst="rect">
            <a:avLst/>
          </a:prstGeom>
          <a:noFill/>
        </p:spPr>
        <p:txBody>
          <a:bodyPr wrap="square" lIns="0" rIns="0" rtlCol="0">
            <a:spAutoFit/>
          </a:body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Phishing</a:t>
            </a:r>
          </a:p>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mail</a:t>
            </a:r>
          </a:p>
        </p:txBody>
      </p:sp>
      <p:sp>
        <p:nvSpPr>
          <p:cNvPr id="632" name="Oval 631">
            <a:extLst>
              <a:ext uri="{FF2B5EF4-FFF2-40B4-BE49-F238E27FC236}">
                <a16:creationId xmlns:a16="http://schemas.microsoft.com/office/drawing/2014/main" id="{A0B7DCF6-3C0D-4314-8627-EF03A594F6EF}"/>
              </a:ext>
              <a:ext uri="{C183D7F6-B498-43B3-948B-1728B52AA6E4}">
                <adec:decorative xmlns:adec="http://schemas.microsoft.com/office/drawing/2017/decorative" val="1"/>
              </a:ext>
            </a:extLst>
          </p:cNvPr>
          <p:cNvSpPr/>
          <p:nvPr/>
        </p:nvSpPr>
        <p:spPr bwMode="auto">
          <a:xfrm>
            <a:off x="234249" y="227794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33" name="Picture 632" descr="Icon of an Email">
            <a:extLst>
              <a:ext uri="{FF2B5EF4-FFF2-40B4-BE49-F238E27FC236}">
                <a16:creationId xmlns:a16="http://schemas.microsoft.com/office/drawing/2014/main" id="{6E95011B-F6AA-4E88-8DF4-0DDB5A62AD6C}"/>
              </a:ext>
            </a:extLst>
          </p:cNvPr>
          <p:cNvPicPr>
            <a:picLocks noChangeAspect="1"/>
          </p:cNvPicPr>
          <p:nvPr/>
        </p:nvPicPr>
        <p:blipFill>
          <a:blip r:embed="rId6"/>
          <a:stretch>
            <a:fillRect/>
          </a:stretch>
        </p:blipFill>
        <p:spPr>
          <a:xfrm>
            <a:off x="325689" y="2437963"/>
            <a:ext cx="365760" cy="228600"/>
          </a:xfrm>
          <a:prstGeom prst="rect">
            <a:avLst/>
          </a:prstGeom>
        </p:spPr>
      </p:pic>
      <p:cxnSp>
        <p:nvCxnSpPr>
          <p:cNvPr id="634" name="Straight Arrow Connector 633" descr="Arrow going right">
            <a:extLst>
              <a:ext uri="{FF2B5EF4-FFF2-40B4-BE49-F238E27FC236}">
                <a16:creationId xmlns:a16="http://schemas.microsoft.com/office/drawing/2014/main" id="{FC7F02E4-3DA9-4CF7-B775-2A7C04B1C8D6}"/>
              </a:ext>
            </a:extLst>
          </p:cNvPr>
          <p:cNvCxnSpPr>
            <a:cxnSpLocks/>
            <a:stCxn id="632" idx="6"/>
            <a:endCxn id="636" idx="2"/>
          </p:cNvCxnSpPr>
          <p:nvPr/>
        </p:nvCxnSpPr>
        <p:spPr>
          <a:xfrm flipV="1">
            <a:off x="782889" y="2552256"/>
            <a:ext cx="512119" cy="7"/>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5" name="TextBox 634">
            <a:extLst>
              <a:ext uri="{FF2B5EF4-FFF2-40B4-BE49-F238E27FC236}">
                <a16:creationId xmlns:a16="http://schemas.microsoft.com/office/drawing/2014/main" id="{758A6531-2441-4EFC-B34D-9AFE3010A769}"/>
              </a:ext>
            </a:extLst>
          </p:cNvPr>
          <p:cNvSpPr txBox="1"/>
          <p:nvPr/>
        </p:nvSpPr>
        <p:spPr>
          <a:xfrm>
            <a:off x="1112440" y="1841312"/>
            <a:ext cx="922148" cy="461665"/>
          </a:xfrm>
          <a:prstGeom prst="rect">
            <a:avLst/>
          </a:prstGeom>
          <a:noFill/>
        </p:spPr>
        <p:txBody>
          <a:bodyPr wrap="square" lIns="0" rIns="0" rtlCol="0">
            <a:spAutoFit/>
          </a:body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ea typeface="Segoe UI" charset="0"/>
                <a:cs typeface="Segoe UI" charset="0"/>
              </a:rPr>
              <a:t>Open attachment</a:t>
            </a:r>
          </a:p>
        </p:txBody>
      </p:sp>
      <p:sp>
        <p:nvSpPr>
          <p:cNvPr id="636" name="Oval 635">
            <a:extLst>
              <a:ext uri="{FF2B5EF4-FFF2-40B4-BE49-F238E27FC236}">
                <a16:creationId xmlns:a16="http://schemas.microsoft.com/office/drawing/2014/main" id="{854685DF-BC97-45CD-B02D-111C5B84700A}"/>
              </a:ext>
              <a:ext uri="{C183D7F6-B498-43B3-948B-1728B52AA6E4}">
                <adec:decorative xmlns:adec="http://schemas.microsoft.com/office/drawing/2017/decorative" val="1"/>
              </a:ext>
            </a:extLst>
          </p:cNvPr>
          <p:cNvSpPr/>
          <p:nvPr/>
        </p:nvSpPr>
        <p:spPr bwMode="auto">
          <a:xfrm>
            <a:off x="1295008" y="227793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7" name="Freeform 11" descr="Icon of a paper pin">
            <a:extLst>
              <a:ext uri="{FF2B5EF4-FFF2-40B4-BE49-F238E27FC236}">
                <a16:creationId xmlns:a16="http://schemas.microsoft.com/office/drawing/2014/main" id="{54D0B7C9-6557-42B2-A555-90498135F1ED}"/>
              </a:ext>
            </a:extLst>
          </p:cNvPr>
          <p:cNvSpPr>
            <a:spLocks/>
          </p:cNvSpPr>
          <p:nvPr/>
        </p:nvSpPr>
        <p:spPr bwMode="auto">
          <a:xfrm>
            <a:off x="1503723" y="2388052"/>
            <a:ext cx="144463" cy="331788"/>
          </a:xfrm>
          <a:custGeom>
            <a:avLst/>
            <a:gdLst>
              <a:gd name="T0" fmla="*/ 22 w 148"/>
              <a:gd name="T1" fmla="*/ 317 h 338"/>
              <a:gd name="T2" fmla="*/ 22 w 148"/>
              <a:gd name="T3" fmla="*/ 317 h 338"/>
              <a:gd name="T4" fmla="*/ 45 w 148"/>
              <a:gd name="T5" fmla="*/ 333 h 338"/>
              <a:gd name="T6" fmla="*/ 74 w 148"/>
              <a:gd name="T7" fmla="*/ 338 h 338"/>
              <a:gd name="T8" fmla="*/ 103 w 148"/>
              <a:gd name="T9" fmla="*/ 333 h 338"/>
              <a:gd name="T10" fmla="*/ 126 w 148"/>
              <a:gd name="T11" fmla="*/ 317 h 338"/>
              <a:gd name="T12" fmla="*/ 142 w 148"/>
              <a:gd name="T13" fmla="*/ 293 h 338"/>
              <a:gd name="T14" fmla="*/ 148 w 148"/>
              <a:gd name="T15" fmla="*/ 264 h 338"/>
              <a:gd name="T16" fmla="*/ 148 w 148"/>
              <a:gd name="T17" fmla="*/ 63 h 338"/>
              <a:gd name="T18" fmla="*/ 127 w 148"/>
              <a:gd name="T19" fmla="*/ 63 h 338"/>
              <a:gd name="T20" fmla="*/ 127 w 148"/>
              <a:gd name="T21" fmla="*/ 264 h 338"/>
              <a:gd name="T22" fmla="*/ 123 w 148"/>
              <a:gd name="T23" fmla="*/ 285 h 338"/>
              <a:gd name="T24" fmla="*/ 111 w 148"/>
              <a:gd name="T25" fmla="*/ 302 h 338"/>
              <a:gd name="T26" fmla="*/ 94 w 148"/>
              <a:gd name="T27" fmla="*/ 313 h 338"/>
              <a:gd name="T28" fmla="*/ 74 w 148"/>
              <a:gd name="T29" fmla="*/ 317 h 338"/>
              <a:gd name="T30" fmla="*/ 53 w 148"/>
              <a:gd name="T31" fmla="*/ 313 h 338"/>
              <a:gd name="T32" fmla="*/ 37 w 148"/>
              <a:gd name="T33" fmla="*/ 302 h 338"/>
              <a:gd name="T34" fmla="*/ 25 w 148"/>
              <a:gd name="T35" fmla="*/ 285 h 338"/>
              <a:gd name="T36" fmla="*/ 21 w 148"/>
              <a:gd name="T37" fmla="*/ 264 h 338"/>
              <a:gd name="T38" fmla="*/ 21 w 148"/>
              <a:gd name="T39" fmla="*/ 53 h 338"/>
              <a:gd name="T40" fmla="*/ 23 w 148"/>
              <a:gd name="T41" fmla="*/ 40 h 338"/>
              <a:gd name="T42" fmla="*/ 30 w 148"/>
              <a:gd name="T43" fmla="*/ 30 h 338"/>
              <a:gd name="T44" fmla="*/ 40 w 148"/>
              <a:gd name="T45" fmla="*/ 24 h 338"/>
              <a:gd name="T46" fmla="*/ 53 w 148"/>
              <a:gd name="T47" fmla="*/ 21 h 338"/>
              <a:gd name="T48" fmla="*/ 65 w 148"/>
              <a:gd name="T49" fmla="*/ 24 h 338"/>
              <a:gd name="T50" fmla="*/ 75 w 148"/>
              <a:gd name="T51" fmla="*/ 30 h 338"/>
              <a:gd name="T52" fmla="*/ 82 w 148"/>
              <a:gd name="T53" fmla="*/ 40 h 338"/>
              <a:gd name="T54" fmla="*/ 84 w 148"/>
              <a:gd name="T55" fmla="*/ 53 h 338"/>
              <a:gd name="T56" fmla="*/ 84 w 148"/>
              <a:gd name="T57" fmla="*/ 264 h 338"/>
              <a:gd name="T58" fmla="*/ 81 w 148"/>
              <a:gd name="T59" fmla="*/ 272 h 338"/>
              <a:gd name="T60" fmla="*/ 74 w 148"/>
              <a:gd name="T61" fmla="*/ 275 h 338"/>
              <a:gd name="T62" fmla="*/ 66 w 148"/>
              <a:gd name="T63" fmla="*/ 272 h 338"/>
              <a:gd name="T64" fmla="*/ 63 w 148"/>
              <a:gd name="T65" fmla="*/ 264 h 338"/>
              <a:gd name="T66" fmla="*/ 63 w 148"/>
              <a:gd name="T67" fmla="*/ 85 h 338"/>
              <a:gd name="T68" fmla="*/ 42 w 148"/>
              <a:gd name="T69" fmla="*/ 85 h 338"/>
              <a:gd name="T70" fmla="*/ 42 w 148"/>
              <a:gd name="T71" fmla="*/ 264 h 338"/>
              <a:gd name="T72" fmla="*/ 45 w 148"/>
              <a:gd name="T73" fmla="*/ 277 h 338"/>
              <a:gd name="T74" fmla="*/ 51 w 148"/>
              <a:gd name="T75" fmla="*/ 287 h 338"/>
              <a:gd name="T76" fmla="*/ 61 w 148"/>
              <a:gd name="T77" fmla="*/ 294 h 338"/>
              <a:gd name="T78" fmla="*/ 74 w 148"/>
              <a:gd name="T79" fmla="*/ 296 h 338"/>
              <a:gd name="T80" fmla="*/ 86 w 148"/>
              <a:gd name="T81" fmla="*/ 294 h 338"/>
              <a:gd name="T82" fmla="*/ 96 w 148"/>
              <a:gd name="T83" fmla="*/ 287 h 338"/>
              <a:gd name="T84" fmla="*/ 103 w 148"/>
              <a:gd name="T85" fmla="*/ 277 h 338"/>
              <a:gd name="T86" fmla="*/ 106 w 148"/>
              <a:gd name="T87" fmla="*/ 264 h 338"/>
              <a:gd name="T88" fmla="*/ 106 w 148"/>
              <a:gd name="T89" fmla="*/ 53 h 338"/>
              <a:gd name="T90" fmla="*/ 101 w 148"/>
              <a:gd name="T91" fmla="*/ 32 h 338"/>
              <a:gd name="T92" fmla="*/ 90 w 148"/>
              <a:gd name="T93" fmla="*/ 15 h 338"/>
              <a:gd name="T94" fmla="*/ 73 w 148"/>
              <a:gd name="T95" fmla="*/ 4 h 338"/>
              <a:gd name="T96" fmla="*/ 53 w 148"/>
              <a:gd name="T97" fmla="*/ 0 h 338"/>
              <a:gd name="T98" fmla="*/ 32 w 148"/>
              <a:gd name="T99" fmla="*/ 4 h 338"/>
              <a:gd name="T100" fmla="*/ 15 w 148"/>
              <a:gd name="T101" fmla="*/ 15 h 338"/>
              <a:gd name="T102" fmla="*/ 4 w 148"/>
              <a:gd name="T103" fmla="*/ 32 h 338"/>
              <a:gd name="T104" fmla="*/ 0 w 148"/>
              <a:gd name="T105" fmla="*/ 53 h 338"/>
              <a:gd name="T106" fmla="*/ 0 w 148"/>
              <a:gd name="T107" fmla="*/ 264 h 338"/>
              <a:gd name="T108" fmla="*/ 6 w 148"/>
              <a:gd name="T109" fmla="*/ 293 h 338"/>
              <a:gd name="T110" fmla="*/ 22 w 148"/>
              <a:gd name="T111" fmla="*/ 31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338">
                <a:moveTo>
                  <a:pt x="22" y="317"/>
                </a:moveTo>
                <a:lnTo>
                  <a:pt x="22" y="317"/>
                </a:lnTo>
                <a:cubicBezTo>
                  <a:pt x="28" y="323"/>
                  <a:pt x="36" y="329"/>
                  <a:pt x="45" y="333"/>
                </a:cubicBezTo>
                <a:cubicBezTo>
                  <a:pt x="54" y="337"/>
                  <a:pt x="64" y="338"/>
                  <a:pt x="74" y="338"/>
                </a:cubicBezTo>
                <a:cubicBezTo>
                  <a:pt x="84" y="338"/>
                  <a:pt x="94" y="337"/>
                  <a:pt x="103" y="333"/>
                </a:cubicBezTo>
                <a:cubicBezTo>
                  <a:pt x="112" y="329"/>
                  <a:pt x="120" y="323"/>
                  <a:pt x="126" y="317"/>
                </a:cubicBezTo>
                <a:cubicBezTo>
                  <a:pt x="133" y="310"/>
                  <a:pt x="138" y="302"/>
                  <a:pt x="142" y="293"/>
                </a:cubicBezTo>
                <a:cubicBezTo>
                  <a:pt x="146" y="284"/>
                  <a:pt x="148" y="275"/>
                  <a:pt x="148" y="264"/>
                </a:cubicBezTo>
                <a:lnTo>
                  <a:pt x="148" y="63"/>
                </a:lnTo>
                <a:lnTo>
                  <a:pt x="127" y="63"/>
                </a:lnTo>
                <a:lnTo>
                  <a:pt x="127" y="264"/>
                </a:lnTo>
                <a:cubicBezTo>
                  <a:pt x="127" y="272"/>
                  <a:pt x="125" y="279"/>
                  <a:pt x="123" y="285"/>
                </a:cubicBezTo>
                <a:cubicBezTo>
                  <a:pt x="120" y="291"/>
                  <a:pt x="116" y="297"/>
                  <a:pt x="111" y="302"/>
                </a:cubicBezTo>
                <a:cubicBezTo>
                  <a:pt x="106" y="306"/>
                  <a:pt x="101" y="310"/>
                  <a:pt x="94" y="313"/>
                </a:cubicBezTo>
                <a:cubicBezTo>
                  <a:pt x="88" y="316"/>
                  <a:pt x="81" y="317"/>
                  <a:pt x="74" y="317"/>
                </a:cubicBezTo>
                <a:cubicBezTo>
                  <a:pt x="67" y="317"/>
                  <a:pt x="60" y="316"/>
                  <a:pt x="53" y="313"/>
                </a:cubicBezTo>
                <a:cubicBezTo>
                  <a:pt x="47" y="310"/>
                  <a:pt x="41" y="306"/>
                  <a:pt x="37" y="302"/>
                </a:cubicBezTo>
                <a:cubicBezTo>
                  <a:pt x="32" y="297"/>
                  <a:pt x="28" y="291"/>
                  <a:pt x="25" y="285"/>
                </a:cubicBezTo>
                <a:cubicBezTo>
                  <a:pt x="22" y="279"/>
                  <a:pt x="21" y="272"/>
                  <a:pt x="21" y="264"/>
                </a:cubicBezTo>
                <a:lnTo>
                  <a:pt x="21" y="53"/>
                </a:lnTo>
                <a:cubicBezTo>
                  <a:pt x="21" y="48"/>
                  <a:pt x="22" y="44"/>
                  <a:pt x="23" y="40"/>
                </a:cubicBezTo>
                <a:cubicBezTo>
                  <a:pt x="25" y="37"/>
                  <a:pt x="27" y="33"/>
                  <a:pt x="30" y="30"/>
                </a:cubicBezTo>
                <a:cubicBezTo>
                  <a:pt x="33" y="27"/>
                  <a:pt x="36" y="25"/>
                  <a:pt x="40" y="24"/>
                </a:cubicBezTo>
                <a:cubicBezTo>
                  <a:pt x="44" y="22"/>
                  <a:pt x="48" y="21"/>
                  <a:pt x="53" y="21"/>
                </a:cubicBezTo>
                <a:cubicBezTo>
                  <a:pt x="57" y="21"/>
                  <a:pt x="61" y="22"/>
                  <a:pt x="65" y="24"/>
                </a:cubicBezTo>
                <a:cubicBezTo>
                  <a:pt x="69" y="25"/>
                  <a:pt x="72" y="27"/>
                  <a:pt x="75" y="30"/>
                </a:cubicBezTo>
                <a:cubicBezTo>
                  <a:pt x="78" y="33"/>
                  <a:pt x="80" y="37"/>
                  <a:pt x="82" y="40"/>
                </a:cubicBezTo>
                <a:cubicBezTo>
                  <a:pt x="84" y="44"/>
                  <a:pt x="84" y="48"/>
                  <a:pt x="84" y="53"/>
                </a:cubicBezTo>
                <a:lnTo>
                  <a:pt x="84" y="264"/>
                </a:lnTo>
                <a:cubicBezTo>
                  <a:pt x="84" y="267"/>
                  <a:pt x="83" y="270"/>
                  <a:pt x="81" y="272"/>
                </a:cubicBezTo>
                <a:cubicBezTo>
                  <a:pt x="79" y="274"/>
                  <a:pt x="77" y="275"/>
                  <a:pt x="74" y="275"/>
                </a:cubicBezTo>
                <a:cubicBezTo>
                  <a:pt x="71" y="275"/>
                  <a:pt x="68" y="274"/>
                  <a:pt x="66" y="272"/>
                </a:cubicBezTo>
                <a:cubicBezTo>
                  <a:pt x="64" y="270"/>
                  <a:pt x="63" y="267"/>
                  <a:pt x="63" y="264"/>
                </a:cubicBezTo>
                <a:lnTo>
                  <a:pt x="63" y="85"/>
                </a:lnTo>
                <a:lnTo>
                  <a:pt x="42" y="85"/>
                </a:lnTo>
                <a:lnTo>
                  <a:pt x="42" y="264"/>
                </a:lnTo>
                <a:cubicBezTo>
                  <a:pt x="42" y="269"/>
                  <a:pt x="43" y="273"/>
                  <a:pt x="45" y="277"/>
                </a:cubicBezTo>
                <a:cubicBezTo>
                  <a:pt x="46" y="281"/>
                  <a:pt x="48" y="284"/>
                  <a:pt x="51" y="287"/>
                </a:cubicBezTo>
                <a:cubicBezTo>
                  <a:pt x="54" y="290"/>
                  <a:pt x="58" y="292"/>
                  <a:pt x="61" y="294"/>
                </a:cubicBezTo>
                <a:cubicBezTo>
                  <a:pt x="65" y="295"/>
                  <a:pt x="69" y="296"/>
                  <a:pt x="74" y="296"/>
                </a:cubicBezTo>
                <a:cubicBezTo>
                  <a:pt x="78" y="296"/>
                  <a:pt x="82" y="295"/>
                  <a:pt x="86" y="294"/>
                </a:cubicBezTo>
                <a:cubicBezTo>
                  <a:pt x="90" y="292"/>
                  <a:pt x="93" y="290"/>
                  <a:pt x="96" y="287"/>
                </a:cubicBezTo>
                <a:cubicBezTo>
                  <a:pt x="99" y="284"/>
                  <a:pt x="101" y="281"/>
                  <a:pt x="103" y="277"/>
                </a:cubicBezTo>
                <a:cubicBezTo>
                  <a:pt x="105" y="273"/>
                  <a:pt x="106" y="269"/>
                  <a:pt x="106" y="264"/>
                </a:cubicBezTo>
                <a:lnTo>
                  <a:pt x="106" y="53"/>
                </a:lnTo>
                <a:cubicBezTo>
                  <a:pt x="106" y="45"/>
                  <a:pt x="104" y="39"/>
                  <a:pt x="101" y="32"/>
                </a:cubicBezTo>
                <a:cubicBezTo>
                  <a:pt x="99" y="26"/>
                  <a:pt x="95" y="20"/>
                  <a:pt x="90" y="15"/>
                </a:cubicBezTo>
                <a:cubicBezTo>
                  <a:pt x="85" y="11"/>
                  <a:pt x="80" y="7"/>
                  <a:pt x="73" y="4"/>
                </a:cubicBezTo>
                <a:cubicBezTo>
                  <a:pt x="67" y="1"/>
                  <a:pt x="60" y="0"/>
                  <a:pt x="53" y="0"/>
                </a:cubicBezTo>
                <a:cubicBezTo>
                  <a:pt x="45" y="0"/>
                  <a:pt x="39" y="1"/>
                  <a:pt x="32" y="4"/>
                </a:cubicBezTo>
                <a:cubicBezTo>
                  <a:pt x="26" y="7"/>
                  <a:pt x="20" y="11"/>
                  <a:pt x="15" y="15"/>
                </a:cubicBezTo>
                <a:cubicBezTo>
                  <a:pt x="11" y="20"/>
                  <a:pt x="7" y="26"/>
                  <a:pt x="4" y="32"/>
                </a:cubicBezTo>
                <a:cubicBezTo>
                  <a:pt x="1" y="39"/>
                  <a:pt x="0" y="45"/>
                  <a:pt x="0" y="53"/>
                </a:cubicBezTo>
                <a:lnTo>
                  <a:pt x="0" y="264"/>
                </a:lnTo>
                <a:cubicBezTo>
                  <a:pt x="0" y="275"/>
                  <a:pt x="2" y="284"/>
                  <a:pt x="6" y="293"/>
                </a:cubicBezTo>
                <a:cubicBezTo>
                  <a:pt x="10" y="302"/>
                  <a:pt x="15" y="310"/>
                  <a:pt x="22" y="317"/>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648" name="Freeform: Shape 647" descr="Arrow going downwards">
            <a:extLst>
              <a:ext uri="{FF2B5EF4-FFF2-40B4-BE49-F238E27FC236}">
                <a16:creationId xmlns:a16="http://schemas.microsoft.com/office/drawing/2014/main" id="{219357DA-9053-4A13-8A37-81044901BE4B}"/>
              </a:ext>
            </a:extLst>
          </p:cNvPr>
          <p:cNvSpPr/>
          <p:nvPr/>
        </p:nvSpPr>
        <p:spPr bwMode="auto">
          <a:xfrm>
            <a:off x="1864439" y="2552257"/>
            <a:ext cx="331126" cy="979152"/>
          </a:xfrm>
          <a:custGeom>
            <a:avLst/>
            <a:gdLst>
              <a:gd name="connsiteX0" fmla="*/ 0 w 219075"/>
              <a:gd name="connsiteY0" fmla="*/ 0 h 804862"/>
              <a:gd name="connsiteX1" fmla="*/ 219075 w 219075"/>
              <a:gd name="connsiteY1" fmla="*/ 0 h 804862"/>
              <a:gd name="connsiteX2" fmla="*/ 219075 w 219075"/>
              <a:gd name="connsiteY2" fmla="*/ 804862 h 804862"/>
            </a:gdLst>
            <a:ahLst/>
            <a:cxnLst>
              <a:cxn ang="0">
                <a:pos x="connsiteX0" y="connsiteY0"/>
              </a:cxn>
              <a:cxn ang="0">
                <a:pos x="connsiteX1" y="connsiteY1"/>
              </a:cxn>
              <a:cxn ang="0">
                <a:pos x="connsiteX2" y="connsiteY2"/>
              </a:cxn>
            </a:cxnLst>
            <a:rect l="l" t="t" r="r" b="b"/>
            <a:pathLst>
              <a:path w="219075" h="804862">
                <a:moveTo>
                  <a:pt x="0" y="0"/>
                </a:moveTo>
                <a:lnTo>
                  <a:pt x="219075" y="0"/>
                </a:lnTo>
                <a:lnTo>
                  <a:pt x="219075" y="804862"/>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cxnSp>
        <p:nvCxnSpPr>
          <p:cNvPr id="638" name="Connector: Elbow 637" descr="Arrow going right">
            <a:extLst>
              <a:ext uri="{FF2B5EF4-FFF2-40B4-BE49-F238E27FC236}">
                <a16:creationId xmlns:a16="http://schemas.microsoft.com/office/drawing/2014/main" id="{92004ECB-74FB-41DB-B206-969EA4992D7D}"/>
              </a:ext>
            </a:extLst>
          </p:cNvPr>
          <p:cNvCxnSpPr>
            <a:cxnSpLocks/>
            <a:stCxn id="632" idx="4"/>
            <a:endCxn id="640" idx="2"/>
          </p:cNvCxnSpPr>
          <p:nvPr/>
        </p:nvCxnSpPr>
        <p:spPr>
          <a:xfrm rot="16200000" flipH="1">
            <a:off x="447996" y="2887156"/>
            <a:ext cx="707289" cy="586142"/>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9" name="TextBox 638">
            <a:extLst>
              <a:ext uri="{FF2B5EF4-FFF2-40B4-BE49-F238E27FC236}">
                <a16:creationId xmlns:a16="http://schemas.microsoft.com/office/drawing/2014/main" id="{D483DD03-9959-40DB-AB07-330CBF00EC2F}"/>
              </a:ext>
            </a:extLst>
          </p:cNvPr>
          <p:cNvSpPr txBox="1"/>
          <p:nvPr/>
        </p:nvSpPr>
        <p:spPr>
          <a:xfrm>
            <a:off x="945246" y="2917728"/>
            <a:ext cx="847547" cy="276999"/>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Click a URL </a:t>
            </a:r>
          </a:p>
        </p:txBody>
      </p:sp>
      <p:sp>
        <p:nvSpPr>
          <p:cNvPr id="640" name="Oval 639">
            <a:extLst>
              <a:ext uri="{FF2B5EF4-FFF2-40B4-BE49-F238E27FC236}">
                <a16:creationId xmlns:a16="http://schemas.microsoft.com/office/drawing/2014/main" id="{E4578AE0-FC2C-43D3-9B31-483254427EAC}"/>
              </a:ext>
              <a:ext uri="{C183D7F6-B498-43B3-948B-1728B52AA6E4}">
                <adec:decorative xmlns:adec="http://schemas.microsoft.com/office/drawing/2017/decorative" val="1"/>
              </a:ext>
            </a:extLst>
          </p:cNvPr>
          <p:cNvSpPr/>
          <p:nvPr/>
        </p:nvSpPr>
        <p:spPr bwMode="auto">
          <a:xfrm>
            <a:off x="1094711"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41" name="Freeform 15" descr="Icon of a mouse cursor">
            <a:extLst>
              <a:ext uri="{FF2B5EF4-FFF2-40B4-BE49-F238E27FC236}">
                <a16:creationId xmlns:a16="http://schemas.microsoft.com/office/drawing/2014/main" id="{400AEA2C-8BD2-4BFD-86F1-0513EB0F951B}"/>
              </a:ext>
            </a:extLst>
          </p:cNvPr>
          <p:cNvSpPr>
            <a:spLocks/>
          </p:cNvSpPr>
          <p:nvPr/>
        </p:nvSpPr>
        <p:spPr bwMode="auto">
          <a:xfrm>
            <a:off x="1313233" y="3411865"/>
            <a:ext cx="158670" cy="254914"/>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643" name="TextBox 642">
            <a:extLst>
              <a:ext uri="{FF2B5EF4-FFF2-40B4-BE49-F238E27FC236}">
                <a16:creationId xmlns:a16="http://schemas.microsoft.com/office/drawing/2014/main" id="{6D3863E5-EE74-4E40-9A99-B5F9D828CDF0}"/>
              </a:ext>
            </a:extLst>
          </p:cNvPr>
          <p:cNvSpPr txBox="1"/>
          <p:nvPr/>
        </p:nvSpPr>
        <p:spPr>
          <a:xfrm>
            <a:off x="124203" y="3582376"/>
            <a:ext cx="839014" cy="461665"/>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Browse </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 website</a:t>
            </a:r>
          </a:p>
        </p:txBody>
      </p:sp>
      <p:sp>
        <p:nvSpPr>
          <p:cNvPr id="644" name="Oval 643">
            <a:extLst>
              <a:ext uri="{FF2B5EF4-FFF2-40B4-BE49-F238E27FC236}">
                <a16:creationId xmlns:a16="http://schemas.microsoft.com/office/drawing/2014/main" id="{AF816918-056D-4A9A-93FA-BCFAFECE31E9}"/>
              </a:ext>
              <a:ext uri="{C183D7F6-B498-43B3-948B-1728B52AA6E4}">
                <adec:decorative xmlns:adec="http://schemas.microsoft.com/office/drawing/2017/decorative" val="1"/>
              </a:ext>
            </a:extLst>
          </p:cNvPr>
          <p:cNvSpPr/>
          <p:nvPr/>
        </p:nvSpPr>
        <p:spPr bwMode="auto">
          <a:xfrm>
            <a:off x="277104" y="405183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45" name="Picture 644" descr="Icon of a computer screen with a group of people inside it">
            <a:extLst>
              <a:ext uri="{FF2B5EF4-FFF2-40B4-BE49-F238E27FC236}">
                <a16:creationId xmlns:a16="http://schemas.microsoft.com/office/drawing/2014/main" id="{9D13C8EA-B684-4234-B758-656E9A790D64}"/>
              </a:ext>
            </a:extLst>
          </p:cNvPr>
          <p:cNvPicPr>
            <a:picLocks noChangeAspect="1"/>
          </p:cNvPicPr>
          <p:nvPr/>
        </p:nvPicPr>
        <p:blipFill>
          <a:blip r:embed="rId7"/>
          <a:stretch>
            <a:fillRect/>
          </a:stretch>
        </p:blipFill>
        <p:spPr>
          <a:xfrm>
            <a:off x="395214" y="4217147"/>
            <a:ext cx="312420" cy="243840"/>
          </a:xfrm>
          <a:prstGeom prst="rect">
            <a:avLst/>
          </a:prstGeom>
        </p:spPr>
      </p:pic>
      <p:sp>
        <p:nvSpPr>
          <p:cNvPr id="642" name="Freeform: Shape 641" descr="Arrow going upwards">
            <a:extLst>
              <a:ext uri="{FF2B5EF4-FFF2-40B4-BE49-F238E27FC236}">
                <a16:creationId xmlns:a16="http://schemas.microsoft.com/office/drawing/2014/main" id="{480C9E86-37CC-49B9-9174-914867BF6608}"/>
              </a:ext>
            </a:extLst>
          </p:cNvPr>
          <p:cNvSpPr/>
          <p:nvPr/>
        </p:nvSpPr>
        <p:spPr bwMode="auto">
          <a:xfrm>
            <a:off x="839926" y="3531409"/>
            <a:ext cx="1247775" cy="809815"/>
          </a:xfrm>
          <a:custGeom>
            <a:avLst/>
            <a:gdLst>
              <a:gd name="connsiteX0" fmla="*/ 0 w 1247775"/>
              <a:gd name="connsiteY0" fmla="*/ 690563 h 690563"/>
              <a:gd name="connsiteX1" fmla="*/ 1247775 w 1247775"/>
              <a:gd name="connsiteY1" fmla="*/ 690563 h 690563"/>
              <a:gd name="connsiteX2" fmla="*/ 1247775 w 1247775"/>
              <a:gd name="connsiteY2" fmla="*/ 0 h 690563"/>
            </a:gdLst>
            <a:ahLst/>
            <a:cxnLst>
              <a:cxn ang="0">
                <a:pos x="connsiteX0" y="connsiteY0"/>
              </a:cxn>
              <a:cxn ang="0">
                <a:pos x="connsiteX1" y="connsiteY1"/>
              </a:cxn>
              <a:cxn ang="0">
                <a:pos x="connsiteX2" y="connsiteY2"/>
              </a:cxn>
            </a:cxnLst>
            <a:rect l="l" t="t" r="r" b="b"/>
            <a:pathLst>
              <a:path w="1247775" h="690563">
                <a:moveTo>
                  <a:pt x="0" y="690563"/>
                </a:moveTo>
                <a:lnTo>
                  <a:pt x="1247775" y="690563"/>
                </a:lnTo>
                <a:lnTo>
                  <a:pt x="1247775" y="0"/>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cxnSp>
        <p:nvCxnSpPr>
          <p:cNvPr id="649" name="Straight Arrow Connector 648" descr="Arrow going right">
            <a:extLst>
              <a:ext uri="{FF2B5EF4-FFF2-40B4-BE49-F238E27FC236}">
                <a16:creationId xmlns:a16="http://schemas.microsoft.com/office/drawing/2014/main" id="{4D1D78EB-795D-4622-B5D8-C9464822157F}"/>
              </a:ext>
            </a:extLst>
          </p:cNvPr>
          <p:cNvCxnSpPr>
            <a:cxnSpLocks/>
            <a:endCxn id="651" idx="2"/>
          </p:cNvCxnSpPr>
          <p:nvPr/>
        </p:nvCxnSpPr>
        <p:spPr>
          <a:xfrm>
            <a:off x="1686218" y="3533872"/>
            <a:ext cx="1233371"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7CC627F5-CDCB-46FB-AD26-374761FE5890}"/>
              </a:ext>
            </a:extLst>
          </p:cNvPr>
          <p:cNvSpPr txBox="1"/>
          <p:nvPr/>
        </p:nvSpPr>
        <p:spPr>
          <a:xfrm>
            <a:off x="2667158" y="2794216"/>
            <a:ext cx="1112708"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Exploitation</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and Installation</a:t>
            </a:r>
          </a:p>
        </p:txBody>
      </p:sp>
      <p:sp>
        <p:nvSpPr>
          <p:cNvPr id="651" name="Oval 650">
            <a:extLst>
              <a:ext uri="{FF2B5EF4-FFF2-40B4-BE49-F238E27FC236}">
                <a16:creationId xmlns:a16="http://schemas.microsoft.com/office/drawing/2014/main" id="{2D1E0B74-6821-4891-A91A-BE363F8FD671}"/>
              </a:ext>
              <a:ext uri="{C183D7F6-B498-43B3-948B-1728B52AA6E4}">
                <adec:decorative xmlns:adec="http://schemas.microsoft.com/office/drawing/2017/decorative" val="1"/>
              </a:ext>
            </a:extLst>
          </p:cNvPr>
          <p:cNvSpPr/>
          <p:nvPr/>
        </p:nvSpPr>
        <p:spPr bwMode="auto">
          <a:xfrm>
            <a:off x="2919589"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52" name="Picture 651" descr="Icon of a computer screen with an arrow on top">
            <a:extLst>
              <a:ext uri="{FF2B5EF4-FFF2-40B4-BE49-F238E27FC236}">
                <a16:creationId xmlns:a16="http://schemas.microsoft.com/office/drawing/2014/main" id="{CF8BA250-F053-473E-97C7-7F6ABFDADB02}"/>
              </a:ext>
            </a:extLst>
          </p:cNvPr>
          <p:cNvPicPr>
            <a:picLocks noChangeAspect="1"/>
          </p:cNvPicPr>
          <p:nvPr/>
        </p:nvPicPr>
        <p:blipFill>
          <a:blip r:embed="rId8"/>
          <a:stretch>
            <a:fillRect/>
          </a:stretch>
        </p:blipFill>
        <p:spPr>
          <a:xfrm>
            <a:off x="3032365" y="3378424"/>
            <a:ext cx="323088" cy="310896"/>
          </a:xfrm>
          <a:prstGeom prst="rect">
            <a:avLst/>
          </a:prstGeom>
        </p:spPr>
      </p:pic>
      <p:cxnSp>
        <p:nvCxnSpPr>
          <p:cNvPr id="653" name="Straight Arrow Connector 652" descr="Arrow going right">
            <a:extLst>
              <a:ext uri="{FF2B5EF4-FFF2-40B4-BE49-F238E27FC236}">
                <a16:creationId xmlns:a16="http://schemas.microsoft.com/office/drawing/2014/main" id="{A8B7C04D-F645-4E61-93DC-7D95DA61E16C}"/>
              </a:ext>
            </a:extLst>
          </p:cNvPr>
          <p:cNvCxnSpPr>
            <a:cxnSpLocks/>
            <a:stCxn id="651" idx="6"/>
            <a:endCxn id="655" idx="2"/>
          </p:cNvCxnSpPr>
          <p:nvPr/>
        </p:nvCxnSpPr>
        <p:spPr>
          <a:xfrm>
            <a:off x="3468229" y="3533872"/>
            <a:ext cx="66096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08F5FF86-D0BF-40BF-8353-04F2144A18CF}"/>
              </a:ext>
            </a:extLst>
          </p:cNvPr>
          <p:cNvSpPr txBox="1"/>
          <p:nvPr/>
        </p:nvSpPr>
        <p:spPr>
          <a:xfrm>
            <a:off x="3972604" y="2805623"/>
            <a:ext cx="907473"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Command</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and Control </a:t>
            </a:r>
          </a:p>
        </p:txBody>
      </p:sp>
      <p:sp>
        <p:nvSpPr>
          <p:cNvPr id="655" name="Oval 654">
            <a:extLst>
              <a:ext uri="{FF2B5EF4-FFF2-40B4-BE49-F238E27FC236}">
                <a16:creationId xmlns:a16="http://schemas.microsoft.com/office/drawing/2014/main" id="{6D23AE32-7F5B-44CA-8EDE-146C70A61FA0}"/>
              </a:ext>
              <a:ext uri="{C183D7F6-B498-43B3-948B-1728B52AA6E4}">
                <adec:decorative xmlns:adec="http://schemas.microsoft.com/office/drawing/2017/decorative" val="1"/>
              </a:ext>
            </a:extLst>
          </p:cNvPr>
          <p:cNvSpPr/>
          <p:nvPr/>
        </p:nvSpPr>
        <p:spPr bwMode="auto">
          <a:xfrm>
            <a:off x="4129195"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56" name="Picture 655" descr="Icon of a mobile tower">
            <a:extLst>
              <a:ext uri="{FF2B5EF4-FFF2-40B4-BE49-F238E27FC236}">
                <a16:creationId xmlns:a16="http://schemas.microsoft.com/office/drawing/2014/main" id="{8D5CE131-6231-4CFC-A6C6-C0CD37B6BE92}"/>
              </a:ext>
            </a:extLst>
          </p:cNvPr>
          <p:cNvPicPr>
            <a:picLocks noChangeAspect="1"/>
          </p:cNvPicPr>
          <p:nvPr/>
        </p:nvPicPr>
        <p:blipFill>
          <a:blip r:embed="rId9"/>
          <a:stretch>
            <a:fillRect/>
          </a:stretch>
        </p:blipFill>
        <p:spPr>
          <a:xfrm>
            <a:off x="4254163" y="3376138"/>
            <a:ext cx="298704" cy="315468"/>
          </a:xfrm>
          <a:prstGeom prst="rect">
            <a:avLst/>
          </a:prstGeom>
        </p:spPr>
      </p:pic>
      <p:sp>
        <p:nvSpPr>
          <p:cNvPr id="657" name="Rectangle 656">
            <a:hlinkClick r:id="rId1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259E9FD4-5A80-4067-B838-4C3CDF4F661E}"/>
              </a:ext>
            </a:extLst>
          </p:cNvPr>
          <p:cNvSpPr/>
          <p:nvPr/>
        </p:nvSpPr>
        <p:spPr bwMode="auto">
          <a:xfrm>
            <a:off x="6335621" y="1139342"/>
            <a:ext cx="2472122" cy="1442443"/>
          </a:xfrm>
          <a:prstGeom prst="rect">
            <a:avLst/>
          </a:prstGeom>
          <a:solidFill>
            <a:schemeClr val="accent3">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Azure AD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Identity Protection</a:t>
            </a:r>
          </a:p>
        </p:txBody>
      </p:sp>
      <p:sp>
        <p:nvSpPr>
          <p:cNvPr id="658" name="TextBox 657">
            <a:extLst>
              <a:ext uri="{FF2B5EF4-FFF2-40B4-BE49-F238E27FC236}">
                <a16:creationId xmlns:a16="http://schemas.microsoft.com/office/drawing/2014/main" id="{D4E1ED81-F106-41E0-BC02-A91B613056E4}"/>
              </a:ext>
            </a:extLst>
          </p:cNvPr>
          <p:cNvSpPr txBox="1"/>
          <p:nvPr/>
        </p:nvSpPr>
        <p:spPr>
          <a:xfrm>
            <a:off x="7260371" y="1915957"/>
            <a:ext cx="1506039"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Brute force account or use stolen account credentials</a:t>
            </a:r>
          </a:p>
        </p:txBody>
      </p:sp>
      <p:cxnSp>
        <p:nvCxnSpPr>
          <p:cNvPr id="662" name="Straight Arrow Connector 661" descr="Arrow going right">
            <a:extLst>
              <a:ext uri="{FF2B5EF4-FFF2-40B4-BE49-F238E27FC236}">
                <a16:creationId xmlns:a16="http://schemas.microsoft.com/office/drawing/2014/main" id="{7282851F-2D34-40B3-BB54-2186B794FB3A}"/>
              </a:ext>
            </a:extLst>
          </p:cNvPr>
          <p:cNvCxnSpPr>
            <a:cxnSpLocks/>
            <a:stCxn id="655" idx="6"/>
          </p:cNvCxnSpPr>
          <p:nvPr/>
        </p:nvCxnSpPr>
        <p:spPr>
          <a:xfrm>
            <a:off x="4677835" y="3533872"/>
            <a:ext cx="195354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4" name="TextBox 663">
            <a:extLst>
              <a:ext uri="{FF2B5EF4-FFF2-40B4-BE49-F238E27FC236}">
                <a16:creationId xmlns:a16="http://schemas.microsoft.com/office/drawing/2014/main" id="{BA7D3131-2FDE-4BD1-A768-401EAA46BE2A}"/>
              </a:ext>
            </a:extLst>
          </p:cNvPr>
          <p:cNvSpPr txBox="1"/>
          <p:nvPr/>
        </p:nvSpPr>
        <p:spPr>
          <a:xfrm>
            <a:off x="7166468" y="2950262"/>
            <a:ext cx="1074685"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User account is compromised</a:t>
            </a:r>
          </a:p>
        </p:txBody>
      </p:sp>
      <p:cxnSp>
        <p:nvCxnSpPr>
          <p:cNvPr id="667" name="Straight Arrow Connector 666" descr="Arrow going right">
            <a:extLst>
              <a:ext uri="{FF2B5EF4-FFF2-40B4-BE49-F238E27FC236}">
                <a16:creationId xmlns:a16="http://schemas.microsoft.com/office/drawing/2014/main" id="{C76F0974-0B8B-4241-BC47-9E690E8912D5}"/>
              </a:ext>
            </a:extLst>
          </p:cNvPr>
          <p:cNvCxnSpPr>
            <a:cxnSpLocks/>
          </p:cNvCxnSpPr>
          <p:nvPr/>
        </p:nvCxnSpPr>
        <p:spPr>
          <a:xfrm>
            <a:off x="7180024" y="3460847"/>
            <a:ext cx="132678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945FF403-404E-4B5B-8FB9-610CE79B4091}"/>
              </a:ext>
              <a:ext uri="{C183D7F6-B498-43B3-948B-1728B52AA6E4}">
                <adec:decorative xmlns:adec="http://schemas.microsoft.com/office/drawing/2017/decorative" val="1"/>
              </a:ext>
            </a:extLst>
          </p:cNvPr>
          <p:cNvSpPr/>
          <p:nvPr/>
        </p:nvSpPr>
        <p:spPr bwMode="auto">
          <a:xfrm>
            <a:off x="8506810"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0" name="Picture 669" descr="Icon of data security">
            <a:extLst>
              <a:ext uri="{FF2B5EF4-FFF2-40B4-BE49-F238E27FC236}">
                <a16:creationId xmlns:a16="http://schemas.microsoft.com/office/drawing/2014/main" id="{4A59A592-EF59-4430-AA4A-799062C48CB6}"/>
              </a:ext>
            </a:extLst>
          </p:cNvPr>
          <p:cNvPicPr>
            <a:picLocks noChangeAspect="1"/>
          </p:cNvPicPr>
          <p:nvPr/>
        </p:nvPicPr>
        <p:blipFill>
          <a:blip r:embed="rId11"/>
          <a:stretch>
            <a:fillRect/>
          </a:stretch>
        </p:blipFill>
        <p:spPr>
          <a:xfrm>
            <a:off x="8633302" y="3287873"/>
            <a:ext cx="295656" cy="345948"/>
          </a:xfrm>
          <a:prstGeom prst="rect">
            <a:avLst/>
          </a:prstGeom>
        </p:spPr>
      </p:pic>
      <p:sp>
        <p:nvSpPr>
          <p:cNvPr id="669" name="TextBox 668">
            <a:extLst>
              <a:ext uri="{FF2B5EF4-FFF2-40B4-BE49-F238E27FC236}">
                <a16:creationId xmlns:a16="http://schemas.microsoft.com/office/drawing/2014/main" id="{DC23599B-B55B-4E37-9096-7B03EB425260}"/>
              </a:ext>
            </a:extLst>
          </p:cNvPr>
          <p:cNvSpPr txBox="1"/>
          <p:nvPr/>
        </p:nvSpPr>
        <p:spPr>
          <a:xfrm>
            <a:off x="8964884" y="2749586"/>
            <a:ext cx="1460754"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collects</a:t>
            </a:r>
            <a:br>
              <a:rPr kumimoji="0" lang="en-US" sz="1200" b="0" i="0" u="none" strike="noStrike" kern="0" cap="none" spc="0" normalizeH="0" baseline="0" noProof="0">
                <a:ln>
                  <a:noFill/>
                </a:ln>
                <a:solidFill>
                  <a:srgbClr val="282828"/>
                </a:solidFill>
                <a:effectLst/>
                <a:uLnTx/>
                <a:uFillTx/>
                <a:latin typeface="Segoe UI Semibold"/>
                <a:cs typeface="Segoe UI" charset="0"/>
              </a:rPr>
            </a:br>
            <a:r>
              <a:rPr kumimoji="0" lang="en-US" sz="1200" b="0" i="0" u="none" strike="noStrike" kern="0" cap="none" spc="0" normalizeH="0" baseline="0" noProof="0">
                <a:ln>
                  <a:noFill/>
                </a:ln>
                <a:solidFill>
                  <a:srgbClr val="282828"/>
                </a:solidFill>
                <a:effectLst/>
                <a:uLnTx/>
                <a:uFillTx/>
                <a:latin typeface="Segoe UI Semibold"/>
                <a:cs typeface="Segoe UI" charset="0"/>
              </a:rPr>
              <a:t>reconnaissance &amp; configuration data</a:t>
            </a:r>
          </a:p>
        </p:txBody>
      </p:sp>
      <p:sp>
        <p:nvSpPr>
          <p:cNvPr id="672" name="Oval 671">
            <a:extLst>
              <a:ext uri="{FF2B5EF4-FFF2-40B4-BE49-F238E27FC236}">
                <a16:creationId xmlns:a16="http://schemas.microsoft.com/office/drawing/2014/main" id="{1E4FD5B8-42E0-4191-AE0A-8ED2FC400E9E}"/>
              </a:ext>
              <a:ext uri="{C183D7F6-B498-43B3-948B-1728B52AA6E4}">
                <adec:decorative xmlns:adec="http://schemas.microsoft.com/office/drawing/2017/decorative" val="1"/>
              </a:ext>
            </a:extLst>
          </p:cNvPr>
          <p:cNvSpPr/>
          <p:nvPr/>
        </p:nvSpPr>
        <p:spPr bwMode="auto">
          <a:xfrm>
            <a:off x="7395351" y="367079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3" name="Picture 672" descr="Icon of three circles connected together">
            <a:extLst>
              <a:ext uri="{FF2B5EF4-FFF2-40B4-BE49-F238E27FC236}">
                <a16:creationId xmlns:a16="http://schemas.microsoft.com/office/drawing/2014/main" id="{9EE3AD9B-490E-4DA4-A20B-4E67E41BBFA8}"/>
              </a:ext>
            </a:extLst>
          </p:cNvPr>
          <p:cNvPicPr>
            <a:picLocks noChangeAspect="1"/>
          </p:cNvPicPr>
          <p:nvPr/>
        </p:nvPicPr>
        <p:blipFill>
          <a:blip r:embed="rId12"/>
          <a:stretch>
            <a:fillRect/>
          </a:stretch>
        </p:blipFill>
        <p:spPr>
          <a:xfrm>
            <a:off x="7511175" y="3787379"/>
            <a:ext cx="316992" cy="315468"/>
          </a:xfrm>
          <a:prstGeom prst="rect">
            <a:avLst/>
          </a:prstGeom>
        </p:spPr>
      </p:pic>
      <p:sp>
        <p:nvSpPr>
          <p:cNvPr id="674" name="TextBox 673">
            <a:extLst>
              <a:ext uri="{FF2B5EF4-FFF2-40B4-BE49-F238E27FC236}">
                <a16:creationId xmlns:a16="http://schemas.microsoft.com/office/drawing/2014/main" id="{58A9723A-6D3F-4AE6-A221-AE35CF74E656}"/>
              </a:ext>
            </a:extLst>
          </p:cNvPr>
          <p:cNvSpPr txBox="1"/>
          <p:nvPr/>
        </p:nvSpPr>
        <p:spPr>
          <a:xfrm>
            <a:off x="7951777" y="3942153"/>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attempts lateral movement </a:t>
            </a:r>
          </a:p>
        </p:txBody>
      </p:sp>
      <p:cxnSp>
        <p:nvCxnSpPr>
          <p:cNvPr id="675" name="Connector: Elbow 674" descr="Arrow going right">
            <a:extLst>
              <a:ext uri="{FF2B5EF4-FFF2-40B4-BE49-F238E27FC236}">
                <a16:creationId xmlns:a16="http://schemas.microsoft.com/office/drawing/2014/main" id="{70095560-2D56-49E8-A8E0-C78D8D17ED28}"/>
              </a:ext>
            </a:extLst>
          </p:cNvPr>
          <p:cNvCxnSpPr>
            <a:cxnSpLocks/>
            <a:stCxn id="672" idx="6"/>
          </p:cNvCxnSpPr>
          <p:nvPr/>
        </p:nvCxnSpPr>
        <p:spPr>
          <a:xfrm>
            <a:off x="7943991" y="3945113"/>
            <a:ext cx="2055240" cy="2738"/>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6" name="Oval 675">
            <a:extLst>
              <a:ext uri="{FF2B5EF4-FFF2-40B4-BE49-F238E27FC236}">
                <a16:creationId xmlns:a16="http://schemas.microsoft.com/office/drawing/2014/main" id="{BADBAF3E-9921-4625-B647-7889A54BAD4A}"/>
              </a:ext>
              <a:ext uri="{C183D7F6-B498-43B3-948B-1728B52AA6E4}">
                <adec:decorative xmlns:adec="http://schemas.microsoft.com/office/drawing/2017/decorative" val="1"/>
              </a:ext>
            </a:extLst>
          </p:cNvPr>
          <p:cNvSpPr/>
          <p:nvPr/>
        </p:nvSpPr>
        <p:spPr bwMode="auto">
          <a:xfrm>
            <a:off x="9999231" y="3673531"/>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77" name="Picture 676" descr="Icon of a hacker which is compromised">
            <a:extLst>
              <a:ext uri="{FF2B5EF4-FFF2-40B4-BE49-F238E27FC236}">
                <a16:creationId xmlns:a16="http://schemas.microsoft.com/office/drawing/2014/main" id="{7BF2DCED-8B39-4F73-9280-4C96218EDB07}"/>
              </a:ext>
            </a:extLst>
          </p:cNvPr>
          <p:cNvPicPr>
            <a:picLocks noChangeAspect="1"/>
          </p:cNvPicPr>
          <p:nvPr/>
        </p:nvPicPr>
        <p:blipFill>
          <a:blip r:embed="rId13"/>
          <a:stretch>
            <a:fillRect/>
          </a:stretch>
        </p:blipFill>
        <p:spPr>
          <a:xfrm>
            <a:off x="10106673" y="3787069"/>
            <a:ext cx="333756" cy="321564"/>
          </a:xfrm>
          <a:prstGeom prst="rect">
            <a:avLst/>
          </a:prstGeom>
        </p:spPr>
      </p:pic>
      <p:sp>
        <p:nvSpPr>
          <p:cNvPr id="678" name="TextBox 677">
            <a:extLst>
              <a:ext uri="{FF2B5EF4-FFF2-40B4-BE49-F238E27FC236}">
                <a16:creationId xmlns:a16="http://schemas.microsoft.com/office/drawing/2014/main" id="{88655E5D-BAF5-4328-8708-8A775F79D996}"/>
              </a:ext>
            </a:extLst>
          </p:cNvPr>
          <p:cNvSpPr txBox="1"/>
          <p:nvPr/>
        </p:nvSpPr>
        <p:spPr>
          <a:xfrm>
            <a:off x="10219533" y="4245401"/>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Privileged account compromised</a:t>
            </a:r>
          </a:p>
        </p:txBody>
      </p:sp>
      <p:cxnSp>
        <p:nvCxnSpPr>
          <p:cNvPr id="680" name="Connector: Elbow 679" descr="Arrow going upwards">
            <a:extLst>
              <a:ext uri="{FF2B5EF4-FFF2-40B4-BE49-F238E27FC236}">
                <a16:creationId xmlns:a16="http://schemas.microsoft.com/office/drawing/2014/main" id="{6B33E5E3-1B33-48C5-9220-24169351CB00}"/>
              </a:ext>
            </a:extLst>
          </p:cNvPr>
          <p:cNvCxnSpPr>
            <a:cxnSpLocks/>
            <a:stCxn id="676" idx="6"/>
            <a:endCxn id="681" idx="4"/>
          </p:cNvCxnSpPr>
          <p:nvPr/>
        </p:nvCxnSpPr>
        <p:spPr>
          <a:xfrm flipV="1">
            <a:off x="10547871" y="3729488"/>
            <a:ext cx="544623" cy="218363"/>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84BFD675-2163-4D00-A8D9-7EA2179F2603}"/>
              </a:ext>
              <a:ext uri="{C183D7F6-B498-43B3-948B-1728B52AA6E4}">
                <adec:decorative xmlns:adec="http://schemas.microsoft.com/office/drawing/2017/decorative" val="1"/>
              </a:ext>
            </a:extLst>
          </p:cNvPr>
          <p:cNvSpPr/>
          <p:nvPr/>
        </p:nvSpPr>
        <p:spPr bwMode="auto">
          <a:xfrm>
            <a:off x="10818174" y="318084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2" name="Picture 681" descr="Icon of devices with an upward arrow going out from a desktop screen">
            <a:extLst>
              <a:ext uri="{FF2B5EF4-FFF2-40B4-BE49-F238E27FC236}">
                <a16:creationId xmlns:a16="http://schemas.microsoft.com/office/drawing/2014/main" id="{B286A781-B85F-410E-8F66-7330FAA07798}"/>
              </a:ext>
            </a:extLst>
          </p:cNvPr>
          <p:cNvPicPr>
            <a:picLocks noChangeAspect="1"/>
          </p:cNvPicPr>
          <p:nvPr/>
        </p:nvPicPr>
        <p:blipFill>
          <a:blip r:embed="rId14"/>
          <a:stretch>
            <a:fillRect/>
          </a:stretch>
        </p:blipFill>
        <p:spPr>
          <a:xfrm>
            <a:off x="10918758" y="3288290"/>
            <a:ext cx="347472" cy="333756"/>
          </a:xfrm>
          <a:prstGeom prst="rect">
            <a:avLst/>
          </a:prstGeom>
        </p:spPr>
      </p:pic>
      <p:sp>
        <p:nvSpPr>
          <p:cNvPr id="683" name="TextBox 682">
            <a:extLst>
              <a:ext uri="{FF2B5EF4-FFF2-40B4-BE49-F238E27FC236}">
                <a16:creationId xmlns:a16="http://schemas.microsoft.com/office/drawing/2014/main" id="{8703AC54-897A-4CBF-95B7-F0FC7A31FDD5}"/>
              </a:ext>
            </a:extLst>
          </p:cNvPr>
          <p:cNvSpPr txBox="1"/>
          <p:nvPr/>
        </p:nvSpPr>
        <p:spPr>
          <a:xfrm>
            <a:off x="10578406" y="2747986"/>
            <a:ext cx="1001786"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Domain compromised</a:t>
            </a:r>
          </a:p>
        </p:txBody>
      </p:sp>
      <p:cxnSp>
        <p:nvCxnSpPr>
          <p:cNvPr id="679" name="Connector: Elbow 678" descr="Arrow going upwards">
            <a:extLst>
              <a:ext uri="{FF2B5EF4-FFF2-40B4-BE49-F238E27FC236}">
                <a16:creationId xmlns:a16="http://schemas.microsoft.com/office/drawing/2014/main" id="{C6C65C96-125F-4D8B-AC4D-2D1D68CED902}"/>
              </a:ext>
            </a:extLst>
          </p:cNvPr>
          <p:cNvCxnSpPr>
            <a:cxnSpLocks/>
            <a:stCxn id="676" idx="0"/>
          </p:cNvCxnSpPr>
          <p:nvPr/>
        </p:nvCxnSpPr>
        <p:spPr>
          <a:xfrm rot="16200000" flipV="1">
            <a:off x="9558162" y="2958141"/>
            <a:ext cx="212682" cy="121809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4" name="Rectangle 683">
            <a:hlinkClick r:id="rId15"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4AA8547-1231-4CE3-AD78-10DCAB995C6B}"/>
              </a:ext>
            </a:extLst>
          </p:cNvPr>
          <p:cNvSpPr/>
          <p:nvPr/>
        </p:nvSpPr>
        <p:spPr bwMode="auto">
          <a:xfrm>
            <a:off x="8879913" y="1139342"/>
            <a:ext cx="3312087" cy="1435006"/>
          </a:xfrm>
          <a:prstGeom prst="rect">
            <a:avLst/>
          </a:prstGeom>
          <a:solidFill>
            <a:schemeClr val="accent4">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18872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Cloud Apps</a:t>
            </a:r>
          </a:p>
        </p:txBody>
      </p:sp>
      <p:cxnSp>
        <p:nvCxnSpPr>
          <p:cNvPr id="685" name="Connector: Elbow 684" descr="Arrow going upwards">
            <a:extLst>
              <a:ext uri="{FF2B5EF4-FFF2-40B4-BE49-F238E27FC236}">
                <a16:creationId xmlns:a16="http://schemas.microsoft.com/office/drawing/2014/main" id="{0B8EA0F5-DAB6-4D2C-870B-E23DB54962E5}"/>
              </a:ext>
            </a:extLst>
          </p:cNvPr>
          <p:cNvCxnSpPr>
            <a:cxnSpLocks/>
            <a:endCxn id="686" idx="4"/>
          </p:cNvCxnSpPr>
          <p:nvPr/>
        </p:nvCxnSpPr>
        <p:spPr>
          <a:xfrm rot="5400000" flipH="1" flipV="1">
            <a:off x="9128787" y="2077500"/>
            <a:ext cx="761371" cy="1456684"/>
          </a:xfrm>
          <a:prstGeom prst="bentConnector3">
            <a:avLst>
              <a:gd name="adj1" fmla="val 7064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6" name="Oval 685">
            <a:extLst>
              <a:ext uri="{FF2B5EF4-FFF2-40B4-BE49-F238E27FC236}">
                <a16:creationId xmlns:a16="http://schemas.microsoft.com/office/drawing/2014/main" id="{BBDFB3F9-B0AC-4993-9506-35D48BE831DF}"/>
              </a:ext>
              <a:ext uri="{C183D7F6-B498-43B3-948B-1728B52AA6E4}">
                <adec:decorative xmlns:adec="http://schemas.microsoft.com/office/drawing/2017/decorative" val="1"/>
              </a:ext>
            </a:extLst>
          </p:cNvPr>
          <p:cNvSpPr/>
          <p:nvPr/>
        </p:nvSpPr>
        <p:spPr bwMode="auto">
          <a:xfrm>
            <a:off x="9963494" y="187651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87" name="Picture 686" descr="Icon of data security">
            <a:extLst>
              <a:ext uri="{FF2B5EF4-FFF2-40B4-BE49-F238E27FC236}">
                <a16:creationId xmlns:a16="http://schemas.microsoft.com/office/drawing/2014/main" id="{2ACA339C-CA9E-43B2-84FF-538EC9162B5B}"/>
              </a:ext>
            </a:extLst>
          </p:cNvPr>
          <p:cNvPicPr>
            <a:picLocks noChangeAspect="1"/>
          </p:cNvPicPr>
          <p:nvPr/>
        </p:nvPicPr>
        <p:blipFill>
          <a:blip r:embed="rId16"/>
          <a:stretch>
            <a:fillRect/>
          </a:stretch>
        </p:blipFill>
        <p:spPr>
          <a:xfrm>
            <a:off x="10090748" y="1978624"/>
            <a:ext cx="294132" cy="344424"/>
          </a:xfrm>
          <a:prstGeom prst="rect">
            <a:avLst/>
          </a:prstGeom>
        </p:spPr>
      </p:pic>
      <p:sp>
        <p:nvSpPr>
          <p:cNvPr id="688" name="TextBox 687">
            <a:extLst>
              <a:ext uri="{FF2B5EF4-FFF2-40B4-BE49-F238E27FC236}">
                <a16:creationId xmlns:a16="http://schemas.microsoft.com/office/drawing/2014/main" id="{0A391776-DA7A-44DF-9026-665767FC4E76}"/>
              </a:ext>
            </a:extLst>
          </p:cNvPr>
          <p:cNvSpPr txBox="1"/>
          <p:nvPr/>
        </p:nvSpPr>
        <p:spPr>
          <a:xfrm>
            <a:off x="9024254" y="1899687"/>
            <a:ext cx="1124632"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Attacker accesses sensitive data</a:t>
            </a:r>
          </a:p>
        </p:txBody>
      </p:sp>
      <p:cxnSp>
        <p:nvCxnSpPr>
          <p:cNvPr id="689" name="Connector: Elbow 688" descr="Arrow going right">
            <a:extLst>
              <a:ext uri="{FF2B5EF4-FFF2-40B4-BE49-F238E27FC236}">
                <a16:creationId xmlns:a16="http://schemas.microsoft.com/office/drawing/2014/main" id="{AF82BC2A-261A-4CA7-8AE2-ADF5A1732F3A}"/>
              </a:ext>
            </a:extLst>
          </p:cNvPr>
          <p:cNvCxnSpPr>
            <a:cxnSpLocks/>
            <a:stCxn id="686" idx="6"/>
          </p:cNvCxnSpPr>
          <p:nvPr/>
        </p:nvCxnSpPr>
        <p:spPr>
          <a:xfrm flipV="1">
            <a:off x="10512134" y="1742704"/>
            <a:ext cx="685981" cy="408132"/>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90" name="Picture 689" descr="Icon of a hacker inside a cloud">
            <a:extLst>
              <a:ext uri="{FF2B5EF4-FFF2-40B4-BE49-F238E27FC236}">
                <a16:creationId xmlns:a16="http://schemas.microsoft.com/office/drawing/2014/main" id="{CCCA2CA8-6824-4551-980E-6A919425170C}"/>
              </a:ext>
            </a:extLst>
          </p:cNvPr>
          <p:cNvPicPr>
            <a:picLocks noChangeAspect="1"/>
          </p:cNvPicPr>
          <p:nvPr/>
        </p:nvPicPr>
        <p:blipFill>
          <a:blip r:embed="rId17"/>
          <a:stretch>
            <a:fillRect/>
          </a:stretch>
        </p:blipFill>
        <p:spPr>
          <a:xfrm>
            <a:off x="11173133" y="1330038"/>
            <a:ext cx="888492" cy="633984"/>
          </a:xfrm>
          <a:prstGeom prst="rect">
            <a:avLst/>
          </a:prstGeom>
        </p:spPr>
      </p:pic>
      <p:sp>
        <p:nvSpPr>
          <p:cNvPr id="691" name="TextBox 690">
            <a:extLst>
              <a:ext uri="{FF2B5EF4-FFF2-40B4-BE49-F238E27FC236}">
                <a16:creationId xmlns:a16="http://schemas.microsoft.com/office/drawing/2014/main" id="{34A4B8EB-5E6F-48A3-8006-79C73EBF7153}"/>
              </a:ext>
            </a:extLst>
          </p:cNvPr>
          <p:cNvSpPr txBox="1"/>
          <p:nvPr/>
        </p:nvSpPr>
        <p:spPr>
          <a:xfrm>
            <a:off x="11163350" y="1837053"/>
            <a:ext cx="90805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Exfiltration of data</a:t>
            </a:r>
          </a:p>
        </p:txBody>
      </p:sp>
      <p:sp>
        <p:nvSpPr>
          <p:cNvPr id="646" name="TextBox 645">
            <a:extLst>
              <a:ext uri="{FF2B5EF4-FFF2-40B4-BE49-F238E27FC236}">
                <a16:creationId xmlns:a16="http://schemas.microsoft.com/office/drawing/2014/main" id="{0B17D202-54DD-48BD-8660-6F76280C6310}"/>
              </a:ext>
            </a:extLst>
          </p:cNvPr>
          <p:cNvSpPr txBox="1"/>
          <p:nvPr/>
        </p:nvSpPr>
        <p:spPr>
          <a:xfrm rot="20818101">
            <a:off x="-722329" y="4798645"/>
            <a:ext cx="3886200" cy="277533"/>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Segoe UI"/>
                <a:ea typeface="+mn-ea"/>
                <a:cs typeface="+mn-cs"/>
              </a:rPr>
              <a:t>EXTERNAL THREATS</a:t>
            </a:r>
          </a:p>
        </p:txBody>
      </p:sp>
      <p:sp>
        <p:nvSpPr>
          <p:cNvPr id="696" name="Freeform: Shape 695">
            <a:extLst>
              <a:ext uri="{FF2B5EF4-FFF2-40B4-BE49-F238E27FC236}">
                <a16:creationId xmlns:a16="http://schemas.microsoft.com/office/drawing/2014/main" id="{C019E050-73F1-4A07-A4DD-E1625E7221CC}"/>
              </a:ext>
              <a:ext uri="{C183D7F6-B498-43B3-948B-1728B52AA6E4}">
                <adec:decorative xmlns:adec="http://schemas.microsoft.com/office/drawing/2017/decorative" val="1"/>
              </a:ext>
            </a:extLst>
          </p:cNvPr>
          <p:cNvSpPr/>
          <p:nvPr/>
        </p:nvSpPr>
        <p:spPr>
          <a:xfrm>
            <a:off x="1" y="4611530"/>
            <a:ext cx="6092067" cy="2246471"/>
          </a:xfrm>
          <a:custGeom>
            <a:avLst/>
            <a:gdLst>
              <a:gd name="connsiteX0" fmla="*/ 5762159 w 6092067"/>
              <a:gd name="connsiteY0" fmla="*/ 0 h 2246471"/>
              <a:gd name="connsiteX1" fmla="*/ 5776620 w 6092067"/>
              <a:gd name="connsiteY1" fmla="*/ 26643 h 2246471"/>
              <a:gd name="connsiteX2" fmla="*/ 6018373 w 6092067"/>
              <a:gd name="connsiteY2" fmla="*/ 188628 h 2246471"/>
              <a:gd name="connsiteX3" fmla="*/ 6092067 w 6092067"/>
              <a:gd name="connsiteY3" fmla="*/ 196057 h 2246471"/>
              <a:gd name="connsiteX4" fmla="*/ 6092067 w 6092067"/>
              <a:gd name="connsiteY4" fmla="*/ 2246471 h 2246471"/>
              <a:gd name="connsiteX5" fmla="*/ 0 w 6092067"/>
              <a:gd name="connsiteY5" fmla="*/ 2246471 h 2246471"/>
              <a:gd name="connsiteX6" fmla="*/ 0 w 6092067"/>
              <a:gd name="connsiteY6" fmla="*/ 942891 h 2246471"/>
              <a:gd name="connsiteX7" fmla="*/ 727021 w 6092067"/>
              <a:gd name="connsiteY7" fmla="*/ 725938 h 2246471"/>
              <a:gd name="connsiteX8" fmla="*/ 5698528 w 6092067"/>
              <a:gd name="connsiteY8" fmla="*/ 621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067" h="2246471">
                <a:moveTo>
                  <a:pt x="5762159" y="0"/>
                </a:moveTo>
                <a:lnTo>
                  <a:pt x="5776620" y="26643"/>
                </a:lnTo>
                <a:cubicBezTo>
                  <a:pt x="5831992" y="108604"/>
                  <a:pt x="5918083" y="168106"/>
                  <a:pt x="6018373" y="188628"/>
                </a:cubicBezTo>
                <a:lnTo>
                  <a:pt x="6092067" y="196057"/>
                </a:lnTo>
                <a:lnTo>
                  <a:pt x="6092067" y="2246471"/>
                </a:lnTo>
                <a:lnTo>
                  <a:pt x="0" y="2246471"/>
                </a:lnTo>
                <a:lnTo>
                  <a:pt x="0" y="942891"/>
                </a:lnTo>
                <a:lnTo>
                  <a:pt x="727021" y="725938"/>
                </a:lnTo>
                <a:cubicBezTo>
                  <a:pt x="2314472" y="284933"/>
                  <a:pt x="3980156" y="34191"/>
                  <a:pt x="5698528" y="621"/>
                </a:cubicBezTo>
                <a:close/>
              </a:path>
            </a:pathLst>
          </a:custGeom>
          <a:solidFill>
            <a:schemeClr val="bg1"/>
          </a:solidFill>
          <a:ln w="635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 name="TextBox 2">
            <a:extLst>
              <a:ext uri="{FF2B5EF4-FFF2-40B4-BE49-F238E27FC236}">
                <a16:creationId xmlns:a16="http://schemas.microsoft.com/office/drawing/2014/main" id="{C32244FE-B3A0-4EAA-A1D3-E4277D7DE017}"/>
              </a:ext>
            </a:extLst>
          </p:cNvPr>
          <p:cNvSpPr txBox="1"/>
          <p:nvPr/>
        </p:nvSpPr>
        <p:spPr>
          <a:xfrm rot="20706996">
            <a:off x="-787419" y="5378721"/>
            <a:ext cx="3886200" cy="357456"/>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Segoe UI"/>
                <a:ea typeface="+mn-ea"/>
                <a:cs typeface="+mn-cs"/>
              </a:rPr>
              <a:t>INSIDER RISKS</a:t>
            </a:r>
          </a:p>
        </p:txBody>
      </p:sp>
      <p:sp>
        <p:nvSpPr>
          <p:cNvPr id="697" name="Rectangle 696">
            <a:extLst>
              <a:ext uri="{FF2B5EF4-FFF2-40B4-BE49-F238E27FC236}">
                <a16:creationId xmlns:a16="http://schemas.microsoft.com/office/drawing/2014/main" id="{9B25B2F7-2975-45B3-B14F-A4361363E212}"/>
              </a:ext>
            </a:extLst>
          </p:cNvPr>
          <p:cNvSpPr/>
          <p:nvPr/>
        </p:nvSpPr>
        <p:spPr>
          <a:xfrm>
            <a:off x="5038162" y="4891508"/>
            <a:ext cx="796693"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t>Leading </a:t>
            </a:r>
            <a:b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br>
            <a:r>
              <a:rPr kumimoji="0" lang="en-US" sz="1400" b="0" i="1" u="none" strike="noStrike" kern="0" cap="none" spc="0" normalizeH="0" baseline="0" noProof="0">
                <a:ln>
                  <a:noFill/>
                </a:ln>
                <a:solidFill>
                  <a:srgbClr val="282828"/>
                </a:solidFill>
                <a:effectLst/>
                <a:uLnTx/>
                <a:uFillTx/>
                <a:latin typeface="Segoe UI Semibold"/>
                <a:ea typeface="+mn-ea"/>
                <a:cs typeface="Segoe UI" charset="0"/>
              </a:rPr>
              <a:t>indicators</a:t>
            </a:r>
          </a:p>
        </p:txBody>
      </p:sp>
      <p:sp>
        <p:nvSpPr>
          <p:cNvPr id="699" name="Oval 698">
            <a:extLst>
              <a:ext uri="{FF2B5EF4-FFF2-40B4-BE49-F238E27FC236}">
                <a16:creationId xmlns:a16="http://schemas.microsoft.com/office/drawing/2014/main" id="{0DF291C3-3B43-4DEA-8384-65518BA32F29}"/>
              </a:ext>
              <a:ext uri="{C183D7F6-B498-43B3-948B-1728B52AA6E4}">
                <adec:decorative xmlns:adec="http://schemas.microsoft.com/office/drawing/2017/decorative" val="1"/>
              </a:ext>
            </a:extLst>
          </p:cNvPr>
          <p:cNvSpPr/>
          <p:nvPr/>
        </p:nvSpPr>
        <p:spPr bwMode="auto">
          <a:xfrm>
            <a:off x="3990453" y="5367580"/>
            <a:ext cx="992167" cy="992166"/>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0" name="Picture 699" descr="icon of a user">
            <a:extLst>
              <a:ext uri="{FF2B5EF4-FFF2-40B4-BE49-F238E27FC236}">
                <a16:creationId xmlns:a16="http://schemas.microsoft.com/office/drawing/2014/main" id="{A1C7AE6F-A942-49E0-AE8D-7D050B08FDB7}"/>
              </a:ext>
            </a:extLst>
          </p:cNvPr>
          <p:cNvPicPr>
            <a:picLocks noChangeAspect="1"/>
          </p:cNvPicPr>
          <p:nvPr/>
        </p:nvPicPr>
        <p:blipFill>
          <a:blip r:embed="rId18"/>
          <a:stretch>
            <a:fillRect/>
          </a:stretch>
        </p:blipFill>
        <p:spPr>
          <a:xfrm>
            <a:off x="4286130" y="5615251"/>
            <a:ext cx="400812" cy="496824"/>
          </a:xfrm>
          <a:prstGeom prst="rect">
            <a:avLst/>
          </a:prstGeom>
        </p:spPr>
      </p:pic>
      <p:sp>
        <p:nvSpPr>
          <p:cNvPr id="701" name="Rectangle 700">
            <a:extLst>
              <a:ext uri="{FF2B5EF4-FFF2-40B4-BE49-F238E27FC236}">
                <a16:creationId xmlns:a16="http://schemas.microsoft.com/office/drawing/2014/main" id="{F8477982-8FDB-4134-80B9-AD127B07B924}"/>
              </a:ext>
            </a:extLst>
          </p:cNvPr>
          <p:cNvSpPr/>
          <p:nvPr/>
        </p:nvSpPr>
        <p:spPr>
          <a:xfrm>
            <a:off x="1669605" y="5089426"/>
            <a:ext cx="2103120" cy="276999"/>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History of violations</a:t>
            </a:r>
          </a:p>
        </p:txBody>
      </p:sp>
      <p:sp>
        <p:nvSpPr>
          <p:cNvPr id="702" name="Oval 701">
            <a:extLst>
              <a:ext uri="{FF2B5EF4-FFF2-40B4-BE49-F238E27FC236}">
                <a16:creationId xmlns:a16="http://schemas.microsoft.com/office/drawing/2014/main" id="{3D2282F4-F164-4610-B6A1-71D5AC04E381}"/>
              </a:ext>
              <a:ext uri="{C183D7F6-B498-43B3-948B-1728B52AA6E4}">
                <adec:decorative xmlns:adec="http://schemas.microsoft.com/office/drawing/2017/decorative" val="1"/>
              </a:ext>
            </a:extLst>
          </p:cNvPr>
          <p:cNvSpPr/>
          <p:nvPr/>
        </p:nvSpPr>
        <p:spPr bwMode="auto">
          <a:xfrm>
            <a:off x="3882397" y="5023671"/>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3" name="Picture 702" descr="Icon showing no iterations">
            <a:extLst>
              <a:ext uri="{FF2B5EF4-FFF2-40B4-BE49-F238E27FC236}">
                <a16:creationId xmlns:a16="http://schemas.microsoft.com/office/drawing/2014/main" id="{977FA82B-A857-4D36-9A86-3DAF25BF17C3}"/>
              </a:ext>
            </a:extLst>
          </p:cNvPr>
          <p:cNvPicPr>
            <a:picLocks noChangeAspect="1"/>
          </p:cNvPicPr>
          <p:nvPr/>
        </p:nvPicPr>
        <p:blipFill>
          <a:blip r:embed="rId19"/>
          <a:stretch>
            <a:fillRect/>
          </a:stretch>
        </p:blipFill>
        <p:spPr>
          <a:xfrm>
            <a:off x="4011175" y="5152449"/>
            <a:ext cx="291084" cy="291084"/>
          </a:xfrm>
          <a:prstGeom prst="rect">
            <a:avLst/>
          </a:prstGeom>
        </p:spPr>
      </p:pic>
      <p:sp>
        <p:nvSpPr>
          <p:cNvPr id="707" name="Rectangle 706">
            <a:extLst>
              <a:ext uri="{FF2B5EF4-FFF2-40B4-BE49-F238E27FC236}">
                <a16:creationId xmlns:a16="http://schemas.microsoft.com/office/drawing/2014/main" id="{F3212AEA-5895-457D-981E-504775C0F293}"/>
              </a:ext>
            </a:extLst>
          </p:cNvPr>
          <p:cNvSpPr/>
          <p:nvPr/>
        </p:nvSpPr>
        <p:spPr>
          <a:xfrm>
            <a:off x="1843634" y="5527649"/>
            <a:ext cx="1602362" cy="276999"/>
          </a:xfrm>
          <a:prstGeom prst="rect">
            <a:avLst/>
          </a:prstGeom>
        </p:spPr>
        <p:txBody>
          <a:bodyPr wrap="non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Distracted and careless</a:t>
            </a:r>
          </a:p>
        </p:txBody>
      </p:sp>
      <p:sp>
        <p:nvSpPr>
          <p:cNvPr id="708" name="Oval 707">
            <a:extLst>
              <a:ext uri="{FF2B5EF4-FFF2-40B4-BE49-F238E27FC236}">
                <a16:creationId xmlns:a16="http://schemas.microsoft.com/office/drawing/2014/main" id="{AB1328BC-04FB-453A-A621-4B99F9888A88}"/>
              </a:ext>
              <a:ext uri="{C183D7F6-B498-43B3-948B-1728B52AA6E4}">
                <adec:decorative xmlns:adec="http://schemas.microsoft.com/office/drawing/2017/decorative" val="1"/>
              </a:ext>
            </a:extLst>
          </p:cNvPr>
          <p:cNvSpPr/>
          <p:nvPr/>
        </p:nvSpPr>
        <p:spPr bwMode="auto">
          <a:xfrm>
            <a:off x="3552943" y="535684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9" name="Picture 708" descr="Icon of a stop sign">
            <a:extLst>
              <a:ext uri="{FF2B5EF4-FFF2-40B4-BE49-F238E27FC236}">
                <a16:creationId xmlns:a16="http://schemas.microsoft.com/office/drawing/2014/main" id="{BEEF3238-CCD3-418E-AA5B-6F9A4AE7C097}"/>
              </a:ext>
            </a:extLst>
          </p:cNvPr>
          <p:cNvPicPr>
            <a:picLocks noChangeAspect="1"/>
          </p:cNvPicPr>
          <p:nvPr/>
        </p:nvPicPr>
        <p:blipFill>
          <a:blip r:embed="rId20"/>
          <a:stretch>
            <a:fillRect/>
          </a:stretch>
        </p:blipFill>
        <p:spPr>
          <a:xfrm>
            <a:off x="3627619" y="5484099"/>
            <a:ext cx="399288" cy="294132"/>
          </a:xfrm>
          <a:prstGeom prst="rect">
            <a:avLst/>
          </a:prstGeom>
        </p:spPr>
      </p:pic>
      <p:sp>
        <p:nvSpPr>
          <p:cNvPr id="704" name="Rectangle 703">
            <a:extLst>
              <a:ext uri="{FF2B5EF4-FFF2-40B4-BE49-F238E27FC236}">
                <a16:creationId xmlns:a16="http://schemas.microsoft.com/office/drawing/2014/main" id="{E3018FC8-4C36-4E33-814D-181291777315}"/>
              </a:ext>
            </a:extLst>
          </p:cNvPr>
          <p:cNvSpPr/>
          <p:nvPr/>
        </p:nvSpPr>
        <p:spPr>
          <a:xfrm>
            <a:off x="1471426" y="5965872"/>
            <a:ext cx="1982017" cy="276999"/>
          </a:xfrm>
          <a:prstGeom prst="rect">
            <a:avLst/>
          </a:prstGeom>
        </p:spPr>
        <p:txBody>
          <a:bodyPr wrap="non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Disgruntled or disenchanted</a:t>
            </a:r>
          </a:p>
        </p:txBody>
      </p:sp>
      <p:sp>
        <p:nvSpPr>
          <p:cNvPr id="705" name="Oval 704">
            <a:extLst>
              <a:ext uri="{FF2B5EF4-FFF2-40B4-BE49-F238E27FC236}">
                <a16:creationId xmlns:a16="http://schemas.microsoft.com/office/drawing/2014/main" id="{E2D30EEA-1225-40B6-A43D-5C229C947127}"/>
              </a:ext>
              <a:ext uri="{C183D7F6-B498-43B3-948B-1728B52AA6E4}">
                <adec:decorative xmlns:adec="http://schemas.microsoft.com/office/drawing/2017/decorative" val="1"/>
              </a:ext>
            </a:extLst>
          </p:cNvPr>
          <p:cNvSpPr/>
          <p:nvPr/>
        </p:nvSpPr>
        <p:spPr bwMode="auto">
          <a:xfrm>
            <a:off x="3533369" y="5806522"/>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06" name="Picture 705" descr="Icon of an angry face">
            <a:extLst>
              <a:ext uri="{FF2B5EF4-FFF2-40B4-BE49-F238E27FC236}">
                <a16:creationId xmlns:a16="http://schemas.microsoft.com/office/drawing/2014/main" id="{FEC16A7E-BEE5-4A07-966D-B94FD827BD4C}"/>
              </a:ext>
            </a:extLst>
          </p:cNvPr>
          <p:cNvPicPr>
            <a:picLocks noChangeAspect="1"/>
          </p:cNvPicPr>
          <p:nvPr/>
        </p:nvPicPr>
        <p:blipFill>
          <a:blip r:embed="rId21"/>
          <a:stretch>
            <a:fillRect/>
          </a:stretch>
        </p:blipFill>
        <p:spPr>
          <a:xfrm>
            <a:off x="3653003" y="5926156"/>
            <a:ext cx="309372" cy="309372"/>
          </a:xfrm>
          <a:prstGeom prst="rect">
            <a:avLst/>
          </a:prstGeom>
        </p:spPr>
      </p:pic>
      <p:sp>
        <p:nvSpPr>
          <p:cNvPr id="710" name="TextBox 709">
            <a:extLst>
              <a:ext uri="{FF2B5EF4-FFF2-40B4-BE49-F238E27FC236}">
                <a16:creationId xmlns:a16="http://schemas.microsoft.com/office/drawing/2014/main" id="{E8D81E02-D0F5-4C95-94A4-10556C392D9F}"/>
              </a:ext>
            </a:extLst>
          </p:cNvPr>
          <p:cNvSpPr txBox="1"/>
          <p:nvPr/>
        </p:nvSpPr>
        <p:spPr>
          <a:xfrm>
            <a:off x="1713147" y="6365989"/>
            <a:ext cx="2103120" cy="276999"/>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Subject to stressors</a:t>
            </a:r>
          </a:p>
        </p:txBody>
      </p:sp>
      <p:sp>
        <p:nvSpPr>
          <p:cNvPr id="711" name="Oval 710">
            <a:extLst>
              <a:ext uri="{FF2B5EF4-FFF2-40B4-BE49-F238E27FC236}">
                <a16:creationId xmlns:a16="http://schemas.microsoft.com/office/drawing/2014/main" id="{072F694E-EEAE-40BF-80BD-2BDCFF192369}"/>
              </a:ext>
              <a:ext uri="{C183D7F6-B498-43B3-948B-1728B52AA6E4}">
                <adec:decorative xmlns:adec="http://schemas.microsoft.com/office/drawing/2017/decorative" val="1"/>
              </a:ext>
            </a:extLst>
          </p:cNvPr>
          <p:cNvSpPr/>
          <p:nvPr/>
        </p:nvSpPr>
        <p:spPr bwMode="auto">
          <a:xfrm>
            <a:off x="3882397" y="6133269"/>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12" name="Picture 711" descr="Icon of three rectangles on top of one another">
            <a:extLst>
              <a:ext uri="{FF2B5EF4-FFF2-40B4-BE49-F238E27FC236}">
                <a16:creationId xmlns:a16="http://schemas.microsoft.com/office/drawing/2014/main" id="{5FF8B3F0-9D47-457F-8E33-76581BD4A249}"/>
              </a:ext>
            </a:extLst>
          </p:cNvPr>
          <p:cNvPicPr>
            <a:picLocks noChangeAspect="1"/>
          </p:cNvPicPr>
          <p:nvPr/>
        </p:nvPicPr>
        <p:blipFill>
          <a:blip r:embed="rId22"/>
          <a:stretch>
            <a:fillRect/>
          </a:stretch>
        </p:blipFill>
        <p:spPr>
          <a:xfrm>
            <a:off x="3956311" y="6260523"/>
            <a:ext cx="400812" cy="294132"/>
          </a:xfrm>
          <a:prstGeom prst="rect">
            <a:avLst/>
          </a:prstGeom>
        </p:spPr>
      </p:pic>
      <p:pic>
        <p:nvPicPr>
          <p:cNvPr id="713" name="Picture 712" descr="icon showing warning">
            <a:extLst>
              <a:ext uri="{FF2B5EF4-FFF2-40B4-BE49-F238E27FC236}">
                <a16:creationId xmlns:a16="http://schemas.microsoft.com/office/drawing/2014/main" id="{2ADC65D6-C5E0-4B5C-9AA5-BE0C76C82589}"/>
              </a:ext>
            </a:extLst>
          </p:cNvPr>
          <p:cNvPicPr>
            <a:picLocks noChangeAspect="1"/>
          </p:cNvPicPr>
          <p:nvPr/>
        </p:nvPicPr>
        <p:blipFill>
          <a:blip r:embed="rId23"/>
          <a:stretch>
            <a:fillRect/>
          </a:stretch>
        </p:blipFill>
        <p:spPr>
          <a:xfrm>
            <a:off x="4718129" y="5743428"/>
            <a:ext cx="571500" cy="505968"/>
          </a:xfrm>
          <a:prstGeom prst="rect">
            <a:avLst/>
          </a:prstGeom>
        </p:spPr>
      </p:pic>
      <p:sp>
        <p:nvSpPr>
          <p:cNvPr id="715" name="Freeform: Shape 714">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4D49A52D-F364-4954-8538-1043CFE8EE30}"/>
              </a:ext>
              <a:ext uri="{C183D7F6-B498-43B3-948B-1728B52AA6E4}">
                <adec:decorative xmlns:adec="http://schemas.microsoft.com/office/drawing/2017/decorative" val="1"/>
              </a:ext>
            </a:extLst>
          </p:cNvPr>
          <p:cNvSpPr/>
          <p:nvPr/>
        </p:nvSpPr>
        <p:spPr>
          <a:xfrm>
            <a:off x="0" y="4611530"/>
            <a:ext cx="12192000" cy="2246471"/>
          </a:xfrm>
          <a:custGeom>
            <a:avLst/>
            <a:gdLst>
              <a:gd name="connsiteX0" fmla="*/ 0 w 12192000"/>
              <a:gd name="connsiteY0" fmla="*/ 942891 h 2246471"/>
              <a:gd name="connsiteX1" fmla="*/ 1 w 12192000"/>
              <a:gd name="connsiteY1" fmla="*/ 942891 h 2246471"/>
              <a:gd name="connsiteX2" fmla="*/ 1 w 12192000"/>
              <a:gd name="connsiteY2" fmla="*/ 2246471 h 2246471"/>
              <a:gd name="connsiteX3" fmla="*/ 0 w 12192000"/>
              <a:gd name="connsiteY3" fmla="*/ 2246471 h 2246471"/>
              <a:gd name="connsiteX4" fmla="*/ 6429833 w 12192000"/>
              <a:gd name="connsiteY4" fmla="*/ 0 h 2246471"/>
              <a:gd name="connsiteX5" fmla="*/ 6493471 w 12192000"/>
              <a:gd name="connsiteY5" fmla="*/ 621 h 2246471"/>
              <a:gd name="connsiteX6" fmla="*/ 12192000 w 12192000"/>
              <a:gd name="connsiteY6" fmla="*/ 942891 h 2246471"/>
              <a:gd name="connsiteX7" fmla="*/ 12192000 w 12192000"/>
              <a:gd name="connsiteY7" fmla="*/ 2246471 h 2246471"/>
              <a:gd name="connsiteX8" fmla="*/ 6092068 w 12192000"/>
              <a:gd name="connsiteY8" fmla="*/ 2246471 h 2246471"/>
              <a:gd name="connsiteX9" fmla="*/ 6092068 w 12192000"/>
              <a:gd name="connsiteY9" fmla="*/ 196058 h 2246471"/>
              <a:gd name="connsiteX10" fmla="*/ 6095996 w 12192000"/>
              <a:gd name="connsiteY10" fmla="*/ 196454 h 2246471"/>
              <a:gd name="connsiteX11" fmla="*/ 6415371 w 12192000"/>
              <a:gd name="connsiteY11" fmla="*/ 26644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46471">
                <a:moveTo>
                  <a:pt x="0" y="942891"/>
                </a:moveTo>
                <a:lnTo>
                  <a:pt x="1" y="942891"/>
                </a:lnTo>
                <a:lnTo>
                  <a:pt x="1" y="2246471"/>
                </a:lnTo>
                <a:lnTo>
                  <a:pt x="0" y="2246471"/>
                </a:lnTo>
                <a:close/>
                <a:moveTo>
                  <a:pt x="6429833" y="0"/>
                </a:moveTo>
                <a:lnTo>
                  <a:pt x="6493471" y="621"/>
                </a:lnTo>
                <a:cubicBezTo>
                  <a:pt x="8476208" y="39356"/>
                  <a:pt x="10388798" y="367224"/>
                  <a:pt x="12192000" y="942891"/>
                </a:cubicBezTo>
                <a:lnTo>
                  <a:pt x="12192000" y="2246471"/>
                </a:lnTo>
                <a:lnTo>
                  <a:pt x="6092068" y="2246471"/>
                </a:lnTo>
                <a:lnTo>
                  <a:pt x="6092068" y="196058"/>
                </a:lnTo>
                <a:lnTo>
                  <a:pt x="6095996" y="196454"/>
                </a:lnTo>
                <a:cubicBezTo>
                  <a:pt x="6228943" y="196454"/>
                  <a:pt x="6346156" y="129095"/>
                  <a:pt x="6415371" y="26644"/>
                </a:cubicBezTo>
                <a:close/>
              </a:path>
            </a:pathLst>
          </a:custGeom>
          <a:solidFill>
            <a:schemeClr val="accent3">
              <a:lumMod val="60000"/>
              <a:lumOff val="40000"/>
            </a:schemeClr>
          </a:solidFill>
          <a:ln w="635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717" name="Straight Arrow Connector 716" descr="Arrow going right">
            <a:extLst>
              <a:ext uri="{FF2B5EF4-FFF2-40B4-BE49-F238E27FC236}">
                <a16:creationId xmlns:a16="http://schemas.microsoft.com/office/drawing/2014/main" id="{9D0E091F-ECBA-458B-8348-7F52404713E9}"/>
              </a:ext>
            </a:extLst>
          </p:cNvPr>
          <p:cNvCxnSpPr>
            <a:cxnSpLocks/>
          </p:cNvCxnSpPr>
          <p:nvPr/>
        </p:nvCxnSpPr>
        <p:spPr>
          <a:xfrm>
            <a:off x="5187950" y="5988545"/>
            <a:ext cx="1361445"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8" name="Oval 717">
            <a:extLst>
              <a:ext uri="{FF2B5EF4-FFF2-40B4-BE49-F238E27FC236}">
                <a16:creationId xmlns:a16="http://schemas.microsoft.com/office/drawing/2014/main" id="{A748A3EE-ACD6-46A4-9E61-A93A9DBBC973}"/>
              </a:ext>
              <a:ext uri="{C183D7F6-B498-43B3-948B-1728B52AA6E4}">
                <adec:decorative xmlns:adec="http://schemas.microsoft.com/office/drawing/2017/decorative" val="1"/>
              </a:ext>
            </a:extLst>
          </p:cNvPr>
          <p:cNvSpPr/>
          <p:nvPr/>
        </p:nvSpPr>
        <p:spPr bwMode="auto">
          <a:xfrm>
            <a:off x="6549395"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19" name="Picture 718" descr="Icon of a data security of a user">
            <a:extLst>
              <a:ext uri="{FF2B5EF4-FFF2-40B4-BE49-F238E27FC236}">
                <a16:creationId xmlns:a16="http://schemas.microsoft.com/office/drawing/2014/main" id="{64F588A1-C1FD-4028-A93A-5392D3E8453D}"/>
              </a:ext>
            </a:extLst>
          </p:cNvPr>
          <p:cNvPicPr>
            <a:picLocks noChangeAspect="1"/>
          </p:cNvPicPr>
          <p:nvPr/>
        </p:nvPicPr>
        <p:blipFill>
          <a:blip r:embed="rId25"/>
          <a:stretch>
            <a:fillRect/>
          </a:stretch>
        </p:blipFill>
        <p:spPr>
          <a:xfrm>
            <a:off x="6637025" y="5852147"/>
            <a:ext cx="373380" cy="272796"/>
          </a:xfrm>
          <a:prstGeom prst="rect">
            <a:avLst/>
          </a:prstGeom>
        </p:spPr>
      </p:pic>
      <p:sp>
        <p:nvSpPr>
          <p:cNvPr id="720" name="TextBox 719">
            <a:extLst>
              <a:ext uri="{FF2B5EF4-FFF2-40B4-BE49-F238E27FC236}">
                <a16:creationId xmlns:a16="http://schemas.microsoft.com/office/drawing/2014/main" id="{3E24BAD0-F2BA-4822-94A5-D2F415664110}"/>
              </a:ext>
            </a:extLst>
          </p:cNvPr>
          <p:cNvSpPr txBox="1"/>
          <p:nvPr/>
        </p:nvSpPr>
        <p:spPr>
          <a:xfrm>
            <a:off x="6171411" y="6294127"/>
            <a:ext cx="1341098"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Insider has access to sensitive data</a:t>
            </a:r>
          </a:p>
        </p:txBody>
      </p:sp>
      <p:cxnSp>
        <p:nvCxnSpPr>
          <p:cNvPr id="721" name="Straight Arrow Connector 720" descr="Arrow going right">
            <a:extLst>
              <a:ext uri="{FF2B5EF4-FFF2-40B4-BE49-F238E27FC236}">
                <a16:creationId xmlns:a16="http://schemas.microsoft.com/office/drawing/2014/main" id="{DFE4DFF2-845B-490D-B4F7-91B776F882D8}"/>
              </a:ext>
            </a:extLst>
          </p:cNvPr>
          <p:cNvCxnSpPr>
            <a:cxnSpLocks/>
            <a:stCxn id="718" idx="6"/>
          </p:cNvCxnSpPr>
          <p:nvPr/>
        </p:nvCxnSpPr>
        <p:spPr>
          <a:xfrm>
            <a:off x="7098035" y="5988545"/>
            <a:ext cx="1016568"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C2BAF2D7-00BF-4DE3-81C1-BA4EDE0ADB8D}"/>
              </a:ext>
              <a:ext uri="{C183D7F6-B498-43B3-948B-1728B52AA6E4}">
                <adec:decorative xmlns:adec="http://schemas.microsoft.com/office/drawing/2017/decorative" val="1"/>
              </a:ext>
            </a:extLst>
          </p:cNvPr>
          <p:cNvSpPr/>
          <p:nvPr/>
        </p:nvSpPr>
        <p:spPr bwMode="auto">
          <a:xfrm>
            <a:off x="8114603"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23" name="Picture 722" descr="Icon of interconnected circles">
            <a:extLst>
              <a:ext uri="{FF2B5EF4-FFF2-40B4-BE49-F238E27FC236}">
                <a16:creationId xmlns:a16="http://schemas.microsoft.com/office/drawing/2014/main" id="{1EC50416-3B62-41E4-84EF-C9A739C23C1C}"/>
              </a:ext>
            </a:extLst>
          </p:cNvPr>
          <p:cNvPicPr>
            <a:picLocks noChangeAspect="1"/>
          </p:cNvPicPr>
          <p:nvPr/>
        </p:nvPicPr>
        <p:blipFill>
          <a:blip r:embed="rId26"/>
          <a:stretch>
            <a:fillRect/>
          </a:stretch>
        </p:blipFill>
        <p:spPr>
          <a:xfrm>
            <a:off x="8228903" y="5830049"/>
            <a:ext cx="320040" cy="316992"/>
          </a:xfrm>
          <a:prstGeom prst="rect">
            <a:avLst/>
          </a:prstGeom>
        </p:spPr>
      </p:pic>
      <p:sp>
        <p:nvSpPr>
          <p:cNvPr id="724" name="TextBox 723">
            <a:extLst>
              <a:ext uri="{FF2B5EF4-FFF2-40B4-BE49-F238E27FC236}">
                <a16:creationId xmlns:a16="http://schemas.microsoft.com/office/drawing/2014/main" id="{1C9420A6-BC86-4DD9-923A-434A5190F362}"/>
              </a:ext>
            </a:extLst>
          </p:cNvPr>
          <p:cNvSpPr txBox="1"/>
          <p:nvPr/>
        </p:nvSpPr>
        <p:spPr>
          <a:xfrm>
            <a:off x="7785732" y="6294127"/>
            <a:ext cx="1206383"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Anomalous</a:t>
            </a:r>
            <a:r>
              <a:rPr kumimoji="0" lang="en-US" sz="1200" b="0" i="0" u="none" strike="noStrike" kern="0" cap="none" spc="0" normalizeH="0" baseline="0" noProof="0">
                <a:ln>
                  <a:noFill/>
                </a:ln>
                <a:solidFill>
                  <a:srgbClr val="E6E6E6">
                    <a:lumMod val="10000"/>
                  </a:srgbClr>
                </a:solidFill>
                <a:effectLst/>
                <a:uLnTx/>
                <a:uFillTx/>
                <a:latin typeface="Segoe UI Semibold"/>
                <a:cs typeface="Segoe UI" charset="0"/>
              </a:rPr>
              <a:t> </a:t>
            </a:r>
            <a:r>
              <a:rPr kumimoji="0" lang="en-US" sz="1200" b="0" i="0" u="none" strike="noStrike" kern="0" cap="none" spc="0" normalizeH="0" baseline="0" noProof="0">
                <a:ln>
                  <a:noFill/>
                </a:ln>
                <a:solidFill>
                  <a:srgbClr val="282828"/>
                </a:solidFill>
                <a:effectLst/>
                <a:uLnTx/>
                <a:uFillTx/>
                <a:latin typeface="Segoe UI Semibold"/>
                <a:cs typeface="Segoe UI" charset="0"/>
              </a:rPr>
              <a:t>activity detected</a:t>
            </a:r>
          </a:p>
        </p:txBody>
      </p:sp>
      <p:sp>
        <p:nvSpPr>
          <p:cNvPr id="725" name="Freeform: Shape 724" descr="Arrow going right">
            <a:extLst>
              <a:ext uri="{FF2B5EF4-FFF2-40B4-BE49-F238E27FC236}">
                <a16:creationId xmlns:a16="http://schemas.microsoft.com/office/drawing/2014/main" id="{55C1660E-840D-479A-AF22-66E682DFBB03}"/>
              </a:ext>
            </a:extLst>
          </p:cNvPr>
          <p:cNvSpPr/>
          <p:nvPr/>
        </p:nvSpPr>
        <p:spPr bwMode="auto">
          <a:xfrm flipV="1">
            <a:off x="8680317" y="5603683"/>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6" name="object 60">
            <a:extLst>
              <a:ext uri="{FF2B5EF4-FFF2-40B4-BE49-F238E27FC236}">
                <a16:creationId xmlns:a16="http://schemas.microsoft.com/office/drawing/2014/main" id="{6F87A598-FF4B-4610-B20C-DBAD73D2036B}"/>
              </a:ext>
              <a:ext uri="{C183D7F6-B498-43B3-948B-1728B52AA6E4}">
                <adec:decorative xmlns:adec="http://schemas.microsoft.com/office/drawing/2017/decorative" val="1"/>
              </a:ext>
            </a:extLst>
          </p:cNvPr>
          <p:cNvSpPr>
            <a:spLocks noChangeAspect="1"/>
          </p:cNvSpPr>
          <p:nvPr/>
        </p:nvSpPr>
        <p:spPr>
          <a:xfrm>
            <a:off x="9428761" y="5358111"/>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27" name="Picture 726" descr="Icon of a server">
            <a:extLst>
              <a:ext uri="{FF2B5EF4-FFF2-40B4-BE49-F238E27FC236}">
                <a16:creationId xmlns:a16="http://schemas.microsoft.com/office/drawing/2014/main" id="{B2FAF395-17B8-4B5C-BBF7-8BA84D7855A0}"/>
              </a:ext>
            </a:extLst>
          </p:cNvPr>
          <p:cNvPicPr>
            <a:picLocks noChangeAspect="1"/>
          </p:cNvPicPr>
          <p:nvPr/>
        </p:nvPicPr>
        <p:blipFill>
          <a:blip r:embed="rId27"/>
          <a:stretch>
            <a:fillRect/>
          </a:stretch>
        </p:blipFill>
        <p:spPr>
          <a:xfrm>
            <a:off x="9516391" y="5449551"/>
            <a:ext cx="373380" cy="365760"/>
          </a:xfrm>
          <a:prstGeom prst="rect">
            <a:avLst/>
          </a:prstGeom>
        </p:spPr>
      </p:pic>
      <p:sp>
        <p:nvSpPr>
          <p:cNvPr id="728" name="TextBox 727">
            <a:extLst>
              <a:ext uri="{FF2B5EF4-FFF2-40B4-BE49-F238E27FC236}">
                <a16:creationId xmlns:a16="http://schemas.microsoft.com/office/drawing/2014/main" id="{564C2BB9-4AFB-45A4-9347-BE5868D38290}"/>
              </a:ext>
            </a:extLst>
          </p:cNvPr>
          <p:cNvSpPr txBox="1"/>
          <p:nvPr/>
        </p:nvSpPr>
        <p:spPr>
          <a:xfrm>
            <a:off x="9970511" y="5423013"/>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Data  leakage</a:t>
            </a:r>
          </a:p>
        </p:txBody>
      </p:sp>
      <p:sp>
        <p:nvSpPr>
          <p:cNvPr id="729" name="Freeform: Shape 728" descr="Arrow going right">
            <a:extLst>
              <a:ext uri="{FF2B5EF4-FFF2-40B4-BE49-F238E27FC236}">
                <a16:creationId xmlns:a16="http://schemas.microsoft.com/office/drawing/2014/main" id="{E635ABA8-7D7D-441A-B3CA-446679BD12DD}"/>
              </a:ext>
            </a:extLst>
          </p:cNvPr>
          <p:cNvSpPr/>
          <p:nvPr/>
        </p:nvSpPr>
        <p:spPr bwMode="auto">
          <a:xfrm>
            <a:off x="8680317" y="6024580"/>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30" name="object 60">
            <a:extLst>
              <a:ext uri="{FF2B5EF4-FFF2-40B4-BE49-F238E27FC236}">
                <a16:creationId xmlns:a16="http://schemas.microsoft.com/office/drawing/2014/main" id="{716EB192-7ADD-41A6-8A99-52199870B623}"/>
              </a:ext>
              <a:ext uri="{C183D7F6-B498-43B3-948B-1728B52AA6E4}">
                <adec:decorative xmlns:adec="http://schemas.microsoft.com/office/drawing/2017/decorative" val="1"/>
              </a:ext>
            </a:extLst>
          </p:cNvPr>
          <p:cNvSpPr>
            <a:spLocks noChangeAspect="1"/>
          </p:cNvSpPr>
          <p:nvPr/>
        </p:nvSpPr>
        <p:spPr>
          <a:xfrm>
            <a:off x="9428761" y="6070340"/>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731" name="Picture 730" descr="Icons of three circles connected to a PC">
            <a:extLst>
              <a:ext uri="{FF2B5EF4-FFF2-40B4-BE49-F238E27FC236}">
                <a16:creationId xmlns:a16="http://schemas.microsoft.com/office/drawing/2014/main" id="{021FD4A7-029A-4AF1-917C-D7B2369199DE}"/>
              </a:ext>
            </a:extLst>
          </p:cNvPr>
          <p:cNvPicPr>
            <a:picLocks noChangeAspect="1"/>
          </p:cNvPicPr>
          <p:nvPr/>
        </p:nvPicPr>
        <p:blipFill>
          <a:blip r:embed="rId28"/>
          <a:stretch>
            <a:fillRect/>
          </a:stretch>
        </p:blipFill>
        <p:spPr>
          <a:xfrm>
            <a:off x="9484387" y="6235694"/>
            <a:ext cx="437388" cy="217932"/>
          </a:xfrm>
          <a:prstGeom prst="rect">
            <a:avLst/>
          </a:prstGeom>
        </p:spPr>
      </p:pic>
      <p:sp>
        <p:nvSpPr>
          <p:cNvPr id="732" name="TextBox 731">
            <a:extLst>
              <a:ext uri="{FF2B5EF4-FFF2-40B4-BE49-F238E27FC236}">
                <a16:creationId xmlns:a16="http://schemas.microsoft.com/office/drawing/2014/main" id="{04206862-8FB2-435D-97C2-E9209A633A1F}"/>
              </a:ext>
            </a:extLst>
          </p:cNvPr>
          <p:cNvSpPr txBox="1"/>
          <p:nvPr/>
        </p:nvSpPr>
        <p:spPr>
          <a:xfrm>
            <a:off x="9970511" y="6189322"/>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Potential sabotage</a:t>
            </a:r>
          </a:p>
        </p:txBody>
      </p:sp>
      <p:sp>
        <p:nvSpPr>
          <p:cNvPr id="733" name="Freeform: Shape 732" descr="Arrow going upwards">
            <a:extLst>
              <a:ext uri="{FF2B5EF4-FFF2-40B4-BE49-F238E27FC236}">
                <a16:creationId xmlns:a16="http://schemas.microsoft.com/office/drawing/2014/main" id="{B8AE918E-C46C-4936-B671-DB35BFB53DD3}"/>
              </a:ext>
            </a:extLst>
          </p:cNvPr>
          <p:cNvSpPr/>
          <p:nvPr/>
        </p:nvSpPr>
        <p:spPr bwMode="auto">
          <a:xfrm>
            <a:off x="8398254" y="2304137"/>
            <a:ext cx="3242310" cy="3397726"/>
          </a:xfrm>
          <a:custGeom>
            <a:avLst/>
            <a:gdLst>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 name="connsiteX4" fmla="*/ 2895600 w 3340100"/>
              <a:gd name="connsiteY4" fmla="*/ 0 h 3479800"/>
              <a:gd name="connsiteX0" fmla="*/ 0 w 3340100"/>
              <a:gd name="connsiteY0" fmla="*/ 3492511 h 3492511"/>
              <a:gd name="connsiteX1" fmla="*/ 0 w 3340100"/>
              <a:gd name="connsiteY1" fmla="*/ 2997211 h 3492511"/>
              <a:gd name="connsiteX2" fmla="*/ 3340100 w 3340100"/>
              <a:gd name="connsiteY2" fmla="*/ 2997211 h 3492511"/>
              <a:gd name="connsiteX3" fmla="*/ 3340100 w 3340100"/>
              <a:gd name="connsiteY3" fmla="*/ 12711 h 3492511"/>
              <a:gd name="connsiteX4" fmla="*/ 1882069 w 3340100"/>
              <a:gd name="connsiteY4" fmla="*/ 0 h 3492511"/>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882069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2070633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955727 w 3340100"/>
              <a:gd name="connsiteY4" fmla="*/ 0 h 3486156"/>
              <a:gd name="connsiteX0" fmla="*/ 0 w 3340100"/>
              <a:gd name="connsiteY0" fmla="*/ 3479955 h 3479955"/>
              <a:gd name="connsiteX1" fmla="*/ 0 w 3340100"/>
              <a:gd name="connsiteY1" fmla="*/ 2984655 h 3479955"/>
              <a:gd name="connsiteX2" fmla="*/ 3340100 w 3340100"/>
              <a:gd name="connsiteY2" fmla="*/ 2984655 h 3479955"/>
              <a:gd name="connsiteX3" fmla="*/ 3340100 w 3340100"/>
              <a:gd name="connsiteY3" fmla="*/ 155 h 3479955"/>
              <a:gd name="connsiteX4" fmla="*/ 2640692 w 3340100"/>
              <a:gd name="connsiteY4" fmla="*/ 16365 h 3479955"/>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Lst>
            <a:ahLst/>
            <a:cxnLst>
              <a:cxn ang="0">
                <a:pos x="connsiteX0" y="connsiteY0"/>
              </a:cxn>
              <a:cxn ang="0">
                <a:pos x="connsiteX1" y="connsiteY1"/>
              </a:cxn>
              <a:cxn ang="0">
                <a:pos x="connsiteX2" y="connsiteY2"/>
              </a:cxn>
              <a:cxn ang="0">
                <a:pos x="connsiteX3" y="connsiteY3"/>
              </a:cxn>
            </a:cxnLst>
            <a:rect l="l" t="t" r="r" b="b"/>
            <a:pathLst>
              <a:path w="3340100" h="3479800">
                <a:moveTo>
                  <a:pt x="0" y="3479800"/>
                </a:moveTo>
                <a:lnTo>
                  <a:pt x="0" y="2984500"/>
                </a:lnTo>
                <a:lnTo>
                  <a:pt x="3340100" y="2984500"/>
                </a:lnTo>
                <a:lnTo>
                  <a:pt x="3340100" y="0"/>
                </a:ln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9" name="Title 1">
            <a:extLst>
              <a:ext uri="{FF2B5EF4-FFF2-40B4-BE49-F238E27FC236}">
                <a16:creationId xmlns:a16="http://schemas.microsoft.com/office/drawing/2014/main" id="{2BE980C6-DFB8-443B-A2BD-C8F459C3D29C}"/>
              </a:ext>
            </a:extLst>
          </p:cNvPr>
          <p:cNvSpPr txBox="1">
            <a:spLocks/>
          </p:cNvSpPr>
          <p:nvPr/>
        </p:nvSpPr>
        <p:spPr>
          <a:xfrm>
            <a:off x="395214" y="88546"/>
            <a:ext cx="11409343" cy="492443"/>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t>Defend across attack chains</a:t>
            </a:r>
            <a:b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br>
            <a:r>
              <a:rPr kumimoji="0" lang="en-US" sz="2000" b="0" i="1" u="none" strike="noStrike" kern="1200" cap="none" spc="-50" normalizeH="0" baseline="0" noProof="0">
                <a:ln w="3175">
                  <a:noFill/>
                </a:ln>
                <a:gradFill>
                  <a:gsLst>
                    <a:gs pos="82000">
                      <a:srgbClr val="282828"/>
                    </a:gs>
                    <a:gs pos="0">
                      <a:srgbClr val="282828"/>
                    </a:gs>
                  </a:gsLst>
                  <a:lin ang="2700000" scaled="1"/>
                </a:gradFill>
                <a:effectLst/>
                <a:uLnTx/>
                <a:uFillTx/>
                <a:latin typeface="Segoe UI"/>
                <a:ea typeface="+mn-ea"/>
                <a:cs typeface="Segoe UI" pitchFamily="34" charset="0"/>
              </a:rPr>
              <a:t>Insider and external threats</a:t>
            </a:r>
          </a:p>
        </p:txBody>
      </p:sp>
      <p:sp>
        <p:nvSpPr>
          <p:cNvPr id="2" name="TextBox 1">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BF665788-C81E-4F6A-AD1A-BC8AA1FD62DD}"/>
              </a:ext>
            </a:extLst>
          </p:cNvPr>
          <p:cNvSpPr txBox="1"/>
          <p:nvPr/>
        </p:nvSpPr>
        <p:spPr>
          <a:xfrm>
            <a:off x="6317834" y="4851213"/>
            <a:ext cx="138980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Insider risk </a:t>
            </a:r>
            <a:b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b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management</a:t>
            </a:r>
          </a:p>
        </p:txBody>
      </p:sp>
      <p:grpSp>
        <p:nvGrpSpPr>
          <p:cNvPr id="113" name="Group 112">
            <a:extLst>
              <a:ext uri="{FF2B5EF4-FFF2-40B4-BE49-F238E27FC236}">
                <a16:creationId xmlns:a16="http://schemas.microsoft.com/office/drawing/2014/main" id="{D544887F-B1CC-4BA3-BBDA-0D986A71A116}"/>
              </a:ext>
            </a:extLst>
          </p:cNvPr>
          <p:cNvGrpSpPr/>
          <p:nvPr/>
        </p:nvGrpSpPr>
        <p:grpSpPr>
          <a:xfrm>
            <a:off x="0" y="4037677"/>
            <a:ext cx="12192000" cy="1516743"/>
            <a:chOff x="0" y="4037677"/>
            <a:chExt cx="12192000" cy="1516743"/>
          </a:xfrm>
        </p:grpSpPr>
        <p:sp>
          <p:nvSpPr>
            <p:cNvPr id="114" name="Graphic 8">
              <a:extLst>
                <a:ext uri="{FF2B5EF4-FFF2-40B4-BE49-F238E27FC236}">
                  <a16:creationId xmlns:a16="http://schemas.microsoft.com/office/drawing/2014/main" id="{4C97C3CB-40F5-4138-98D5-B15DF1BA4F6D}"/>
                </a:ext>
                <a:ext uri="{C183D7F6-B498-43B3-948B-1728B52AA6E4}">
                  <adec:decorative xmlns:adec="http://schemas.microsoft.com/office/drawing/2017/decorative" val="1"/>
                </a:ext>
              </a:extLst>
            </p:cNvPr>
            <p:cNvSpPr/>
            <p:nvPr/>
          </p:nvSpPr>
          <p:spPr>
            <a:xfrm>
              <a:off x="0" y="4309820"/>
              <a:ext cx="12192000" cy="1244600"/>
            </a:xfrm>
            <a:custGeom>
              <a:avLst/>
              <a:gdLst>
                <a:gd name="connsiteX0" fmla="*/ 12192000 w 12192000"/>
                <a:gd name="connsiteY0" fmla="*/ 912495 h 1244600"/>
                <a:gd name="connsiteX1" fmla="*/ 10268585 w 12192000"/>
                <a:gd name="connsiteY1" fmla="*/ 421005 h 1244600"/>
                <a:gd name="connsiteX2" fmla="*/ 6096000 w 12192000"/>
                <a:gd name="connsiteY2" fmla="*/ 0 h 1244600"/>
                <a:gd name="connsiteX3" fmla="*/ 1923415 w 12192000"/>
                <a:gd name="connsiteY3" fmla="*/ 420370 h 1244600"/>
                <a:gd name="connsiteX4" fmla="*/ 0 w 12192000"/>
                <a:gd name="connsiteY4" fmla="*/ 912495 h 1244600"/>
                <a:gd name="connsiteX5" fmla="*/ 0 w 12192000"/>
                <a:gd name="connsiteY5" fmla="*/ 1244600 h 1244600"/>
                <a:gd name="connsiteX6" fmla="*/ 6096000 w 12192000"/>
                <a:gd name="connsiteY6" fmla="*/ 298450 h 1244600"/>
                <a:gd name="connsiteX7" fmla="*/ 12192000 w 12192000"/>
                <a:gd name="connsiteY7" fmla="*/ 1244600 h 1244600"/>
                <a:gd name="connsiteX8" fmla="*/ 12192000 w 12192000"/>
                <a:gd name="connsiteY8" fmla="*/ 912495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244600">
                  <a:moveTo>
                    <a:pt x="12192000" y="912495"/>
                  </a:moveTo>
                  <a:cubicBezTo>
                    <a:pt x="11558905" y="717550"/>
                    <a:pt x="10916285" y="553085"/>
                    <a:pt x="10268585" y="421005"/>
                  </a:cubicBezTo>
                  <a:cubicBezTo>
                    <a:pt x="8904605" y="141605"/>
                    <a:pt x="7500620" y="0"/>
                    <a:pt x="6096000" y="0"/>
                  </a:cubicBezTo>
                  <a:cubicBezTo>
                    <a:pt x="4691380" y="0"/>
                    <a:pt x="3287395" y="141605"/>
                    <a:pt x="1923415" y="420370"/>
                  </a:cubicBezTo>
                  <a:cubicBezTo>
                    <a:pt x="1275715" y="553085"/>
                    <a:pt x="633095" y="717550"/>
                    <a:pt x="0" y="912495"/>
                  </a:cubicBezTo>
                  <a:lnTo>
                    <a:pt x="0" y="1244600"/>
                  </a:lnTo>
                  <a:cubicBezTo>
                    <a:pt x="1923415" y="630555"/>
                    <a:pt x="3971290" y="298450"/>
                    <a:pt x="6096000" y="298450"/>
                  </a:cubicBezTo>
                  <a:cubicBezTo>
                    <a:pt x="8220710" y="298450"/>
                    <a:pt x="10268585" y="630555"/>
                    <a:pt x="12192000" y="1244600"/>
                  </a:cubicBezTo>
                  <a:lnTo>
                    <a:pt x="12192000" y="912495"/>
                  </a:lnTo>
                  <a:close/>
                </a:path>
              </a:pathLst>
            </a:custGeom>
            <a:solidFill>
              <a:srgbClr val="0072C6"/>
            </a:solidFill>
            <a:ln w="63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82082B6C-122B-425F-AB87-304AE38C9CDC}"/>
                </a:ext>
                <a:ext uri="{C183D7F6-B498-43B3-948B-1728B52AA6E4}">
                  <adec:decorative xmlns:adec="http://schemas.microsoft.com/office/drawing/2017/decorative" val="1"/>
                </a:ext>
              </a:extLst>
            </p:cNvPr>
            <p:cNvSpPr/>
            <p:nvPr/>
          </p:nvSpPr>
          <p:spPr bwMode="auto">
            <a:xfrm>
              <a:off x="5710843" y="4037677"/>
              <a:ext cx="770305" cy="770305"/>
            </a:xfrm>
            <a:prstGeom prst="ellipse">
              <a:avLst/>
            </a:prstGeom>
            <a:solidFill>
              <a:srgbClr val="88CBFF"/>
            </a:solidFill>
            <a:ln>
              <a:noFill/>
              <a:headEnd type="none" w="med" len="med"/>
              <a:tailEnd type="none" w="med" len="med"/>
            </a:ln>
            <a:effectLst>
              <a:outerShdw blurRad="101600" dist="50800" dir="5400000" algn="t" rotWithShape="0">
                <a:prstClr val="black">
                  <a:alpha val="4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7" name="Picture 116">
              <a:extLst>
                <a:ext uri="{FF2B5EF4-FFF2-40B4-BE49-F238E27FC236}">
                  <a16:creationId xmlns:a16="http://schemas.microsoft.com/office/drawing/2014/main" id="{27BEC4A3-7201-4BCD-AC31-8DB3511732B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69378" y="4193322"/>
              <a:ext cx="439070" cy="525156"/>
            </a:xfrm>
            <a:prstGeom prst="rect">
              <a:avLst/>
            </a:prstGeom>
          </p:spPr>
        </p:pic>
        <p:sp>
          <p:nvSpPr>
            <p:cNvPr id="118" name="TextBox 117">
              <a:hlinkClick r:id="rId30"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CDE7FAF-F5FF-4A70-9374-CBE030C67B5B}"/>
                </a:ext>
              </a:extLst>
            </p:cNvPr>
            <p:cNvSpPr txBox="1"/>
            <p:nvPr/>
          </p:nvSpPr>
          <p:spPr>
            <a:xfrm>
              <a:off x="4029075" y="4490668"/>
              <a:ext cx="3886200" cy="277533"/>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        Microsoft                 Sentinel      </a:t>
              </a:r>
            </a:p>
          </p:txBody>
        </p:sp>
      </p:grpSp>
      <p:sp>
        <p:nvSpPr>
          <p:cNvPr id="119" name="Rectangle 118">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07BC8E0-6777-4457-8C20-F9A54703FD92}"/>
              </a:ext>
            </a:extLst>
          </p:cNvPr>
          <p:cNvSpPr/>
          <p:nvPr/>
        </p:nvSpPr>
        <p:spPr bwMode="auto">
          <a:xfrm>
            <a:off x="2323385" y="1108843"/>
            <a:ext cx="3957756" cy="39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Semibold"/>
                <a:ea typeface="+mn-ea"/>
                <a:cs typeface="Segoe UI" charset="0"/>
              </a:rPr>
              <a:t>Defender for IoT (&amp; OT)</a:t>
            </a:r>
          </a:p>
        </p:txBody>
      </p:sp>
      <p:cxnSp>
        <p:nvCxnSpPr>
          <p:cNvPr id="122" name="Connector: Elbow 121" descr="Arrow going downwards">
            <a:extLst>
              <a:ext uri="{FF2B5EF4-FFF2-40B4-BE49-F238E27FC236}">
                <a16:creationId xmlns:a16="http://schemas.microsoft.com/office/drawing/2014/main" id="{4589D015-5D2A-48E2-9CAC-2ED17DBB75F6}"/>
              </a:ext>
            </a:extLst>
          </p:cNvPr>
          <p:cNvCxnSpPr>
            <a:cxnSpLocks/>
          </p:cNvCxnSpPr>
          <p:nvPr/>
        </p:nvCxnSpPr>
        <p:spPr>
          <a:xfrm rot="16200000" flipV="1">
            <a:off x="5753078" y="2286600"/>
            <a:ext cx="1116394" cy="832053"/>
          </a:xfrm>
          <a:prstGeom prst="bentConnector3">
            <a:avLst>
              <a:gd name="adj1" fmla="val 53589"/>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5E92307-4492-4F31-84A9-B04084BDF5BB}"/>
              </a:ext>
            </a:extLst>
          </p:cNvPr>
          <p:cNvGrpSpPr/>
          <p:nvPr/>
        </p:nvGrpSpPr>
        <p:grpSpPr>
          <a:xfrm>
            <a:off x="5605357" y="1601839"/>
            <a:ext cx="548640" cy="548640"/>
            <a:chOff x="4277076" y="1552108"/>
            <a:chExt cx="548640" cy="548640"/>
          </a:xfrm>
        </p:grpSpPr>
        <p:sp>
          <p:nvSpPr>
            <p:cNvPr id="7" name="Oval 6">
              <a:extLst>
                <a:ext uri="{FF2B5EF4-FFF2-40B4-BE49-F238E27FC236}">
                  <a16:creationId xmlns:a16="http://schemas.microsoft.com/office/drawing/2014/main" id="{00C8C151-74CC-4F22-9F07-75E59E8B379B}"/>
                </a:ext>
                <a:ext uri="{C183D7F6-B498-43B3-948B-1728B52AA6E4}">
                  <adec:decorative xmlns:adec="http://schemas.microsoft.com/office/drawing/2017/decorative" val="1"/>
                </a:ext>
              </a:extLst>
            </p:cNvPr>
            <p:cNvSpPr/>
            <p:nvPr/>
          </p:nvSpPr>
          <p:spPr bwMode="auto">
            <a:xfrm>
              <a:off x="4277076" y="155210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 name="Graphic 5" descr="Factory">
              <a:extLst>
                <a:ext uri="{FF2B5EF4-FFF2-40B4-BE49-F238E27FC236}">
                  <a16:creationId xmlns:a16="http://schemas.microsoft.com/office/drawing/2014/main" id="{F34E6842-AFCD-4195-BD8C-B45A2BE40EF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384444" y="1660050"/>
              <a:ext cx="350405" cy="350402"/>
            </a:xfrm>
            <a:prstGeom prst="rect">
              <a:avLst/>
            </a:prstGeom>
          </p:spPr>
        </p:pic>
      </p:grpSp>
      <p:sp>
        <p:nvSpPr>
          <p:cNvPr id="123" name="TextBox 122">
            <a:extLst>
              <a:ext uri="{FF2B5EF4-FFF2-40B4-BE49-F238E27FC236}">
                <a16:creationId xmlns:a16="http://schemas.microsoft.com/office/drawing/2014/main" id="{9BA2CD80-ECAF-46A1-9FD0-1E82D55BC949}"/>
              </a:ext>
            </a:extLst>
          </p:cNvPr>
          <p:cNvSpPr txBox="1"/>
          <p:nvPr/>
        </p:nvSpPr>
        <p:spPr>
          <a:xfrm>
            <a:off x="3947679" y="1629656"/>
            <a:ext cx="1522376"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Disrupt OT Environment</a:t>
            </a:r>
          </a:p>
        </p:txBody>
      </p:sp>
      <p:sp>
        <p:nvSpPr>
          <p:cNvPr id="659" name="Oval 658">
            <a:extLst>
              <a:ext uri="{FF2B5EF4-FFF2-40B4-BE49-F238E27FC236}">
                <a16:creationId xmlns:a16="http://schemas.microsoft.com/office/drawing/2014/main" id="{765F746C-FB22-4958-AE88-9AE37DB2BC56}"/>
              </a:ext>
              <a:ext uri="{C183D7F6-B498-43B3-948B-1728B52AA6E4}">
                <adec:decorative xmlns:adec="http://schemas.microsoft.com/office/drawing/2017/decorative" val="1"/>
              </a:ext>
            </a:extLst>
          </p:cNvPr>
          <p:cNvSpPr/>
          <p:nvPr/>
        </p:nvSpPr>
        <p:spPr bwMode="auto">
          <a:xfrm>
            <a:off x="6555207" y="19210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60" name="Picture 659" descr="icon of a hacker">
            <a:extLst>
              <a:ext uri="{FF2B5EF4-FFF2-40B4-BE49-F238E27FC236}">
                <a16:creationId xmlns:a16="http://schemas.microsoft.com/office/drawing/2014/main" id="{A33AF9B9-7657-4DB5-B508-382F820CA254}"/>
              </a:ext>
            </a:extLst>
          </p:cNvPr>
          <p:cNvPicPr>
            <a:picLocks noChangeAspect="1"/>
          </p:cNvPicPr>
          <p:nvPr/>
        </p:nvPicPr>
        <p:blipFill>
          <a:blip r:embed="rId33"/>
          <a:stretch>
            <a:fillRect/>
          </a:stretch>
        </p:blipFill>
        <p:spPr>
          <a:xfrm>
            <a:off x="6670269" y="2044471"/>
            <a:ext cx="318516" cy="301752"/>
          </a:xfrm>
          <a:prstGeom prst="rect">
            <a:avLst/>
          </a:prstGeom>
        </p:spPr>
      </p:pic>
      <p:sp>
        <p:nvSpPr>
          <p:cNvPr id="665" name="Oval 664">
            <a:extLst>
              <a:ext uri="{FF2B5EF4-FFF2-40B4-BE49-F238E27FC236}">
                <a16:creationId xmlns:a16="http://schemas.microsoft.com/office/drawing/2014/main" id="{B44C6CBF-9A22-48EC-A14A-E5FCDEB01CBC}"/>
              </a:ext>
              <a:ext uri="{C183D7F6-B498-43B3-948B-1728B52AA6E4}">
                <adec:decorative xmlns:adec="http://schemas.microsoft.com/office/drawing/2017/decorative" val="1"/>
              </a:ext>
            </a:extLst>
          </p:cNvPr>
          <p:cNvSpPr/>
          <p:nvPr/>
        </p:nvSpPr>
        <p:spPr bwMode="auto">
          <a:xfrm>
            <a:off x="6631384"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94759D45-38D6-4714-B234-25A23AEBAD60}"/>
              </a:ext>
            </a:extLst>
          </p:cNvPr>
          <p:cNvSpPr txBox="1"/>
          <p:nvPr/>
        </p:nvSpPr>
        <p:spPr>
          <a:xfrm>
            <a:off x="3078096" y="1653894"/>
            <a:ext cx="1206384"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marL="0" marR="0" lvl="0" indent="0" algn="l"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Semibold"/>
                <a:cs typeface="Segoe UI" charset="0"/>
              </a:rPr>
              <a:t>IoT Device Exploitation</a:t>
            </a:r>
          </a:p>
        </p:txBody>
      </p:sp>
      <p:cxnSp>
        <p:nvCxnSpPr>
          <p:cNvPr id="663" name="Connector: Elbow 662" descr="Arrow going downwards">
            <a:extLst>
              <a:ext uri="{FF2B5EF4-FFF2-40B4-BE49-F238E27FC236}">
                <a16:creationId xmlns:a16="http://schemas.microsoft.com/office/drawing/2014/main" id="{751730E2-469B-4A66-A698-9C561CF55591}"/>
              </a:ext>
            </a:extLst>
          </p:cNvPr>
          <p:cNvCxnSpPr>
            <a:cxnSpLocks/>
            <a:stCxn id="659" idx="4"/>
            <a:endCxn id="665" idx="0"/>
          </p:cNvCxnSpPr>
          <p:nvPr/>
        </p:nvCxnSpPr>
        <p:spPr>
          <a:xfrm rot="16200000" flipH="1">
            <a:off x="6509185" y="2790008"/>
            <a:ext cx="716860" cy="76177"/>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66" name="Picture 665" descr="Icon of a user">
            <a:extLst>
              <a:ext uri="{FF2B5EF4-FFF2-40B4-BE49-F238E27FC236}">
                <a16:creationId xmlns:a16="http://schemas.microsoft.com/office/drawing/2014/main" id="{5EA213C0-3896-4D56-85BD-D3683F2DC0FD}"/>
              </a:ext>
            </a:extLst>
          </p:cNvPr>
          <p:cNvPicPr>
            <a:picLocks noChangeAspect="1"/>
          </p:cNvPicPr>
          <p:nvPr/>
        </p:nvPicPr>
        <p:blipFill>
          <a:blip r:embed="rId34"/>
          <a:stretch>
            <a:fillRect/>
          </a:stretch>
        </p:blipFill>
        <p:spPr>
          <a:xfrm>
            <a:off x="6802834" y="3333593"/>
            <a:ext cx="205740" cy="254508"/>
          </a:xfrm>
          <a:prstGeom prst="rect">
            <a:avLst/>
          </a:prstGeom>
        </p:spPr>
      </p:pic>
      <p:cxnSp>
        <p:nvCxnSpPr>
          <p:cNvPr id="671" name="Connector: Elbow 670" descr="Arrow going right">
            <a:extLst>
              <a:ext uri="{FF2B5EF4-FFF2-40B4-BE49-F238E27FC236}">
                <a16:creationId xmlns:a16="http://schemas.microsoft.com/office/drawing/2014/main" id="{2971E9FF-7CFE-4B8A-9EAF-195FF440BC82}"/>
              </a:ext>
            </a:extLst>
          </p:cNvPr>
          <p:cNvCxnSpPr>
            <a:cxnSpLocks/>
          </p:cNvCxnSpPr>
          <p:nvPr/>
        </p:nvCxnSpPr>
        <p:spPr>
          <a:xfrm rot="16200000" flipH="1">
            <a:off x="7045554" y="3595316"/>
            <a:ext cx="209946" cy="48964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Connector: Elbow 148" descr="Arrow going downwards">
            <a:extLst>
              <a:ext uri="{FF2B5EF4-FFF2-40B4-BE49-F238E27FC236}">
                <a16:creationId xmlns:a16="http://schemas.microsoft.com/office/drawing/2014/main" id="{3D3F88C7-8108-4C43-A165-18C1CD4ADEEB}"/>
              </a:ext>
            </a:extLst>
          </p:cNvPr>
          <p:cNvCxnSpPr>
            <a:cxnSpLocks/>
            <a:stCxn id="137" idx="0"/>
            <a:endCxn id="665" idx="2"/>
          </p:cNvCxnSpPr>
          <p:nvPr/>
        </p:nvCxnSpPr>
        <p:spPr>
          <a:xfrm rot="16200000" flipH="1">
            <a:off x="3847125" y="676589"/>
            <a:ext cx="1638893" cy="3929623"/>
          </a:xfrm>
          <a:prstGeom prst="bentConnector4">
            <a:avLst>
              <a:gd name="adj1" fmla="val 28091"/>
              <a:gd name="adj2" fmla="val 6018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B96087-C87C-4F33-9B3C-152CEC5C3F46}"/>
              </a:ext>
            </a:extLst>
          </p:cNvPr>
          <p:cNvGrpSpPr/>
          <p:nvPr/>
        </p:nvGrpSpPr>
        <p:grpSpPr>
          <a:xfrm>
            <a:off x="2425823" y="1608866"/>
            <a:ext cx="548640" cy="548640"/>
            <a:chOff x="2425823" y="1608866"/>
            <a:chExt cx="548640" cy="548640"/>
          </a:xfrm>
        </p:grpSpPr>
        <p:sp>
          <p:nvSpPr>
            <p:cNvPr id="143" name="Oval 142">
              <a:extLst>
                <a:ext uri="{FF2B5EF4-FFF2-40B4-BE49-F238E27FC236}">
                  <a16:creationId xmlns:a16="http://schemas.microsoft.com/office/drawing/2014/main" id="{6F763F48-7F04-484E-924F-4BC7A60D5784}"/>
                </a:ext>
                <a:ext uri="{C183D7F6-B498-43B3-948B-1728B52AA6E4}">
                  <adec:decorative xmlns:adec="http://schemas.microsoft.com/office/drawing/2017/decorative" val="1"/>
                </a:ext>
              </a:extLst>
            </p:cNvPr>
            <p:cNvSpPr/>
            <p:nvPr/>
          </p:nvSpPr>
          <p:spPr bwMode="auto">
            <a:xfrm>
              <a:off x="2425823" y="160886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30" name="!! Ops">
              <a:extLst>
                <a:ext uri="{FF2B5EF4-FFF2-40B4-BE49-F238E27FC236}">
                  <a16:creationId xmlns:a16="http://schemas.microsoft.com/office/drawing/2014/main" id="{0CC3BBA9-69E7-46A1-915C-A3741311A06C}"/>
                </a:ext>
                <a:ext uri="{C183D7F6-B498-43B3-948B-1728B52AA6E4}">
                  <adec:decorative xmlns:adec="http://schemas.microsoft.com/office/drawing/2017/decorative" val="1"/>
                </a:ext>
              </a:extLst>
            </p:cNvPr>
            <p:cNvGrpSpPr/>
            <p:nvPr/>
          </p:nvGrpSpPr>
          <p:grpSpPr>
            <a:xfrm>
              <a:off x="2511940" y="1697506"/>
              <a:ext cx="379641" cy="382863"/>
              <a:chOff x="10351024" y="3989686"/>
              <a:chExt cx="379641" cy="382863"/>
            </a:xfrm>
            <a:solidFill>
              <a:srgbClr val="737373"/>
            </a:solidFill>
          </p:grpSpPr>
          <p:sp>
            <p:nvSpPr>
              <p:cNvPr id="131" name="Rectangle 130">
                <a:extLst>
                  <a:ext uri="{FF2B5EF4-FFF2-40B4-BE49-F238E27FC236}">
                    <a16:creationId xmlns:a16="http://schemas.microsoft.com/office/drawing/2014/main" id="{6E17CB42-7DF2-46A0-B714-167027C56F5B}"/>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F8294355-90F7-4895-8783-4394276F4AA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91084CE3-A79C-43AB-9EFA-D13FF7EB712A}"/>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C79346F-F312-4639-93C5-E8BCBC0E8294}"/>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8B96B49E-E482-449D-9917-45BBDBD8426E}"/>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BD58B352-45C4-42D0-801D-E471DAFDF5C1}"/>
                  </a:ext>
                </a:extLst>
              </p:cNvPr>
              <p:cNvGrpSpPr/>
              <p:nvPr/>
            </p:nvGrpSpPr>
            <p:grpSpPr>
              <a:xfrm>
                <a:off x="10351024" y="3989686"/>
                <a:ext cx="379641" cy="382863"/>
                <a:chOff x="10351024" y="3989686"/>
                <a:chExt cx="379641" cy="382863"/>
              </a:xfrm>
              <a:grpFill/>
            </p:grpSpPr>
            <p:sp>
              <p:nvSpPr>
                <p:cNvPr id="137" name="Oval 136">
                  <a:extLst>
                    <a:ext uri="{FF2B5EF4-FFF2-40B4-BE49-F238E27FC236}">
                      <a16:creationId xmlns:a16="http://schemas.microsoft.com/office/drawing/2014/main" id="{4C036A6E-465F-4A82-9812-60FBF57A275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965BC8CD-5D57-4B5C-9259-0E37167779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2DC4BCDF-823A-4EAF-BE23-00E9A2E9967E}"/>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ACBB128-D9B7-4C45-9978-306011D7EDF4}"/>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43C85C20-D1B3-440E-96B5-8FDCF73086D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628D807D-4ED9-4319-A82A-42C0550E3FDF}"/>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45" name="TextBox 144">
            <a:hlinkClick r:id="rId3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E40A75D3-1151-403E-9EC6-9D232FE20BC2}"/>
              </a:ext>
            </a:extLst>
          </p:cNvPr>
          <p:cNvSpPr txBox="1"/>
          <p:nvPr/>
        </p:nvSpPr>
        <p:spPr>
          <a:xfrm>
            <a:off x="2478536" y="3683000"/>
            <a:ext cx="2449666" cy="79542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Microsoft Defender for Cloud</a:t>
            </a:r>
          </a:p>
        </p:txBody>
      </p:sp>
      <p:sp>
        <p:nvSpPr>
          <p:cNvPr id="144" name="TextBox 143">
            <a:extLst>
              <a:ext uri="{FF2B5EF4-FFF2-40B4-BE49-F238E27FC236}">
                <a16:creationId xmlns:a16="http://schemas.microsoft.com/office/drawing/2014/main" id="{F9305299-D644-4EFC-B544-135E2F6CB2D5}"/>
              </a:ext>
            </a:extLst>
          </p:cNvPr>
          <p:cNvSpPr txBox="1"/>
          <p:nvPr/>
        </p:nvSpPr>
        <p:spPr>
          <a:xfrm>
            <a:off x="10019409" y="816899"/>
            <a:ext cx="2045266"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6" name="Picture 145">
            <a:extLst>
              <a:ext uri="{FF2B5EF4-FFF2-40B4-BE49-F238E27FC236}">
                <a16:creationId xmlns:a16="http://schemas.microsoft.com/office/drawing/2014/main" id="{2FD9D97D-28D4-4982-9354-4C1261E68567}"/>
              </a:ext>
            </a:extLst>
          </p:cNvPr>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bwMode="invGray">
          <a:xfrm>
            <a:off x="8997197" y="767047"/>
            <a:ext cx="1038388" cy="222436"/>
          </a:xfrm>
          <a:prstGeom prst="rect">
            <a:avLst/>
          </a:prstGeom>
        </p:spPr>
      </p:pic>
    </p:spTree>
    <p:extLst>
      <p:ext uri="{BB962C8B-B14F-4D97-AF65-F5344CB8AC3E}">
        <p14:creationId xmlns:p14="http://schemas.microsoft.com/office/powerpoint/2010/main" val="134864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Shape 8">
            <a:extLst>
              <a:ext uri="{FF2B5EF4-FFF2-40B4-BE49-F238E27FC236}">
                <a16:creationId xmlns:a16="http://schemas.microsoft.com/office/drawing/2014/main" id="{E65EA2BC-F528-4BB2-B7E4-716348D67872}"/>
              </a:ext>
            </a:extLst>
          </p:cNvPr>
          <p:cNvSpPr/>
          <p:nvPr/>
        </p:nvSpPr>
        <p:spPr bwMode="auto">
          <a:xfrm flipH="1" flipV="1">
            <a:off x="2318854" y="1142606"/>
            <a:ext cx="3952504" cy="1445225"/>
          </a:xfrm>
          <a:prstGeom prst="corner">
            <a:avLst>
              <a:gd name="adj1" fmla="val 73791"/>
              <a:gd name="adj2" fmla="val 76712"/>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kern="0">
              <a:solidFill>
                <a:schemeClr val="tx1"/>
              </a:solidFill>
              <a:latin typeface="+mj-lt"/>
              <a:cs typeface="Segoe UI" charset="0"/>
            </a:endParaRPr>
          </a:p>
        </p:txBody>
      </p:sp>
      <p:sp>
        <p:nvSpPr>
          <p:cNvPr id="630" name="Rectangle 629">
            <a:hlinkClick r:id="rId3"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8C508C65-0761-421F-9D1F-01AE378B8F11}"/>
              </a:ext>
            </a:extLst>
          </p:cNvPr>
          <p:cNvSpPr/>
          <p:nvPr/>
        </p:nvSpPr>
        <p:spPr bwMode="auto">
          <a:xfrm>
            <a:off x="1" y="1113847"/>
            <a:ext cx="2263208" cy="4489835"/>
          </a:xfrm>
          <a:prstGeom prst="rect">
            <a:avLst/>
          </a:prstGeom>
          <a:solidFill>
            <a:schemeClr val="tx2">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tx1"/>
                </a:solidFill>
                <a:effectLst/>
                <a:uLnTx/>
                <a:uFillTx/>
                <a:latin typeface="+mj-lt"/>
                <a:ea typeface="+mn-ea"/>
                <a:cs typeface="Segoe UI" charset="0"/>
              </a:rPr>
              <a:t>Defender for </a:t>
            </a:r>
            <a:br>
              <a:rPr kumimoji="0" lang="en-US" sz="1600" b="0" i="0" u="none" strike="noStrike" kern="0" cap="none" spc="0" normalizeH="0" baseline="0" noProof="0">
                <a:ln>
                  <a:noFill/>
                </a:ln>
                <a:solidFill>
                  <a:schemeClr val="tx1"/>
                </a:solidFill>
                <a:effectLst/>
                <a:uLnTx/>
                <a:uFillTx/>
                <a:latin typeface="+mj-lt"/>
                <a:ea typeface="+mn-ea"/>
                <a:cs typeface="Segoe UI" charset="0"/>
              </a:rPr>
            </a:br>
            <a:r>
              <a:rPr kumimoji="0" lang="en-US" sz="1600" b="0" i="0" u="none" strike="noStrike" kern="0" cap="none" spc="0" normalizeH="0" baseline="0" noProof="0">
                <a:ln>
                  <a:noFill/>
                </a:ln>
                <a:solidFill>
                  <a:schemeClr val="tx1"/>
                </a:solidFill>
                <a:effectLst/>
                <a:uLnTx/>
                <a:uFillTx/>
                <a:latin typeface="+mj-lt"/>
                <a:ea typeface="+mn-ea"/>
                <a:cs typeface="Segoe UI" charset="0"/>
              </a:rPr>
              <a:t>Office 365</a:t>
            </a:r>
          </a:p>
        </p:txBody>
      </p:sp>
      <p:sp>
        <p:nvSpPr>
          <p:cNvPr id="647" name="Rectangle 646">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7E4DDA6C-B7F5-4E48-BC65-94562CFEC8FE}"/>
              </a:ext>
            </a:extLst>
          </p:cNvPr>
          <p:cNvSpPr/>
          <p:nvPr/>
        </p:nvSpPr>
        <p:spPr bwMode="auto">
          <a:xfrm>
            <a:off x="2340779" y="2340028"/>
            <a:ext cx="2663770" cy="2774319"/>
          </a:xfrm>
          <a:prstGeom prst="rect">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Endpoint</a:t>
            </a:r>
          </a:p>
        </p:txBody>
      </p:sp>
      <p:sp>
        <p:nvSpPr>
          <p:cNvPr id="661" name="Rectangle 660">
            <a:hlinkClick r:id="rId5"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C8D362A-AF7B-4163-AAC1-842B1B2589C0}"/>
              </a:ext>
            </a:extLst>
          </p:cNvPr>
          <p:cNvSpPr/>
          <p:nvPr/>
        </p:nvSpPr>
        <p:spPr bwMode="auto">
          <a:xfrm>
            <a:off x="5158614" y="2713363"/>
            <a:ext cx="7033384" cy="2805657"/>
          </a:xfrm>
          <a:prstGeom prst="rect">
            <a:avLst/>
          </a:prstGeom>
          <a:solidFill>
            <a:schemeClr val="accent5">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79234" bIns="143387"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a:t>
            </a:r>
            <a:br>
              <a:rPr kumimoji="0" lang="en-US" sz="1800" b="0" i="0" u="none" strike="noStrike" kern="0" cap="none" spc="0" normalizeH="0" baseline="0" noProof="0">
                <a:ln>
                  <a:noFill/>
                </a:ln>
                <a:solidFill>
                  <a:schemeClr val="tx1"/>
                </a:solidFill>
                <a:effectLst/>
                <a:uLnTx/>
                <a:uFillTx/>
                <a:latin typeface="+mj-lt"/>
                <a:ea typeface="+mn-ea"/>
                <a:cs typeface="Segoe UI" charset="0"/>
              </a:rPr>
            </a:br>
            <a:r>
              <a:rPr kumimoji="0" lang="en-US" sz="1800" b="0" i="0" u="none" strike="noStrike" kern="0" cap="none" spc="0" normalizeH="0" baseline="0" noProof="0">
                <a:ln>
                  <a:noFill/>
                </a:ln>
                <a:solidFill>
                  <a:schemeClr val="tx1"/>
                </a:solidFill>
                <a:effectLst/>
                <a:uLnTx/>
                <a:uFillTx/>
                <a:latin typeface="+mj-lt"/>
                <a:ea typeface="+mn-ea"/>
                <a:cs typeface="Segoe UI" charset="0"/>
              </a:rPr>
              <a:t>Identity</a:t>
            </a:r>
          </a:p>
        </p:txBody>
      </p:sp>
      <p:sp>
        <p:nvSpPr>
          <p:cNvPr id="4" name="Chord 3">
            <a:extLst>
              <a:ext uri="{FF2B5EF4-FFF2-40B4-BE49-F238E27FC236}">
                <a16:creationId xmlns:a16="http://schemas.microsoft.com/office/drawing/2014/main" id="{CC203300-4930-4A25-BF9F-DD1FE5EFA8FE}"/>
              </a:ext>
            </a:extLst>
          </p:cNvPr>
          <p:cNvSpPr/>
          <p:nvPr/>
        </p:nvSpPr>
        <p:spPr bwMode="auto">
          <a:xfrm>
            <a:off x="-1066672" y="4447437"/>
            <a:ext cx="14285716" cy="3862884"/>
          </a:xfrm>
          <a:prstGeom prst="chord">
            <a:avLst>
              <a:gd name="adj1" fmla="val 10513626"/>
              <a:gd name="adj2" fmla="val 28348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rgbClr val="FF0000"/>
              </a:solidFill>
              <a:ea typeface="Segoe UI" pitchFamily="34" charset="0"/>
              <a:cs typeface="Segoe UI" pitchFamily="34" charset="0"/>
            </a:endParaRPr>
          </a:p>
        </p:txBody>
      </p:sp>
      <p:sp>
        <p:nvSpPr>
          <p:cNvPr id="631" name="TextBox 630">
            <a:extLst>
              <a:ext uri="{FF2B5EF4-FFF2-40B4-BE49-F238E27FC236}">
                <a16:creationId xmlns:a16="http://schemas.microsoft.com/office/drawing/2014/main" id="{AF71678B-6F71-439C-8161-16CE1BC137C3}"/>
              </a:ext>
            </a:extLst>
          </p:cNvPr>
          <p:cNvSpPr txBox="1"/>
          <p:nvPr/>
        </p:nvSpPr>
        <p:spPr>
          <a:xfrm>
            <a:off x="32966" y="1841312"/>
            <a:ext cx="962684" cy="461665"/>
          </a:xfrm>
          <a:prstGeom prst="rect">
            <a:avLst/>
          </a:prstGeom>
          <a:noFill/>
        </p:spPr>
        <p:txBody>
          <a:bodyPr wrap="square" lIns="0" rIns="0" rtlCol="0">
            <a:spAutoFit/>
          </a:bodyPr>
          <a:lstStyle/>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Phishing</a:t>
            </a:r>
          </a:p>
          <a:p>
            <a:pPr marL="0" marR="0" lvl="0" indent="0" algn="ctr" defTabSz="913172" rtl="0" eaLnBrk="1" fontAlgn="auto" latinLnBrk="0" hangingPunct="1">
              <a:lnSpc>
                <a:spcPct val="100000"/>
              </a:lnSpc>
              <a:spcBef>
                <a:spcPts val="0"/>
              </a:spcBef>
              <a:spcAft>
                <a:spcPts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mail</a:t>
            </a:r>
          </a:p>
        </p:txBody>
      </p:sp>
      <p:sp>
        <p:nvSpPr>
          <p:cNvPr id="632" name="Oval 631">
            <a:extLst>
              <a:ext uri="{FF2B5EF4-FFF2-40B4-BE49-F238E27FC236}">
                <a16:creationId xmlns:a16="http://schemas.microsoft.com/office/drawing/2014/main" id="{A0B7DCF6-3C0D-4314-8627-EF03A594F6EF}"/>
              </a:ext>
              <a:ext uri="{C183D7F6-B498-43B3-948B-1728B52AA6E4}">
                <adec:decorative xmlns:adec="http://schemas.microsoft.com/office/drawing/2017/decorative" val="1"/>
              </a:ext>
            </a:extLst>
          </p:cNvPr>
          <p:cNvSpPr/>
          <p:nvPr/>
        </p:nvSpPr>
        <p:spPr bwMode="auto">
          <a:xfrm>
            <a:off x="234249" y="227794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pic>
        <p:nvPicPr>
          <p:cNvPr id="633" name="Picture 632" descr="Icon of an Email">
            <a:extLst>
              <a:ext uri="{FF2B5EF4-FFF2-40B4-BE49-F238E27FC236}">
                <a16:creationId xmlns:a16="http://schemas.microsoft.com/office/drawing/2014/main" id="{6E95011B-F6AA-4E88-8DF4-0DDB5A62AD6C}"/>
              </a:ext>
            </a:extLst>
          </p:cNvPr>
          <p:cNvPicPr>
            <a:picLocks noChangeAspect="1"/>
          </p:cNvPicPr>
          <p:nvPr/>
        </p:nvPicPr>
        <p:blipFill>
          <a:blip r:embed="rId6"/>
          <a:stretch>
            <a:fillRect/>
          </a:stretch>
        </p:blipFill>
        <p:spPr>
          <a:xfrm>
            <a:off x="325689" y="2437963"/>
            <a:ext cx="365760" cy="228600"/>
          </a:xfrm>
          <a:prstGeom prst="rect">
            <a:avLst/>
          </a:prstGeom>
        </p:spPr>
      </p:pic>
      <p:cxnSp>
        <p:nvCxnSpPr>
          <p:cNvPr id="634" name="Straight Arrow Connector 633" descr="Arrow going right">
            <a:extLst>
              <a:ext uri="{FF2B5EF4-FFF2-40B4-BE49-F238E27FC236}">
                <a16:creationId xmlns:a16="http://schemas.microsoft.com/office/drawing/2014/main" id="{FC7F02E4-3DA9-4CF7-B775-2A7C04B1C8D6}"/>
              </a:ext>
            </a:extLst>
          </p:cNvPr>
          <p:cNvCxnSpPr>
            <a:cxnSpLocks/>
            <a:stCxn id="632" idx="6"/>
            <a:endCxn id="636" idx="2"/>
          </p:cNvCxnSpPr>
          <p:nvPr/>
        </p:nvCxnSpPr>
        <p:spPr>
          <a:xfrm flipV="1">
            <a:off x="782889" y="2552256"/>
            <a:ext cx="512119" cy="7"/>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5" name="TextBox 634">
            <a:extLst>
              <a:ext uri="{FF2B5EF4-FFF2-40B4-BE49-F238E27FC236}">
                <a16:creationId xmlns:a16="http://schemas.microsoft.com/office/drawing/2014/main" id="{758A6531-2441-4EFC-B34D-9AFE3010A769}"/>
              </a:ext>
            </a:extLst>
          </p:cNvPr>
          <p:cNvSpPr txBox="1"/>
          <p:nvPr/>
        </p:nvSpPr>
        <p:spPr>
          <a:xfrm>
            <a:off x="1112440" y="1841312"/>
            <a:ext cx="922148" cy="461665"/>
          </a:xfrm>
          <a:prstGeom prst="rect">
            <a:avLst/>
          </a:prstGeom>
          <a:noFill/>
        </p:spPr>
        <p:txBody>
          <a:bodyPr wrap="square" lIns="0" rIns="0" rtlCol="0">
            <a:spAutoFit/>
          </a:bodyPr>
          <a:lstStyle/>
          <a:p>
            <a:pPr marL="0" marR="0" lvl="0" indent="0" algn="ctr" defTabSz="912874" rtl="0" eaLnBrk="1" fontAlgn="base" latinLnBrk="0" hangingPunct="1">
              <a:lnSpc>
                <a:spcPct val="100000"/>
              </a:lnSpc>
              <a:spcBef>
                <a:spcPct val="0"/>
              </a:spcBef>
              <a:spcAft>
                <a:spcPct val="0"/>
              </a:spcAft>
              <a:buClrTx/>
              <a:buSzTx/>
              <a:buFontTx/>
              <a:buNone/>
              <a:tabLst/>
              <a:defRPr/>
            </a:pPr>
            <a:r>
              <a:rPr kumimoji="0" lang="en-US" sz="1200" b="0" i="0" u="none" strike="noStrike" kern="0" cap="none" normalizeH="0" baseline="0" noProof="0">
                <a:ln>
                  <a:noFill/>
                </a:ln>
                <a:effectLst/>
                <a:uLnTx/>
                <a:uFillTx/>
                <a:latin typeface="+mj-lt"/>
                <a:ea typeface="Segoe UI" charset="0"/>
                <a:cs typeface="Segoe UI" charset="0"/>
              </a:rPr>
              <a:t>Open attachment</a:t>
            </a:r>
          </a:p>
        </p:txBody>
      </p:sp>
      <p:sp>
        <p:nvSpPr>
          <p:cNvPr id="636" name="Oval 635">
            <a:extLst>
              <a:ext uri="{FF2B5EF4-FFF2-40B4-BE49-F238E27FC236}">
                <a16:creationId xmlns:a16="http://schemas.microsoft.com/office/drawing/2014/main" id="{854685DF-BC97-45CD-B02D-111C5B84700A}"/>
              </a:ext>
              <a:ext uri="{C183D7F6-B498-43B3-948B-1728B52AA6E4}">
                <adec:decorative xmlns:adec="http://schemas.microsoft.com/office/drawing/2017/decorative" val="1"/>
              </a:ext>
            </a:extLst>
          </p:cNvPr>
          <p:cNvSpPr/>
          <p:nvPr/>
        </p:nvSpPr>
        <p:spPr bwMode="auto">
          <a:xfrm>
            <a:off x="1295008" y="227793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sp>
        <p:nvSpPr>
          <p:cNvPr id="637" name="Freeform 11" descr="Icon of a paper pin">
            <a:extLst>
              <a:ext uri="{FF2B5EF4-FFF2-40B4-BE49-F238E27FC236}">
                <a16:creationId xmlns:a16="http://schemas.microsoft.com/office/drawing/2014/main" id="{54D0B7C9-6557-42B2-A555-90498135F1ED}"/>
              </a:ext>
            </a:extLst>
          </p:cNvPr>
          <p:cNvSpPr>
            <a:spLocks/>
          </p:cNvSpPr>
          <p:nvPr/>
        </p:nvSpPr>
        <p:spPr bwMode="auto">
          <a:xfrm>
            <a:off x="1503723" y="2388052"/>
            <a:ext cx="144463" cy="331788"/>
          </a:xfrm>
          <a:custGeom>
            <a:avLst/>
            <a:gdLst>
              <a:gd name="T0" fmla="*/ 22 w 148"/>
              <a:gd name="T1" fmla="*/ 317 h 338"/>
              <a:gd name="T2" fmla="*/ 22 w 148"/>
              <a:gd name="T3" fmla="*/ 317 h 338"/>
              <a:gd name="T4" fmla="*/ 45 w 148"/>
              <a:gd name="T5" fmla="*/ 333 h 338"/>
              <a:gd name="T6" fmla="*/ 74 w 148"/>
              <a:gd name="T7" fmla="*/ 338 h 338"/>
              <a:gd name="T8" fmla="*/ 103 w 148"/>
              <a:gd name="T9" fmla="*/ 333 h 338"/>
              <a:gd name="T10" fmla="*/ 126 w 148"/>
              <a:gd name="T11" fmla="*/ 317 h 338"/>
              <a:gd name="T12" fmla="*/ 142 w 148"/>
              <a:gd name="T13" fmla="*/ 293 h 338"/>
              <a:gd name="T14" fmla="*/ 148 w 148"/>
              <a:gd name="T15" fmla="*/ 264 h 338"/>
              <a:gd name="T16" fmla="*/ 148 w 148"/>
              <a:gd name="T17" fmla="*/ 63 h 338"/>
              <a:gd name="T18" fmla="*/ 127 w 148"/>
              <a:gd name="T19" fmla="*/ 63 h 338"/>
              <a:gd name="T20" fmla="*/ 127 w 148"/>
              <a:gd name="T21" fmla="*/ 264 h 338"/>
              <a:gd name="T22" fmla="*/ 123 w 148"/>
              <a:gd name="T23" fmla="*/ 285 h 338"/>
              <a:gd name="T24" fmla="*/ 111 w 148"/>
              <a:gd name="T25" fmla="*/ 302 h 338"/>
              <a:gd name="T26" fmla="*/ 94 w 148"/>
              <a:gd name="T27" fmla="*/ 313 h 338"/>
              <a:gd name="T28" fmla="*/ 74 w 148"/>
              <a:gd name="T29" fmla="*/ 317 h 338"/>
              <a:gd name="T30" fmla="*/ 53 w 148"/>
              <a:gd name="T31" fmla="*/ 313 h 338"/>
              <a:gd name="T32" fmla="*/ 37 w 148"/>
              <a:gd name="T33" fmla="*/ 302 h 338"/>
              <a:gd name="T34" fmla="*/ 25 w 148"/>
              <a:gd name="T35" fmla="*/ 285 h 338"/>
              <a:gd name="T36" fmla="*/ 21 w 148"/>
              <a:gd name="T37" fmla="*/ 264 h 338"/>
              <a:gd name="T38" fmla="*/ 21 w 148"/>
              <a:gd name="T39" fmla="*/ 53 h 338"/>
              <a:gd name="T40" fmla="*/ 23 w 148"/>
              <a:gd name="T41" fmla="*/ 40 h 338"/>
              <a:gd name="T42" fmla="*/ 30 w 148"/>
              <a:gd name="T43" fmla="*/ 30 h 338"/>
              <a:gd name="T44" fmla="*/ 40 w 148"/>
              <a:gd name="T45" fmla="*/ 24 h 338"/>
              <a:gd name="T46" fmla="*/ 53 w 148"/>
              <a:gd name="T47" fmla="*/ 21 h 338"/>
              <a:gd name="T48" fmla="*/ 65 w 148"/>
              <a:gd name="T49" fmla="*/ 24 h 338"/>
              <a:gd name="T50" fmla="*/ 75 w 148"/>
              <a:gd name="T51" fmla="*/ 30 h 338"/>
              <a:gd name="T52" fmla="*/ 82 w 148"/>
              <a:gd name="T53" fmla="*/ 40 h 338"/>
              <a:gd name="T54" fmla="*/ 84 w 148"/>
              <a:gd name="T55" fmla="*/ 53 h 338"/>
              <a:gd name="T56" fmla="*/ 84 w 148"/>
              <a:gd name="T57" fmla="*/ 264 h 338"/>
              <a:gd name="T58" fmla="*/ 81 w 148"/>
              <a:gd name="T59" fmla="*/ 272 h 338"/>
              <a:gd name="T60" fmla="*/ 74 w 148"/>
              <a:gd name="T61" fmla="*/ 275 h 338"/>
              <a:gd name="T62" fmla="*/ 66 w 148"/>
              <a:gd name="T63" fmla="*/ 272 h 338"/>
              <a:gd name="T64" fmla="*/ 63 w 148"/>
              <a:gd name="T65" fmla="*/ 264 h 338"/>
              <a:gd name="T66" fmla="*/ 63 w 148"/>
              <a:gd name="T67" fmla="*/ 85 h 338"/>
              <a:gd name="T68" fmla="*/ 42 w 148"/>
              <a:gd name="T69" fmla="*/ 85 h 338"/>
              <a:gd name="T70" fmla="*/ 42 w 148"/>
              <a:gd name="T71" fmla="*/ 264 h 338"/>
              <a:gd name="T72" fmla="*/ 45 w 148"/>
              <a:gd name="T73" fmla="*/ 277 h 338"/>
              <a:gd name="T74" fmla="*/ 51 w 148"/>
              <a:gd name="T75" fmla="*/ 287 h 338"/>
              <a:gd name="T76" fmla="*/ 61 w 148"/>
              <a:gd name="T77" fmla="*/ 294 h 338"/>
              <a:gd name="T78" fmla="*/ 74 w 148"/>
              <a:gd name="T79" fmla="*/ 296 h 338"/>
              <a:gd name="T80" fmla="*/ 86 w 148"/>
              <a:gd name="T81" fmla="*/ 294 h 338"/>
              <a:gd name="T82" fmla="*/ 96 w 148"/>
              <a:gd name="T83" fmla="*/ 287 h 338"/>
              <a:gd name="T84" fmla="*/ 103 w 148"/>
              <a:gd name="T85" fmla="*/ 277 h 338"/>
              <a:gd name="T86" fmla="*/ 106 w 148"/>
              <a:gd name="T87" fmla="*/ 264 h 338"/>
              <a:gd name="T88" fmla="*/ 106 w 148"/>
              <a:gd name="T89" fmla="*/ 53 h 338"/>
              <a:gd name="T90" fmla="*/ 101 w 148"/>
              <a:gd name="T91" fmla="*/ 32 h 338"/>
              <a:gd name="T92" fmla="*/ 90 w 148"/>
              <a:gd name="T93" fmla="*/ 15 h 338"/>
              <a:gd name="T94" fmla="*/ 73 w 148"/>
              <a:gd name="T95" fmla="*/ 4 h 338"/>
              <a:gd name="T96" fmla="*/ 53 w 148"/>
              <a:gd name="T97" fmla="*/ 0 h 338"/>
              <a:gd name="T98" fmla="*/ 32 w 148"/>
              <a:gd name="T99" fmla="*/ 4 h 338"/>
              <a:gd name="T100" fmla="*/ 15 w 148"/>
              <a:gd name="T101" fmla="*/ 15 h 338"/>
              <a:gd name="T102" fmla="*/ 4 w 148"/>
              <a:gd name="T103" fmla="*/ 32 h 338"/>
              <a:gd name="T104" fmla="*/ 0 w 148"/>
              <a:gd name="T105" fmla="*/ 53 h 338"/>
              <a:gd name="T106" fmla="*/ 0 w 148"/>
              <a:gd name="T107" fmla="*/ 264 h 338"/>
              <a:gd name="T108" fmla="*/ 6 w 148"/>
              <a:gd name="T109" fmla="*/ 293 h 338"/>
              <a:gd name="T110" fmla="*/ 22 w 148"/>
              <a:gd name="T111" fmla="*/ 31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338">
                <a:moveTo>
                  <a:pt x="22" y="317"/>
                </a:moveTo>
                <a:lnTo>
                  <a:pt x="22" y="317"/>
                </a:lnTo>
                <a:cubicBezTo>
                  <a:pt x="28" y="323"/>
                  <a:pt x="36" y="329"/>
                  <a:pt x="45" y="333"/>
                </a:cubicBezTo>
                <a:cubicBezTo>
                  <a:pt x="54" y="337"/>
                  <a:pt x="64" y="338"/>
                  <a:pt x="74" y="338"/>
                </a:cubicBezTo>
                <a:cubicBezTo>
                  <a:pt x="84" y="338"/>
                  <a:pt x="94" y="337"/>
                  <a:pt x="103" y="333"/>
                </a:cubicBezTo>
                <a:cubicBezTo>
                  <a:pt x="112" y="329"/>
                  <a:pt x="120" y="323"/>
                  <a:pt x="126" y="317"/>
                </a:cubicBezTo>
                <a:cubicBezTo>
                  <a:pt x="133" y="310"/>
                  <a:pt x="138" y="302"/>
                  <a:pt x="142" y="293"/>
                </a:cubicBezTo>
                <a:cubicBezTo>
                  <a:pt x="146" y="284"/>
                  <a:pt x="148" y="275"/>
                  <a:pt x="148" y="264"/>
                </a:cubicBezTo>
                <a:lnTo>
                  <a:pt x="148" y="63"/>
                </a:lnTo>
                <a:lnTo>
                  <a:pt x="127" y="63"/>
                </a:lnTo>
                <a:lnTo>
                  <a:pt x="127" y="264"/>
                </a:lnTo>
                <a:cubicBezTo>
                  <a:pt x="127" y="272"/>
                  <a:pt x="125" y="279"/>
                  <a:pt x="123" y="285"/>
                </a:cubicBezTo>
                <a:cubicBezTo>
                  <a:pt x="120" y="291"/>
                  <a:pt x="116" y="297"/>
                  <a:pt x="111" y="302"/>
                </a:cubicBezTo>
                <a:cubicBezTo>
                  <a:pt x="106" y="306"/>
                  <a:pt x="101" y="310"/>
                  <a:pt x="94" y="313"/>
                </a:cubicBezTo>
                <a:cubicBezTo>
                  <a:pt x="88" y="316"/>
                  <a:pt x="81" y="317"/>
                  <a:pt x="74" y="317"/>
                </a:cubicBezTo>
                <a:cubicBezTo>
                  <a:pt x="67" y="317"/>
                  <a:pt x="60" y="316"/>
                  <a:pt x="53" y="313"/>
                </a:cubicBezTo>
                <a:cubicBezTo>
                  <a:pt x="47" y="310"/>
                  <a:pt x="41" y="306"/>
                  <a:pt x="37" y="302"/>
                </a:cubicBezTo>
                <a:cubicBezTo>
                  <a:pt x="32" y="297"/>
                  <a:pt x="28" y="291"/>
                  <a:pt x="25" y="285"/>
                </a:cubicBezTo>
                <a:cubicBezTo>
                  <a:pt x="22" y="279"/>
                  <a:pt x="21" y="272"/>
                  <a:pt x="21" y="264"/>
                </a:cubicBezTo>
                <a:lnTo>
                  <a:pt x="21" y="53"/>
                </a:lnTo>
                <a:cubicBezTo>
                  <a:pt x="21" y="48"/>
                  <a:pt x="22" y="44"/>
                  <a:pt x="23" y="40"/>
                </a:cubicBezTo>
                <a:cubicBezTo>
                  <a:pt x="25" y="37"/>
                  <a:pt x="27" y="33"/>
                  <a:pt x="30" y="30"/>
                </a:cubicBezTo>
                <a:cubicBezTo>
                  <a:pt x="33" y="27"/>
                  <a:pt x="36" y="25"/>
                  <a:pt x="40" y="24"/>
                </a:cubicBezTo>
                <a:cubicBezTo>
                  <a:pt x="44" y="22"/>
                  <a:pt x="48" y="21"/>
                  <a:pt x="53" y="21"/>
                </a:cubicBezTo>
                <a:cubicBezTo>
                  <a:pt x="57" y="21"/>
                  <a:pt x="61" y="22"/>
                  <a:pt x="65" y="24"/>
                </a:cubicBezTo>
                <a:cubicBezTo>
                  <a:pt x="69" y="25"/>
                  <a:pt x="72" y="27"/>
                  <a:pt x="75" y="30"/>
                </a:cubicBezTo>
                <a:cubicBezTo>
                  <a:pt x="78" y="33"/>
                  <a:pt x="80" y="37"/>
                  <a:pt x="82" y="40"/>
                </a:cubicBezTo>
                <a:cubicBezTo>
                  <a:pt x="84" y="44"/>
                  <a:pt x="84" y="48"/>
                  <a:pt x="84" y="53"/>
                </a:cubicBezTo>
                <a:lnTo>
                  <a:pt x="84" y="264"/>
                </a:lnTo>
                <a:cubicBezTo>
                  <a:pt x="84" y="267"/>
                  <a:pt x="83" y="270"/>
                  <a:pt x="81" y="272"/>
                </a:cubicBezTo>
                <a:cubicBezTo>
                  <a:pt x="79" y="274"/>
                  <a:pt x="77" y="275"/>
                  <a:pt x="74" y="275"/>
                </a:cubicBezTo>
                <a:cubicBezTo>
                  <a:pt x="71" y="275"/>
                  <a:pt x="68" y="274"/>
                  <a:pt x="66" y="272"/>
                </a:cubicBezTo>
                <a:cubicBezTo>
                  <a:pt x="64" y="270"/>
                  <a:pt x="63" y="267"/>
                  <a:pt x="63" y="264"/>
                </a:cubicBezTo>
                <a:lnTo>
                  <a:pt x="63" y="85"/>
                </a:lnTo>
                <a:lnTo>
                  <a:pt x="42" y="85"/>
                </a:lnTo>
                <a:lnTo>
                  <a:pt x="42" y="264"/>
                </a:lnTo>
                <a:cubicBezTo>
                  <a:pt x="42" y="269"/>
                  <a:pt x="43" y="273"/>
                  <a:pt x="45" y="277"/>
                </a:cubicBezTo>
                <a:cubicBezTo>
                  <a:pt x="46" y="281"/>
                  <a:pt x="48" y="284"/>
                  <a:pt x="51" y="287"/>
                </a:cubicBezTo>
                <a:cubicBezTo>
                  <a:pt x="54" y="290"/>
                  <a:pt x="58" y="292"/>
                  <a:pt x="61" y="294"/>
                </a:cubicBezTo>
                <a:cubicBezTo>
                  <a:pt x="65" y="295"/>
                  <a:pt x="69" y="296"/>
                  <a:pt x="74" y="296"/>
                </a:cubicBezTo>
                <a:cubicBezTo>
                  <a:pt x="78" y="296"/>
                  <a:pt x="82" y="295"/>
                  <a:pt x="86" y="294"/>
                </a:cubicBezTo>
                <a:cubicBezTo>
                  <a:pt x="90" y="292"/>
                  <a:pt x="93" y="290"/>
                  <a:pt x="96" y="287"/>
                </a:cubicBezTo>
                <a:cubicBezTo>
                  <a:pt x="99" y="284"/>
                  <a:pt x="101" y="281"/>
                  <a:pt x="103" y="277"/>
                </a:cubicBezTo>
                <a:cubicBezTo>
                  <a:pt x="105" y="273"/>
                  <a:pt x="106" y="269"/>
                  <a:pt x="106" y="264"/>
                </a:cubicBezTo>
                <a:lnTo>
                  <a:pt x="106" y="53"/>
                </a:lnTo>
                <a:cubicBezTo>
                  <a:pt x="106" y="45"/>
                  <a:pt x="104" y="39"/>
                  <a:pt x="101" y="32"/>
                </a:cubicBezTo>
                <a:cubicBezTo>
                  <a:pt x="99" y="26"/>
                  <a:pt x="95" y="20"/>
                  <a:pt x="90" y="15"/>
                </a:cubicBezTo>
                <a:cubicBezTo>
                  <a:pt x="85" y="11"/>
                  <a:pt x="80" y="7"/>
                  <a:pt x="73" y="4"/>
                </a:cubicBezTo>
                <a:cubicBezTo>
                  <a:pt x="67" y="1"/>
                  <a:pt x="60" y="0"/>
                  <a:pt x="53" y="0"/>
                </a:cubicBezTo>
                <a:cubicBezTo>
                  <a:pt x="45" y="0"/>
                  <a:pt x="39" y="1"/>
                  <a:pt x="32" y="4"/>
                </a:cubicBezTo>
                <a:cubicBezTo>
                  <a:pt x="26" y="7"/>
                  <a:pt x="20" y="11"/>
                  <a:pt x="15" y="15"/>
                </a:cubicBezTo>
                <a:cubicBezTo>
                  <a:pt x="11" y="20"/>
                  <a:pt x="7" y="26"/>
                  <a:pt x="4" y="32"/>
                </a:cubicBezTo>
                <a:cubicBezTo>
                  <a:pt x="1" y="39"/>
                  <a:pt x="0" y="45"/>
                  <a:pt x="0" y="53"/>
                </a:cubicBezTo>
                <a:lnTo>
                  <a:pt x="0" y="264"/>
                </a:lnTo>
                <a:cubicBezTo>
                  <a:pt x="0" y="275"/>
                  <a:pt x="2" y="284"/>
                  <a:pt x="6" y="293"/>
                </a:cubicBezTo>
                <a:cubicBezTo>
                  <a:pt x="10" y="302"/>
                  <a:pt x="15" y="310"/>
                  <a:pt x="22" y="317"/>
                </a:cubicBez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48" name="Freeform: Shape 647" descr="Arrow going downwards">
            <a:extLst>
              <a:ext uri="{FF2B5EF4-FFF2-40B4-BE49-F238E27FC236}">
                <a16:creationId xmlns:a16="http://schemas.microsoft.com/office/drawing/2014/main" id="{219357DA-9053-4A13-8A37-81044901BE4B}"/>
              </a:ext>
            </a:extLst>
          </p:cNvPr>
          <p:cNvSpPr/>
          <p:nvPr/>
        </p:nvSpPr>
        <p:spPr bwMode="auto">
          <a:xfrm>
            <a:off x="1864439" y="2552257"/>
            <a:ext cx="331126" cy="979152"/>
          </a:xfrm>
          <a:custGeom>
            <a:avLst/>
            <a:gdLst>
              <a:gd name="connsiteX0" fmla="*/ 0 w 219075"/>
              <a:gd name="connsiteY0" fmla="*/ 0 h 804862"/>
              <a:gd name="connsiteX1" fmla="*/ 219075 w 219075"/>
              <a:gd name="connsiteY1" fmla="*/ 0 h 804862"/>
              <a:gd name="connsiteX2" fmla="*/ 219075 w 219075"/>
              <a:gd name="connsiteY2" fmla="*/ 804862 h 804862"/>
            </a:gdLst>
            <a:ahLst/>
            <a:cxnLst>
              <a:cxn ang="0">
                <a:pos x="connsiteX0" y="connsiteY0"/>
              </a:cxn>
              <a:cxn ang="0">
                <a:pos x="connsiteX1" y="connsiteY1"/>
              </a:cxn>
              <a:cxn ang="0">
                <a:pos x="connsiteX2" y="connsiteY2"/>
              </a:cxn>
            </a:cxnLst>
            <a:rect l="l" t="t" r="r" b="b"/>
            <a:pathLst>
              <a:path w="219075" h="804862">
                <a:moveTo>
                  <a:pt x="0" y="0"/>
                </a:moveTo>
                <a:lnTo>
                  <a:pt x="219075" y="0"/>
                </a:lnTo>
                <a:lnTo>
                  <a:pt x="219075" y="804862"/>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638" name="Connector: Elbow 637" descr="Arrow going right">
            <a:extLst>
              <a:ext uri="{FF2B5EF4-FFF2-40B4-BE49-F238E27FC236}">
                <a16:creationId xmlns:a16="http://schemas.microsoft.com/office/drawing/2014/main" id="{92004ECB-74FB-41DB-B206-969EA4992D7D}"/>
              </a:ext>
            </a:extLst>
          </p:cNvPr>
          <p:cNvCxnSpPr>
            <a:cxnSpLocks/>
            <a:stCxn id="632" idx="4"/>
            <a:endCxn id="640" idx="2"/>
          </p:cNvCxnSpPr>
          <p:nvPr/>
        </p:nvCxnSpPr>
        <p:spPr>
          <a:xfrm rot="16200000" flipH="1">
            <a:off x="447996" y="2887156"/>
            <a:ext cx="707289" cy="586142"/>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9" name="TextBox 638">
            <a:extLst>
              <a:ext uri="{FF2B5EF4-FFF2-40B4-BE49-F238E27FC236}">
                <a16:creationId xmlns:a16="http://schemas.microsoft.com/office/drawing/2014/main" id="{D483DD03-9959-40DB-AB07-330CBF00EC2F}"/>
              </a:ext>
            </a:extLst>
          </p:cNvPr>
          <p:cNvSpPr txBox="1"/>
          <p:nvPr/>
        </p:nvSpPr>
        <p:spPr>
          <a:xfrm>
            <a:off x="945246" y="2917728"/>
            <a:ext cx="847547" cy="276999"/>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Click a URL </a:t>
            </a:r>
          </a:p>
        </p:txBody>
      </p:sp>
      <p:sp>
        <p:nvSpPr>
          <p:cNvPr id="640" name="Oval 639">
            <a:extLst>
              <a:ext uri="{FF2B5EF4-FFF2-40B4-BE49-F238E27FC236}">
                <a16:creationId xmlns:a16="http://schemas.microsoft.com/office/drawing/2014/main" id="{E4578AE0-FC2C-43D3-9B31-483254427EAC}"/>
              </a:ext>
              <a:ext uri="{C183D7F6-B498-43B3-948B-1728B52AA6E4}">
                <adec:decorative xmlns:adec="http://schemas.microsoft.com/office/drawing/2017/decorative" val="1"/>
              </a:ext>
            </a:extLst>
          </p:cNvPr>
          <p:cNvSpPr/>
          <p:nvPr/>
        </p:nvSpPr>
        <p:spPr bwMode="auto">
          <a:xfrm>
            <a:off x="1094711"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sp>
        <p:nvSpPr>
          <p:cNvPr id="641" name="Freeform 15" descr="Icon of a mouse cursor">
            <a:extLst>
              <a:ext uri="{FF2B5EF4-FFF2-40B4-BE49-F238E27FC236}">
                <a16:creationId xmlns:a16="http://schemas.microsoft.com/office/drawing/2014/main" id="{400AEA2C-8BD2-4BFD-86F1-0513EB0F951B}"/>
              </a:ext>
            </a:extLst>
          </p:cNvPr>
          <p:cNvSpPr>
            <a:spLocks/>
          </p:cNvSpPr>
          <p:nvPr/>
        </p:nvSpPr>
        <p:spPr bwMode="auto">
          <a:xfrm>
            <a:off x="1313233" y="3411865"/>
            <a:ext cx="158670" cy="254914"/>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43" name="TextBox 642">
            <a:extLst>
              <a:ext uri="{FF2B5EF4-FFF2-40B4-BE49-F238E27FC236}">
                <a16:creationId xmlns:a16="http://schemas.microsoft.com/office/drawing/2014/main" id="{6D3863E5-EE74-4E40-9A99-B5F9D828CDF0}"/>
              </a:ext>
            </a:extLst>
          </p:cNvPr>
          <p:cNvSpPr txBox="1"/>
          <p:nvPr/>
        </p:nvSpPr>
        <p:spPr>
          <a:xfrm>
            <a:off x="124203" y="3582376"/>
            <a:ext cx="839014" cy="461665"/>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Browse </a:t>
            </a:r>
            <a:br>
              <a:rPr lang="en-US" sz="1200">
                <a:solidFill>
                  <a:schemeClr val="tx1"/>
                </a:solidFill>
              </a:rPr>
            </a:br>
            <a:r>
              <a:rPr lang="en-US" sz="1200">
                <a:solidFill>
                  <a:schemeClr val="tx1"/>
                </a:solidFill>
              </a:rPr>
              <a:t>a website</a:t>
            </a:r>
          </a:p>
        </p:txBody>
      </p:sp>
      <p:sp>
        <p:nvSpPr>
          <p:cNvPr id="644" name="Oval 643">
            <a:extLst>
              <a:ext uri="{FF2B5EF4-FFF2-40B4-BE49-F238E27FC236}">
                <a16:creationId xmlns:a16="http://schemas.microsoft.com/office/drawing/2014/main" id="{AF816918-056D-4A9A-93FA-BCFAFECE31E9}"/>
              </a:ext>
              <a:ext uri="{C183D7F6-B498-43B3-948B-1728B52AA6E4}">
                <adec:decorative xmlns:adec="http://schemas.microsoft.com/office/drawing/2017/decorative" val="1"/>
              </a:ext>
            </a:extLst>
          </p:cNvPr>
          <p:cNvSpPr/>
          <p:nvPr/>
        </p:nvSpPr>
        <p:spPr bwMode="auto">
          <a:xfrm>
            <a:off x="277104" y="405183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pic>
        <p:nvPicPr>
          <p:cNvPr id="645" name="Picture 644" descr="Icon of a computer screen with a group of people inside it">
            <a:extLst>
              <a:ext uri="{FF2B5EF4-FFF2-40B4-BE49-F238E27FC236}">
                <a16:creationId xmlns:a16="http://schemas.microsoft.com/office/drawing/2014/main" id="{9D13C8EA-B684-4234-B758-656E9A790D64}"/>
              </a:ext>
            </a:extLst>
          </p:cNvPr>
          <p:cNvPicPr>
            <a:picLocks noChangeAspect="1"/>
          </p:cNvPicPr>
          <p:nvPr/>
        </p:nvPicPr>
        <p:blipFill>
          <a:blip r:embed="rId7"/>
          <a:stretch>
            <a:fillRect/>
          </a:stretch>
        </p:blipFill>
        <p:spPr>
          <a:xfrm>
            <a:off x="395214" y="4217147"/>
            <a:ext cx="312420" cy="243840"/>
          </a:xfrm>
          <a:prstGeom prst="rect">
            <a:avLst/>
          </a:prstGeom>
        </p:spPr>
      </p:pic>
      <p:sp>
        <p:nvSpPr>
          <p:cNvPr id="642" name="Freeform: Shape 641" descr="Arrow going upwards">
            <a:extLst>
              <a:ext uri="{FF2B5EF4-FFF2-40B4-BE49-F238E27FC236}">
                <a16:creationId xmlns:a16="http://schemas.microsoft.com/office/drawing/2014/main" id="{480C9E86-37CC-49B9-9174-914867BF6608}"/>
              </a:ext>
            </a:extLst>
          </p:cNvPr>
          <p:cNvSpPr/>
          <p:nvPr/>
        </p:nvSpPr>
        <p:spPr bwMode="auto">
          <a:xfrm>
            <a:off x="839926" y="3531409"/>
            <a:ext cx="1247775" cy="809815"/>
          </a:xfrm>
          <a:custGeom>
            <a:avLst/>
            <a:gdLst>
              <a:gd name="connsiteX0" fmla="*/ 0 w 1247775"/>
              <a:gd name="connsiteY0" fmla="*/ 690563 h 690563"/>
              <a:gd name="connsiteX1" fmla="*/ 1247775 w 1247775"/>
              <a:gd name="connsiteY1" fmla="*/ 690563 h 690563"/>
              <a:gd name="connsiteX2" fmla="*/ 1247775 w 1247775"/>
              <a:gd name="connsiteY2" fmla="*/ 0 h 690563"/>
            </a:gdLst>
            <a:ahLst/>
            <a:cxnLst>
              <a:cxn ang="0">
                <a:pos x="connsiteX0" y="connsiteY0"/>
              </a:cxn>
              <a:cxn ang="0">
                <a:pos x="connsiteX1" y="connsiteY1"/>
              </a:cxn>
              <a:cxn ang="0">
                <a:pos x="connsiteX2" y="connsiteY2"/>
              </a:cxn>
            </a:cxnLst>
            <a:rect l="l" t="t" r="r" b="b"/>
            <a:pathLst>
              <a:path w="1247775" h="690563">
                <a:moveTo>
                  <a:pt x="0" y="690563"/>
                </a:moveTo>
                <a:lnTo>
                  <a:pt x="1247775" y="690563"/>
                </a:lnTo>
                <a:lnTo>
                  <a:pt x="1247775" y="0"/>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649" name="Straight Arrow Connector 648" descr="Arrow going right">
            <a:extLst>
              <a:ext uri="{FF2B5EF4-FFF2-40B4-BE49-F238E27FC236}">
                <a16:creationId xmlns:a16="http://schemas.microsoft.com/office/drawing/2014/main" id="{4D1D78EB-795D-4622-B5D8-C9464822157F}"/>
              </a:ext>
            </a:extLst>
          </p:cNvPr>
          <p:cNvCxnSpPr>
            <a:cxnSpLocks/>
            <a:endCxn id="651" idx="2"/>
          </p:cNvCxnSpPr>
          <p:nvPr/>
        </p:nvCxnSpPr>
        <p:spPr>
          <a:xfrm>
            <a:off x="1686218" y="3533872"/>
            <a:ext cx="1233371"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7CC627F5-CDCB-46FB-AD26-374761FE5890}"/>
              </a:ext>
            </a:extLst>
          </p:cNvPr>
          <p:cNvSpPr txBox="1"/>
          <p:nvPr/>
        </p:nvSpPr>
        <p:spPr>
          <a:xfrm>
            <a:off x="2667158" y="2794216"/>
            <a:ext cx="1112708"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Exploitation</a:t>
            </a:r>
            <a:br>
              <a:rPr lang="en-US" sz="1200">
                <a:solidFill>
                  <a:schemeClr val="tx1"/>
                </a:solidFill>
              </a:rPr>
            </a:br>
            <a:r>
              <a:rPr lang="en-US" sz="1200">
                <a:solidFill>
                  <a:schemeClr val="tx1"/>
                </a:solidFill>
              </a:rPr>
              <a:t>and Installation</a:t>
            </a:r>
          </a:p>
        </p:txBody>
      </p:sp>
      <p:sp>
        <p:nvSpPr>
          <p:cNvPr id="651" name="Oval 650">
            <a:extLst>
              <a:ext uri="{FF2B5EF4-FFF2-40B4-BE49-F238E27FC236}">
                <a16:creationId xmlns:a16="http://schemas.microsoft.com/office/drawing/2014/main" id="{2D1E0B74-6821-4891-A91A-BE363F8FD671}"/>
              </a:ext>
              <a:ext uri="{C183D7F6-B498-43B3-948B-1728B52AA6E4}">
                <adec:decorative xmlns:adec="http://schemas.microsoft.com/office/drawing/2017/decorative" val="1"/>
              </a:ext>
            </a:extLst>
          </p:cNvPr>
          <p:cNvSpPr/>
          <p:nvPr/>
        </p:nvSpPr>
        <p:spPr bwMode="auto">
          <a:xfrm>
            <a:off x="2919589"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52" name="Picture 651" descr="Icon of a computer screen with an arrow on top">
            <a:extLst>
              <a:ext uri="{FF2B5EF4-FFF2-40B4-BE49-F238E27FC236}">
                <a16:creationId xmlns:a16="http://schemas.microsoft.com/office/drawing/2014/main" id="{CF8BA250-F053-473E-97C7-7F6ABFDADB02}"/>
              </a:ext>
            </a:extLst>
          </p:cNvPr>
          <p:cNvPicPr>
            <a:picLocks noChangeAspect="1"/>
          </p:cNvPicPr>
          <p:nvPr/>
        </p:nvPicPr>
        <p:blipFill>
          <a:blip r:embed="rId8"/>
          <a:stretch>
            <a:fillRect/>
          </a:stretch>
        </p:blipFill>
        <p:spPr>
          <a:xfrm>
            <a:off x="3032365" y="3378424"/>
            <a:ext cx="323088" cy="310896"/>
          </a:xfrm>
          <a:prstGeom prst="rect">
            <a:avLst/>
          </a:prstGeom>
        </p:spPr>
      </p:pic>
      <p:cxnSp>
        <p:nvCxnSpPr>
          <p:cNvPr id="653" name="Straight Arrow Connector 652" descr="Arrow going right">
            <a:extLst>
              <a:ext uri="{FF2B5EF4-FFF2-40B4-BE49-F238E27FC236}">
                <a16:creationId xmlns:a16="http://schemas.microsoft.com/office/drawing/2014/main" id="{A8B7C04D-F645-4E61-93DC-7D95DA61E16C}"/>
              </a:ext>
            </a:extLst>
          </p:cNvPr>
          <p:cNvCxnSpPr>
            <a:cxnSpLocks/>
            <a:stCxn id="651" idx="6"/>
            <a:endCxn id="655" idx="2"/>
          </p:cNvCxnSpPr>
          <p:nvPr/>
        </p:nvCxnSpPr>
        <p:spPr>
          <a:xfrm>
            <a:off x="3468229" y="3533872"/>
            <a:ext cx="66096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08F5FF86-D0BF-40BF-8353-04F2144A18CF}"/>
              </a:ext>
            </a:extLst>
          </p:cNvPr>
          <p:cNvSpPr txBox="1"/>
          <p:nvPr/>
        </p:nvSpPr>
        <p:spPr>
          <a:xfrm>
            <a:off x="3972604" y="2805623"/>
            <a:ext cx="907473"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a:r>
              <a:rPr lang="en-US" sz="1200">
                <a:solidFill>
                  <a:schemeClr val="tx1"/>
                </a:solidFill>
              </a:rPr>
              <a:t>Command</a:t>
            </a:r>
            <a:br>
              <a:rPr lang="en-US" sz="1200">
                <a:solidFill>
                  <a:schemeClr val="tx1"/>
                </a:solidFill>
              </a:rPr>
            </a:br>
            <a:r>
              <a:rPr lang="en-US" sz="1200">
                <a:solidFill>
                  <a:schemeClr val="tx1"/>
                </a:solidFill>
              </a:rPr>
              <a:t>and Control </a:t>
            </a:r>
          </a:p>
        </p:txBody>
      </p:sp>
      <p:sp>
        <p:nvSpPr>
          <p:cNvPr id="655" name="Oval 654">
            <a:extLst>
              <a:ext uri="{FF2B5EF4-FFF2-40B4-BE49-F238E27FC236}">
                <a16:creationId xmlns:a16="http://schemas.microsoft.com/office/drawing/2014/main" id="{6D23AE32-7F5B-44CA-8EDE-146C70A61FA0}"/>
              </a:ext>
              <a:ext uri="{C183D7F6-B498-43B3-948B-1728B52AA6E4}">
                <adec:decorative xmlns:adec="http://schemas.microsoft.com/office/drawing/2017/decorative" val="1"/>
              </a:ext>
            </a:extLst>
          </p:cNvPr>
          <p:cNvSpPr/>
          <p:nvPr/>
        </p:nvSpPr>
        <p:spPr bwMode="auto">
          <a:xfrm>
            <a:off x="4129195" y="3259552"/>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56" name="Picture 655" descr="Icon of a mobile tower">
            <a:extLst>
              <a:ext uri="{FF2B5EF4-FFF2-40B4-BE49-F238E27FC236}">
                <a16:creationId xmlns:a16="http://schemas.microsoft.com/office/drawing/2014/main" id="{8D5CE131-6231-4CFC-A6C6-C0CD37B6BE92}"/>
              </a:ext>
            </a:extLst>
          </p:cNvPr>
          <p:cNvPicPr>
            <a:picLocks noChangeAspect="1"/>
          </p:cNvPicPr>
          <p:nvPr/>
        </p:nvPicPr>
        <p:blipFill>
          <a:blip r:embed="rId9"/>
          <a:stretch>
            <a:fillRect/>
          </a:stretch>
        </p:blipFill>
        <p:spPr>
          <a:xfrm>
            <a:off x="4254163" y="3376138"/>
            <a:ext cx="298704" cy="315468"/>
          </a:xfrm>
          <a:prstGeom prst="rect">
            <a:avLst/>
          </a:prstGeom>
        </p:spPr>
      </p:pic>
      <p:sp>
        <p:nvSpPr>
          <p:cNvPr id="657" name="Rectangle 656">
            <a:hlinkClick r:id="rId1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259E9FD4-5A80-4067-B838-4C3CDF4F661E}"/>
              </a:ext>
            </a:extLst>
          </p:cNvPr>
          <p:cNvSpPr/>
          <p:nvPr/>
        </p:nvSpPr>
        <p:spPr bwMode="auto">
          <a:xfrm>
            <a:off x="6335621" y="1139342"/>
            <a:ext cx="2472122" cy="1442443"/>
          </a:xfrm>
          <a:prstGeom prst="rect">
            <a:avLst/>
          </a:prstGeom>
          <a:solidFill>
            <a:schemeClr val="accent3">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91440" rIns="179234"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Azure AD </a:t>
            </a:r>
            <a:br>
              <a:rPr kumimoji="0" lang="en-US" sz="1800" b="0" i="0" u="none" strike="noStrike" kern="0" cap="none" spc="0" normalizeH="0" baseline="0" noProof="0">
                <a:ln>
                  <a:noFill/>
                </a:ln>
                <a:solidFill>
                  <a:schemeClr val="tx1"/>
                </a:solidFill>
                <a:effectLst/>
                <a:uLnTx/>
                <a:uFillTx/>
                <a:latin typeface="+mj-lt"/>
                <a:ea typeface="+mn-ea"/>
                <a:cs typeface="Segoe UI" charset="0"/>
              </a:rPr>
            </a:br>
            <a:r>
              <a:rPr kumimoji="0" lang="en-US" sz="1800" b="0" i="0" u="none" strike="noStrike" kern="0" cap="none" spc="0" normalizeH="0" baseline="0" noProof="0">
                <a:ln>
                  <a:noFill/>
                </a:ln>
                <a:solidFill>
                  <a:schemeClr val="tx1"/>
                </a:solidFill>
                <a:effectLst/>
                <a:uLnTx/>
                <a:uFillTx/>
                <a:latin typeface="+mj-lt"/>
                <a:ea typeface="+mn-ea"/>
                <a:cs typeface="Segoe UI" charset="0"/>
              </a:rPr>
              <a:t>Identity Protection</a:t>
            </a:r>
          </a:p>
        </p:txBody>
      </p:sp>
      <p:sp>
        <p:nvSpPr>
          <p:cNvPr id="658" name="TextBox 657">
            <a:extLst>
              <a:ext uri="{FF2B5EF4-FFF2-40B4-BE49-F238E27FC236}">
                <a16:creationId xmlns:a16="http://schemas.microsoft.com/office/drawing/2014/main" id="{D4E1ED81-F106-41E0-BC02-A91B613056E4}"/>
              </a:ext>
            </a:extLst>
          </p:cNvPr>
          <p:cNvSpPr txBox="1"/>
          <p:nvPr/>
        </p:nvSpPr>
        <p:spPr>
          <a:xfrm>
            <a:off x="7260371" y="1915957"/>
            <a:ext cx="1506039"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a:r>
              <a:rPr lang="en-US" sz="1200">
                <a:solidFill>
                  <a:schemeClr val="tx1"/>
                </a:solidFill>
              </a:rPr>
              <a:t>Brute force account or use stolen account credentials</a:t>
            </a:r>
          </a:p>
        </p:txBody>
      </p:sp>
      <p:cxnSp>
        <p:nvCxnSpPr>
          <p:cNvPr id="662" name="Straight Arrow Connector 661" descr="Arrow going right">
            <a:extLst>
              <a:ext uri="{FF2B5EF4-FFF2-40B4-BE49-F238E27FC236}">
                <a16:creationId xmlns:a16="http://schemas.microsoft.com/office/drawing/2014/main" id="{7282851F-2D34-40B3-BB54-2186B794FB3A}"/>
              </a:ext>
            </a:extLst>
          </p:cNvPr>
          <p:cNvCxnSpPr>
            <a:cxnSpLocks/>
            <a:stCxn id="655" idx="6"/>
          </p:cNvCxnSpPr>
          <p:nvPr/>
        </p:nvCxnSpPr>
        <p:spPr>
          <a:xfrm>
            <a:off x="4677835" y="3533872"/>
            <a:ext cx="195354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4" name="TextBox 663">
            <a:extLst>
              <a:ext uri="{FF2B5EF4-FFF2-40B4-BE49-F238E27FC236}">
                <a16:creationId xmlns:a16="http://schemas.microsoft.com/office/drawing/2014/main" id="{BA7D3131-2FDE-4BD1-A768-401EAA46BE2A}"/>
              </a:ext>
            </a:extLst>
          </p:cNvPr>
          <p:cNvSpPr txBox="1"/>
          <p:nvPr/>
        </p:nvSpPr>
        <p:spPr>
          <a:xfrm>
            <a:off x="7166468" y="2950262"/>
            <a:ext cx="1074685"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User account is compromised</a:t>
            </a:r>
          </a:p>
        </p:txBody>
      </p:sp>
      <p:cxnSp>
        <p:nvCxnSpPr>
          <p:cNvPr id="667" name="Straight Arrow Connector 666" descr="Arrow going right">
            <a:extLst>
              <a:ext uri="{FF2B5EF4-FFF2-40B4-BE49-F238E27FC236}">
                <a16:creationId xmlns:a16="http://schemas.microsoft.com/office/drawing/2014/main" id="{C76F0974-0B8B-4241-BC47-9E690E8912D5}"/>
              </a:ext>
            </a:extLst>
          </p:cNvPr>
          <p:cNvCxnSpPr>
            <a:cxnSpLocks/>
          </p:cNvCxnSpPr>
          <p:nvPr/>
        </p:nvCxnSpPr>
        <p:spPr>
          <a:xfrm>
            <a:off x="7180024" y="3460847"/>
            <a:ext cx="1326786"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945FF403-404E-4B5B-8FB9-610CE79B4091}"/>
              </a:ext>
              <a:ext uri="{C183D7F6-B498-43B3-948B-1728B52AA6E4}">
                <adec:decorative xmlns:adec="http://schemas.microsoft.com/office/drawing/2017/decorative" val="1"/>
              </a:ext>
            </a:extLst>
          </p:cNvPr>
          <p:cNvSpPr/>
          <p:nvPr/>
        </p:nvSpPr>
        <p:spPr bwMode="auto">
          <a:xfrm>
            <a:off x="8506810"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0" name="Picture 669" descr="Icon of data security">
            <a:extLst>
              <a:ext uri="{FF2B5EF4-FFF2-40B4-BE49-F238E27FC236}">
                <a16:creationId xmlns:a16="http://schemas.microsoft.com/office/drawing/2014/main" id="{4A59A592-EF59-4430-AA4A-799062C48CB6}"/>
              </a:ext>
            </a:extLst>
          </p:cNvPr>
          <p:cNvPicPr>
            <a:picLocks noChangeAspect="1"/>
          </p:cNvPicPr>
          <p:nvPr/>
        </p:nvPicPr>
        <p:blipFill>
          <a:blip r:embed="rId11"/>
          <a:stretch>
            <a:fillRect/>
          </a:stretch>
        </p:blipFill>
        <p:spPr>
          <a:xfrm>
            <a:off x="8633302" y="3287873"/>
            <a:ext cx="295656" cy="345948"/>
          </a:xfrm>
          <a:prstGeom prst="rect">
            <a:avLst/>
          </a:prstGeom>
        </p:spPr>
      </p:pic>
      <p:sp>
        <p:nvSpPr>
          <p:cNvPr id="669" name="TextBox 668">
            <a:extLst>
              <a:ext uri="{FF2B5EF4-FFF2-40B4-BE49-F238E27FC236}">
                <a16:creationId xmlns:a16="http://schemas.microsoft.com/office/drawing/2014/main" id="{DC23599B-B55B-4E37-9096-7B03EB425260}"/>
              </a:ext>
            </a:extLst>
          </p:cNvPr>
          <p:cNvSpPr txBox="1"/>
          <p:nvPr/>
        </p:nvSpPr>
        <p:spPr>
          <a:xfrm>
            <a:off x="8964884" y="2749586"/>
            <a:ext cx="1460754"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Attacker collects</a:t>
            </a:r>
            <a:br>
              <a:rPr lang="en-US" sz="1200">
                <a:solidFill>
                  <a:schemeClr val="tx1"/>
                </a:solidFill>
              </a:rPr>
            </a:br>
            <a:r>
              <a:rPr lang="en-US" sz="1200">
                <a:solidFill>
                  <a:schemeClr val="tx1"/>
                </a:solidFill>
              </a:rPr>
              <a:t>reconnaissance &amp; configuration data</a:t>
            </a:r>
          </a:p>
        </p:txBody>
      </p:sp>
      <p:sp>
        <p:nvSpPr>
          <p:cNvPr id="672" name="Oval 671">
            <a:extLst>
              <a:ext uri="{FF2B5EF4-FFF2-40B4-BE49-F238E27FC236}">
                <a16:creationId xmlns:a16="http://schemas.microsoft.com/office/drawing/2014/main" id="{1E4FD5B8-42E0-4191-AE0A-8ED2FC400E9E}"/>
              </a:ext>
              <a:ext uri="{C183D7F6-B498-43B3-948B-1728B52AA6E4}">
                <adec:decorative xmlns:adec="http://schemas.microsoft.com/office/drawing/2017/decorative" val="1"/>
              </a:ext>
            </a:extLst>
          </p:cNvPr>
          <p:cNvSpPr/>
          <p:nvPr/>
        </p:nvSpPr>
        <p:spPr bwMode="auto">
          <a:xfrm>
            <a:off x="7395351" y="3670793"/>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3" name="Picture 672" descr="Icon of three circles connected together">
            <a:extLst>
              <a:ext uri="{FF2B5EF4-FFF2-40B4-BE49-F238E27FC236}">
                <a16:creationId xmlns:a16="http://schemas.microsoft.com/office/drawing/2014/main" id="{9EE3AD9B-490E-4DA4-A20B-4E67E41BBFA8}"/>
              </a:ext>
            </a:extLst>
          </p:cNvPr>
          <p:cNvPicPr>
            <a:picLocks noChangeAspect="1"/>
          </p:cNvPicPr>
          <p:nvPr/>
        </p:nvPicPr>
        <p:blipFill>
          <a:blip r:embed="rId12"/>
          <a:stretch>
            <a:fillRect/>
          </a:stretch>
        </p:blipFill>
        <p:spPr>
          <a:xfrm>
            <a:off x="7511175" y="3787379"/>
            <a:ext cx="316992" cy="315468"/>
          </a:xfrm>
          <a:prstGeom prst="rect">
            <a:avLst/>
          </a:prstGeom>
        </p:spPr>
      </p:pic>
      <p:sp>
        <p:nvSpPr>
          <p:cNvPr id="674" name="TextBox 673">
            <a:extLst>
              <a:ext uri="{FF2B5EF4-FFF2-40B4-BE49-F238E27FC236}">
                <a16:creationId xmlns:a16="http://schemas.microsoft.com/office/drawing/2014/main" id="{58A9723A-6D3F-4AE6-A221-AE35CF74E656}"/>
              </a:ext>
            </a:extLst>
          </p:cNvPr>
          <p:cNvSpPr txBox="1"/>
          <p:nvPr/>
        </p:nvSpPr>
        <p:spPr>
          <a:xfrm>
            <a:off x="7951777" y="3942153"/>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Attacker attempts lateral movement </a:t>
            </a:r>
          </a:p>
        </p:txBody>
      </p:sp>
      <p:cxnSp>
        <p:nvCxnSpPr>
          <p:cNvPr id="675" name="Connector: Elbow 674" descr="Arrow going right">
            <a:extLst>
              <a:ext uri="{FF2B5EF4-FFF2-40B4-BE49-F238E27FC236}">
                <a16:creationId xmlns:a16="http://schemas.microsoft.com/office/drawing/2014/main" id="{70095560-2D56-49E8-A8E0-C78D8D17ED28}"/>
              </a:ext>
            </a:extLst>
          </p:cNvPr>
          <p:cNvCxnSpPr>
            <a:cxnSpLocks/>
            <a:stCxn id="672" idx="6"/>
          </p:cNvCxnSpPr>
          <p:nvPr/>
        </p:nvCxnSpPr>
        <p:spPr>
          <a:xfrm>
            <a:off x="7943991" y="3945113"/>
            <a:ext cx="2055240" cy="2738"/>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6" name="Oval 675">
            <a:extLst>
              <a:ext uri="{FF2B5EF4-FFF2-40B4-BE49-F238E27FC236}">
                <a16:creationId xmlns:a16="http://schemas.microsoft.com/office/drawing/2014/main" id="{BADBAF3E-9921-4625-B647-7889A54BAD4A}"/>
              </a:ext>
              <a:ext uri="{C183D7F6-B498-43B3-948B-1728B52AA6E4}">
                <adec:decorative xmlns:adec="http://schemas.microsoft.com/office/drawing/2017/decorative" val="1"/>
              </a:ext>
            </a:extLst>
          </p:cNvPr>
          <p:cNvSpPr/>
          <p:nvPr/>
        </p:nvSpPr>
        <p:spPr bwMode="auto">
          <a:xfrm>
            <a:off x="9999231" y="3673531"/>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77" name="Picture 676" descr="Icon of a hacker which is compromised">
            <a:extLst>
              <a:ext uri="{FF2B5EF4-FFF2-40B4-BE49-F238E27FC236}">
                <a16:creationId xmlns:a16="http://schemas.microsoft.com/office/drawing/2014/main" id="{7BF2DCED-8B39-4F73-9280-4C96218EDB07}"/>
              </a:ext>
            </a:extLst>
          </p:cNvPr>
          <p:cNvPicPr>
            <a:picLocks noChangeAspect="1"/>
          </p:cNvPicPr>
          <p:nvPr/>
        </p:nvPicPr>
        <p:blipFill>
          <a:blip r:embed="rId13"/>
          <a:stretch>
            <a:fillRect/>
          </a:stretch>
        </p:blipFill>
        <p:spPr>
          <a:xfrm>
            <a:off x="10106673" y="3787069"/>
            <a:ext cx="333756" cy="321564"/>
          </a:xfrm>
          <a:prstGeom prst="rect">
            <a:avLst/>
          </a:prstGeom>
        </p:spPr>
      </p:pic>
      <p:sp>
        <p:nvSpPr>
          <p:cNvPr id="678" name="TextBox 677">
            <a:extLst>
              <a:ext uri="{FF2B5EF4-FFF2-40B4-BE49-F238E27FC236}">
                <a16:creationId xmlns:a16="http://schemas.microsoft.com/office/drawing/2014/main" id="{88655E5D-BAF5-4328-8708-8A775F79D996}"/>
              </a:ext>
            </a:extLst>
          </p:cNvPr>
          <p:cNvSpPr txBox="1"/>
          <p:nvPr/>
        </p:nvSpPr>
        <p:spPr>
          <a:xfrm>
            <a:off x="10219533" y="4245401"/>
            <a:ext cx="133907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Privileged account compromised</a:t>
            </a:r>
          </a:p>
        </p:txBody>
      </p:sp>
      <p:cxnSp>
        <p:nvCxnSpPr>
          <p:cNvPr id="680" name="Connector: Elbow 679" descr="Arrow going upwards">
            <a:extLst>
              <a:ext uri="{FF2B5EF4-FFF2-40B4-BE49-F238E27FC236}">
                <a16:creationId xmlns:a16="http://schemas.microsoft.com/office/drawing/2014/main" id="{6B33E5E3-1B33-48C5-9220-24169351CB00}"/>
              </a:ext>
            </a:extLst>
          </p:cNvPr>
          <p:cNvCxnSpPr>
            <a:cxnSpLocks/>
            <a:stCxn id="676" idx="6"/>
            <a:endCxn id="681" idx="4"/>
          </p:cNvCxnSpPr>
          <p:nvPr/>
        </p:nvCxnSpPr>
        <p:spPr>
          <a:xfrm flipV="1">
            <a:off x="10547871" y="3729488"/>
            <a:ext cx="544623" cy="218363"/>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84BFD675-2163-4D00-A8D9-7EA2179F2603}"/>
              </a:ext>
              <a:ext uri="{C183D7F6-B498-43B3-948B-1728B52AA6E4}">
                <adec:decorative xmlns:adec="http://schemas.microsoft.com/office/drawing/2017/decorative" val="1"/>
              </a:ext>
            </a:extLst>
          </p:cNvPr>
          <p:cNvSpPr/>
          <p:nvPr/>
        </p:nvSpPr>
        <p:spPr bwMode="auto">
          <a:xfrm>
            <a:off x="10818174" y="318084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82" name="Picture 681" descr="Icon of devices with an upward arrow going out from a desktop screen">
            <a:extLst>
              <a:ext uri="{FF2B5EF4-FFF2-40B4-BE49-F238E27FC236}">
                <a16:creationId xmlns:a16="http://schemas.microsoft.com/office/drawing/2014/main" id="{B286A781-B85F-410E-8F66-7330FAA07798}"/>
              </a:ext>
            </a:extLst>
          </p:cNvPr>
          <p:cNvPicPr>
            <a:picLocks noChangeAspect="1"/>
          </p:cNvPicPr>
          <p:nvPr/>
        </p:nvPicPr>
        <p:blipFill>
          <a:blip r:embed="rId14"/>
          <a:stretch>
            <a:fillRect/>
          </a:stretch>
        </p:blipFill>
        <p:spPr>
          <a:xfrm>
            <a:off x="10918758" y="3288290"/>
            <a:ext cx="347472" cy="333756"/>
          </a:xfrm>
          <a:prstGeom prst="rect">
            <a:avLst/>
          </a:prstGeom>
        </p:spPr>
      </p:pic>
      <p:sp>
        <p:nvSpPr>
          <p:cNvPr id="683" name="TextBox 682">
            <a:extLst>
              <a:ext uri="{FF2B5EF4-FFF2-40B4-BE49-F238E27FC236}">
                <a16:creationId xmlns:a16="http://schemas.microsoft.com/office/drawing/2014/main" id="{8703AC54-897A-4CBF-95B7-F0FC7A31FDD5}"/>
              </a:ext>
            </a:extLst>
          </p:cNvPr>
          <p:cNvSpPr txBox="1"/>
          <p:nvPr/>
        </p:nvSpPr>
        <p:spPr>
          <a:xfrm>
            <a:off x="10578406" y="2747986"/>
            <a:ext cx="1001786"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Domain compromised</a:t>
            </a:r>
          </a:p>
        </p:txBody>
      </p:sp>
      <p:cxnSp>
        <p:nvCxnSpPr>
          <p:cNvPr id="679" name="Connector: Elbow 678" descr="Arrow going upwards">
            <a:extLst>
              <a:ext uri="{FF2B5EF4-FFF2-40B4-BE49-F238E27FC236}">
                <a16:creationId xmlns:a16="http://schemas.microsoft.com/office/drawing/2014/main" id="{C6C65C96-125F-4D8B-AC4D-2D1D68CED902}"/>
              </a:ext>
            </a:extLst>
          </p:cNvPr>
          <p:cNvCxnSpPr>
            <a:cxnSpLocks/>
            <a:stCxn id="676" idx="0"/>
          </p:cNvCxnSpPr>
          <p:nvPr/>
        </p:nvCxnSpPr>
        <p:spPr>
          <a:xfrm rot="16200000" flipV="1">
            <a:off x="9558162" y="2958141"/>
            <a:ext cx="212682" cy="121809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4" name="Rectangle 683">
            <a:hlinkClick r:id="rId15"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4AA8547-1231-4CE3-AD78-10DCAB995C6B}"/>
              </a:ext>
            </a:extLst>
          </p:cNvPr>
          <p:cNvSpPr/>
          <p:nvPr/>
        </p:nvSpPr>
        <p:spPr bwMode="auto">
          <a:xfrm>
            <a:off x="8879913" y="1139342"/>
            <a:ext cx="3312087" cy="1435006"/>
          </a:xfrm>
          <a:prstGeom prst="rect">
            <a:avLst/>
          </a:prstGeom>
          <a:solidFill>
            <a:schemeClr val="accent4">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188720" bIns="91440" numCol="1" spcCol="0" rtlCol="0" fromWordArt="0" anchor="t" anchorCtr="0" forceAA="0" compatLnSpc="1">
            <a:prstTxWarp prst="textNoShape">
              <a:avLst/>
            </a:prstTxWarp>
            <a:noAutofit/>
          </a:bodyPr>
          <a:lstStyle/>
          <a:p>
            <a:pPr lvl="0" algn="ctr">
              <a:defRPr/>
            </a:pPr>
            <a:r>
              <a:rPr lang="en-US" kern="0">
                <a:solidFill>
                  <a:srgbClr val="282828"/>
                </a:solidFill>
                <a:latin typeface="Segoe UI Semibold"/>
                <a:cs typeface="Segoe UI" charset="0"/>
              </a:rPr>
              <a:t>Defender for </a:t>
            </a:r>
            <a:br>
              <a:rPr lang="en-US" kern="0">
                <a:solidFill>
                  <a:srgbClr val="282828"/>
                </a:solidFill>
                <a:latin typeface="Segoe UI Semibold"/>
                <a:cs typeface="Segoe UI" charset="0"/>
              </a:rPr>
            </a:br>
            <a:r>
              <a:rPr lang="en-US" kern="0">
                <a:solidFill>
                  <a:srgbClr val="282828"/>
                </a:solidFill>
                <a:latin typeface="Segoe UI Semibold"/>
                <a:cs typeface="Segoe UI" charset="0"/>
              </a:rPr>
              <a:t>Cloud Apps</a:t>
            </a:r>
          </a:p>
        </p:txBody>
      </p:sp>
      <p:cxnSp>
        <p:nvCxnSpPr>
          <p:cNvPr id="685" name="Connector: Elbow 684" descr="Arrow going upwards">
            <a:extLst>
              <a:ext uri="{FF2B5EF4-FFF2-40B4-BE49-F238E27FC236}">
                <a16:creationId xmlns:a16="http://schemas.microsoft.com/office/drawing/2014/main" id="{0B8EA0F5-DAB6-4D2C-870B-E23DB54962E5}"/>
              </a:ext>
            </a:extLst>
          </p:cNvPr>
          <p:cNvCxnSpPr>
            <a:cxnSpLocks/>
            <a:endCxn id="686" idx="4"/>
          </p:cNvCxnSpPr>
          <p:nvPr/>
        </p:nvCxnSpPr>
        <p:spPr>
          <a:xfrm rot="5400000" flipH="1" flipV="1">
            <a:off x="9128787" y="2077500"/>
            <a:ext cx="761371" cy="1456684"/>
          </a:xfrm>
          <a:prstGeom prst="bentConnector3">
            <a:avLst>
              <a:gd name="adj1" fmla="val 7064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6" name="Oval 685">
            <a:extLst>
              <a:ext uri="{FF2B5EF4-FFF2-40B4-BE49-F238E27FC236}">
                <a16:creationId xmlns:a16="http://schemas.microsoft.com/office/drawing/2014/main" id="{BBDFB3F9-B0AC-4993-9506-35D48BE831DF}"/>
              </a:ext>
              <a:ext uri="{C183D7F6-B498-43B3-948B-1728B52AA6E4}">
                <adec:decorative xmlns:adec="http://schemas.microsoft.com/office/drawing/2017/decorative" val="1"/>
              </a:ext>
            </a:extLst>
          </p:cNvPr>
          <p:cNvSpPr/>
          <p:nvPr/>
        </p:nvSpPr>
        <p:spPr bwMode="auto">
          <a:xfrm>
            <a:off x="9963494" y="187651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87" name="Picture 686" descr="Icon of data security">
            <a:extLst>
              <a:ext uri="{FF2B5EF4-FFF2-40B4-BE49-F238E27FC236}">
                <a16:creationId xmlns:a16="http://schemas.microsoft.com/office/drawing/2014/main" id="{2ACA339C-CA9E-43B2-84FF-538EC9162B5B}"/>
              </a:ext>
            </a:extLst>
          </p:cNvPr>
          <p:cNvPicPr>
            <a:picLocks noChangeAspect="1"/>
          </p:cNvPicPr>
          <p:nvPr/>
        </p:nvPicPr>
        <p:blipFill>
          <a:blip r:embed="rId16"/>
          <a:stretch>
            <a:fillRect/>
          </a:stretch>
        </p:blipFill>
        <p:spPr>
          <a:xfrm>
            <a:off x="10090748" y="1978624"/>
            <a:ext cx="294132" cy="344424"/>
          </a:xfrm>
          <a:prstGeom prst="rect">
            <a:avLst/>
          </a:prstGeom>
        </p:spPr>
      </p:pic>
      <p:sp>
        <p:nvSpPr>
          <p:cNvPr id="688" name="TextBox 687">
            <a:extLst>
              <a:ext uri="{FF2B5EF4-FFF2-40B4-BE49-F238E27FC236}">
                <a16:creationId xmlns:a16="http://schemas.microsoft.com/office/drawing/2014/main" id="{0A391776-DA7A-44DF-9026-665767FC4E76}"/>
              </a:ext>
            </a:extLst>
          </p:cNvPr>
          <p:cNvSpPr txBox="1"/>
          <p:nvPr/>
        </p:nvSpPr>
        <p:spPr>
          <a:xfrm>
            <a:off x="9024254" y="1899687"/>
            <a:ext cx="1124632" cy="646331"/>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a:r>
              <a:rPr lang="en-US" sz="1200">
                <a:solidFill>
                  <a:schemeClr val="tx1"/>
                </a:solidFill>
              </a:rPr>
              <a:t>Attacker accesses sensitive data</a:t>
            </a:r>
          </a:p>
        </p:txBody>
      </p:sp>
      <p:cxnSp>
        <p:nvCxnSpPr>
          <p:cNvPr id="689" name="Connector: Elbow 688" descr="Arrow going right">
            <a:extLst>
              <a:ext uri="{FF2B5EF4-FFF2-40B4-BE49-F238E27FC236}">
                <a16:creationId xmlns:a16="http://schemas.microsoft.com/office/drawing/2014/main" id="{AF82BC2A-261A-4CA7-8AE2-ADF5A1732F3A}"/>
              </a:ext>
            </a:extLst>
          </p:cNvPr>
          <p:cNvCxnSpPr>
            <a:cxnSpLocks/>
            <a:stCxn id="686" idx="6"/>
          </p:cNvCxnSpPr>
          <p:nvPr/>
        </p:nvCxnSpPr>
        <p:spPr>
          <a:xfrm flipV="1">
            <a:off x="10512134" y="1742704"/>
            <a:ext cx="685981" cy="408132"/>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90" name="Picture 689" descr="Icon of a hacker inside a cloud">
            <a:extLst>
              <a:ext uri="{FF2B5EF4-FFF2-40B4-BE49-F238E27FC236}">
                <a16:creationId xmlns:a16="http://schemas.microsoft.com/office/drawing/2014/main" id="{CCCA2CA8-6824-4551-980E-6A919425170C}"/>
              </a:ext>
            </a:extLst>
          </p:cNvPr>
          <p:cNvPicPr>
            <a:picLocks noChangeAspect="1"/>
          </p:cNvPicPr>
          <p:nvPr/>
        </p:nvPicPr>
        <p:blipFill>
          <a:blip r:embed="rId17"/>
          <a:stretch>
            <a:fillRect/>
          </a:stretch>
        </p:blipFill>
        <p:spPr>
          <a:xfrm>
            <a:off x="11173133" y="1330038"/>
            <a:ext cx="888492" cy="633984"/>
          </a:xfrm>
          <a:prstGeom prst="rect">
            <a:avLst/>
          </a:prstGeom>
        </p:spPr>
      </p:pic>
      <p:sp>
        <p:nvSpPr>
          <p:cNvPr id="691" name="TextBox 690">
            <a:extLst>
              <a:ext uri="{FF2B5EF4-FFF2-40B4-BE49-F238E27FC236}">
                <a16:creationId xmlns:a16="http://schemas.microsoft.com/office/drawing/2014/main" id="{34A4B8EB-5E6F-48A3-8006-79C73EBF7153}"/>
              </a:ext>
            </a:extLst>
          </p:cNvPr>
          <p:cNvSpPr txBox="1"/>
          <p:nvPr/>
        </p:nvSpPr>
        <p:spPr>
          <a:xfrm>
            <a:off x="11163350" y="1837053"/>
            <a:ext cx="908058" cy="461665"/>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Exfiltration of data</a:t>
            </a:r>
          </a:p>
        </p:txBody>
      </p:sp>
      <p:sp>
        <p:nvSpPr>
          <p:cNvPr id="646" name="TextBox 645">
            <a:extLst>
              <a:ext uri="{FF2B5EF4-FFF2-40B4-BE49-F238E27FC236}">
                <a16:creationId xmlns:a16="http://schemas.microsoft.com/office/drawing/2014/main" id="{0B17D202-54DD-48BD-8660-6F76280C6310}"/>
              </a:ext>
            </a:extLst>
          </p:cNvPr>
          <p:cNvSpPr txBox="1"/>
          <p:nvPr/>
        </p:nvSpPr>
        <p:spPr>
          <a:xfrm rot="20818101">
            <a:off x="-722329" y="4798645"/>
            <a:ext cx="3886200" cy="277533"/>
          </a:xfrm>
          <a:prstGeom prst="rect">
            <a:avLst/>
          </a:prstGeom>
          <a:noFill/>
        </p:spPr>
        <p:txBody>
          <a:bodyPr wrap="square" lIns="0" tIns="0" rIns="0" bIns="0" rtlCol="0">
            <a:prstTxWarp prst="textArchUp">
              <a:avLst/>
            </a:prstTxWarp>
            <a:spAutoFit/>
          </a:bodyPr>
          <a:lstStyle/>
          <a:p>
            <a:pPr algn="ctr"/>
            <a:r>
              <a:rPr lang="en-US" sz="1400" b="1">
                <a:solidFill>
                  <a:srgbClr val="C00000"/>
                </a:solidFill>
              </a:rPr>
              <a:t>EXTERNAL THREATS</a:t>
            </a:r>
          </a:p>
        </p:txBody>
      </p:sp>
      <p:sp>
        <p:nvSpPr>
          <p:cNvPr id="696" name="Freeform: Shape 695">
            <a:extLst>
              <a:ext uri="{FF2B5EF4-FFF2-40B4-BE49-F238E27FC236}">
                <a16:creationId xmlns:a16="http://schemas.microsoft.com/office/drawing/2014/main" id="{C019E050-73F1-4A07-A4DD-E1625E7221CC}"/>
              </a:ext>
              <a:ext uri="{C183D7F6-B498-43B3-948B-1728B52AA6E4}">
                <adec:decorative xmlns:adec="http://schemas.microsoft.com/office/drawing/2017/decorative" val="1"/>
              </a:ext>
            </a:extLst>
          </p:cNvPr>
          <p:cNvSpPr/>
          <p:nvPr/>
        </p:nvSpPr>
        <p:spPr>
          <a:xfrm>
            <a:off x="1" y="4611530"/>
            <a:ext cx="6092067" cy="2246471"/>
          </a:xfrm>
          <a:custGeom>
            <a:avLst/>
            <a:gdLst>
              <a:gd name="connsiteX0" fmla="*/ 5762159 w 6092067"/>
              <a:gd name="connsiteY0" fmla="*/ 0 h 2246471"/>
              <a:gd name="connsiteX1" fmla="*/ 5776620 w 6092067"/>
              <a:gd name="connsiteY1" fmla="*/ 26643 h 2246471"/>
              <a:gd name="connsiteX2" fmla="*/ 6018373 w 6092067"/>
              <a:gd name="connsiteY2" fmla="*/ 188628 h 2246471"/>
              <a:gd name="connsiteX3" fmla="*/ 6092067 w 6092067"/>
              <a:gd name="connsiteY3" fmla="*/ 196057 h 2246471"/>
              <a:gd name="connsiteX4" fmla="*/ 6092067 w 6092067"/>
              <a:gd name="connsiteY4" fmla="*/ 2246471 h 2246471"/>
              <a:gd name="connsiteX5" fmla="*/ 0 w 6092067"/>
              <a:gd name="connsiteY5" fmla="*/ 2246471 h 2246471"/>
              <a:gd name="connsiteX6" fmla="*/ 0 w 6092067"/>
              <a:gd name="connsiteY6" fmla="*/ 942891 h 2246471"/>
              <a:gd name="connsiteX7" fmla="*/ 727021 w 6092067"/>
              <a:gd name="connsiteY7" fmla="*/ 725938 h 2246471"/>
              <a:gd name="connsiteX8" fmla="*/ 5698528 w 6092067"/>
              <a:gd name="connsiteY8" fmla="*/ 621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067" h="2246471">
                <a:moveTo>
                  <a:pt x="5762159" y="0"/>
                </a:moveTo>
                <a:lnTo>
                  <a:pt x="5776620" y="26643"/>
                </a:lnTo>
                <a:cubicBezTo>
                  <a:pt x="5831992" y="108604"/>
                  <a:pt x="5918083" y="168106"/>
                  <a:pt x="6018373" y="188628"/>
                </a:cubicBezTo>
                <a:lnTo>
                  <a:pt x="6092067" y="196057"/>
                </a:lnTo>
                <a:lnTo>
                  <a:pt x="6092067" y="2246471"/>
                </a:lnTo>
                <a:lnTo>
                  <a:pt x="0" y="2246471"/>
                </a:lnTo>
                <a:lnTo>
                  <a:pt x="0" y="942891"/>
                </a:lnTo>
                <a:lnTo>
                  <a:pt x="727021" y="725938"/>
                </a:lnTo>
                <a:cubicBezTo>
                  <a:pt x="2314472" y="284933"/>
                  <a:pt x="3980156" y="34191"/>
                  <a:pt x="5698528" y="621"/>
                </a:cubicBezTo>
                <a:close/>
              </a:path>
            </a:pathLst>
          </a:custGeom>
          <a:solidFill>
            <a:schemeClr val="bg1"/>
          </a:solidFill>
          <a:ln w="6350"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C32244FE-B3A0-4EAA-A1D3-E4277D7DE017}"/>
              </a:ext>
            </a:extLst>
          </p:cNvPr>
          <p:cNvSpPr txBox="1"/>
          <p:nvPr/>
        </p:nvSpPr>
        <p:spPr>
          <a:xfrm rot="20706996">
            <a:off x="-787419" y="5378721"/>
            <a:ext cx="3886200" cy="357456"/>
          </a:xfrm>
          <a:prstGeom prst="rect">
            <a:avLst/>
          </a:prstGeom>
          <a:noFill/>
        </p:spPr>
        <p:txBody>
          <a:bodyPr wrap="square" lIns="0" tIns="0" rIns="0" bIns="0" rtlCol="0">
            <a:prstTxWarp prst="textArchUp">
              <a:avLst/>
            </a:prstTxWarp>
            <a:spAutoFit/>
          </a:bodyPr>
          <a:lstStyle/>
          <a:p>
            <a:pPr algn="ctr"/>
            <a:r>
              <a:rPr lang="en-US" sz="1400" b="1">
                <a:solidFill>
                  <a:srgbClr val="C00000"/>
                </a:solidFill>
              </a:rPr>
              <a:t>INSIDER RISKS</a:t>
            </a:r>
          </a:p>
        </p:txBody>
      </p:sp>
      <p:sp>
        <p:nvSpPr>
          <p:cNvPr id="697" name="Rectangle 696">
            <a:extLst>
              <a:ext uri="{FF2B5EF4-FFF2-40B4-BE49-F238E27FC236}">
                <a16:creationId xmlns:a16="http://schemas.microsoft.com/office/drawing/2014/main" id="{9B25B2F7-2975-45B3-B14F-A4361363E212}"/>
              </a:ext>
            </a:extLst>
          </p:cNvPr>
          <p:cNvSpPr/>
          <p:nvPr/>
        </p:nvSpPr>
        <p:spPr>
          <a:xfrm>
            <a:off x="5038162" y="4891508"/>
            <a:ext cx="796693" cy="430887"/>
          </a:xfrm>
          <a:prstGeom prst="rect">
            <a:avLst/>
          </a:prstGeom>
          <a:noFill/>
        </p:spPr>
        <p:txBody>
          <a:bodyPr wrap="none" lIns="0" tIns="0" rIns="0" bIns="0" rtlCol="0">
            <a:spAutoFit/>
          </a:bodyPr>
          <a:lstStyle/>
          <a:p>
            <a:pPr algn="r"/>
            <a:r>
              <a:rPr lang="en-US" sz="1400" i="1" kern="0">
                <a:latin typeface="+mj-lt"/>
                <a:cs typeface="Segoe UI" charset="0"/>
              </a:rPr>
              <a:t>Leading </a:t>
            </a:r>
            <a:br>
              <a:rPr lang="en-US" sz="1400" i="1" kern="0">
                <a:latin typeface="+mj-lt"/>
                <a:cs typeface="Segoe UI" charset="0"/>
              </a:rPr>
            </a:br>
            <a:r>
              <a:rPr lang="en-US" sz="1400" i="1" kern="0">
                <a:latin typeface="+mj-lt"/>
                <a:cs typeface="Segoe UI" charset="0"/>
              </a:rPr>
              <a:t>indicators</a:t>
            </a:r>
          </a:p>
        </p:txBody>
      </p:sp>
      <p:sp>
        <p:nvSpPr>
          <p:cNvPr id="699" name="Oval 698">
            <a:extLst>
              <a:ext uri="{FF2B5EF4-FFF2-40B4-BE49-F238E27FC236}">
                <a16:creationId xmlns:a16="http://schemas.microsoft.com/office/drawing/2014/main" id="{0DF291C3-3B43-4DEA-8384-65518BA32F29}"/>
              </a:ext>
              <a:ext uri="{C183D7F6-B498-43B3-948B-1728B52AA6E4}">
                <adec:decorative xmlns:adec="http://schemas.microsoft.com/office/drawing/2017/decorative" val="1"/>
              </a:ext>
            </a:extLst>
          </p:cNvPr>
          <p:cNvSpPr/>
          <p:nvPr/>
        </p:nvSpPr>
        <p:spPr bwMode="auto">
          <a:xfrm>
            <a:off x="3990453" y="5367580"/>
            <a:ext cx="992167" cy="992166"/>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0" name="Picture 699" descr="icon of a user">
            <a:extLst>
              <a:ext uri="{FF2B5EF4-FFF2-40B4-BE49-F238E27FC236}">
                <a16:creationId xmlns:a16="http://schemas.microsoft.com/office/drawing/2014/main" id="{A1C7AE6F-A942-49E0-AE8D-7D050B08FDB7}"/>
              </a:ext>
            </a:extLst>
          </p:cNvPr>
          <p:cNvPicPr>
            <a:picLocks noChangeAspect="1"/>
          </p:cNvPicPr>
          <p:nvPr/>
        </p:nvPicPr>
        <p:blipFill>
          <a:blip r:embed="rId18"/>
          <a:stretch>
            <a:fillRect/>
          </a:stretch>
        </p:blipFill>
        <p:spPr>
          <a:xfrm>
            <a:off x="4286130" y="5615251"/>
            <a:ext cx="400812" cy="496824"/>
          </a:xfrm>
          <a:prstGeom prst="rect">
            <a:avLst/>
          </a:prstGeom>
        </p:spPr>
      </p:pic>
      <p:sp>
        <p:nvSpPr>
          <p:cNvPr id="701" name="Rectangle 700">
            <a:extLst>
              <a:ext uri="{FF2B5EF4-FFF2-40B4-BE49-F238E27FC236}">
                <a16:creationId xmlns:a16="http://schemas.microsoft.com/office/drawing/2014/main" id="{F8477982-8FDB-4134-80B9-AD127B07B924}"/>
              </a:ext>
            </a:extLst>
          </p:cNvPr>
          <p:cNvSpPr/>
          <p:nvPr/>
        </p:nvSpPr>
        <p:spPr>
          <a:xfrm>
            <a:off x="1669605" y="5089426"/>
            <a:ext cx="2103120" cy="276999"/>
          </a:xfrm>
          <a:prstGeom prst="rect">
            <a:avLst/>
          </a:prstGeom>
        </p:spPr>
        <p:txBody>
          <a:bodyPr wrap="square" lIns="0" rIns="0">
            <a:spAutoFit/>
          </a:bodyPr>
          <a:lstStyle/>
          <a:p>
            <a:pPr algn="r"/>
            <a:r>
              <a:rPr lang="en-US" sz="1200">
                <a:latin typeface="+mj-lt"/>
              </a:rPr>
              <a:t>History of violations</a:t>
            </a:r>
          </a:p>
        </p:txBody>
      </p:sp>
      <p:sp>
        <p:nvSpPr>
          <p:cNvPr id="702" name="Oval 701">
            <a:extLst>
              <a:ext uri="{FF2B5EF4-FFF2-40B4-BE49-F238E27FC236}">
                <a16:creationId xmlns:a16="http://schemas.microsoft.com/office/drawing/2014/main" id="{3D2282F4-F164-4610-B6A1-71D5AC04E381}"/>
              </a:ext>
              <a:ext uri="{C183D7F6-B498-43B3-948B-1728B52AA6E4}">
                <adec:decorative xmlns:adec="http://schemas.microsoft.com/office/drawing/2017/decorative" val="1"/>
              </a:ext>
            </a:extLst>
          </p:cNvPr>
          <p:cNvSpPr/>
          <p:nvPr/>
        </p:nvSpPr>
        <p:spPr bwMode="auto">
          <a:xfrm>
            <a:off x="3882397" y="5023671"/>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3" name="Picture 702" descr="Icon showing no iterations">
            <a:extLst>
              <a:ext uri="{FF2B5EF4-FFF2-40B4-BE49-F238E27FC236}">
                <a16:creationId xmlns:a16="http://schemas.microsoft.com/office/drawing/2014/main" id="{977FA82B-A857-4D36-9A86-3DAF25BF17C3}"/>
              </a:ext>
            </a:extLst>
          </p:cNvPr>
          <p:cNvPicPr>
            <a:picLocks noChangeAspect="1"/>
          </p:cNvPicPr>
          <p:nvPr/>
        </p:nvPicPr>
        <p:blipFill>
          <a:blip r:embed="rId19"/>
          <a:stretch>
            <a:fillRect/>
          </a:stretch>
        </p:blipFill>
        <p:spPr>
          <a:xfrm>
            <a:off x="4011175" y="5152449"/>
            <a:ext cx="291084" cy="291084"/>
          </a:xfrm>
          <a:prstGeom prst="rect">
            <a:avLst/>
          </a:prstGeom>
        </p:spPr>
      </p:pic>
      <p:sp>
        <p:nvSpPr>
          <p:cNvPr id="707" name="Rectangle 706">
            <a:extLst>
              <a:ext uri="{FF2B5EF4-FFF2-40B4-BE49-F238E27FC236}">
                <a16:creationId xmlns:a16="http://schemas.microsoft.com/office/drawing/2014/main" id="{F3212AEA-5895-457D-981E-504775C0F293}"/>
              </a:ext>
            </a:extLst>
          </p:cNvPr>
          <p:cNvSpPr/>
          <p:nvPr/>
        </p:nvSpPr>
        <p:spPr>
          <a:xfrm>
            <a:off x="1843634" y="5527649"/>
            <a:ext cx="1602362" cy="276999"/>
          </a:xfrm>
          <a:prstGeom prst="rect">
            <a:avLst/>
          </a:prstGeom>
        </p:spPr>
        <p:txBody>
          <a:bodyPr wrap="none" lIns="0" rIns="0">
            <a:spAutoFit/>
          </a:bodyPr>
          <a:lstStyle/>
          <a:p>
            <a:pPr algn="r"/>
            <a:r>
              <a:rPr lang="en-US" sz="1200">
                <a:latin typeface="+mj-lt"/>
              </a:rPr>
              <a:t>Distracted and careless</a:t>
            </a:r>
          </a:p>
        </p:txBody>
      </p:sp>
      <p:sp>
        <p:nvSpPr>
          <p:cNvPr id="708" name="Oval 707">
            <a:extLst>
              <a:ext uri="{FF2B5EF4-FFF2-40B4-BE49-F238E27FC236}">
                <a16:creationId xmlns:a16="http://schemas.microsoft.com/office/drawing/2014/main" id="{AB1328BC-04FB-453A-A621-4B99F9888A88}"/>
              </a:ext>
              <a:ext uri="{C183D7F6-B498-43B3-948B-1728B52AA6E4}">
                <adec:decorative xmlns:adec="http://schemas.microsoft.com/office/drawing/2017/decorative" val="1"/>
              </a:ext>
            </a:extLst>
          </p:cNvPr>
          <p:cNvSpPr/>
          <p:nvPr/>
        </p:nvSpPr>
        <p:spPr bwMode="auto">
          <a:xfrm>
            <a:off x="3552943" y="535684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9" name="Picture 708" descr="Icon of a stop sign">
            <a:extLst>
              <a:ext uri="{FF2B5EF4-FFF2-40B4-BE49-F238E27FC236}">
                <a16:creationId xmlns:a16="http://schemas.microsoft.com/office/drawing/2014/main" id="{BEEF3238-CCD3-418E-AA5B-6F9A4AE7C097}"/>
              </a:ext>
            </a:extLst>
          </p:cNvPr>
          <p:cNvPicPr>
            <a:picLocks noChangeAspect="1"/>
          </p:cNvPicPr>
          <p:nvPr/>
        </p:nvPicPr>
        <p:blipFill>
          <a:blip r:embed="rId20"/>
          <a:stretch>
            <a:fillRect/>
          </a:stretch>
        </p:blipFill>
        <p:spPr>
          <a:xfrm>
            <a:off x="3627619" y="5484099"/>
            <a:ext cx="399288" cy="294132"/>
          </a:xfrm>
          <a:prstGeom prst="rect">
            <a:avLst/>
          </a:prstGeom>
        </p:spPr>
      </p:pic>
      <p:sp>
        <p:nvSpPr>
          <p:cNvPr id="704" name="Rectangle 703">
            <a:extLst>
              <a:ext uri="{FF2B5EF4-FFF2-40B4-BE49-F238E27FC236}">
                <a16:creationId xmlns:a16="http://schemas.microsoft.com/office/drawing/2014/main" id="{E3018FC8-4C36-4E33-814D-181291777315}"/>
              </a:ext>
            </a:extLst>
          </p:cNvPr>
          <p:cNvSpPr/>
          <p:nvPr/>
        </p:nvSpPr>
        <p:spPr>
          <a:xfrm>
            <a:off x="1471426" y="5965872"/>
            <a:ext cx="1982017" cy="276999"/>
          </a:xfrm>
          <a:prstGeom prst="rect">
            <a:avLst/>
          </a:prstGeom>
        </p:spPr>
        <p:txBody>
          <a:bodyPr wrap="none" lIns="0" rIns="0">
            <a:spAutoFit/>
          </a:bodyPr>
          <a:lstStyle/>
          <a:p>
            <a:pPr algn="r"/>
            <a:r>
              <a:rPr lang="en-US" sz="1200">
                <a:latin typeface="+mj-lt"/>
              </a:rPr>
              <a:t>Disgruntled or disenchanted</a:t>
            </a:r>
          </a:p>
        </p:txBody>
      </p:sp>
      <p:sp>
        <p:nvSpPr>
          <p:cNvPr id="705" name="Oval 704">
            <a:extLst>
              <a:ext uri="{FF2B5EF4-FFF2-40B4-BE49-F238E27FC236}">
                <a16:creationId xmlns:a16="http://schemas.microsoft.com/office/drawing/2014/main" id="{E2D30EEA-1225-40B6-A43D-5C229C947127}"/>
              </a:ext>
              <a:ext uri="{C183D7F6-B498-43B3-948B-1728B52AA6E4}">
                <adec:decorative xmlns:adec="http://schemas.microsoft.com/office/drawing/2017/decorative" val="1"/>
              </a:ext>
            </a:extLst>
          </p:cNvPr>
          <p:cNvSpPr/>
          <p:nvPr/>
        </p:nvSpPr>
        <p:spPr bwMode="auto">
          <a:xfrm>
            <a:off x="3533369" y="5806522"/>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06" name="Picture 705" descr="Icon of an angry face">
            <a:extLst>
              <a:ext uri="{FF2B5EF4-FFF2-40B4-BE49-F238E27FC236}">
                <a16:creationId xmlns:a16="http://schemas.microsoft.com/office/drawing/2014/main" id="{FEC16A7E-BEE5-4A07-966D-B94FD827BD4C}"/>
              </a:ext>
            </a:extLst>
          </p:cNvPr>
          <p:cNvPicPr>
            <a:picLocks noChangeAspect="1"/>
          </p:cNvPicPr>
          <p:nvPr/>
        </p:nvPicPr>
        <p:blipFill>
          <a:blip r:embed="rId21"/>
          <a:stretch>
            <a:fillRect/>
          </a:stretch>
        </p:blipFill>
        <p:spPr>
          <a:xfrm>
            <a:off x="3653003" y="5926156"/>
            <a:ext cx="309372" cy="309372"/>
          </a:xfrm>
          <a:prstGeom prst="rect">
            <a:avLst/>
          </a:prstGeom>
        </p:spPr>
      </p:pic>
      <p:sp>
        <p:nvSpPr>
          <p:cNvPr id="710" name="TextBox 709">
            <a:extLst>
              <a:ext uri="{FF2B5EF4-FFF2-40B4-BE49-F238E27FC236}">
                <a16:creationId xmlns:a16="http://schemas.microsoft.com/office/drawing/2014/main" id="{E8D81E02-D0F5-4C95-94A4-10556C392D9F}"/>
              </a:ext>
            </a:extLst>
          </p:cNvPr>
          <p:cNvSpPr txBox="1"/>
          <p:nvPr/>
        </p:nvSpPr>
        <p:spPr>
          <a:xfrm>
            <a:off x="1713147" y="6365989"/>
            <a:ext cx="2103120" cy="276999"/>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r"/>
            <a:r>
              <a:rPr lang="en-US" sz="1200">
                <a:solidFill>
                  <a:schemeClr val="tx1"/>
                </a:solidFill>
              </a:rPr>
              <a:t>Subject to stressors</a:t>
            </a:r>
          </a:p>
        </p:txBody>
      </p:sp>
      <p:sp>
        <p:nvSpPr>
          <p:cNvPr id="711" name="Oval 710">
            <a:extLst>
              <a:ext uri="{FF2B5EF4-FFF2-40B4-BE49-F238E27FC236}">
                <a16:creationId xmlns:a16="http://schemas.microsoft.com/office/drawing/2014/main" id="{072F694E-EEAE-40BF-80BD-2BDCFF192369}"/>
              </a:ext>
              <a:ext uri="{C183D7F6-B498-43B3-948B-1728B52AA6E4}">
                <adec:decorative xmlns:adec="http://schemas.microsoft.com/office/drawing/2017/decorative" val="1"/>
              </a:ext>
            </a:extLst>
          </p:cNvPr>
          <p:cNvSpPr/>
          <p:nvPr/>
        </p:nvSpPr>
        <p:spPr bwMode="auto">
          <a:xfrm>
            <a:off x="3882397" y="6133269"/>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12" name="Picture 711" descr="Icon of three rectangles on top of one another">
            <a:extLst>
              <a:ext uri="{FF2B5EF4-FFF2-40B4-BE49-F238E27FC236}">
                <a16:creationId xmlns:a16="http://schemas.microsoft.com/office/drawing/2014/main" id="{5FF8B3F0-9D47-457F-8E33-76581BD4A249}"/>
              </a:ext>
            </a:extLst>
          </p:cNvPr>
          <p:cNvPicPr>
            <a:picLocks noChangeAspect="1"/>
          </p:cNvPicPr>
          <p:nvPr/>
        </p:nvPicPr>
        <p:blipFill>
          <a:blip r:embed="rId22"/>
          <a:stretch>
            <a:fillRect/>
          </a:stretch>
        </p:blipFill>
        <p:spPr>
          <a:xfrm>
            <a:off x="3956311" y="6260523"/>
            <a:ext cx="400812" cy="294132"/>
          </a:xfrm>
          <a:prstGeom prst="rect">
            <a:avLst/>
          </a:prstGeom>
        </p:spPr>
      </p:pic>
      <p:pic>
        <p:nvPicPr>
          <p:cNvPr id="713" name="Picture 712" descr="icon showing warning">
            <a:extLst>
              <a:ext uri="{FF2B5EF4-FFF2-40B4-BE49-F238E27FC236}">
                <a16:creationId xmlns:a16="http://schemas.microsoft.com/office/drawing/2014/main" id="{2ADC65D6-C5E0-4B5C-9AA5-BE0C76C82589}"/>
              </a:ext>
            </a:extLst>
          </p:cNvPr>
          <p:cNvPicPr>
            <a:picLocks noChangeAspect="1"/>
          </p:cNvPicPr>
          <p:nvPr/>
        </p:nvPicPr>
        <p:blipFill>
          <a:blip r:embed="rId23"/>
          <a:stretch>
            <a:fillRect/>
          </a:stretch>
        </p:blipFill>
        <p:spPr>
          <a:xfrm>
            <a:off x="4718129" y="5743428"/>
            <a:ext cx="571500" cy="505968"/>
          </a:xfrm>
          <a:prstGeom prst="rect">
            <a:avLst/>
          </a:prstGeom>
        </p:spPr>
      </p:pic>
      <p:sp>
        <p:nvSpPr>
          <p:cNvPr id="715" name="Freeform: Shape 714">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4D49A52D-F364-4954-8538-1043CFE8EE30}"/>
              </a:ext>
              <a:ext uri="{C183D7F6-B498-43B3-948B-1728B52AA6E4}">
                <adec:decorative xmlns:adec="http://schemas.microsoft.com/office/drawing/2017/decorative" val="1"/>
              </a:ext>
            </a:extLst>
          </p:cNvPr>
          <p:cNvSpPr/>
          <p:nvPr/>
        </p:nvSpPr>
        <p:spPr>
          <a:xfrm>
            <a:off x="0" y="4611530"/>
            <a:ext cx="12192000" cy="2246471"/>
          </a:xfrm>
          <a:custGeom>
            <a:avLst/>
            <a:gdLst>
              <a:gd name="connsiteX0" fmla="*/ 0 w 12192000"/>
              <a:gd name="connsiteY0" fmla="*/ 942891 h 2246471"/>
              <a:gd name="connsiteX1" fmla="*/ 1 w 12192000"/>
              <a:gd name="connsiteY1" fmla="*/ 942891 h 2246471"/>
              <a:gd name="connsiteX2" fmla="*/ 1 w 12192000"/>
              <a:gd name="connsiteY2" fmla="*/ 2246471 h 2246471"/>
              <a:gd name="connsiteX3" fmla="*/ 0 w 12192000"/>
              <a:gd name="connsiteY3" fmla="*/ 2246471 h 2246471"/>
              <a:gd name="connsiteX4" fmla="*/ 6429833 w 12192000"/>
              <a:gd name="connsiteY4" fmla="*/ 0 h 2246471"/>
              <a:gd name="connsiteX5" fmla="*/ 6493471 w 12192000"/>
              <a:gd name="connsiteY5" fmla="*/ 621 h 2246471"/>
              <a:gd name="connsiteX6" fmla="*/ 12192000 w 12192000"/>
              <a:gd name="connsiteY6" fmla="*/ 942891 h 2246471"/>
              <a:gd name="connsiteX7" fmla="*/ 12192000 w 12192000"/>
              <a:gd name="connsiteY7" fmla="*/ 2246471 h 2246471"/>
              <a:gd name="connsiteX8" fmla="*/ 6092068 w 12192000"/>
              <a:gd name="connsiteY8" fmla="*/ 2246471 h 2246471"/>
              <a:gd name="connsiteX9" fmla="*/ 6092068 w 12192000"/>
              <a:gd name="connsiteY9" fmla="*/ 196058 h 2246471"/>
              <a:gd name="connsiteX10" fmla="*/ 6095996 w 12192000"/>
              <a:gd name="connsiteY10" fmla="*/ 196454 h 2246471"/>
              <a:gd name="connsiteX11" fmla="*/ 6415371 w 12192000"/>
              <a:gd name="connsiteY11" fmla="*/ 26644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46471">
                <a:moveTo>
                  <a:pt x="0" y="942891"/>
                </a:moveTo>
                <a:lnTo>
                  <a:pt x="1" y="942891"/>
                </a:lnTo>
                <a:lnTo>
                  <a:pt x="1" y="2246471"/>
                </a:lnTo>
                <a:lnTo>
                  <a:pt x="0" y="2246471"/>
                </a:lnTo>
                <a:close/>
                <a:moveTo>
                  <a:pt x="6429833" y="0"/>
                </a:moveTo>
                <a:lnTo>
                  <a:pt x="6493471" y="621"/>
                </a:lnTo>
                <a:cubicBezTo>
                  <a:pt x="8476208" y="39356"/>
                  <a:pt x="10388798" y="367224"/>
                  <a:pt x="12192000" y="942891"/>
                </a:cubicBezTo>
                <a:lnTo>
                  <a:pt x="12192000" y="2246471"/>
                </a:lnTo>
                <a:lnTo>
                  <a:pt x="6092068" y="2246471"/>
                </a:lnTo>
                <a:lnTo>
                  <a:pt x="6092068" y="196058"/>
                </a:lnTo>
                <a:lnTo>
                  <a:pt x="6095996" y="196454"/>
                </a:lnTo>
                <a:cubicBezTo>
                  <a:pt x="6228943" y="196454"/>
                  <a:pt x="6346156" y="129095"/>
                  <a:pt x="6415371" y="26644"/>
                </a:cubicBezTo>
                <a:close/>
              </a:path>
            </a:pathLst>
          </a:custGeom>
          <a:solidFill>
            <a:schemeClr val="accent3">
              <a:lumMod val="60000"/>
              <a:lumOff val="40000"/>
            </a:schemeClr>
          </a:solidFill>
          <a:ln w="6350" cap="flat">
            <a:noFill/>
            <a:prstDash val="solid"/>
            <a:miter/>
          </a:ln>
        </p:spPr>
        <p:txBody>
          <a:bodyPr wrap="square" rtlCol="0" anchor="ctr">
            <a:noAutofit/>
          </a:bodyPr>
          <a:lstStyle/>
          <a:p>
            <a:endParaRPr lang="en-US"/>
          </a:p>
        </p:txBody>
      </p:sp>
      <p:cxnSp>
        <p:nvCxnSpPr>
          <p:cNvPr id="717" name="Straight Arrow Connector 716" descr="Arrow going right">
            <a:extLst>
              <a:ext uri="{FF2B5EF4-FFF2-40B4-BE49-F238E27FC236}">
                <a16:creationId xmlns:a16="http://schemas.microsoft.com/office/drawing/2014/main" id="{9D0E091F-ECBA-458B-8348-7F52404713E9}"/>
              </a:ext>
            </a:extLst>
          </p:cNvPr>
          <p:cNvCxnSpPr>
            <a:cxnSpLocks/>
          </p:cNvCxnSpPr>
          <p:nvPr/>
        </p:nvCxnSpPr>
        <p:spPr>
          <a:xfrm>
            <a:off x="5187950" y="5988545"/>
            <a:ext cx="1361445"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8" name="Oval 717">
            <a:extLst>
              <a:ext uri="{FF2B5EF4-FFF2-40B4-BE49-F238E27FC236}">
                <a16:creationId xmlns:a16="http://schemas.microsoft.com/office/drawing/2014/main" id="{A748A3EE-ACD6-46A4-9E61-A93A9DBBC973}"/>
              </a:ext>
              <a:ext uri="{C183D7F6-B498-43B3-948B-1728B52AA6E4}">
                <adec:decorative xmlns:adec="http://schemas.microsoft.com/office/drawing/2017/decorative" val="1"/>
              </a:ext>
            </a:extLst>
          </p:cNvPr>
          <p:cNvSpPr/>
          <p:nvPr/>
        </p:nvSpPr>
        <p:spPr bwMode="auto">
          <a:xfrm>
            <a:off x="6549395"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19" name="Picture 718" descr="Icon of a data security of a user">
            <a:extLst>
              <a:ext uri="{FF2B5EF4-FFF2-40B4-BE49-F238E27FC236}">
                <a16:creationId xmlns:a16="http://schemas.microsoft.com/office/drawing/2014/main" id="{64F588A1-C1FD-4028-A93A-5392D3E8453D}"/>
              </a:ext>
            </a:extLst>
          </p:cNvPr>
          <p:cNvPicPr>
            <a:picLocks noChangeAspect="1"/>
          </p:cNvPicPr>
          <p:nvPr/>
        </p:nvPicPr>
        <p:blipFill>
          <a:blip r:embed="rId25"/>
          <a:stretch>
            <a:fillRect/>
          </a:stretch>
        </p:blipFill>
        <p:spPr>
          <a:xfrm>
            <a:off x="6637025" y="5852147"/>
            <a:ext cx="373380" cy="272796"/>
          </a:xfrm>
          <a:prstGeom prst="rect">
            <a:avLst/>
          </a:prstGeom>
        </p:spPr>
      </p:pic>
      <p:sp>
        <p:nvSpPr>
          <p:cNvPr id="720" name="TextBox 719">
            <a:extLst>
              <a:ext uri="{FF2B5EF4-FFF2-40B4-BE49-F238E27FC236}">
                <a16:creationId xmlns:a16="http://schemas.microsoft.com/office/drawing/2014/main" id="{3E24BAD0-F2BA-4822-94A5-D2F415664110}"/>
              </a:ext>
            </a:extLst>
          </p:cNvPr>
          <p:cNvSpPr txBox="1"/>
          <p:nvPr/>
        </p:nvSpPr>
        <p:spPr>
          <a:xfrm>
            <a:off x="6171411" y="6294127"/>
            <a:ext cx="1341098"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Insider has access to sensitive data</a:t>
            </a:r>
          </a:p>
        </p:txBody>
      </p:sp>
      <p:cxnSp>
        <p:nvCxnSpPr>
          <p:cNvPr id="721" name="Straight Arrow Connector 720" descr="Arrow going right">
            <a:extLst>
              <a:ext uri="{FF2B5EF4-FFF2-40B4-BE49-F238E27FC236}">
                <a16:creationId xmlns:a16="http://schemas.microsoft.com/office/drawing/2014/main" id="{DFE4DFF2-845B-490D-B4F7-91B776F882D8}"/>
              </a:ext>
            </a:extLst>
          </p:cNvPr>
          <p:cNvCxnSpPr>
            <a:cxnSpLocks/>
            <a:stCxn id="718" idx="6"/>
          </p:cNvCxnSpPr>
          <p:nvPr/>
        </p:nvCxnSpPr>
        <p:spPr>
          <a:xfrm>
            <a:off x="7098035" y="5988545"/>
            <a:ext cx="1016568"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C2BAF2D7-00BF-4DE3-81C1-BA4EDE0ADB8D}"/>
              </a:ext>
              <a:ext uri="{C183D7F6-B498-43B3-948B-1728B52AA6E4}">
                <adec:decorative xmlns:adec="http://schemas.microsoft.com/office/drawing/2017/decorative" val="1"/>
              </a:ext>
            </a:extLst>
          </p:cNvPr>
          <p:cNvSpPr/>
          <p:nvPr/>
        </p:nvSpPr>
        <p:spPr bwMode="auto">
          <a:xfrm>
            <a:off x="8114603" y="5714225"/>
            <a:ext cx="548640" cy="548640"/>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23" name="Picture 722" descr="Icon of interconnected circles">
            <a:extLst>
              <a:ext uri="{FF2B5EF4-FFF2-40B4-BE49-F238E27FC236}">
                <a16:creationId xmlns:a16="http://schemas.microsoft.com/office/drawing/2014/main" id="{1EC50416-3B62-41E4-84EF-C9A739C23C1C}"/>
              </a:ext>
            </a:extLst>
          </p:cNvPr>
          <p:cNvPicPr>
            <a:picLocks noChangeAspect="1"/>
          </p:cNvPicPr>
          <p:nvPr/>
        </p:nvPicPr>
        <p:blipFill>
          <a:blip r:embed="rId26"/>
          <a:stretch>
            <a:fillRect/>
          </a:stretch>
        </p:blipFill>
        <p:spPr>
          <a:xfrm>
            <a:off x="8228903" y="5830049"/>
            <a:ext cx="320040" cy="316992"/>
          </a:xfrm>
          <a:prstGeom prst="rect">
            <a:avLst/>
          </a:prstGeom>
        </p:spPr>
      </p:pic>
      <p:sp>
        <p:nvSpPr>
          <p:cNvPr id="724" name="TextBox 723">
            <a:extLst>
              <a:ext uri="{FF2B5EF4-FFF2-40B4-BE49-F238E27FC236}">
                <a16:creationId xmlns:a16="http://schemas.microsoft.com/office/drawing/2014/main" id="{1C9420A6-BC86-4DD9-923A-434A5190F362}"/>
              </a:ext>
            </a:extLst>
          </p:cNvPr>
          <p:cNvSpPr txBox="1"/>
          <p:nvPr/>
        </p:nvSpPr>
        <p:spPr>
          <a:xfrm>
            <a:off x="7785732" y="6294127"/>
            <a:ext cx="1206383"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Anomalous</a:t>
            </a:r>
            <a:r>
              <a:rPr lang="en-US" sz="1200"/>
              <a:t> </a:t>
            </a:r>
            <a:r>
              <a:rPr lang="en-US" sz="1200">
                <a:solidFill>
                  <a:schemeClr val="tx1"/>
                </a:solidFill>
              </a:rPr>
              <a:t>activity detected</a:t>
            </a:r>
          </a:p>
        </p:txBody>
      </p:sp>
      <p:sp>
        <p:nvSpPr>
          <p:cNvPr id="725" name="Freeform: Shape 724" descr="Arrow going right">
            <a:extLst>
              <a:ext uri="{FF2B5EF4-FFF2-40B4-BE49-F238E27FC236}">
                <a16:creationId xmlns:a16="http://schemas.microsoft.com/office/drawing/2014/main" id="{55C1660E-840D-479A-AF22-66E682DFBB03}"/>
              </a:ext>
            </a:extLst>
          </p:cNvPr>
          <p:cNvSpPr/>
          <p:nvPr/>
        </p:nvSpPr>
        <p:spPr bwMode="auto">
          <a:xfrm flipV="1">
            <a:off x="8680317" y="5603683"/>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6" name="object 60">
            <a:extLst>
              <a:ext uri="{FF2B5EF4-FFF2-40B4-BE49-F238E27FC236}">
                <a16:creationId xmlns:a16="http://schemas.microsoft.com/office/drawing/2014/main" id="{6F87A598-FF4B-4610-B20C-DBAD73D2036B}"/>
              </a:ext>
              <a:ext uri="{C183D7F6-B498-43B3-948B-1728B52AA6E4}">
                <adec:decorative xmlns:adec="http://schemas.microsoft.com/office/drawing/2017/decorative" val="1"/>
              </a:ext>
            </a:extLst>
          </p:cNvPr>
          <p:cNvSpPr>
            <a:spLocks noChangeAspect="1"/>
          </p:cNvSpPr>
          <p:nvPr/>
        </p:nvSpPr>
        <p:spPr>
          <a:xfrm>
            <a:off x="9428761" y="5358111"/>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27" name="Picture 726" descr="Icon of a server">
            <a:extLst>
              <a:ext uri="{FF2B5EF4-FFF2-40B4-BE49-F238E27FC236}">
                <a16:creationId xmlns:a16="http://schemas.microsoft.com/office/drawing/2014/main" id="{B2FAF395-17B8-4B5C-BBF7-8BA84D7855A0}"/>
              </a:ext>
            </a:extLst>
          </p:cNvPr>
          <p:cNvPicPr>
            <a:picLocks noChangeAspect="1"/>
          </p:cNvPicPr>
          <p:nvPr/>
        </p:nvPicPr>
        <p:blipFill>
          <a:blip r:embed="rId27"/>
          <a:stretch>
            <a:fillRect/>
          </a:stretch>
        </p:blipFill>
        <p:spPr>
          <a:xfrm>
            <a:off x="9516391" y="5449551"/>
            <a:ext cx="373380" cy="365760"/>
          </a:xfrm>
          <a:prstGeom prst="rect">
            <a:avLst/>
          </a:prstGeom>
        </p:spPr>
      </p:pic>
      <p:sp>
        <p:nvSpPr>
          <p:cNvPr id="728" name="TextBox 727">
            <a:extLst>
              <a:ext uri="{FF2B5EF4-FFF2-40B4-BE49-F238E27FC236}">
                <a16:creationId xmlns:a16="http://schemas.microsoft.com/office/drawing/2014/main" id="{564C2BB9-4AFB-45A4-9347-BE5868D38290}"/>
              </a:ext>
            </a:extLst>
          </p:cNvPr>
          <p:cNvSpPr txBox="1"/>
          <p:nvPr/>
        </p:nvSpPr>
        <p:spPr>
          <a:xfrm>
            <a:off x="9970511" y="5423013"/>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Data  leakage</a:t>
            </a:r>
          </a:p>
        </p:txBody>
      </p:sp>
      <p:sp>
        <p:nvSpPr>
          <p:cNvPr id="729" name="Freeform: Shape 728" descr="Arrow going right">
            <a:extLst>
              <a:ext uri="{FF2B5EF4-FFF2-40B4-BE49-F238E27FC236}">
                <a16:creationId xmlns:a16="http://schemas.microsoft.com/office/drawing/2014/main" id="{E635ABA8-7D7D-441A-B3CA-446679BD12DD}"/>
              </a:ext>
            </a:extLst>
          </p:cNvPr>
          <p:cNvSpPr/>
          <p:nvPr/>
        </p:nvSpPr>
        <p:spPr bwMode="auto">
          <a:xfrm>
            <a:off x="8680317" y="6024580"/>
            <a:ext cx="699707" cy="338119"/>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0" name="object 60">
            <a:extLst>
              <a:ext uri="{FF2B5EF4-FFF2-40B4-BE49-F238E27FC236}">
                <a16:creationId xmlns:a16="http://schemas.microsoft.com/office/drawing/2014/main" id="{716EB192-7ADD-41A6-8A99-52199870B623}"/>
              </a:ext>
              <a:ext uri="{C183D7F6-B498-43B3-948B-1728B52AA6E4}">
                <adec:decorative xmlns:adec="http://schemas.microsoft.com/office/drawing/2017/decorative" val="1"/>
              </a:ext>
            </a:extLst>
          </p:cNvPr>
          <p:cNvSpPr>
            <a:spLocks noChangeAspect="1"/>
          </p:cNvSpPr>
          <p:nvPr/>
        </p:nvSpPr>
        <p:spPr>
          <a:xfrm>
            <a:off x="9428761" y="6070340"/>
            <a:ext cx="548640" cy="54864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731" name="Picture 730" descr="Icons of three circles connected to a PC">
            <a:extLst>
              <a:ext uri="{FF2B5EF4-FFF2-40B4-BE49-F238E27FC236}">
                <a16:creationId xmlns:a16="http://schemas.microsoft.com/office/drawing/2014/main" id="{021FD4A7-029A-4AF1-917C-D7B2369199DE}"/>
              </a:ext>
            </a:extLst>
          </p:cNvPr>
          <p:cNvPicPr>
            <a:picLocks noChangeAspect="1"/>
          </p:cNvPicPr>
          <p:nvPr/>
        </p:nvPicPr>
        <p:blipFill>
          <a:blip r:embed="rId28"/>
          <a:stretch>
            <a:fillRect/>
          </a:stretch>
        </p:blipFill>
        <p:spPr>
          <a:xfrm>
            <a:off x="9484387" y="6235694"/>
            <a:ext cx="437388" cy="217932"/>
          </a:xfrm>
          <a:prstGeom prst="rect">
            <a:avLst/>
          </a:prstGeom>
        </p:spPr>
      </p:pic>
      <p:sp>
        <p:nvSpPr>
          <p:cNvPr id="732" name="TextBox 731">
            <a:extLst>
              <a:ext uri="{FF2B5EF4-FFF2-40B4-BE49-F238E27FC236}">
                <a16:creationId xmlns:a16="http://schemas.microsoft.com/office/drawing/2014/main" id="{04206862-8FB2-435D-97C2-E9209A633A1F}"/>
              </a:ext>
            </a:extLst>
          </p:cNvPr>
          <p:cNvSpPr txBox="1"/>
          <p:nvPr/>
        </p:nvSpPr>
        <p:spPr>
          <a:xfrm>
            <a:off x="9970511" y="6189322"/>
            <a:ext cx="807562" cy="461665"/>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Potential sabotage</a:t>
            </a:r>
          </a:p>
        </p:txBody>
      </p:sp>
      <p:sp>
        <p:nvSpPr>
          <p:cNvPr id="733" name="Freeform: Shape 732" descr="Arrow going upwards">
            <a:extLst>
              <a:ext uri="{FF2B5EF4-FFF2-40B4-BE49-F238E27FC236}">
                <a16:creationId xmlns:a16="http://schemas.microsoft.com/office/drawing/2014/main" id="{B8AE918E-C46C-4936-B671-DB35BFB53DD3}"/>
              </a:ext>
            </a:extLst>
          </p:cNvPr>
          <p:cNvSpPr/>
          <p:nvPr/>
        </p:nvSpPr>
        <p:spPr bwMode="auto">
          <a:xfrm>
            <a:off x="8398254" y="2304137"/>
            <a:ext cx="3242310" cy="3397726"/>
          </a:xfrm>
          <a:custGeom>
            <a:avLst/>
            <a:gdLst>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 name="connsiteX4" fmla="*/ 2895600 w 3340100"/>
              <a:gd name="connsiteY4" fmla="*/ 0 h 3479800"/>
              <a:gd name="connsiteX0" fmla="*/ 0 w 3340100"/>
              <a:gd name="connsiteY0" fmla="*/ 3492511 h 3492511"/>
              <a:gd name="connsiteX1" fmla="*/ 0 w 3340100"/>
              <a:gd name="connsiteY1" fmla="*/ 2997211 h 3492511"/>
              <a:gd name="connsiteX2" fmla="*/ 3340100 w 3340100"/>
              <a:gd name="connsiteY2" fmla="*/ 2997211 h 3492511"/>
              <a:gd name="connsiteX3" fmla="*/ 3340100 w 3340100"/>
              <a:gd name="connsiteY3" fmla="*/ 12711 h 3492511"/>
              <a:gd name="connsiteX4" fmla="*/ 1882069 w 3340100"/>
              <a:gd name="connsiteY4" fmla="*/ 0 h 3492511"/>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882069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2070633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955727 w 3340100"/>
              <a:gd name="connsiteY4" fmla="*/ 0 h 3486156"/>
              <a:gd name="connsiteX0" fmla="*/ 0 w 3340100"/>
              <a:gd name="connsiteY0" fmla="*/ 3479955 h 3479955"/>
              <a:gd name="connsiteX1" fmla="*/ 0 w 3340100"/>
              <a:gd name="connsiteY1" fmla="*/ 2984655 h 3479955"/>
              <a:gd name="connsiteX2" fmla="*/ 3340100 w 3340100"/>
              <a:gd name="connsiteY2" fmla="*/ 2984655 h 3479955"/>
              <a:gd name="connsiteX3" fmla="*/ 3340100 w 3340100"/>
              <a:gd name="connsiteY3" fmla="*/ 155 h 3479955"/>
              <a:gd name="connsiteX4" fmla="*/ 2640692 w 3340100"/>
              <a:gd name="connsiteY4" fmla="*/ 16365 h 3479955"/>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Lst>
            <a:ahLst/>
            <a:cxnLst>
              <a:cxn ang="0">
                <a:pos x="connsiteX0" y="connsiteY0"/>
              </a:cxn>
              <a:cxn ang="0">
                <a:pos x="connsiteX1" y="connsiteY1"/>
              </a:cxn>
              <a:cxn ang="0">
                <a:pos x="connsiteX2" y="connsiteY2"/>
              </a:cxn>
              <a:cxn ang="0">
                <a:pos x="connsiteX3" y="connsiteY3"/>
              </a:cxn>
            </a:cxnLst>
            <a:rect l="l" t="t" r="r" b="b"/>
            <a:pathLst>
              <a:path w="3340100" h="3479800">
                <a:moveTo>
                  <a:pt x="0" y="3479800"/>
                </a:moveTo>
                <a:lnTo>
                  <a:pt x="0" y="2984500"/>
                </a:lnTo>
                <a:lnTo>
                  <a:pt x="3340100" y="2984500"/>
                </a:lnTo>
                <a:lnTo>
                  <a:pt x="3340100" y="0"/>
                </a:ln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403410F-D626-4D2B-AF3E-89BBCA57625A}"/>
              </a:ext>
            </a:extLst>
          </p:cNvPr>
          <p:cNvSpPr txBox="1"/>
          <p:nvPr/>
        </p:nvSpPr>
        <p:spPr>
          <a:xfrm>
            <a:off x="0" y="-449532"/>
            <a:ext cx="4446106" cy="307777"/>
          </a:xfrm>
          <a:prstGeom prst="rect">
            <a:avLst/>
          </a:prstGeom>
          <a:noFill/>
        </p:spPr>
        <p:txBody>
          <a:bodyPr wrap="square" lIns="0" tIns="0" rIns="0" bIns="0" rtlCol="0">
            <a:spAutoFit/>
          </a:bodyPr>
          <a:lstStyle/>
          <a:p>
            <a:pPr algn="l"/>
            <a:r>
              <a:rPr lang="en-US" sz="2000">
                <a:solidFill>
                  <a:schemeClr val="bg1">
                    <a:lumMod val="75000"/>
                  </a:schemeClr>
                </a:solidFill>
              </a:rPr>
              <a:t>ANIMATED SLIDE</a:t>
            </a:r>
          </a:p>
        </p:txBody>
      </p:sp>
      <p:sp>
        <p:nvSpPr>
          <p:cNvPr id="116" name="TextBox 115">
            <a:hlinkClick r:id="rId29"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78F52DAB-FD66-4C59-9D3A-EFDBB249D8DD}"/>
              </a:ext>
            </a:extLst>
          </p:cNvPr>
          <p:cNvSpPr txBox="1"/>
          <p:nvPr/>
        </p:nvSpPr>
        <p:spPr>
          <a:xfrm>
            <a:off x="2478536" y="3683000"/>
            <a:ext cx="2449666" cy="79542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Microsoft Defender for Cloud</a:t>
            </a:r>
          </a:p>
        </p:txBody>
      </p:sp>
      <p:sp>
        <p:nvSpPr>
          <p:cNvPr id="109" name="Title 1">
            <a:extLst>
              <a:ext uri="{FF2B5EF4-FFF2-40B4-BE49-F238E27FC236}">
                <a16:creationId xmlns:a16="http://schemas.microsoft.com/office/drawing/2014/main" id="{2BE980C6-DFB8-443B-A2BD-C8F459C3D29C}"/>
              </a:ext>
            </a:extLst>
          </p:cNvPr>
          <p:cNvSpPr txBox="1">
            <a:spLocks/>
          </p:cNvSpPr>
          <p:nvPr/>
        </p:nvSpPr>
        <p:spPr>
          <a:xfrm>
            <a:off x="395214" y="88546"/>
            <a:ext cx="11409343" cy="492443"/>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4000" b="0" kern="1200" cap="none" spc="-150" baseline="0" dirty="0" smtClean="0">
                <a:ln w="3175">
                  <a:noFill/>
                </a:ln>
                <a:solidFill>
                  <a:srgbClr val="000000"/>
                </a:solidFill>
                <a:effectLst/>
                <a:latin typeface="+mj-lt"/>
                <a:ea typeface="+mn-ea"/>
                <a:cs typeface="Segoe UI" pitchFamily="34" charset="0"/>
              </a:defRPr>
            </a:lvl1pPr>
          </a:lstStyle>
          <a:p>
            <a:r>
              <a:rPr lang="en-US" sz="3200"/>
              <a:t>Defend across attack chains</a:t>
            </a:r>
            <a:br>
              <a:rPr lang="en-US" sz="3200"/>
            </a:br>
            <a:r>
              <a:rPr lang="en-US" sz="2000" i="1" spc="-50">
                <a:gradFill>
                  <a:gsLst>
                    <a:gs pos="82000">
                      <a:schemeClr val="tx1"/>
                    </a:gs>
                    <a:gs pos="0">
                      <a:schemeClr val="tx1"/>
                    </a:gs>
                  </a:gsLst>
                  <a:lin ang="2700000" scaled="1"/>
                </a:gradFill>
                <a:latin typeface="+mn-lt"/>
              </a:rPr>
              <a:t>Insider and external threats</a:t>
            </a:r>
          </a:p>
        </p:txBody>
      </p:sp>
      <p:sp>
        <p:nvSpPr>
          <p:cNvPr id="110" name="TextBox 109">
            <a:extLst>
              <a:ext uri="{FF2B5EF4-FFF2-40B4-BE49-F238E27FC236}">
                <a16:creationId xmlns:a16="http://schemas.microsoft.com/office/drawing/2014/main" id="{4EE31E9A-D6E5-418F-AC59-C544809360ED}"/>
              </a:ext>
            </a:extLst>
          </p:cNvPr>
          <p:cNvSpPr txBox="1"/>
          <p:nvPr/>
        </p:nvSpPr>
        <p:spPr>
          <a:xfrm>
            <a:off x="10019409" y="816899"/>
            <a:ext cx="2045266"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0"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1" name="Picture 110">
            <a:extLst>
              <a:ext uri="{FF2B5EF4-FFF2-40B4-BE49-F238E27FC236}">
                <a16:creationId xmlns:a16="http://schemas.microsoft.com/office/drawing/2014/main" id="{E6A5A3D4-037A-4F28-9268-783171D0D2F0}"/>
              </a:ext>
            </a:extLst>
          </p:cNvPr>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bwMode="invGray">
          <a:xfrm>
            <a:off x="8997197" y="767047"/>
            <a:ext cx="1038388" cy="222436"/>
          </a:xfrm>
          <a:prstGeom prst="rect">
            <a:avLst/>
          </a:prstGeom>
        </p:spPr>
      </p:pic>
      <p:sp>
        <p:nvSpPr>
          <p:cNvPr id="2" name="TextBox 1">
            <a:hlinkClick r:id="rId24"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BF665788-C81E-4F6A-AD1A-BC8AA1FD62DD}"/>
              </a:ext>
            </a:extLst>
          </p:cNvPr>
          <p:cNvSpPr txBox="1"/>
          <p:nvPr/>
        </p:nvSpPr>
        <p:spPr>
          <a:xfrm>
            <a:off x="6317834" y="4851213"/>
            <a:ext cx="1389804" cy="553998"/>
          </a:xfrm>
          <a:prstGeom prst="rect">
            <a:avLst/>
          </a:prstGeom>
          <a:noFill/>
        </p:spPr>
        <p:txBody>
          <a:bodyPr wrap="none" lIns="0" tIns="0" rIns="0" bIns="0" rtlCol="0">
            <a:spAutoFit/>
          </a:bodyPr>
          <a:lstStyle/>
          <a:p>
            <a:pPr>
              <a:defRPr/>
            </a:pPr>
            <a:r>
              <a:rPr lang="en-US" kern="0">
                <a:latin typeface="+mj-lt"/>
                <a:cs typeface="Segoe UI" charset="0"/>
              </a:rPr>
              <a:t>Insider risk </a:t>
            </a:r>
            <a:br>
              <a:rPr lang="en-US" kern="0">
                <a:latin typeface="+mj-lt"/>
                <a:cs typeface="Segoe UI" charset="0"/>
              </a:rPr>
            </a:br>
            <a:r>
              <a:rPr lang="en-US" kern="0">
                <a:latin typeface="+mj-lt"/>
                <a:cs typeface="Segoe UI" charset="0"/>
              </a:rPr>
              <a:t>management</a:t>
            </a:r>
          </a:p>
        </p:txBody>
      </p:sp>
      <p:grpSp>
        <p:nvGrpSpPr>
          <p:cNvPr id="113" name="Group 112">
            <a:extLst>
              <a:ext uri="{FF2B5EF4-FFF2-40B4-BE49-F238E27FC236}">
                <a16:creationId xmlns:a16="http://schemas.microsoft.com/office/drawing/2014/main" id="{D544887F-B1CC-4BA3-BBDA-0D986A71A116}"/>
              </a:ext>
            </a:extLst>
          </p:cNvPr>
          <p:cNvGrpSpPr/>
          <p:nvPr/>
        </p:nvGrpSpPr>
        <p:grpSpPr>
          <a:xfrm>
            <a:off x="0" y="4037677"/>
            <a:ext cx="12192000" cy="1516743"/>
            <a:chOff x="0" y="4037677"/>
            <a:chExt cx="12192000" cy="1516743"/>
          </a:xfrm>
        </p:grpSpPr>
        <p:sp>
          <p:nvSpPr>
            <p:cNvPr id="114" name="Graphic 8">
              <a:extLst>
                <a:ext uri="{FF2B5EF4-FFF2-40B4-BE49-F238E27FC236}">
                  <a16:creationId xmlns:a16="http://schemas.microsoft.com/office/drawing/2014/main" id="{4C97C3CB-40F5-4138-98D5-B15DF1BA4F6D}"/>
                </a:ext>
                <a:ext uri="{C183D7F6-B498-43B3-948B-1728B52AA6E4}">
                  <adec:decorative xmlns:adec="http://schemas.microsoft.com/office/drawing/2017/decorative" val="1"/>
                </a:ext>
              </a:extLst>
            </p:cNvPr>
            <p:cNvSpPr/>
            <p:nvPr/>
          </p:nvSpPr>
          <p:spPr>
            <a:xfrm>
              <a:off x="0" y="4309820"/>
              <a:ext cx="12192000" cy="1244600"/>
            </a:xfrm>
            <a:custGeom>
              <a:avLst/>
              <a:gdLst>
                <a:gd name="connsiteX0" fmla="*/ 12192000 w 12192000"/>
                <a:gd name="connsiteY0" fmla="*/ 912495 h 1244600"/>
                <a:gd name="connsiteX1" fmla="*/ 10268585 w 12192000"/>
                <a:gd name="connsiteY1" fmla="*/ 421005 h 1244600"/>
                <a:gd name="connsiteX2" fmla="*/ 6096000 w 12192000"/>
                <a:gd name="connsiteY2" fmla="*/ 0 h 1244600"/>
                <a:gd name="connsiteX3" fmla="*/ 1923415 w 12192000"/>
                <a:gd name="connsiteY3" fmla="*/ 420370 h 1244600"/>
                <a:gd name="connsiteX4" fmla="*/ 0 w 12192000"/>
                <a:gd name="connsiteY4" fmla="*/ 912495 h 1244600"/>
                <a:gd name="connsiteX5" fmla="*/ 0 w 12192000"/>
                <a:gd name="connsiteY5" fmla="*/ 1244600 h 1244600"/>
                <a:gd name="connsiteX6" fmla="*/ 6096000 w 12192000"/>
                <a:gd name="connsiteY6" fmla="*/ 298450 h 1244600"/>
                <a:gd name="connsiteX7" fmla="*/ 12192000 w 12192000"/>
                <a:gd name="connsiteY7" fmla="*/ 1244600 h 1244600"/>
                <a:gd name="connsiteX8" fmla="*/ 12192000 w 12192000"/>
                <a:gd name="connsiteY8" fmla="*/ 912495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244600">
                  <a:moveTo>
                    <a:pt x="12192000" y="912495"/>
                  </a:moveTo>
                  <a:cubicBezTo>
                    <a:pt x="11558905" y="717550"/>
                    <a:pt x="10916285" y="553085"/>
                    <a:pt x="10268585" y="421005"/>
                  </a:cubicBezTo>
                  <a:cubicBezTo>
                    <a:pt x="8904605" y="141605"/>
                    <a:pt x="7500620" y="0"/>
                    <a:pt x="6096000" y="0"/>
                  </a:cubicBezTo>
                  <a:cubicBezTo>
                    <a:pt x="4691380" y="0"/>
                    <a:pt x="3287395" y="141605"/>
                    <a:pt x="1923415" y="420370"/>
                  </a:cubicBezTo>
                  <a:cubicBezTo>
                    <a:pt x="1275715" y="553085"/>
                    <a:pt x="633095" y="717550"/>
                    <a:pt x="0" y="912495"/>
                  </a:cubicBezTo>
                  <a:lnTo>
                    <a:pt x="0" y="1244600"/>
                  </a:lnTo>
                  <a:cubicBezTo>
                    <a:pt x="1923415" y="630555"/>
                    <a:pt x="3971290" y="298450"/>
                    <a:pt x="6096000" y="298450"/>
                  </a:cubicBezTo>
                  <a:cubicBezTo>
                    <a:pt x="8220710" y="298450"/>
                    <a:pt x="10268585" y="630555"/>
                    <a:pt x="12192000" y="1244600"/>
                  </a:cubicBezTo>
                  <a:lnTo>
                    <a:pt x="12192000" y="912495"/>
                  </a:lnTo>
                  <a:close/>
                </a:path>
              </a:pathLst>
            </a:custGeom>
            <a:solidFill>
              <a:srgbClr val="0072C6"/>
            </a:solidFill>
            <a:ln w="6350" cap="flat">
              <a:noFill/>
              <a:prstDash val="solid"/>
              <a:miter/>
            </a:ln>
            <a:effectLst/>
          </p:spPr>
          <p:txBody>
            <a:bodyPr rtlCol="0" anchor="ctr"/>
            <a:lstStyle/>
            <a:p>
              <a:endParaRPr lang="en-US"/>
            </a:p>
          </p:txBody>
        </p:sp>
        <p:sp>
          <p:nvSpPr>
            <p:cNvPr id="115" name="Oval 114">
              <a:extLst>
                <a:ext uri="{FF2B5EF4-FFF2-40B4-BE49-F238E27FC236}">
                  <a16:creationId xmlns:a16="http://schemas.microsoft.com/office/drawing/2014/main" id="{82082B6C-122B-425F-AB87-304AE38C9CDC}"/>
                </a:ext>
                <a:ext uri="{C183D7F6-B498-43B3-948B-1728B52AA6E4}">
                  <adec:decorative xmlns:adec="http://schemas.microsoft.com/office/drawing/2017/decorative" val="1"/>
                </a:ext>
              </a:extLst>
            </p:cNvPr>
            <p:cNvSpPr/>
            <p:nvPr/>
          </p:nvSpPr>
          <p:spPr bwMode="auto">
            <a:xfrm>
              <a:off x="5710843" y="4037677"/>
              <a:ext cx="770305" cy="770305"/>
            </a:xfrm>
            <a:prstGeom prst="ellipse">
              <a:avLst/>
            </a:prstGeom>
            <a:solidFill>
              <a:srgbClr val="88CBFF"/>
            </a:solidFill>
            <a:ln>
              <a:noFill/>
              <a:headEnd type="none" w="med" len="med"/>
              <a:tailEnd type="none" w="med" len="med"/>
            </a:ln>
            <a:effectLst>
              <a:outerShdw blurRad="101600" dist="50800" dir="5400000" algn="t" rotWithShape="0">
                <a:prstClr val="black">
                  <a:alpha val="4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117" name="Picture 116">
              <a:extLst>
                <a:ext uri="{FF2B5EF4-FFF2-40B4-BE49-F238E27FC236}">
                  <a16:creationId xmlns:a16="http://schemas.microsoft.com/office/drawing/2014/main" id="{27BEC4A3-7201-4BCD-AC31-8DB3511732B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869378" y="4193322"/>
              <a:ext cx="439070" cy="525156"/>
            </a:xfrm>
            <a:prstGeom prst="rect">
              <a:avLst/>
            </a:prstGeom>
          </p:spPr>
        </p:pic>
        <p:sp>
          <p:nvSpPr>
            <p:cNvPr id="118" name="TextBox 117">
              <a:hlinkClick r:id="rId33"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3CDE7FAF-F5FF-4A70-9374-CBE030C67B5B}"/>
                </a:ext>
              </a:extLst>
            </p:cNvPr>
            <p:cNvSpPr txBox="1"/>
            <p:nvPr/>
          </p:nvSpPr>
          <p:spPr>
            <a:xfrm>
              <a:off x="4029075" y="4490668"/>
              <a:ext cx="3886200" cy="277533"/>
            </a:xfrm>
            <a:prstGeom prst="rect">
              <a:avLst/>
            </a:prstGeom>
            <a:noFill/>
          </p:spPr>
          <p:txBody>
            <a:bodyPr wrap="square" lIns="0" tIns="0" rIns="0" bIns="0" rtlCol="0">
              <a:prstTxWarp prst="textArchUp">
                <a:avLst/>
              </a:prstTxWarp>
              <a:spAutoFit/>
            </a:bodyPr>
            <a:lstStyle/>
            <a:p>
              <a:pPr algn="ctr"/>
              <a:r>
                <a:rPr kumimoji="0" lang="en-US" sz="1600" b="1" i="0" u="none" strike="noStrike" kern="1200" cap="none" spc="0" normalizeH="0" baseline="0" noProof="0">
                  <a:ln>
                    <a:noFill/>
                  </a:ln>
                  <a:solidFill>
                    <a:srgbClr val="FFFFFF"/>
                  </a:solidFill>
                  <a:effectLst/>
                  <a:uLnTx/>
                  <a:uFillTx/>
                  <a:latin typeface="Segoe UI"/>
                  <a:ea typeface="+mn-ea"/>
                  <a:cs typeface="+mn-cs"/>
                </a:rPr>
                <a:t>        Microsoft                 Sentinel      </a:t>
              </a:r>
              <a:endParaRPr lang="en-US" sz="1600" b="1">
                <a:solidFill>
                  <a:schemeClr val="bg1"/>
                </a:solidFill>
              </a:endParaRPr>
            </a:p>
          </p:txBody>
        </p:sp>
      </p:grpSp>
      <p:sp>
        <p:nvSpPr>
          <p:cNvPr id="119" name="Rectangle 118">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07BC8E0-6777-4457-8C20-F9A54703FD92}"/>
              </a:ext>
            </a:extLst>
          </p:cNvPr>
          <p:cNvSpPr/>
          <p:nvPr/>
        </p:nvSpPr>
        <p:spPr bwMode="auto">
          <a:xfrm>
            <a:off x="2323385" y="1108843"/>
            <a:ext cx="3957756" cy="39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solidFill>
                <a:effectLst/>
                <a:uLnTx/>
                <a:uFillTx/>
                <a:latin typeface="+mj-lt"/>
                <a:ea typeface="+mn-ea"/>
                <a:cs typeface="Segoe UI" charset="0"/>
              </a:rPr>
              <a:t>Defender for IoT (&amp; OT)</a:t>
            </a:r>
          </a:p>
        </p:txBody>
      </p:sp>
      <p:cxnSp>
        <p:nvCxnSpPr>
          <p:cNvPr id="122" name="Connector: Elbow 121" descr="Arrow going downwards">
            <a:extLst>
              <a:ext uri="{FF2B5EF4-FFF2-40B4-BE49-F238E27FC236}">
                <a16:creationId xmlns:a16="http://schemas.microsoft.com/office/drawing/2014/main" id="{4589D015-5D2A-48E2-9CAC-2ED17DBB75F6}"/>
              </a:ext>
            </a:extLst>
          </p:cNvPr>
          <p:cNvCxnSpPr>
            <a:cxnSpLocks/>
          </p:cNvCxnSpPr>
          <p:nvPr/>
        </p:nvCxnSpPr>
        <p:spPr>
          <a:xfrm rot="16200000" flipV="1">
            <a:off x="5753078" y="2286600"/>
            <a:ext cx="1116394" cy="832053"/>
          </a:xfrm>
          <a:prstGeom prst="bentConnector3">
            <a:avLst>
              <a:gd name="adj1" fmla="val 53589"/>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5E92307-4492-4F31-84A9-B04084BDF5BB}"/>
              </a:ext>
            </a:extLst>
          </p:cNvPr>
          <p:cNvGrpSpPr/>
          <p:nvPr/>
        </p:nvGrpSpPr>
        <p:grpSpPr>
          <a:xfrm>
            <a:off x="5605357" y="1601839"/>
            <a:ext cx="548640" cy="548640"/>
            <a:chOff x="4277076" y="1552108"/>
            <a:chExt cx="548640" cy="548640"/>
          </a:xfrm>
        </p:grpSpPr>
        <p:sp>
          <p:nvSpPr>
            <p:cNvPr id="7" name="Oval 6">
              <a:extLst>
                <a:ext uri="{FF2B5EF4-FFF2-40B4-BE49-F238E27FC236}">
                  <a16:creationId xmlns:a16="http://schemas.microsoft.com/office/drawing/2014/main" id="{00C8C151-74CC-4F22-9F07-75E59E8B379B}"/>
                </a:ext>
                <a:ext uri="{C183D7F6-B498-43B3-948B-1728B52AA6E4}">
                  <adec:decorative xmlns:adec="http://schemas.microsoft.com/office/drawing/2017/decorative" val="1"/>
                </a:ext>
              </a:extLst>
            </p:cNvPr>
            <p:cNvSpPr/>
            <p:nvPr/>
          </p:nvSpPr>
          <p:spPr bwMode="auto">
            <a:xfrm>
              <a:off x="4277076" y="1552108"/>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 name="Graphic 5" descr="Factory">
              <a:extLst>
                <a:ext uri="{FF2B5EF4-FFF2-40B4-BE49-F238E27FC236}">
                  <a16:creationId xmlns:a16="http://schemas.microsoft.com/office/drawing/2014/main" id="{F34E6842-AFCD-4195-BD8C-B45A2BE40EFE}"/>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84444" y="1660050"/>
              <a:ext cx="350405" cy="350402"/>
            </a:xfrm>
            <a:prstGeom prst="rect">
              <a:avLst/>
            </a:prstGeom>
          </p:spPr>
        </p:pic>
      </p:grpSp>
      <p:sp>
        <p:nvSpPr>
          <p:cNvPr id="123" name="TextBox 122">
            <a:extLst>
              <a:ext uri="{FF2B5EF4-FFF2-40B4-BE49-F238E27FC236}">
                <a16:creationId xmlns:a16="http://schemas.microsoft.com/office/drawing/2014/main" id="{9BA2CD80-ECAF-46A1-9FD0-1E82D55BC949}"/>
              </a:ext>
            </a:extLst>
          </p:cNvPr>
          <p:cNvSpPr txBox="1"/>
          <p:nvPr/>
        </p:nvSpPr>
        <p:spPr>
          <a:xfrm>
            <a:off x="3947679" y="1629656"/>
            <a:ext cx="1522376"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r"/>
            <a:r>
              <a:rPr lang="en-US" sz="1200">
                <a:solidFill>
                  <a:schemeClr val="tx1"/>
                </a:solidFill>
              </a:rPr>
              <a:t>Disrupt OT Environment</a:t>
            </a:r>
          </a:p>
        </p:txBody>
      </p:sp>
      <p:sp>
        <p:nvSpPr>
          <p:cNvPr id="659" name="Oval 658">
            <a:extLst>
              <a:ext uri="{FF2B5EF4-FFF2-40B4-BE49-F238E27FC236}">
                <a16:creationId xmlns:a16="http://schemas.microsoft.com/office/drawing/2014/main" id="{765F746C-FB22-4958-AE88-9AE37DB2BC56}"/>
              </a:ext>
              <a:ext uri="{C183D7F6-B498-43B3-948B-1728B52AA6E4}">
                <adec:decorative xmlns:adec="http://schemas.microsoft.com/office/drawing/2017/decorative" val="1"/>
              </a:ext>
            </a:extLst>
          </p:cNvPr>
          <p:cNvSpPr/>
          <p:nvPr/>
        </p:nvSpPr>
        <p:spPr bwMode="auto">
          <a:xfrm>
            <a:off x="6555207" y="19210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pic>
        <p:nvPicPr>
          <p:cNvPr id="660" name="Picture 659" descr="icon of a hacker">
            <a:extLst>
              <a:ext uri="{FF2B5EF4-FFF2-40B4-BE49-F238E27FC236}">
                <a16:creationId xmlns:a16="http://schemas.microsoft.com/office/drawing/2014/main" id="{A33AF9B9-7657-4DB5-B508-382F820CA254}"/>
              </a:ext>
            </a:extLst>
          </p:cNvPr>
          <p:cNvPicPr>
            <a:picLocks noChangeAspect="1"/>
          </p:cNvPicPr>
          <p:nvPr/>
        </p:nvPicPr>
        <p:blipFill>
          <a:blip r:embed="rId36"/>
          <a:stretch>
            <a:fillRect/>
          </a:stretch>
        </p:blipFill>
        <p:spPr>
          <a:xfrm>
            <a:off x="6670269" y="2044471"/>
            <a:ext cx="318516" cy="301752"/>
          </a:xfrm>
          <a:prstGeom prst="rect">
            <a:avLst/>
          </a:prstGeom>
        </p:spPr>
      </p:pic>
      <p:sp>
        <p:nvSpPr>
          <p:cNvPr id="665" name="Oval 664">
            <a:extLst>
              <a:ext uri="{FF2B5EF4-FFF2-40B4-BE49-F238E27FC236}">
                <a16:creationId xmlns:a16="http://schemas.microsoft.com/office/drawing/2014/main" id="{B44C6CBF-9A22-48EC-A14A-E5FCDEB01CBC}"/>
              </a:ext>
              <a:ext uri="{C183D7F6-B498-43B3-948B-1728B52AA6E4}">
                <adec:decorative xmlns:adec="http://schemas.microsoft.com/office/drawing/2017/decorative" val="1"/>
              </a:ext>
            </a:extLst>
          </p:cNvPr>
          <p:cNvSpPr/>
          <p:nvPr/>
        </p:nvSpPr>
        <p:spPr bwMode="auto">
          <a:xfrm>
            <a:off x="6631384" y="3186527"/>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rgbClr val="FFFFFF"/>
              </a:solidFill>
              <a:cs typeface="Segoe UI" pitchFamily="34" charset="0"/>
            </a:endParaRPr>
          </a:p>
        </p:txBody>
      </p:sp>
      <p:sp>
        <p:nvSpPr>
          <p:cNvPr id="129" name="TextBox 128">
            <a:extLst>
              <a:ext uri="{FF2B5EF4-FFF2-40B4-BE49-F238E27FC236}">
                <a16:creationId xmlns:a16="http://schemas.microsoft.com/office/drawing/2014/main" id="{94759D45-38D6-4714-B234-25A23AEBAD60}"/>
              </a:ext>
            </a:extLst>
          </p:cNvPr>
          <p:cNvSpPr txBox="1"/>
          <p:nvPr/>
        </p:nvSpPr>
        <p:spPr>
          <a:xfrm>
            <a:off x="3078096" y="1653894"/>
            <a:ext cx="1206384" cy="461665"/>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r>
              <a:rPr lang="en-US" sz="1200">
                <a:solidFill>
                  <a:schemeClr val="tx1"/>
                </a:solidFill>
              </a:rPr>
              <a:t>IoT Device Exploitation</a:t>
            </a:r>
          </a:p>
        </p:txBody>
      </p:sp>
      <p:cxnSp>
        <p:nvCxnSpPr>
          <p:cNvPr id="663" name="Connector: Elbow 662" descr="Arrow going downwards">
            <a:extLst>
              <a:ext uri="{FF2B5EF4-FFF2-40B4-BE49-F238E27FC236}">
                <a16:creationId xmlns:a16="http://schemas.microsoft.com/office/drawing/2014/main" id="{751730E2-469B-4A66-A698-9C561CF55591}"/>
              </a:ext>
            </a:extLst>
          </p:cNvPr>
          <p:cNvCxnSpPr>
            <a:cxnSpLocks/>
            <a:stCxn id="659" idx="4"/>
            <a:endCxn id="665" idx="0"/>
          </p:cNvCxnSpPr>
          <p:nvPr/>
        </p:nvCxnSpPr>
        <p:spPr>
          <a:xfrm rot="16200000" flipH="1">
            <a:off x="6509185" y="2790008"/>
            <a:ext cx="716860" cy="76177"/>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66" name="Picture 665" descr="Icon of a user">
            <a:extLst>
              <a:ext uri="{FF2B5EF4-FFF2-40B4-BE49-F238E27FC236}">
                <a16:creationId xmlns:a16="http://schemas.microsoft.com/office/drawing/2014/main" id="{5EA213C0-3896-4D56-85BD-D3683F2DC0FD}"/>
              </a:ext>
            </a:extLst>
          </p:cNvPr>
          <p:cNvPicPr>
            <a:picLocks noChangeAspect="1"/>
          </p:cNvPicPr>
          <p:nvPr/>
        </p:nvPicPr>
        <p:blipFill>
          <a:blip r:embed="rId37"/>
          <a:stretch>
            <a:fillRect/>
          </a:stretch>
        </p:blipFill>
        <p:spPr>
          <a:xfrm>
            <a:off x="6802834" y="3333593"/>
            <a:ext cx="205740" cy="254508"/>
          </a:xfrm>
          <a:prstGeom prst="rect">
            <a:avLst/>
          </a:prstGeom>
        </p:spPr>
      </p:pic>
      <p:cxnSp>
        <p:nvCxnSpPr>
          <p:cNvPr id="671" name="Connector: Elbow 670" descr="Arrow going right">
            <a:extLst>
              <a:ext uri="{FF2B5EF4-FFF2-40B4-BE49-F238E27FC236}">
                <a16:creationId xmlns:a16="http://schemas.microsoft.com/office/drawing/2014/main" id="{2971E9FF-7CFE-4B8A-9EAF-195FF440BC82}"/>
              </a:ext>
            </a:extLst>
          </p:cNvPr>
          <p:cNvCxnSpPr>
            <a:cxnSpLocks/>
          </p:cNvCxnSpPr>
          <p:nvPr/>
        </p:nvCxnSpPr>
        <p:spPr>
          <a:xfrm rot="16200000" flipH="1">
            <a:off x="7045554" y="3595316"/>
            <a:ext cx="209946" cy="489647"/>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Connector: Elbow 148" descr="Arrow going downwards">
            <a:extLst>
              <a:ext uri="{FF2B5EF4-FFF2-40B4-BE49-F238E27FC236}">
                <a16:creationId xmlns:a16="http://schemas.microsoft.com/office/drawing/2014/main" id="{3D3F88C7-8108-4C43-A165-18C1CD4ADEEB}"/>
              </a:ext>
            </a:extLst>
          </p:cNvPr>
          <p:cNvCxnSpPr>
            <a:cxnSpLocks/>
            <a:stCxn id="137" idx="0"/>
            <a:endCxn id="665" idx="2"/>
          </p:cNvCxnSpPr>
          <p:nvPr/>
        </p:nvCxnSpPr>
        <p:spPr>
          <a:xfrm rot="16200000" flipH="1">
            <a:off x="3847125" y="676589"/>
            <a:ext cx="1638893" cy="3929623"/>
          </a:xfrm>
          <a:prstGeom prst="bentConnector4">
            <a:avLst>
              <a:gd name="adj1" fmla="val 28091"/>
              <a:gd name="adj2" fmla="val 6018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B96087-C87C-4F33-9B3C-152CEC5C3F46}"/>
              </a:ext>
            </a:extLst>
          </p:cNvPr>
          <p:cNvGrpSpPr/>
          <p:nvPr/>
        </p:nvGrpSpPr>
        <p:grpSpPr>
          <a:xfrm>
            <a:off x="2425823" y="1608866"/>
            <a:ext cx="548640" cy="548640"/>
            <a:chOff x="2425823" y="1608866"/>
            <a:chExt cx="548640" cy="548640"/>
          </a:xfrm>
        </p:grpSpPr>
        <p:sp>
          <p:nvSpPr>
            <p:cNvPr id="143" name="Oval 142">
              <a:extLst>
                <a:ext uri="{FF2B5EF4-FFF2-40B4-BE49-F238E27FC236}">
                  <a16:creationId xmlns:a16="http://schemas.microsoft.com/office/drawing/2014/main" id="{6F763F48-7F04-484E-924F-4BC7A60D5784}"/>
                </a:ext>
                <a:ext uri="{C183D7F6-B498-43B3-948B-1728B52AA6E4}">
                  <adec:decorative xmlns:adec="http://schemas.microsoft.com/office/drawing/2017/decorative" val="1"/>
                </a:ext>
              </a:extLst>
            </p:cNvPr>
            <p:cNvSpPr/>
            <p:nvPr/>
          </p:nvSpPr>
          <p:spPr bwMode="auto">
            <a:xfrm>
              <a:off x="2425823" y="1608866"/>
              <a:ext cx="548640" cy="548640"/>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rgbClr val="FFFFFF"/>
                </a:solidFill>
                <a:cs typeface="Segoe UI" pitchFamily="34" charset="0"/>
              </a:endParaRPr>
            </a:p>
          </p:txBody>
        </p:sp>
        <p:grpSp>
          <p:nvGrpSpPr>
            <p:cNvPr id="130" name="!! Ops">
              <a:extLst>
                <a:ext uri="{FF2B5EF4-FFF2-40B4-BE49-F238E27FC236}">
                  <a16:creationId xmlns:a16="http://schemas.microsoft.com/office/drawing/2014/main" id="{0CC3BBA9-69E7-46A1-915C-A3741311A06C}"/>
                </a:ext>
                <a:ext uri="{C183D7F6-B498-43B3-948B-1728B52AA6E4}">
                  <adec:decorative xmlns:adec="http://schemas.microsoft.com/office/drawing/2017/decorative" val="1"/>
                </a:ext>
              </a:extLst>
            </p:cNvPr>
            <p:cNvGrpSpPr/>
            <p:nvPr/>
          </p:nvGrpSpPr>
          <p:grpSpPr>
            <a:xfrm>
              <a:off x="2511940" y="1697506"/>
              <a:ext cx="379641" cy="382863"/>
              <a:chOff x="10351024" y="3989686"/>
              <a:chExt cx="379641" cy="382863"/>
            </a:xfrm>
            <a:solidFill>
              <a:srgbClr val="737373"/>
            </a:solidFill>
          </p:grpSpPr>
          <p:sp>
            <p:nvSpPr>
              <p:cNvPr id="131" name="Rectangle 130">
                <a:extLst>
                  <a:ext uri="{FF2B5EF4-FFF2-40B4-BE49-F238E27FC236}">
                    <a16:creationId xmlns:a16="http://schemas.microsoft.com/office/drawing/2014/main" id="{6E17CB42-7DF2-46A0-B714-167027C56F5B}"/>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F8294355-90F7-4895-8783-4394276F4AA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91084CE3-A79C-43AB-9EFA-D13FF7EB712A}"/>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C79346F-F312-4639-93C5-E8BCBC0E8294}"/>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8B96B49E-E482-449D-9917-45BBDBD8426E}"/>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BD58B352-45C4-42D0-801D-E471DAFDF5C1}"/>
                  </a:ext>
                </a:extLst>
              </p:cNvPr>
              <p:cNvGrpSpPr/>
              <p:nvPr/>
            </p:nvGrpSpPr>
            <p:grpSpPr>
              <a:xfrm>
                <a:off x="10351024" y="3989686"/>
                <a:ext cx="379641" cy="382863"/>
                <a:chOff x="10351024" y="3989686"/>
                <a:chExt cx="379641" cy="382863"/>
              </a:xfrm>
              <a:grpFill/>
            </p:grpSpPr>
            <p:sp>
              <p:nvSpPr>
                <p:cNvPr id="137" name="Oval 136">
                  <a:extLst>
                    <a:ext uri="{FF2B5EF4-FFF2-40B4-BE49-F238E27FC236}">
                      <a16:creationId xmlns:a16="http://schemas.microsoft.com/office/drawing/2014/main" id="{4C036A6E-465F-4A82-9812-60FBF57A275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965BC8CD-5D57-4B5C-9259-0E37167779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2DC4BCDF-823A-4EAF-BE23-00E9A2E9967E}"/>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EACBB128-D9B7-4C45-9978-306011D7EDF4}"/>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43C85C20-D1B3-440E-96B5-8FDCF73086D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628D807D-4ED9-4319-A82A-42C0550E3FDF}"/>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20676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250"/>
                                        <p:tgtEl>
                                          <p:spTgt spid="6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2"/>
                                        </p:tgtEl>
                                        <p:attrNameLst>
                                          <p:attrName>style.visibility</p:attrName>
                                        </p:attrNameLst>
                                      </p:cBhvr>
                                      <p:to>
                                        <p:strVal val="visible"/>
                                      </p:to>
                                    </p:set>
                                    <p:animEffect transition="in" filter="fade">
                                      <p:cBhvr>
                                        <p:cTn id="10" dur="250"/>
                                        <p:tgtEl>
                                          <p:spTgt spid="632"/>
                                        </p:tgtEl>
                                      </p:cBhvr>
                                    </p:animEffect>
                                  </p:childTnLst>
                                </p:cTn>
                              </p:par>
                              <p:par>
                                <p:cTn id="11" presetID="10" presetClass="entr" presetSubtype="0" fill="hold" nodeType="withEffect">
                                  <p:stCondLst>
                                    <p:cond delay="0"/>
                                  </p:stCondLst>
                                  <p:childTnLst>
                                    <p:set>
                                      <p:cBhvr>
                                        <p:cTn id="12" dur="1" fill="hold">
                                          <p:stCondLst>
                                            <p:cond delay="0"/>
                                          </p:stCondLst>
                                        </p:cTn>
                                        <p:tgtEl>
                                          <p:spTgt spid="633"/>
                                        </p:tgtEl>
                                        <p:attrNameLst>
                                          <p:attrName>style.visibility</p:attrName>
                                        </p:attrNameLst>
                                      </p:cBhvr>
                                      <p:to>
                                        <p:strVal val="visible"/>
                                      </p:to>
                                    </p:set>
                                    <p:animEffect transition="in" filter="fade">
                                      <p:cBhvr>
                                        <p:cTn id="13" dur="250"/>
                                        <p:tgtEl>
                                          <p:spTgt spid="633"/>
                                        </p:tgtEl>
                                      </p:cBhvr>
                                    </p:animEffect>
                                  </p:childTnLst>
                                </p:cTn>
                              </p:par>
                              <p:par>
                                <p:cTn id="14" presetID="10" presetClass="entr" presetSubtype="0" fill="hold" nodeType="withEffect">
                                  <p:stCondLst>
                                    <p:cond delay="0"/>
                                  </p:stCondLst>
                                  <p:childTnLst>
                                    <p:set>
                                      <p:cBhvr>
                                        <p:cTn id="15" dur="1" fill="hold">
                                          <p:stCondLst>
                                            <p:cond delay="0"/>
                                          </p:stCondLst>
                                        </p:cTn>
                                        <p:tgtEl>
                                          <p:spTgt spid="634"/>
                                        </p:tgtEl>
                                        <p:attrNameLst>
                                          <p:attrName>style.visibility</p:attrName>
                                        </p:attrNameLst>
                                      </p:cBhvr>
                                      <p:to>
                                        <p:strVal val="visible"/>
                                      </p:to>
                                    </p:set>
                                    <p:animEffect transition="in" filter="fade">
                                      <p:cBhvr>
                                        <p:cTn id="16" dur="250"/>
                                        <p:tgtEl>
                                          <p:spTgt spid="6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7"/>
                                        </p:tgtEl>
                                        <p:attrNameLst>
                                          <p:attrName>style.visibility</p:attrName>
                                        </p:attrNameLst>
                                      </p:cBhvr>
                                      <p:to>
                                        <p:strVal val="visible"/>
                                      </p:to>
                                    </p:set>
                                    <p:animEffect transition="in" filter="fade">
                                      <p:cBhvr>
                                        <p:cTn id="19" dur="250"/>
                                        <p:tgtEl>
                                          <p:spTgt spid="6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6"/>
                                        </p:tgtEl>
                                        <p:attrNameLst>
                                          <p:attrName>style.visibility</p:attrName>
                                        </p:attrNameLst>
                                      </p:cBhvr>
                                      <p:to>
                                        <p:strVal val="visible"/>
                                      </p:to>
                                    </p:set>
                                    <p:animEffect transition="in" filter="fade">
                                      <p:cBhvr>
                                        <p:cTn id="22" dur="250"/>
                                        <p:tgtEl>
                                          <p:spTgt spid="6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5"/>
                                        </p:tgtEl>
                                        <p:attrNameLst>
                                          <p:attrName>style.visibility</p:attrName>
                                        </p:attrNameLst>
                                      </p:cBhvr>
                                      <p:to>
                                        <p:strVal val="visible"/>
                                      </p:to>
                                    </p:set>
                                    <p:animEffect transition="in" filter="fade">
                                      <p:cBhvr>
                                        <p:cTn id="25" dur="250"/>
                                        <p:tgtEl>
                                          <p:spTgt spid="6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9"/>
                                        </p:tgtEl>
                                        <p:attrNameLst>
                                          <p:attrName>style.visibility</p:attrName>
                                        </p:attrNameLst>
                                      </p:cBhvr>
                                      <p:to>
                                        <p:strVal val="visible"/>
                                      </p:to>
                                    </p:set>
                                    <p:animEffect transition="in" filter="fade">
                                      <p:cBhvr>
                                        <p:cTn id="28" dur="250"/>
                                        <p:tgtEl>
                                          <p:spTgt spid="639"/>
                                        </p:tgtEl>
                                      </p:cBhvr>
                                    </p:animEffect>
                                  </p:childTnLst>
                                </p:cTn>
                              </p:par>
                              <p:par>
                                <p:cTn id="29" presetID="10" presetClass="entr" presetSubtype="0" fill="hold" nodeType="withEffect">
                                  <p:stCondLst>
                                    <p:cond delay="0"/>
                                  </p:stCondLst>
                                  <p:childTnLst>
                                    <p:set>
                                      <p:cBhvr>
                                        <p:cTn id="30" dur="1" fill="hold">
                                          <p:stCondLst>
                                            <p:cond delay="0"/>
                                          </p:stCondLst>
                                        </p:cTn>
                                        <p:tgtEl>
                                          <p:spTgt spid="638"/>
                                        </p:tgtEl>
                                        <p:attrNameLst>
                                          <p:attrName>style.visibility</p:attrName>
                                        </p:attrNameLst>
                                      </p:cBhvr>
                                      <p:to>
                                        <p:strVal val="visible"/>
                                      </p:to>
                                    </p:set>
                                    <p:animEffect transition="in" filter="fade">
                                      <p:cBhvr>
                                        <p:cTn id="31" dur="250"/>
                                        <p:tgtEl>
                                          <p:spTgt spid="6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1"/>
                                        </p:tgtEl>
                                        <p:attrNameLst>
                                          <p:attrName>style.visibility</p:attrName>
                                        </p:attrNameLst>
                                      </p:cBhvr>
                                      <p:to>
                                        <p:strVal val="visible"/>
                                      </p:to>
                                    </p:set>
                                    <p:animEffect transition="in" filter="fade">
                                      <p:cBhvr>
                                        <p:cTn id="34" dur="250"/>
                                        <p:tgtEl>
                                          <p:spTgt spid="6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0"/>
                                        </p:tgtEl>
                                        <p:attrNameLst>
                                          <p:attrName>style.visibility</p:attrName>
                                        </p:attrNameLst>
                                      </p:cBhvr>
                                      <p:to>
                                        <p:strVal val="visible"/>
                                      </p:to>
                                    </p:set>
                                    <p:animEffect transition="in" filter="fade">
                                      <p:cBhvr>
                                        <p:cTn id="37" dur="250"/>
                                        <p:tgtEl>
                                          <p:spTgt spid="6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43"/>
                                        </p:tgtEl>
                                        <p:attrNameLst>
                                          <p:attrName>style.visibility</p:attrName>
                                        </p:attrNameLst>
                                      </p:cBhvr>
                                      <p:to>
                                        <p:strVal val="visible"/>
                                      </p:to>
                                    </p:set>
                                    <p:animEffect transition="in" filter="fade">
                                      <p:cBhvr>
                                        <p:cTn id="40" dur="250"/>
                                        <p:tgtEl>
                                          <p:spTgt spid="6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4"/>
                                        </p:tgtEl>
                                        <p:attrNameLst>
                                          <p:attrName>style.visibility</p:attrName>
                                        </p:attrNameLst>
                                      </p:cBhvr>
                                      <p:to>
                                        <p:strVal val="visible"/>
                                      </p:to>
                                    </p:set>
                                    <p:animEffect transition="in" filter="fade">
                                      <p:cBhvr>
                                        <p:cTn id="43" dur="250"/>
                                        <p:tgtEl>
                                          <p:spTgt spid="644"/>
                                        </p:tgtEl>
                                      </p:cBhvr>
                                    </p:animEffect>
                                  </p:childTnLst>
                                </p:cTn>
                              </p:par>
                              <p:par>
                                <p:cTn id="44" presetID="10" presetClass="entr" presetSubtype="0" fill="hold" nodeType="withEffect">
                                  <p:stCondLst>
                                    <p:cond delay="0"/>
                                  </p:stCondLst>
                                  <p:childTnLst>
                                    <p:set>
                                      <p:cBhvr>
                                        <p:cTn id="45" dur="1" fill="hold">
                                          <p:stCondLst>
                                            <p:cond delay="0"/>
                                          </p:stCondLst>
                                        </p:cTn>
                                        <p:tgtEl>
                                          <p:spTgt spid="645"/>
                                        </p:tgtEl>
                                        <p:attrNameLst>
                                          <p:attrName>style.visibility</p:attrName>
                                        </p:attrNameLst>
                                      </p:cBhvr>
                                      <p:to>
                                        <p:strVal val="visible"/>
                                      </p:to>
                                    </p:set>
                                    <p:animEffect transition="in" filter="fade">
                                      <p:cBhvr>
                                        <p:cTn id="46" dur="250"/>
                                        <p:tgtEl>
                                          <p:spTgt spid="645"/>
                                        </p:tgtEl>
                                      </p:cBhvr>
                                    </p:animEffect>
                                  </p:childTnLst>
                                </p:cTn>
                              </p:par>
                            </p:childTnLst>
                          </p:cTn>
                        </p:par>
                        <p:par>
                          <p:cTn id="47" fill="hold">
                            <p:stCondLst>
                              <p:cond delay="250"/>
                            </p:stCondLst>
                            <p:childTnLst>
                              <p:par>
                                <p:cTn id="48" presetID="22" presetClass="entr" presetSubtype="1" fill="hold" grpId="0" nodeType="afterEffect">
                                  <p:stCondLst>
                                    <p:cond delay="0"/>
                                  </p:stCondLst>
                                  <p:childTnLst>
                                    <p:set>
                                      <p:cBhvr>
                                        <p:cTn id="49" dur="1" fill="hold">
                                          <p:stCondLst>
                                            <p:cond delay="0"/>
                                          </p:stCondLst>
                                        </p:cTn>
                                        <p:tgtEl>
                                          <p:spTgt spid="648"/>
                                        </p:tgtEl>
                                        <p:attrNameLst>
                                          <p:attrName>style.visibility</p:attrName>
                                        </p:attrNameLst>
                                      </p:cBhvr>
                                      <p:to>
                                        <p:strVal val="visible"/>
                                      </p:to>
                                    </p:set>
                                    <p:animEffect transition="in" filter="wipe(up)">
                                      <p:cBhvr>
                                        <p:cTn id="50" dur="250"/>
                                        <p:tgtEl>
                                          <p:spTgt spid="648"/>
                                        </p:tgtEl>
                                      </p:cBhvr>
                                    </p:animEffect>
                                  </p:childTnLst>
                                </p:cTn>
                              </p:par>
                              <p:par>
                                <p:cTn id="51" presetID="22" presetClass="entr" presetSubtype="8" fill="hold" nodeType="withEffect">
                                  <p:stCondLst>
                                    <p:cond delay="0"/>
                                  </p:stCondLst>
                                  <p:childTnLst>
                                    <p:set>
                                      <p:cBhvr>
                                        <p:cTn id="52" dur="1" fill="hold">
                                          <p:stCondLst>
                                            <p:cond delay="0"/>
                                          </p:stCondLst>
                                        </p:cTn>
                                        <p:tgtEl>
                                          <p:spTgt spid="649"/>
                                        </p:tgtEl>
                                        <p:attrNameLst>
                                          <p:attrName>style.visibility</p:attrName>
                                        </p:attrNameLst>
                                      </p:cBhvr>
                                      <p:to>
                                        <p:strVal val="visible"/>
                                      </p:to>
                                    </p:set>
                                    <p:animEffect transition="in" filter="wipe(left)">
                                      <p:cBhvr>
                                        <p:cTn id="53" dur="250"/>
                                        <p:tgtEl>
                                          <p:spTgt spid="649"/>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42"/>
                                        </p:tgtEl>
                                        <p:attrNameLst>
                                          <p:attrName>style.visibility</p:attrName>
                                        </p:attrNameLst>
                                      </p:cBhvr>
                                      <p:to>
                                        <p:strVal val="visible"/>
                                      </p:to>
                                    </p:set>
                                    <p:animEffect transition="in" filter="wipe(left)">
                                      <p:cBhvr>
                                        <p:cTn id="56" dur="250"/>
                                        <p:tgtEl>
                                          <p:spTgt spid="642"/>
                                        </p:tgtEl>
                                      </p:cBhvr>
                                    </p:animEffect>
                                  </p:childTnLst>
                                </p:cTn>
                              </p:par>
                            </p:childTnLst>
                          </p:cTn>
                        </p:par>
                        <p:par>
                          <p:cTn id="57" fill="hold">
                            <p:stCondLst>
                              <p:cond delay="500"/>
                            </p:stCondLst>
                            <p:childTnLst>
                              <p:par>
                                <p:cTn id="58" presetID="10" presetClass="entr" presetSubtype="0" fill="hold" grpId="0" nodeType="afterEffect">
                                  <p:stCondLst>
                                    <p:cond delay="250"/>
                                  </p:stCondLst>
                                  <p:childTnLst>
                                    <p:set>
                                      <p:cBhvr>
                                        <p:cTn id="59" dur="1" fill="hold">
                                          <p:stCondLst>
                                            <p:cond delay="0"/>
                                          </p:stCondLst>
                                        </p:cTn>
                                        <p:tgtEl>
                                          <p:spTgt spid="650"/>
                                        </p:tgtEl>
                                        <p:attrNameLst>
                                          <p:attrName>style.visibility</p:attrName>
                                        </p:attrNameLst>
                                      </p:cBhvr>
                                      <p:to>
                                        <p:strVal val="visible"/>
                                      </p:to>
                                    </p:set>
                                    <p:animEffect transition="in" filter="fade">
                                      <p:cBhvr>
                                        <p:cTn id="60" dur="250"/>
                                        <p:tgtEl>
                                          <p:spTgt spid="650"/>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51"/>
                                        </p:tgtEl>
                                        <p:attrNameLst>
                                          <p:attrName>style.visibility</p:attrName>
                                        </p:attrNameLst>
                                      </p:cBhvr>
                                      <p:to>
                                        <p:strVal val="visible"/>
                                      </p:to>
                                    </p:set>
                                    <p:animEffect transition="in" filter="fade">
                                      <p:cBhvr>
                                        <p:cTn id="63" dur="250"/>
                                        <p:tgtEl>
                                          <p:spTgt spid="651"/>
                                        </p:tgtEl>
                                      </p:cBhvr>
                                    </p:animEffect>
                                  </p:childTnLst>
                                </p:cTn>
                              </p:par>
                              <p:par>
                                <p:cTn id="64" presetID="10" presetClass="entr" presetSubtype="0" fill="hold" nodeType="withEffect">
                                  <p:stCondLst>
                                    <p:cond delay="250"/>
                                  </p:stCondLst>
                                  <p:childTnLst>
                                    <p:set>
                                      <p:cBhvr>
                                        <p:cTn id="65" dur="1" fill="hold">
                                          <p:stCondLst>
                                            <p:cond delay="0"/>
                                          </p:stCondLst>
                                        </p:cTn>
                                        <p:tgtEl>
                                          <p:spTgt spid="652"/>
                                        </p:tgtEl>
                                        <p:attrNameLst>
                                          <p:attrName>style.visibility</p:attrName>
                                        </p:attrNameLst>
                                      </p:cBhvr>
                                      <p:to>
                                        <p:strVal val="visible"/>
                                      </p:to>
                                    </p:set>
                                    <p:animEffect transition="in" filter="fade">
                                      <p:cBhvr>
                                        <p:cTn id="66" dur="250"/>
                                        <p:tgtEl>
                                          <p:spTgt spid="652"/>
                                        </p:tgtEl>
                                      </p:cBhvr>
                                    </p:animEffect>
                                  </p:childTnLst>
                                </p:cTn>
                              </p:par>
                              <p:par>
                                <p:cTn id="67" presetID="10" presetClass="entr" presetSubtype="0" fill="hold" nodeType="withEffect">
                                  <p:stCondLst>
                                    <p:cond delay="250"/>
                                  </p:stCondLst>
                                  <p:childTnLst>
                                    <p:set>
                                      <p:cBhvr>
                                        <p:cTn id="68" dur="1" fill="hold">
                                          <p:stCondLst>
                                            <p:cond delay="0"/>
                                          </p:stCondLst>
                                        </p:cTn>
                                        <p:tgtEl>
                                          <p:spTgt spid="653"/>
                                        </p:tgtEl>
                                        <p:attrNameLst>
                                          <p:attrName>style.visibility</p:attrName>
                                        </p:attrNameLst>
                                      </p:cBhvr>
                                      <p:to>
                                        <p:strVal val="visible"/>
                                      </p:to>
                                    </p:set>
                                    <p:animEffect transition="in" filter="fade">
                                      <p:cBhvr>
                                        <p:cTn id="69" dur="250"/>
                                        <p:tgtEl>
                                          <p:spTgt spid="653"/>
                                        </p:tgtEl>
                                      </p:cBhvr>
                                    </p:animEffect>
                                  </p:childTnLst>
                                </p:cTn>
                              </p:par>
                              <p:par>
                                <p:cTn id="70" presetID="10" presetClass="entr" presetSubtype="0" fill="hold" nodeType="withEffect">
                                  <p:stCondLst>
                                    <p:cond delay="250"/>
                                  </p:stCondLst>
                                  <p:childTnLst>
                                    <p:set>
                                      <p:cBhvr>
                                        <p:cTn id="71" dur="1" fill="hold">
                                          <p:stCondLst>
                                            <p:cond delay="0"/>
                                          </p:stCondLst>
                                        </p:cTn>
                                        <p:tgtEl>
                                          <p:spTgt spid="656"/>
                                        </p:tgtEl>
                                        <p:attrNameLst>
                                          <p:attrName>style.visibility</p:attrName>
                                        </p:attrNameLst>
                                      </p:cBhvr>
                                      <p:to>
                                        <p:strVal val="visible"/>
                                      </p:to>
                                    </p:set>
                                    <p:animEffect transition="in" filter="fade">
                                      <p:cBhvr>
                                        <p:cTn id="72" dur="250"/>
                                        <p:tgtEl>
                                          <p:spTgt spid="656"/>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655"/>
                                        </p:tgtEl>
                                        <p:attrNameLst>
                                          <p:attrName>style.visibility</p:attrName>
                                        </p:attrNameLst>
                                      </p:cBhvr>
                                      <p:to>
                                        <p:strVal val="visible"/>
                                      </p:to>
                                    </p:set>
                                    <p:animEffect transition="in" filter="fade">
                                      <p:cBhvr>
                                        <p:cTn id="75" dur="250"/>
                                        <p:tgtEl>
                                          <p:spTgt spid="655"/>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654"/>
                                        </p:tgtEl>
                                        <p:attrNameLst>
                                          <p:attrName>style.visibility</p:attrName>
                                        </p:attrNameLst>
                                      </p:cBhvr>
                                      <p:to>
                                        <p:strVal val="visible"/>
                                      </p:to>
                                    </p:set>
                                    <p:animEffect transition="in" filter="fade">
                                      <p:cBhvr>
                                        <p:cTn id="78" dur="250"/>
                                        <p:tgtEl>
                                          <p:spTgt spid="654"/>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662"/>
                                        </p:tgtEl>
                                        <p:attrNameLst>
                                          <p:attrName>style.visibility</p:attrName>
                                        </p:attrNameLst>
                                      </p:cBhvr>
                                      <p:to>
                                        <p:strVal val="visible"/>
                                      </p:to>
                                    </p:set>
                                    <p:animEffect transition="in" filter="wipe(left)">
                                      <p:cBhvr>
                                        <p:cTn id="82" dur="250"/>
                                        <p:tgtEl>
                                          <p:spTgt spid="662"/>
                                        </p:tgtEl>
                                      </p:cBhvr>
                                    </p:animEffect>
                                  </p:childTnLst>
                                </p:cTn>
                              </p:par>
                              <p:par>
                                <p:cTn id="83" presetID="10" presetClass="entr" presetSubtype="0" fill="hold" nodeType="withEffect">
                                  <p:stCondLst>
                                    <p:cond delay="250"/>
                                  </p:stCondLst>
                                  <p:childTnLst>
                                    <p:set>
                                      <p:cBhvr>
                                        <p:cTn id="84" dur="1" fill="hold">
                                          <p:stCondLst>
                                            <p:cond delay="0"/>
                                          </p:stCondLst>
                                        </p:cTn>
                                        <p:tgtEl>
                                          <p:spTgt spid="666"/>
                                        </p:tgtEl>
                                        <p:attrNameLst>
                                          <p:attrName>style.visibility</p:attrName>
                                        </p:attrNameLst>
                                      </p:cBhvr>
                                      <p:to>
                                        <p:strVal val="visible"/>
                                      </p:to>
                                    </p:set>
                                    <p:animEffect transition="in" filter="fade">
                                      <p:cBhvr>
                                        <p:cTn id="85" dur="250"/>
                                        <p:tgtEl>
                                          <p:spTgt spid="66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665"/>
                                        </p:tgtEl>
                                        <p:attrNameLst>
                                          <p:attrName>style.visibility</p:attrName>
                                        </p:attrNameLst>
                                      </p:cBhvr>
                                      <p:to>
                                        <p:strVal val="visible"/>
                                      </p:to>
                                    </p:set>
                                    <p:animEffect transition="in" filter="fade">
                                      <p:cBhvr>
                                        <p:cTn id="88" dur="250"/>
                                        <p:tgtEl>
                                          <p:spTgt spid="665"/>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664"/>
                                        </p:tgtEl>
                                        <p:attrNameLst>
                                          <p:attrName>style.visibility</p:attrName>
                                        </p:attrNameLst>
                                      </p:cBhvr>
                                      <p:to>
                                        <p:strVal val="visible"/>
                                      </p:to>
                                    </p:set>
                                    <p:animEffect transition="in" filter="fade">
                                      <p:cBhvr>
                                        <p:cTn id="91" dur="250"/>
                                        <p:tgtEl>
                                          <p:spTgt spid="664"/>
                                        </p:tgtEl>
                                      </p:cBhvr>
                                    </p:animEffect>
                                  </p:childTnLst>
                                </p:cTn>
                              </p:par>
                              <p:par>
                                <p:cTn id="92" presetID="10" presetClass="entr" presetSubtype="0" fill="hold" nodeType="withEffect">
                                  <p:stCondLst>
                                    <p:cond delay="250"/>
                                  </p:stCondLst>
                                  <p:childTnLst>
                                    <p:set>
                                      <p:cBhvr>
                                        <p:cTn id="93" dur="1" fill="hold">
                                          <p:stCondLst>
                                            <p:cond delay="0"/>
                                          </p:stCondLst>
                                        </p:cTn>
                                        <p:tgtEl>
                                          <p:spTgt spid="673"/>
                                        </p:tgtEl>
                                        <p:attrNameLst>
                                          <p:attrName>style.visibility</p:attrName>
                                        </p:attrNameLst>
                                      </p:cBhvr>
                                      <p:to>
                                        <p:strVal val="visible"/>
                                      </p:to>
                                    </p:set>
                                    <p:animEffect transition="in" filter="fade">
                                      <p:cBhvr>
                                        <p:cTn id="94" dur="250"/>
                                        <p:tgtEl>
                                          <p:spTgt spid="67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672"/>
                                        </p:tgtEl>
                                        <p:attrNameLst>
                                          <p:attrName>style.visibility</p:attrName>
                                        </p:attrNameLst>
                                      </p:cBhvr>
                                      <p:to>
                                        <p:strVal val="visible"/>
                                      </p:to>
                                    </p:set>
                                    <p:animEffect transition="in" filter="fade">
                                      <p:cBhvr>
                                        <p:cTn id="97" dur="250"/>
                                        <p:tgtEl>
                                          <p:spTgt spid="67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674"/>
                                        </p:tgtEl>
                                        <p:attrNameLst>
                                          <p:attrName>style.visibility</p:attrName>
                                        </p:attrNameLst>
                                      </p:cBhvr>
                                      <p:to>
                                        <p:strVal val="visible"/>
                                      </p:to>
                                    </p:set>
                                    <p:animEffect transition="in" filter="fade">
                                      <p:cBhvr>
                                        <p:cTn id="100" dur="250"/>
                                        <p:tgtEl>
                                          <p:spTgt spid="674"/>
                                        </p:tgtEl>
                                      </p:cBhvr>
                                    </p:animEffect>
                                  </p:childTnLst>
                                </p:cTn>
                              </p:par>
                              <p:par>
                                <p:cTn id="101" presetID="10" presetClass="entr" presetSubtype="0" fill="hold" nodeType="withEffect">
                                  <p:stCondLst>
                                    <p:cond delay="250"/>
                                  </p:stCondLst>
                                  <p:childTnLst>
                                    <p:set>
                                      <p:cBhvr>
                                        <p:cTn id="102" dur="1" fill="hold">
                                          <p:stCondLst>
                                            <p:cond delay="0"/>
                                          </p:stCondLst>
                                        </p:cTn>
                                        <p:tgtEl>
                                          <p:spTgt spid="670"/>
                                        </p:tgtEl>
                                        <p:attrNameLst>
                                          <p:attrName>style.visibility</p:attrName>
                                        </p:attrNameLst>
                                      </p:cBhvr>
                                      <p:to>
                                        <p:strVal val="visible"/>
                                      </p:to>
                                    </p:set>
                                    <p:animEffect transition="in" filter="fade">
                                      <p:cBhvr>
                                        <p:cTn id="103" dur="250"/>
                                        <p:tgtEl>
                                          <p:spTgt spid="670"/>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669"/>
                                        </p:tgtEl>
                                        <p:attrNameLst>
                                          <p:attrName>style.visibility</p:attrName>
                                        </p:attrNameLst>
                                      </p:cBhvr>
                                      <p:to>
                                        <p:strVal val="visible"/>
                                      </p:to>
                                    </p:set>
                                    <p:animEffect transition="in" filter="fade">
                                      <p:cBhvr>
                                        <p:cTn id="106" dur="250"/>
                                        <p:tgtEl>
                                          <p:spTgt spid="669"/>
                                        </p:tgtEl>
                                      </p:cBhvr>
                                    </p:animEffect>
                                  </p:childTnLst>
                                </p:cTn>
                              </p:par>
                              <p:par>
                                <p:cTn id="107" presetID="10" presetClass="entr" presetSubtype="0" fill="hold" grpId="0" nodeType="withEffect">
                                  <p:stCondLst>
                                    <p:cond delay="250"/>
                                  </p:stCondLst>
                                  <p:childTnLst>
                                    <p:set>
                                      <p:cBhvr>
                                        <p:cTn id="108" dur="1" fill="hold">
                                          <p:stCondLst>
                                            <p:cond delay="0"/>
                                          </p:stCondLst>
                                        </p:cTn>
                                        <p:tgtEl>
                                          <p:spTgt spid="668"/>
                                        </p:tgtEl>
                                        <p:attrNameLst>
                                          <p:attrName>style.visibility</p:attrName>
                                        </p:attrNameLst>
                                      </p:cBhvr>
                                      <p:to>
                                        <p:strVal val="visible"/>
                                      </p:to>
                                    </p:set>
                                    <p:animEffect transition="in" filter="fade">
                                      <p:cBhvr>
                                        <p:cTn id="109" dur="250"/>
                                        <p:tgtEl>
                                          <p:spTgt spid="668"/>
                                        </p:tgtEl>
                                      </p:cBhvr>
                                    </p:animEffect>
                                  </p:childTnLst>
                                </p:cTn>
                              </p:par>
                              <p:par>
                                <p:cTn id="110" presetID="10" presetClass="entr" presetSubtype="0" fill="hold" nodeType="withEffect">
                                  <p:stCondLst>
                                    <p:cond delay="250"/>
                                  </p:stCondLst>
                                  <p:childTnLst>
                                    <p:set>
                                      <p:cBhvr>
                                        <p:cTn id="111" dur="1" fill="hold">
                                          <p:stCondLst>
                                            <p:cond delay="0"/>
                                          </p:stCondLst>
                                        </p:cTn>
                                        <p:tgtEl>
                                          <p:spTgt spid="677"/>
                                        </p:tgtEl>
                                        <p:attrNameLst>
                                          <p:attrName>style.visibility</p:attrName>
                                        </p:attrNameLst>
                                      </p:cBhvr>
                                      <p:to>
                                        <p:strVal val="visible"/>
                                      </p:to>
                                    </p:set>
                                    <p:animEffect transition="in" filter="fade">
                                      <p:cBhvr>
                                        <p:cTn id="112" dur="250"/>
                                        <p:tgtEl>
                                          <p:spTgt spid="677"/>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676"/>
                                        </p:tgtEl>
                                        <p:attrNameLst>
                                          <p:attrName>style.visibility</p:attrName>
                                        </p:attrNameLst>
                                      </p:cBhvr>
                                      <p:to>
                                        <p:strVal val="visible"/>
                                      </p:to>
                                    </p:set>
                                    <p:animEffect transition="in" filter="fade">
                                      <p:cBhvr>
                                        <p:cTn id="115" dur="250"/>
                                        <p:tgtEl>
                                          <p:spTgt spid="676"/>
                                        </p:tgtEl>
                                      </p:cBhvr>
                                    </p:animEffect>
                                  </p:childTnLst>
                                </p:cTn>
                              </p:par>
                              <p:par>
                                <p:cTn id="116" presetID="10" presetClass="entr" presetSubtype="0" fill="hold" nodeType="withEffect">
                                  <p:stCondLst>
                                    <p:cond delay="250"/>
                                  </p:stCondLst>
                                  <p:childTnLst>
                                    <p:set>
                                      <p:cBhvr>
                                        <p:cTn id="117" dur="1" fill="hold">
                                          <p:stCondLst>
                                            <p:cond delay="0"/>
                                          </p:stCondLst>
                                        </p:cTn>
                                        <p:tgtEl>
                                          <p:spTgt spid="682"/>
                                        </p:tgtEl>
                                        <p:attrNameLst>
                                          <p:attrName>style.visibility</p:attrName>
                                        </p:attrNameLst>
                                      </p:cBhvr>
                                      <p:to>
                                        <p:strVal val="visible"/>
                                      </p:to>
                                    </p:set>
                                    <p:animEffect transition="in" filter="fade">
                                      <p:cBhvr>
                                        <p:cTn id="118" dur="250"/>
                                        <p:tgtEl>
                                          <p:spTgt spid="682"/>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681"/>
                                        </p:tgtEl>
                                        <p:attrNameLst>
                                          <p:attrName>style.visibility</p:attrName>
                                        </p:attrNameLst>
                                      </p:cBhvr>
                                      <p:to>
                                        <p:strVal val="visible"/>
                                      </p:to>
                                    </p:set>
                                    <p:animEffect transition="in" filter="fade">
                                      <p:cBhvr>
                                        <p:cTn id="121" dur="250"/>
                                        <p:tgtEl>
                                          <p:spTgt spid="681"/>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683"/>
                                        </p:tgtEl>
                                        <p:attrNameLst>
                                          <p:attrName>style.visibility</p:attrName>
                                        </p:attrNameLst>
                                      </p:cBhvr>
                                      <p:to>
                                        <p:strVal val="visible"/>
                                      </p:to>
                                    </p:set>
                                    <p:animEffect transition="in" filter="fade">
                                      <p:cBhvr>
                                        <p:cTn id="124" dur="250"/>
                                        <p:tgtEl>
                                          <p:spTgt spid="683"/>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678"/>
                                        </p:tgtEl>
                                        <p:attrNameLst>
                                          <p:attrName>style.visibility</p:attrName>
                                        </p:attrNameLst>
                                      </p:cBhvr>
                                      <p:to>
                                        <p:strVal val="visible"/>
                                      </p:to>
                                    </p:set>
                                    <p:animEffect transition="in" filter="fade">
                                      <p:cBhvr>
                                        <p:cTn id="127" dur="250"/>
                                        <p:tgtEl>
                                          <p:spTgt spid="678"/>
                                        </p:tgtEl>
                                      </p:cBhvr>
                                    </p:animEffect>
                                  </p:childTnLst>
                                </p:cTn>
                              </p:par>
                              <p:par>
                                <p:cTn id="128" presetID="22" presetClass="entr" presetSubtype="8" fill="hold" nodeType="withEffect">
                                  <p:stCondLst>
                                    <p:cond delay="250"/>
                                  </p:stCondLst>
                                  <p:childTnLst>
                                    <p:set>
                                      <p:cBhvr>
                                        <p:cTn id="129" dur="1" fill="hold">
                                          <p:stCondLst>
                                            <p:cond delay="0"/>
                                          </p:stCondLst>
                                        </p:cTn>
                                        <p:tgtEl>
                                          <p:spTgt spid="667"/>
                                        </p:tgtEl>
                                        <p:attrNameLst>
                                          <p:attrName>style.visibility</p:attrName>
                                        </p:attrNameLst>
                                      </p:cBhvr>
                                      <p:to>
                                        <p:strVal val="visible"/>
                                      </p:to>
                                    </p:set>
                                    <p:animEffect transition="in" filter="wipe(left)">
                                      <p:cBhvr>
                                        <p:cTn id="130" dur="250"/>
                                        <p:tgtEl>
                                          <p:spTgt spid="667"/>
                                        </p:tgtEl>
                                      </p:cBhvr>
                                    </p:animEffect>
                                  </p:childTnLst>
                                </p:cTn>
                              </p:par>
                              <p:par>
                                <p:cTn id="131" presetID="22" presetClass="entr" presetSubtype="8" fill="hold" nodeType="withEffect">
                                  <p:stCondLst>
                                    <p:cond delay="250"/>
                                  </p:stCondLst>
                                  <p:childTnLst>
                                    <p:set>
                                      <p:cBhvr>
                                        <p:cTn id="132" dur="1" fill="hold">
                                          <p:stCondLst>
                                            <p:cond delay="0"/>
                                          </p:stCondLst>
                                        </p:cTn>
                                        <p:tgtEl>
                                          <p:spTgt spid="671"/>
                                        </p:tgtEl>
                                        <p:attrNameLst>
                                          <p:attrName>style.visibility</p:attrName>
                                        </p:attrNameLst>
                                      </p:cBhvr>
                                      <p:to>
                                        <p:strVal val="visible"/>
                                      </p:to>
                                    </p:set>
                                    <p:animEffect transition="in" filter="wipe(left)">
                                      <p:cBhvr>
                                        <p:cTn id="133" dur="250"/>
                                        <p:tgtEl>
                                          <p:spTgt spid="671"/>
                                        </p:tgtEl>
                                      </p:cBhvr>
                                    </p:animEffect>
                                  </p:childTnLst>
                                </p:cTn>
                              </p:par>
                              <p:par>
                                <p:cTn id="134" presetID="22" presetClass="entr" presetSubtype="8" fill="hold" nodeType="withEffect">
                                  <p:stCondLst>
                                    <p:cond delay="250"/>
                                  </p:stCondLst>
                                  <p:childTnLst>
                                    <p:set>
                                      <p:cBhvr>
                                        <p:cTn id="135" dur="1" fill="hold">
                                          <p:stCondLst>
                                            <p:cond delay="0"/>
                                          </p:stCondLst>
                                        </p:cTn>
                                        <p:tgtEl>
                                          <p:spTgt spid="675"/>
                                        </p:tgtEl>
                                        <p:attrNameLst>
                                          <p:attrName>style.visibility</p:attrName>
                                        </p:attrNameLst>
                                      </p:cBhvr>
                                      <p:to>
                                        <p:strVal val="visible"/>
                                      </p:to>
                                    </p:set>
                                    <p:animEffect transition="in" filter="wipe(left)">
                                      <p:cBhvr>
                                        <p:cTn id="136" dur="250"/>
                                        <p:tgtEl>
                                          <p:spTgt spid="675"/>
                                        </p:tgtEl>
                                      </p:cBhvr>
                                    </p:animEffect>
                                  </p:childTnLst>
                                </p:cTn>
                              </p:par>
                              <p:par>
                                <p:cTn id="137" presetID="22" presetClass="entr" presetSubtype="4" fill="hold" nodeType="withEffect">
                                  <p:stCondLst>
                                    <p:cond delay="250"/>
                                  </p:stCondLst>
                                  <p:childTnLst>
                                    <p:set>
                                      <p:cBhvr>
                                        <p:cTn id="138" dur="1" fill="hold">
                                          <p:stCondLst>
                                            <p:cond delay="0"/>
                                          </p:stCondLst>
                                        </p:cTn>
                                        <p:tgtEl>
                                          <p:spTgt spid="680"/>
                                        </p:tgtEl>
                                        <p:attrNameLst>
                                          <p:attrName>style.visibility</p:attrName>
                                        </p:attrNameLst>
                                      </p:cBhvr>
                                      <p:to>
                                        <p:strVal val="visible"/>
                                      </p:to>
                                    </p:set>
                                    <p:animEffect transition="in" filter="wipe(down)">
                                      <p:cBhvr>
                                        <p:cTn id="139" dur="250"/>
                                        <p:tgtEl>
                                          <p:spTgt spid="680"/>
                                        </p:tgtEl>
                                      </p:cBhvr>
                                    </p:animEffect>
                                  </p:childTnLst>
                                </p:cTn>
                              </p:par>
                              <p:par>
                                <p:cTn id="140" presetID="22" presetClass="entr" presetSubtype="2" fill="hold" nodeType="withEffect">
                                  <p:stCondLst>
                                    <p:cond delay="250"/>
                                  </p:stCondLst>
                                  <p:childTnLst>
                                    <p:set>
                                      <p:cBhvr>
                                        <p:cTn id="141" dur="1" fill="hold">
                                          <p:stCondLst>
                                            <p:cond delay="0"/>
                                          </p:stCondLst>
                                        </p:cTn>
                                        <p:tgtEl>
                                          <p:spTgt spid="679"/>
                                        </p:tgtEl>
                                        <p:attrNameLst>
                                          <p:attrName>style.visibility</p:attrName>
                                        </p:attrNameLst>
                                      </p:cBhvr>
                                      <p:to>
                                        <p:strVal val="visible"/>
                                      </p:to>
                                    </p:set>
                                    <p:animEffect transition="in" filter="wipe(right)">
                                      <p:cBhvr>
                                        <p:cTn id="142" dur="250"/>
                                        <p:tgtEl>
                                          <p:spTgt spid="679"/>
                                        </p:tgtEl>
                                      </p:cBhvr>
                                    </p:animEffect>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659"/>
                                        </p:tgtEl>
                                        <p:attrNameLst>
                                          <p:attrName>style.visibility</p:attrName>
                                        </p:attrNameLst>
                                      </p:cBhvr>
                                      <p:to>
                                        <p:strVal val="visible"/>
                                      </p:to>
                                    </p:set>
                                    <p:animEffect transition="in" filter="fade">
                                      <p:cBhvr>
                                        <p:cTn id="146" dur="250"/>
                                        <p:tgtEl>
                                          <p:spTgt spid="659"/>
                                        </p:tgtEl>
                                      </p:cBhvr>
                                    </p:animEffect>
                                  </p:childTnLst>
                                </p:cTn>
                              </p:par>
                              <p:par>
                                <p:cTn id="147" presetID="22" presetClass="entr" presetSubtype="1" fill="hold" nodeType="withEffect">
                                  <p:stCondLst>
                                    <p:cond delay="0"/>
                                  </p:stCondLst>
                                  <p:childTnLst>
                                    <p:set>
                                      <p:cBhvr>
                                        <p:cTn id="148" dur="1" fill="hold">
                                          <p:stCondLst>
                                            <p:cond delay="0"/>
                                          </p:stCondLst>
                                        </p:cTn>
                                        <p:tgtEl>
                                          <p:spTgt spid="663"/>
                                        </p:tgtEl>
                                        <p:attrNameLst>
                                          <p:attrName>style.visibility</p:attrName>
                                        </p:attrNameLst>
                                      </p:cBhvr>
                                      <p:to>
                                        <p:strVal val="visible"/>
                                      </p:to>
                                    </p:set>
                                    <p:animEffect transition="in" filter="wipe(up)">
                                      <p:cBhvr>
                                        <p:cTn id="149" dur="250"/>
                                        <p:tgtEl>
                                          <p:spTgt spid="663"/>
                                        </p:tgtEl>
                                      </p:cBhvr>
                                    </p:animEffect>
                                  </p:childTnLst>
                                </p:cTn>
                              </p:par>
                              <p:par>
                                <p:cTn id="150" presetID="10" presetClass="entr" presetSubtype="0" fill="hold" nodeType="withEffect">
                                  <p:stCondLst>
                                    <p:cond delay="250"/>
                                  </p:stCondLst>
                                  <p:childTnLst>
                                    <p:set>
                                      <p:cBhvr>
                                        <p:cTn id="151" dur="1" fill="hold">
                                          <p:stCondLst>
                                            <p:cond delay="0"/>
                                          </p:stCondLst>
                                        </p:cTn>
                                        <p:tgtEl>
                                          <p:spTgt spid="660"/>
                                        </p:tgtEl>
                                        <p:attrNameLst>
                                          <p:attrName>style.visibility</p:attrName>
                                        </p:attrNameLst>
                                      </p:cBhvr>
                                      <p:to>
                                        <p:strVal val="visible"/>
                                      </p:to>
                                    </p:set>
                                    <p:animEffect transition="in" filter="fade">
                                      <p:cBhvr>
                                        <p:cTn id="152" dur="250"/>
                                        <p:tgtEl>
                                          <p:spTgt spid="660"/>
                                        </p:tgtEl>
                                      </p:cBhvr>
                                    </p:animEffect>
                                  </p:childTnLst>
                                </p:cTn>
                              </p:par>
                              <p:par>
                                <p:cTn id="153" presetID="10" presetClass="entr" presetSubtype="0" fill="hold" grpId="0" nodeType="withEffect">
                                  <p:stCondLst>
                                    <p:cond delay="250"/>
                                  </p:stCondLst>
                                  <p:childTnLst>
                                    <p:set>
                                      <p:cBhvr>
                                        <p:cTn id="154" dur="1" fill="hold">
                                          <p:stCondLst>
                                            <p:cond delay="0"/>
                                          </p:stCondLst>
                                        </p:cTn>
                                        <p:tgtEl>
                                          <p:spTgt spid="658"/>
                                        </p:tgtEl>
                                        <p:attrNameLst>
                                          <p:attrName>style.visibility</p:attrName>
                                        </p:attrNameLst>
                                      </p:cBhvr>
                                      <p:to>
                                        <p:strVal val="visible"/>
                                      </p:to>
                                    </p:set>
                                    <p:animEffect transition="in" filter="fade">
                                      <p:cBhvr>
                                        <p:cTn id="155" dur="250"/>
                                        <p:tgtEl>
                                          <p:spTgt spid="658"/>
                                        </p:tgtEl>
                                      </p:cBhvr>
                                    </p:animEffect>
                                  </p:childTnLst>
                                </p:cTn>
                              </p:par>
                            </p:childTnLst>
                          </p:cTn>
                        </p:par>
                        <p:par>
                          <p:cTn id="156" fill="hold">
                            <p:stCondLst>
                              <p:cond delay="2000"/>
                            </p:stCondLst>
                            <p:childTnLst>
                              <p:par>
                                <p:cTn id="157" presetID="22" presetClass="entr" presetSubtype="4" fill="hold" nodeType="afterEffect">
                                  <p:stCondLst>
                                    <p:cond delay="0"/>
                                  </p:stCondLst>
                                  <p:childTnLst>
                                    <p:set>
                                      <p:cBhvr>
                                        <p:cTn id="158" dur="1" fill="hold">
                                          <p:stCondLst>
                                            <p:cond delay="0"/>
                                          </p:stCondLst>
                                        </p:cTn>
                                        <p:tgtEl>
                                          <p:spTgt spid="685"/>
                                        </p:tgtEl>
                                        <p:attrNameLst>
                                          <p:attrName>style.visibility</p:attrName>
                                        </p:attrNameLst>
                                      </p:cBhvr>
                                      <p:to>
                                        <p:strVal val="visible"/>
                                      </p:to>
                                    </p:set>
                                    <p:animEffect transition="in" filter="wipe(down)">
                                      <p:cBhvr>
                                        <p:cTn id="159" dur="250"/>
                                        <p:tgtEl>
                                          <p:spTgt spid="685"/>
                                        </p:tgtEl>
                                      </p:cBhvr>
                                    </p:animEffect>
                                  </p:childTnLst>
                                </p:cTn>
                              </p:par>
                            </p:childTnLst>
                          </p:cTn>
                        </p:par>
                        <p:par>
                          <p:cTn id="160" fill="hold">
                            <p:stCondLst>
                              <p:cond delay="2250"/>
                            </p:stCondLst>
                            <p:childTnLst>
                              <p:par>
                                <p:cTn id="161" presetID="10" presetClass="entr" presetSubtype="0" fill="hold" grpId="0" nodeType="afterEffect">
                                  <p:stCondLst>
                                    <p:cond delay="0"/>
                                  </p:stCondLst>
                                  <p:childTnLst>
                                    <p:set>
                                      <p:cBhvr>
                                        <p:cTn id="162" dur="1" fill="hold">
                                          <p:stCondLst>
                                            <p:cond delay="0"/>
                                          </p:stCondLst>
                                        </p:cTn>
                                        <p:tgtEl>
                                          <p:spTgt spid="688"/>
                                        </p:tgtEl>
                                        <p:attrNameLst>
                                          <p:attrName>style.visibility</p:attrName>
                                        </p:attrNameLst>
                                      </p:cBhvr>
                                      <p:to>
                                        <p:strVal val="visible"/>
                                      </p:to>
                                    </p:set>
                                    <p:animEffect transition="in" filter="fade">
                                      <p:cBhvr>
                                        <p:cTn id="163" dur="250"/>
                                        <p:tgtEl>
                                          <p:spTgt spid="688"/>
                                        </p:tgtEl>
                                      </p:cBhvr>
                                    </p:animEffect>
                                  </p:childTnLst>
                                </p:cTn>
                              </p:par>
                              <p:par>
                                <p:cTn id="164" presetID="10" presetClass="entr" presetSubtype="0" fill="hold" nodeType="withEffect">
                                  <p:stCondLst>
                                    <p:cond delay="500"/>
                                  </p:stCondLst>
                                  <p:childTnLst>
                                    <p:set>
                                      <p:cBhvr>
                                        <p:cTn id="165" dur="1" fill="hold">
                                          <p:stCondLst>
                                            <p:cond delay="0"/>
                                          </p:stCondLst>
                                        </p:cTn>
                                        <p:tgtEl>
                                          <p:spTgt spid="687"/>
                                        </p:tgtEl>
                                        <p:attrNameLst>
                                          <p:attrName>style.visibility</p:attrName>
                                        </p:attrNameLst>
                                      </p:cBhvr>
                                      <p:to>
                                        <p:strVal val="visible"/>
                                      </p:to>
                                    </p:set>
                                    <p:animEffect transition="in" filter="fade">
                                      <p:cBhvr>
                                        <p:cTn id="166" dur="250"/>
                                        <p:tgtEl>
                                          <p:spTgt spid="687"/>
                                        </p:tgtEl>
                                      </p:cBhvr>
                                    </p:animEffect>
                                  </p:childTnLst>
                                </p:cTn>
                              </p:par>
                              <p:par>
                                <p:cTn id="167" presetID="10" presetClass="entr" presetSubtype="0" fill="hold" nodeType="withEffect">
                                  <p:stCondLst>
                                    <p:cond delay="500"/>
                                  </p:stCondLst>
                                  <p:childTnLst>
                                    <p:set>
                                      <p:cBhvr>
                                        <p:cTn id="168" dur="1" fill="hold">
                                          <p:stCondLst>
                                            <p:cond delay="0"/>
                                          </p:stCondLst>
                                        </p:cTn>
                                        <p:tgtEl>
                                          <p:spTgt spid="690"/>
                                        </p:tgtEl>
                                        <p:attrNameLst>
                                          <p:attrName>style.visibility</p:attrName>
                                        </p:attrNameLst>
                                      </p:cBhvr>
                                      <p:to>
                                        <p:strVal val="visible"/>
                                      </p:to>
                                    </p:set>
                                    <p:animEffect transition="in" filter="fade">
                                      <p:cBhvr>
                                        <p:cTn id="169" dur="250"/>
                                        <p:tgtEl>
                                          <p:spTgt spid="690"/>
                                        </p:tgtEl>
                                      </p:cBhvr>
                                    </p:animEffect>
                                  </p:childTnLst>
                                </p:cTn>
                              </p:par>
                              <p:par>
                                <p:cTn id="170" presetID="10" presetClass="entr" presetSubtype="0" fill="hold" grpId="0" nodeType="withEffect">
                                  <p:stCondLst>
                                    <p:cond delay="500"/>
                                  </p:stCondLst>
                                  <p:childTnLst>
                                    <p:set>
                                      <p:cBhvr>
                                        <p:cTn id="171" dur="1" fill="hold">
                                          <p:stCondLst>
                                            <p:cond delay="0"/>
                                          </p:stCondLst>
                                        </p:cTn>
                                        <p:tgtEl>
                                          <p:spTgt spid="691"/>
                                        </p:tgtEl>
                                        <p:attrNameLst>
                                          <p:attrName>style.visibility</p:attrName>
                                        </p:attrNameLst>
                                      </p:cBhvr>
                                      <p:to>
                                        <p:strVal val="visible"/>
                                      </p:to>
                                    </p:set>
                                    <p:animEffect transition="in" filter="fade">
                                      <p:cBhvr>
                                        <p:cTn id="172" dur="250"/>
                                        <p:tgtEl>
                                          <p:spTgt spid="691"/>
                                        </p:tgtEl>
                                      </p:cBhvr>
                                    </p:animEffect>
                                  </p:childTnLst>
                                </p:cTn>
                              </p:par>
                              <p:par>
                                <p:cTn id="173" presetID="22" presetClass="entr" presetSubtype="8" fill="hold" nodeType="withEffect">
                                  <p:stCondLst>
                                    <p:cond delay="500"/>
                                  </p:stCondLst>
                                  <p:childTnLst>
                                    <p:set>
                                      <p:cBhvr>
                                        <p:cTn id="174" dur="1" fill="hold">
                                          <p:stCondLst>
                                            <p:cond delay="0"/>
                                          </p:stCondLst>
                                        </p:cTn>
                                        <p:tgtEl>
                                          <p:spTgt spid="689"/>
                                        </p:tgtEl>
                                        <p:attrNameLst>
                                          <p:attrName>style.visibility</p:attrName>
                                        </p:attrNameLst>
                                      </p:cBhvr>
                                      <p:to>
                                        <p:strVal val="visible"/>
                                      </p:to>
                                    </p:set>
                                    <p:animEffect transition="in" filter="wipe(left)">
                                      <p:cBhvr>
                                        <p:cTn id="175" dur="250"/>
                                        <p:tgtEl>
                                          <p:spTgt spid="689"/>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686"/>
                                        </p:tgtEl>
                                        <p:attrNameLst>
                                          <p:attrName>style.visibility</p:attrName>
                                        </p:attrNameLst>
                                      </p:cBhvr>
                                      <p:to>
                                        <p:strVal val="visible"/>
                                      </p:to>
                                    </p:set>
                                    <p:animEffect transition="in" filter="fade">
                                      <p:cBhvr>
                                        <p:cTn id="178" dur="250"/>
                                        <p:tgtEl>
                                          <p:spTgt spid="686"/>
                                        </p:tgtEl>
                                      </p:cBhvr>
                                    </p:animEffect>
                                  </p:childTnLst>
                                </p:cTn>
                              </p:par>
                            </p:childTnLst>
                          </p:cTn>
                        </p:par>
                        <p:par>
                          <p:cTn id="179" fill="hold">
                            <p:stCondLst>
                              <p:cond delay="3000"/>
                            </p:stCondLst>
                            <p:childTnLst>
                              <p:par>
                                <p:cTn id="180" presetID="22" presetClass="entr" presetSubtype="2" fill="hold" nodeType="afterEffect">
                                  <p:stCondLst>
                                    <p:cond delay="0"/>
                                  </p:stCondLst>
                                  <p:childTnLst>
                                    <p:set>
                                      <p:cBhvr>
                                        <p:cTn id="181" dur="1" fill="hold">
                                          <p:stCondLst>
                                            <p:cond delay="0"/>
                                          </p:stCondLst>
                                        </p:cTn>
                                        <p:tgtEl>
                                          <p:spTgt spid="122"/>
                                        </p:tgtEl>
                                        <p:attrNameLst>
                                          <p:attrName>style.visibility</p:attrName>
                                        </p:attrNameLst>
                                      </p:cBhvr>
                                      <p:to>
                                        <p:strVal val="visible"/>
                                      </p:to>
                                    </p:set>
                                    <p:animEffect transition="in" filter="wipe(right)">
                                      <p:cBhvr>
                                        <p:cTn id="182" dur="500"/>
                                        <p:tgtEl>
                                          <p:spTgt spid="122"/>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10"/>
                                        </p:tgtEl>
                                        <p:attrNameLst>
                                          <p:attrName>style.visibility</p:attrName>
                                        </p:attrNameLst>
                                      </p:cBhvr>
                                      <p:to>
                                        <p:strVal val="visible"/>
                                      </p:to>
                                    </p:set>
                                    <p:animEffect transition="in" filter="fade">
                                      <p:cBhvr>
                                        <p:cTn id="186" dur="250"/>
                                        <p:tgtEl>
                                          <p:spTgt spid="10"/>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23"/>
                                        </p:tgtEl>
                                        <p:attrNameLst>
                                          <p:attrName>style.visibility</p:attrName>
                                        </p:attrNameLst>
                                      </p:cBhvr>
                                      <p:to>
                                        <p:strVal val="visible"/>
                                      </p:to>
                                    </p:set>
                                    <p:animEffect transition="in" filter="fade">
                                      <p:cBhvr>
                                        <p:cTn id="189" dur="250"/>
                                        <p:tgtEl>
                                          <p:spTgt spid="123"/>
                                        </p:tgtEl>
                                      </p:cBhvr>
                                    </p:animEffect>
                                  </p:childTnLst>
                                </p:cTn>
                              </p:par>
                            </p:childTnLst>
                          </p:cTn>
                        </p:par>
                        <p:par>
                          <p:cTn id="190" fill="hold">
                            <p:stCondLst>
                              <p:cond delay="3750"/>
                            </p:stCondLst>
                            <p:childTnLst>
                              <p:par>
                                <p:cTn id="191" presetID="10" presetClass="entr" presetSubtype="0" fill="hold" nodeType="afterEffect">
                                  <p:stCondLst>
                                    <p:cond delay="0"/>
                                  </p:stCondLst>
                                  <p:childTnLst>
                                    <p:set>
                                      <p:cBhvr>
                                        <p:cTn id="192" dur="1" fill="hold">
                                          <p:stCondLst>
                                            <p:cond delay="0"/>
                                          </p:stCondLst>
                                        </p:cTn>
                                        <p:tgtEl>
                                          <p:spTgt spid="32"/>
                                        </p:tgtEl>
                                        <p:attrNameLst>
                                          <p:attrName>style.visibility</p:attrName>
                                        </p:attrNameLst>
                                      </p:cBhvr>
                                      <p:to>
                                        <p:strVal val="visible"/>
                                      </p:to>
                                    </p:set>
                                    <p:animEffect transition="in" filter="fade">
                                      <p:cBhvr>
                                        <p:cTn id="193" dur="250"/>
                                        <p:tgtEl>
                                          <p:spTgt spid="3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9"/>
                                        </p:tgtEl>
                                        <p:attrNameLst>
                                          <p:attrName>style.visibility</p:attrName>
                                        </p:attrNameLst>
                                      </p:cBhvr>
                                      <p:to>
                                        <p:strVal val="visible"/>
                                      </p:to>
                                    </p:set>
                                    <p:animEffect transition="in" filter="fade">
                                      <p:cBhvr>
                                        <p:cTn id="196" dur="250"/>
                                        <p:tgtEl>
                                          <p:spTgt spid="129"/>
                                        </p:tgtEl>
                                      </p:cBhvr>
                                    </p:animEffect>
                                  </p:childTnLst>
                                </p:cTn>
                              </p:par>
                            </p:childTnLst>
                          </p:cTn>
                        </p:par>
                        <p:par>
                          <p:cTn id="197" fill="hold">
                            <p:stCondLst>
                              <p:cond delay="4000"/>
                            </p:stCondLst>
                            <p:childTnLst>
                              <p:par>
                                <p:cTn id="198" presetID="22" presetClass="entr" presetSubtype="8" fill="hold" nodeType="afterEffect">
                                  <p:stCondLst>
                                    <p:cond delay="0"/>
                                  </p:stCondLst>
                                  <p:childTnLst>
                                    <p:set>
                                      <p:cBhvr>
                                        <p:cTn id="199" dur="1" fill="hold">
                                          <p:stCondLst>
                                            <p:cond delay="0"/>
                                          </p:stCondLst>
                                        </p:cTn>
                                        <p:tgtEl>
                                          <p:spTgt spid="149"/>
                                        </p:tgtEl>
                                        <p:attrNameLst>
                                          <p:attrName>style.visibility</p:attrName>
                                        </p:attrNameLst>
                                      </p:cBhvr>
                                      <p:to>
                                        <p:strVal val="visible"/>
                                      </p:to>
                                    </p:set>
                                    <p:animEffect transition="in" filter="wipe(left)">
                                      <p:cBhvr>
                                        <p:cTn id="200" dur="250"/>
                                        <p:tgtEl>
                                          <p:spTgt spid="14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10"/>
                                        </p:tgtEl>
                                        <p:attrNameLst>
                                          <p:attrName>style.visibility</p:attrName>
                                        </p:attrNameLst>
                                      </p:cBhvr>
                                      <p:to>
                                        <p:strVal val="visible"/>
                                      </p:to>
                                    </p:set>
                                    <p:animEffect transition="in" filter="fade">
                                      <p:cBhvr>
                                        <p:cTn id="205" dur="500"/>
                                        <p:tgtEl>
                                          <p:spTgt spid="110"/>
                                        </p:tgtEl>
                                      </p:cBhvr>
                                    </p:animEffect>
                                  </p:childTnLst>
                                </p:cTn>
                              </p:par>
                              <p:par>
                                <p:cTn id="206" presetID="10" presetClass="entr" presetSubtype="0" fill="hold" nodeType="withEffect">
                                  <p:stCondLst>
                                    <p:cond delay="0"/>
                                  </p:stCondLst>
                                  <p:childTnLst>
                                    <p:set>
                                      <p:cBhvr>
                                        <p:cTn id="207" dur="1" fill="hold">
                                          <p:stCondLst>
                                            <p:cond delay="0"/>
                                          </p:stCondLst>
                                        </p:cTn>
                                        <p:tgtEl>
                                          <p:spTgt spid="111"/>
                                        </p:tgtEl>
                                        <p:attrNameLst>
                                          <p:attrName>style.visibility</p:attrName>
                                        </p:attrNameLst>
                                      </p:cBhvr>
                                      <p:to>
                                        <p:strVal val="visible"/>
                                      </p:to>
                                    </p:set>
                                    <p:animEffect transition="in" filter="fade">
                                      <p:cBhvr>
                                        <p:cTn id="208" dur="500"/>
                                        <p:tgtEl>
                                          <p:spTgt spid="111"/>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630"/>
                                        </p:tgtEl>
                                        <p:attrNameLst>
                                          <p:attrName>style.visibility</p:attrName>
                                        </p:attrNameLst>
                                      </p:cBhvr>
                                      <p:to>
                                        <p:strVal val="visible"/>
                                      </p:to>
                                    </p:set>
                                    <p:animEffect transition="in" filter="fade">
                                      <p:cBhvr>
                                        <p:cTn id="211" dur="500"/>
                                        <p:tgtEl>
                                          <p:spTgt spid="630"/>
                                        </p:tgtEl>
                                      </p:cBhvr>
                                    </p:animEffect>
                                  </p:childTnLst>
                                </p:cTn>
                              </p:par>
                            </p:childTnLst>
                          </p:cTn>
                        </p:par>
                        <p:par>
                          <p:cTn id="212" fill="hold">
                            <p:stCondLst>
                              <p:cond delay="500"/>
                            </p:stCondLst>
                            <p:childTnLst>
                              <p:par>
                                <p:cTn id="213" presetID="10" presetClass="entr" presetSubtype="0" fill="hold" grpId="0" nodeType="afterEffect">
                                  <p:stCondLst>
                                    <p:cond delay="0"/>
                                  </p:stCondLst>
                                  <p:childTnLst>
                                    <p:set>
                                      <p:cBhvr>
                                        <p:cTn id="214" dur="1" fill="hold">
                                          <p:stCondLst>
                                            <p:cond delay="0"/>
                                          </p:stCondLst>
                                        </p:cTn>
                                        <p:tgtEl>
                                          <p:spTgt spid="647"/>
                                        </p:tgtEl>
                                        <p:attrNameLst>
                                          <p:attrName>style.visibility</p:attrName>
                                        </p:attrNameLst>
                                      </p:cBhvr>
                                      <p:to>
                                        <p:strVal val="visible"/>
                                      </p:to>
                                    </p:set>
                                    <p:animEffect transition="in" filter="fade">
                                      <p:cBhvr>
                                        <p:cTn id="215" dur="500"/>
                                        <p:tgtEl>
                                          <p:spTgt spid="64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16"/>
                                        </p:tgtEl>
                                        <p:attrNameLst>
                                          <p:attrName>style.visibility</p:attrName>
                                        </p:attrNameLst>
                                      </p:cBhvr>
                                      <p:to>
                                        <p:strVal val="visible"/>
                                      </p:to>
                                    </p:set>
                                    <p:animEffect transition="in" filter="fade">
                                      <p:cBhvr>
                                        <p:cTn id="218" dur="500"/>
                                        <p:tgtEl>
                                          <p:spTgt spid="116"/>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9"/>
                                        </p:tgtEl>
                                        <p:attrNameLst>
                                          <p:attrName>style.visibility</p:attrName>
                                        </p:attrNameLst>
                                      </p:cBhvr>
                                      <p:to>
                                        <p:strVal val="visible"/>
                                      </p:to>
                                    </p:set>
                                    <p:animEffect transition="in" filter="fade">
                                      <p:cBhvr>
                                        <p:cTn id="226" dur="500"/>
                                        <p:tgtEl>
                                          <p:spTgt spid="9"/>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657"/>
                                        </p:tgtEl>
                                        <p:attrNameLst>
                                          <p:attrName>style.visibility</p:attrName>
                                        </p:attrNameLst>
                                      </p:cBhvr>
                                      <p:to>
                                        <p:strVal val="visible"/>
                                      </p:to>
                                    </p:set>
                                    <p:animEffect transition="in" filter="fade">
                                      <p:cBhvr>
                                        <p:cTn id="231" dur="500"/>
                                        <p:tgtEl>
                                          <p:spTgt spid="657"/>
                                        </p:tgtEl>
                                      </p:cBhvr>
                                    </p:animEffect>
                                  </p:childTnLst>
                                </p:cTn>
                              </p:par>
                            </p:childTnLst>
                          </p:cTn>
                        </p:par>
                        <p:par>
                          <p:cTn id="232" fill="hold">
                            <p:stCondLst>
                              <p:cond delay="500"/>
                            </p:stCondLst>
                            <p:childTnLst>
                              <p:par>
                                <p:cTn id="233" presetID="10" presetClass="entr" presetSubtype="0" fill="hold" grpId="0" nodeType="afterEffect">
                                  <p:stCondLst>
                                    <p:cond delay="0"/>
                                  </p:stCondLst>
                                  <p:childTnLst>
                                    <p:set>
                                      <p:cBhvr>
                                        <p:cTn id="234" dur="1" fill="hold">
                                          <p:stCondLst>
                                            <p:cond delay="0"/>
                                          </p:stCondLst>
                                        </p:cTn>
                                        <p:tgtEl>
                                          <p:spTgt spid="661"/>
                                        </p:tgtEl>
                                        <p:attrNameLst>
                                          <p:attrName>style.visibility</p:attrName>
                                        </p:attrNameLst>
                                      </p:cBhvr>
                                      <p:to>
                                        <p:strVal val="visible"/>
                                      </p:to>
                                    </p:set>
                                    <p:animEffect transition="in" filter="fade">
                                      <p:cBhvr>
                                        <p:cTn id="235" dur="500"/>
                                        <p:tgtEl>
                                          <p:spTgt spid="661"/>
                                        </p:tgtEl>
                                      </p:cBhvr>
                                    </p:animEffect>
                                  </p:childTnLst>
                                </p:cTn>
                              </p:par>
                            </p:childTnLst>
                          </p:cTn>
                        </p:par>
                        <p:par>
                          <p:cTn id="236" fill="hold">
                            <p:stCondLst>
                              <p:cond delay="1000"/>
                            </p:stCondLst>
                            <p:childTnLst>
                              <p:par>
                                <p:cTn id="237" presetID="10" presetClass="entr" presetSubtype="0" fill="hold" grpId="0" nodeType="afterEffect">
                                  <p:stCondLst>
                                    <p:cond delay="0"/>
                                  </p:stCondLst>
                                  <p:childTnLst>
                                    <p:set>
                                      <p:cBhvr>
                                        <p:cTn id="238" dur="1" fill="hold">
                                          <p:stCondLst>
                                            <p:cond delay="0"/>
                                          </p:stCondLst>
                                        </p:cTn>
                                        <p:tgtEl>
                                          <p:spTgt spid="684"/>
                                        </p:tgtEl>
                                        <p:attrNameLst>
                                          <p:attrName>style.visibility</p:attrName>
                                        </p:attrNameLst>
                                      </p:cBhvr>
                                      <p:to>
                                        <p:strVal val="visible"/>
                                      </p:to>
                                    </p:set>
                                    <p:animEffect transition="in" filter="fade">
                                      <p:cBhvr>
                                        <p:cTn id="239" dur="500"/>
                                        <p:tgtEl>
                                          <p:spTgt spid="684"/>
                                        </p:tgtEl>
                                      </p:cBhvr>
                                    </p:animEffect>
                                  </p:childTnLst>
                                </p:cTn>
                              </p:par>
                            </p:childTnLst>
                          </p:cTn>
                        </p:par>
                      </p:childTnLst>
                    </p:cTn>
                  </p:par>
                  <p:par>
                    <p:cTn id="240" fill="hold">
                      <p:stCondLst>
                        <p:cond delay="indefinite"/>
                      </p:stCondLst>
                      <p:childTnLst>
                        <p:par>
                          <p:cTn id="241" fill="hold">
                            <p:stCondLst>
                              <p:cond delay="0"/>
                            </p:stCondLst>
                            <p:childTnLst>
                              <p:par>
                                <p:cTn id="242" presetID="16" presetClass="entr" presetSubtype="37" fill="hold" nodeType="clickEffect">
                                  <p:stCondLst>
                                    <p:cond delay="0"/>
                                  </p:stCondLst>
                                  <p:childTnLst>
                                    <p:set>
                                      <p:cBhvr>
                                        <p:cTn id="243" dur="1" fill="hold">
                                          <p:stCondLst>
                                            <p:cond delay="0"/>
                                          </p:stCondLst>
                                        </p:cTn>
                                        <p:tgtEl>
                                          <p:spTgt spid="113"/>
                                        </p:tgtEl>
                                        <p:attrNameLst>
                                          <p:attrName>style.visibility</p:attrName>
                                        </p:attrNameLst>
                                      </p:cBhvr>
                                      <p:to>
                                        <p:strVal val="visible"/>
                                      </p:to>
                                    </p:set>
                                    <p:animEffect transition="in" filter="barn(outVertical)">
                                      <p:cBhvr>
                                        <p:cTn id="244" dur="500"/>
                                        <p:tgtEl>
                                          <p:spTgt spid="113"/>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3"/>
                                        </p:tgtEl>
                                        <p:attrNameLst>
                                          <p:attrName>style.visibility</p:attrName>
                                        </p:attrNameLst>
                                      </p:cBhvr>
                                      <p:to>
                                        <p:strVal val="visible"/>
                                      </p:to>
                                    </p:set>
                                    <p:animEffect transition="in" filter="wipe(left)">
                                      <p:cBhvr>
                                        <p:cTn id="249" dur="500"/>
                                        <p:tgtEl>
                                          <p:spTgt spid="3"/>
                                        </p:tgtEl>
                                      </p:cBhvr>
                                    </p:animEffect>
                                  </p:childTnLst>
                                </p:cTn>
                              </p:par>
                            </p:childTnLst>
                          </p:cTn>
                        </p:par>
                        <p:par>
                          <p:cTn id="250" fill="hold">
                            <p:stCondLst>
                              <p:cond delay="500"/>
                            </p:stCondLst>
                            <p:childTnLst>
                              <p:par>
                                <p:cTn id="251" presetID="10" presetClass="entr" presetSubtype="0" fill="hold" grpId="0" nodeType="afterEffect">
                                  <p:stCondLst>
                                    <p:cond delay="0"/>
                                  </p:stCondLst>
                                  <p:childTnLst>
                                    <p:set>
                                      <p:cBhvr>
                                        <p:cTn id="252" dur="1" fill="hold">
                                          <p:stCondLst>
                                            <p:cond delay="0"/>
                                          </p:stCondLst>
                                        </p:cTn>
                                        <p:tgtEl>
                                          <p:spTgt spid="699"/>
                                        </p:tgtEl>
                                        <p:attrNameLst>
                                          <p:attrName>style.visibility</p:attrName>
                                        </p:attrNameLst>
                                      </p:cBhvr>
                                      <p:to>
                                        <p:strVal val="visible"/>
                                      </p:to>
                                    </p:set>
                                    <p:animEffect transition="in" filter="fade">
                                      <p:cBhvr>
                                        <p:cTn id="253" dur="500"/>
                                        <p:tgtEl>
                                          <p:spTgt spid="699"/>
                                        </p:tgtEl>
                                      </p:cBhvr>
                                    </p:animEffect>
                                  </p:childTnLst>
                                </p:cTn>
                              </p:par>
                              <p:par>
                                <p:cTn id="254" presetID="10" presetClass="entr" presetSubtype="0" fill="hold" nodeType="withEffect">
                                  <p:stCondLst>
                                    <p:cond delay="0"/>
                                  </p:stCondLst>
                                  <p:childTnLst>
                                    <p:set>
                                      <p:cBhvr>
                                        <p:cTn id="255" dur="1" fill="hold">
                                          <p:stCondLst>
                                            <p:cond delay="0"/>
                                          </p:stCondLst>
                                        </p:cTn>
                                        <p:tgtEl>
                                          <p:spTgt spid="700"/>
                                        </p:tgtEl>
                                        <p:attrNameLst>
                                          <p:attrName>style.visibility</p:attrName>
                                        </p:attrNameLst>
                                      </p:cBhvr>
                                      <p:to>
                                        <p:strVal val="visible"/>
                                      </p:to>
                                    </p:set>
                                    <p:animEffect transition="in" filter="fade">
                                      <p:cBhvr>
                                        <p:cTn id="256" dur="500"/>
                                        <p:tgtEl>
                                          <p:spTgt spid="70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701"/>
                                        </p:tgtEl>
                                        <p:attrNameLst>
                                          <p:attrName>style.visibility</p:attrName>
                                        </p:attrNameLst>
                                      </p:cBhvr>
                                      <p:to>
                                        <p:strVal val="visible"/>
                                      </p:to>
                                    </p:set>
                                    <p:animEffect transition="in" filter="fade">
                                      <p:cBhvr>
                                        <p:cTn id="259" dur="500"/>
                                        <p:tgtEl>
                                          <p:spTgt spid="70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702"/>
                                        </p:tgtEl>
                                        <p:attrNameLst>
                                          <p:attrName>style.visibility</p:attrName>
                                        </p:attrNameLst>
                                      </p:cBhvr>
                                      <p:to>
                                        <p:strVal val="visible"/>
                                      </p:to>
                                    </p:set>
                                    <p:animEffect transition="in" filter="fade">
                                      <p:cBhvr>
                                        <p:cTn id="262" dur="500"/>
                                        <p:tgtEl>
                                          <p:spTgt spid="702"/>
                                        </p:tgtEl>
                                      </p:cBhvr>
                                    </p:animEffect>
                                  </p:childTnLst>
                                </p:cTn>
                              </p:par>
                              <p:par>
                                <p:cTn id="263" presetID="10" presetClass="entr" presetSubtype="0" fill="hold" nodeType="withEffect">
                                  <p:stCondLst>
                                    <p:cond delay="0"/>
                                  </p:stCondLst>
                                  <p:childTnLst>
                                    <p:set>
                                      <p:cBhvr>
                                        <p:cTn id="264" dur="1" fill="hold">
                                          <p:stCondLst>
                                            <p:cond delay="0"/>
                                          </p:stCondLst>
                                        </p:cTn>
                                        <p:tgtEl>
                                          <p:spTgt spid="703"/>
                                        </p:tgtEl>
                                        <p:attrNameLst>
                                          <p:attrName>style.visibility</p:attrName>
                                        </p:attrNameLst>
                                      </p:cBhvr>
                                      <p:to>
                                        <p:strVal val="visible"/>
                                      </p:to>
                                    </p:set>
                                    <p:animEffect transition="in" filter="fade">
                                      <p:cBhvr>
                                        <p:cTn id="265" dur="500"/>
                                        <p:tgtEl>
                                          <p:spTgt spid="703"/>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704"/>
                                        </p:tgtEl>
                                        <p:attrNameLst>
                                          <p:attrName>style.visibility</p:attrName>
                                        </p:attrNameLst>
                                      </p:cBhvr>
                                      <p:to>
                                        <p:strVal val="visible"/>
                                      </p:to>
                                    </p:set>
                                    <p:animEffect transition="in" filter="fade">
                                      <p:cBhvr>
                                        <p:cTn id="268" dur="500"/>
                                        <p:tgtEl>
                                          <p:spTgt spid="704"/>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705"/>
                                        </p:tgtEl>
                                        <p:attrNameLst>
                                          <p:attrName>style.visibility</p:attrName>
                                        </p:attrNameLst>
                                      </p:cBhvr>
                                      <p:to>
                                        <p:strVal val="visible"/>
                                      </p:to>
                                    </p:set>
                                    <p:animEffect transition="in" filter="fade">
                                      <p:cBhvr>
                                        <p:cTn id="271" dur="500"/>
                                        <p:tgtEl>
                                          <p:spTgt spid="705"/>
                                        </p:tgtEl>
                                      </p:cBhvr>
                                    </p:animEffect>
                                  </p:childTnLst>
                                </p:cTn>
                              </p:par>
                              <p:par>
                                <p:cTn id="272" presetID="10" presetClass="entr" presetSubtype="0" fill="hold" nodeType="withEffect">
                                  <p:stCondLst>
                                    <p:cond delay="0"/>
                                  </p:stCondLst>
                                  <p:childTnLst>
                                    <p:set>
                                      <p:cBhvr>
                                        <p:cTn id="273" dur="1" fill="hold">
                                          <p:stCondLst>
                                            <p:cond delay="0"/>
                                          </p:stCondLst>
                                        </p:cTn>
                                        <p:tgtEl>
                                          <p:spTgt spid="706"/>
                                        </p:tgtEl>
                                        <p:attrNameLst>
                                          <p:attrName>style.visibility</p:attrName>
                                        </p:attrNameLst>
                                      </p:cBhvr>
                                      <p:to>
                                        <p:strVal val="visible"/>
                                      </p:to>
                                    </p:set>
                                    <p:animEffect transition="in" filter="fade">
                                      <p:cBhvr>
                                        <p:cTn id="274" dur="500"/>
                                        <p:tgtEl>
                                          <p:spTgt spid="706"/>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07"/>
                                        </p:tgtEl>
                                        <p:attrNameLst>
                                          <p:attrName>style.visibility</p:attrName>
                                        </p:attrNameLst>
                                      </p:cBhvr>
                                      <p:to>
                                        <p:strVal val="visible"/>
                                      </p:to>
                                    </p:set>
                                    <p:animEffect transition="in" filter="fade">
                                      <p:cBhvr>
                                        <p:cTn id="277" dur="500"/>
                                        <p:tgtEl>
                                          <p:spTgt spid="70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708"/>
                                        </p:tgtEl>
                                        <p:attrNameLst>
                                          <p:attrName>style.visibility</p:attrName>
                                        </p:attrNameLst>
                                      </p:cBhvr>
                                      <p:to>
                                        <p:strVal val="visible"/>
                                      </p:to>
                                    </p:set>
                                    <p:animEffect transition="in" filter="fade">
                                      <p:cBhvr>
                                        <p:cTn id="280" dur="500"/>
                                        <p:tgtEl>
                                          <p:spTgt spid="708"/>
                                        </p:tgtEl>
                                      </p:cBhvr>
                                    </p:animEffect>
                                  </p:childTnLst>
                                </p:cTn>
                              </p:par>
                              <p:par>
                                <p:cTn id="281" presetID="10" presetClass="entr" presetSubtype="0" fill="hold" nodeType="withEffect">
                                  <p:stCondLst>
                                    <p:cond delay="0"/>
                                  </p:stCondLst>
                                  <p:childTnLst>
                                    <p:set>
                                      <p:cBhvr>
                                        <p:cTn id="282" dur="1" fill="hold">
                                          <p:stCondLst>
                                            <p:cond delay="0"/>
                                          </p:stCondLst>
                                        </p:cTn>
                                        <p:tgtEl>
                                          <p:spTgt spid="709"/>
                                        </p:tgtEl>
                                        <p:attrNameLst>
                                          <p:attrName>style.visibility</p:attrName>
                                        </p:attrNameLst>
                                      </p:cBhvr>
                                      <p:to>
                                        <p:strVal val="visible"/>
                                      </p:to>
                                    </p:set>
                                    <p:animEffect transition="in" filter="fade">
                                      <p:cBhvr>
                                        <p:cTn id="283" dur="500"/>
                                        <p:tgtEl>
                                          <p:spTgt spid="709"/>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710"/>
                                        </p:tgtEl>
                                        <p:attrNameLst>
                                          <p:attrName>style.visibility</p:attrName>
                                        </p:attrNameLst>
                                      </p:cBhvr>
                                      <p:to>
                                        <p:strVal val="visible"/>
                                      </p:to>
                                    </p:set>
                                    <p:animEffect transition="in" filter="fade">
                                      <p:cBhvr>
                                        <p:cTn id="286" dur="500"/>
                                        <p:tgtEl>
                                          <p:spTgt spid="71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711"/>
                                        </p:tgtEl>
                                        <p:attrNameLst>
                                          <p:attrName>style.visibility</p:attrName>
                                        </p:attrNameLst>
                                      </p:cBhvr>
                                      <p:to>
                                        <p:strVal val="visible"/>
                                      </p:to>
                                    </p:set>
                                    <p:animEffect transition="in" filter="fade">
                                      <p:cBhvr>
                                        <p:cTn id="289" dur="500"/>
                                        <p:tgtEl>
                                          <p:spTgt spid="711"/>
                                        </p:tgtEl>
                                      </p:cBhvr>
                                    </p:animEffect>
                                  </p:childTnLst>
                                </p:cTn>
                              </p:par>
                              <p:par>
                                <p:cTn id="290" presetID="10" presetClass="entr" presetSubtype="0" fill="hold" nodeType="withEffect">
                                  <p:stCondLst>
                                    <p:cond delay="0"/>
                                  </p:stCondLst>
                                  <p:childTnLst>
                                    <p:set>
                                      <p:cBhvr>
                                        <p:cTn id="291" dur="1" fill="hold">
                                          <p:stCondLst>
                                            <p:cond delay="0"/>
                                          </p:stCondLst>
                                        </p:cTn>
                                        <p:tgtEl>
                                          <p:spTgt spid="712"/>
                                        </p:tgtEl>
                                        <p:attrNameLst>
                                          <p:attrName>style.visibility</p:attrName>
                                        </p:attrNameLst>
                                      </p:cBhvr>
                                      <p:to>
                                        <p:strVal val="visible"/>
                                      </p:to>
                                    </p:set>
                                    <p:animEffect transition="in" filter="fade">
                                      <p:cBhvr>
                                        <p:cTn id="292" dur="500"/>
                                        <p:tgtEl>
                                          <p:spTgt spid="712"/>
                                        </p:tgtEl>
                                      </p:cBhvr>
                                    </p:animEffect>
                                  </p:childTnLst>
                                </p:cTn>
                              </p:par>
                              <p:par>
                                <p:cTn id="293" presetID="10" presetClass="entr" presetSubtype="0" fill="hold" nodeType="withEffect">
                                  <p:stCondLst>
                                    <p:cond delay="0"/>
                                  </p:stCondLst>
                                  <p:childTnLst>
                                    <p:set>
                                      <p:cBhvr>
                                        <p:cTn id="294" dur="1" fill="hold">
                                          <p:stCondLst>
                                            <p:cond delay="0"/>
                                          </p:stCondLst>
                                        </p:cTn>
                                        <p:tgtEl>
                                          <p:spTgt spid="713"/>
                                        </p:tgtEl>
                                        <p:attrNameLst>
                                          <p:attrName>style.visibility</p:attrName>
                                        </p:attrNameLst>
                                      </p:cBhvr>
                                      <p:to>
                                        <p:strVal val="visible"/>
                                      </p:to>
                                    </p:set>
                                    <p:animEffect transition="in" filter="fade">
                                      <p:cBhvr>
                                        <p:cTn id="295" dur="500"/>
                                        <p:tgtEl>
                                          <p:spTgt spid="71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697"/>
                                        </p:tgtEl>
                                        <p:attrNameLst>
                                          <p:attrName>style.visibility</p:attrName>
                                        </p:attrNameLst>
                                      </p:cBhvr>
                                      <p:to>
                                        <p:strVal val="visible"/>
                                      </p:to>
                                    </p:set>
                                    <p:animEffect transition="in" filter="fade">
                                      <p:cBhvr>
                                        <p:cTn id="298" dur="500"/>
                                        <p:tgtEl>
                                          <p:spTgt spid="697"/>
                                        </p:tgtEl>
                                      </p:cBhvr>
                                    </p:animEffect>
                                  </p:childTnLst>
                                </p:cTn>
                              </p:par>
                            </p:childTnLst>
                          </p:cTn>
                        </p:par>
                        <p:par>
                          <p:cTn id="299" fill="hold">
                            <p:stCondLst>
                              <p:cond delay="1000"/>
                            </p:stCondLst>
                            <p:childTnLst>
                              <p:par>
                                <p:cTn id="300" presetID="22" presetClass="entr" presetSubtype="8" fill="hold" nodeType="afterEffect">
                                  <p:stCondLst>
                                    <p:cond delay="0"/>
                                  </p:stCondLst>
                                  <p:childTnLst>
                                    <p:set>
                                      <p:cBhvr>
                                        <p:cTn id="301" dur="1" fill="hold">
                                          <p:stCondLst>
                                            <p:cond delay="0"/>
                                          </p:stCondLst>
                                        </p:cTn>
                                        <p:tgtEl>
                                          <p:spTgt spid="717"/>
                                        </p:tgtEl>
                                        <p:attrNameLst>
                                          <p:attrName>style.visibility</p:attrName>
                                        </p:attrNameLst>
                                      </p:cBhvr>
                                      <p:to>
                                        <p:strVal val="visible"/>
                                      </p:to>
                                    </p:set>
                                    <p:animEffect transition="in" filter="wipe(left)">
                                      <p:cBhvr>
                                        <p:cTn id="302" dur="500"/>
                                        <p:tgtEl>
                                          <p:spTgt spid="717"/>
                                        </p:tgtEl>
                                      </p:cBhvr>
                                    </p:animEffect>
                                  </p:childTnLst>
                                </p:cTn>
                              </p:par>
                            </p:childTnLst>
                          </p:cTn>
                        </p:par>
                        <p:par>
                          <p:cTn id="303" fill="hold">
                            <p:stCondLst>
                              <p:cond delay="1500"/>
                            </p:stCondLst>
                            <p:childTnLst>
                              <p:par>
                                <p:cTn id="304" presetID="22" presetClass="entr" presetSubtype="8" fill="hold" nodeType="afterEffect">
                                  <p:stCondLst>
                                    <p:cond delay="250"/>
                                  </p:stCondLst>
                                  <p:childTnLst>
                                    <p:set>
                                      <p:cBhvr>
                                        <p:cTn id="305" dur="1" fill="hold">
                                          <p:stCondLst>
                                            <p:cond delay="0"/>
                                          </p:stCondLst>
                                        </p:cTn>
                                        <p:tgtEl>
                                          <p:spTgt spid="721"/>
                                        </p:tgtEl>
                                        <p:attrNameLst>
                                          <p:attrName>style.visibility</p:attrName>
                                        </p:attrNameLst>
                                      </p:cBhvr>
                                      <p:to>
                                        <p:strVal val="visible"/>
                                      </p:to>
                                    </p:set>
                                    <p:animEffect transition="in" filter="wipe(left)">
                                      <p:cBhvr>
                                        <p:cTn id="306" dur="250"/>
                                        <p:tgtEl>
                                          <p:spTgt spid="721"/>
                                        </p:tgtEl>
                                      </p:cBhvr>
                                    </p:animEffect>
                                  </p:childTnLst>
                                </p:cTn>
                              </p:par>
                              <p:par>
                                <p:cTn id="307" presetID="22" presetClass="entr" presetSubtype="8" fill="hold" grpId="0" nodeType="withEffect">
                                  <p:stCondLst>
                                    <p:cond delay="250"/>
                                  </p:stCondLst>
                                  <p:childTnLst>
                                    <p:set>
                                      <p:cBhvr>
                                        <p:cTn id="308" dur="1" fill="hold">
                                          <p:stCondLst>
                                            <p:cond delay="0"/>
                                          </p:stCondLst>
                                        </p:cTn>
                                        <p:tgtEl>
                                          <p:spTgt spid="725"/>
                                        </p:tgtEl>
                                        <p:attrNameLst>
                                          <p:attrName>style.visibility</p:attrName>
                                        </p:attrNameLst>
                                      </p:cBhvr>
                                      <p:to>
                                        <p:strVal val="visible"/>
                                      </p:to>
                                    </p:set>
                                    <p:animEffect transition="in" filter="wipe(left)">
                                      <p:cBhvr>
                                        <p:cTn id="309" dur="250"/>
                                        <p:tgtEl>
                                          <p:spTgt spid="725"/>
                                        </p:tgtEl>
                                      </p:cBhvr>
                                    </p:animEffect>
                                  </p:childTnLst>
                                </p:cTn>
                              </p:par>
                              <p:par>
                                <p:cTn id="310" presetID="22" presetClass="entr" presetSubtype="8" fill="hold" grpId="0" nodeType="withEffect">
                                  <p:stCondLst>
                                    <p:cond delay="250"/>
                                  </p:stCondLst>
                                  <p:childTnLst>
                                    <p:set>
                                      <p:cBhvr>
                                        <p:cTn id="311" dur="1" fill="hold">
                                          <p:stCondLst>
                                            <p:cond delay="0"/>
                                          </p:stCondLst>
                                        </p:cTn>
                                        <p:tgtEl>
                                          <p:spTgt spid="729"/>
                                        </p:tgtEl>
                                        <p:attrNameLst>
                                          <p:attrName>style.visibility</p:attrName>
                                        </p:attrNameLst>
                                      </p:cBhvr>
                                      <p:to>
                                        <p:strVal val="visible"/>
                                      </p:to>
                                    </p:set>
                                    <p:animEffect transition="in" filter="wipe(left)">
                                      <p:cBhvr>
                                        <p:cTn id="312" dur="250"/>
                                        <p:tgtEl>
                                          <p:spTgt spid="729"/>
                                        </p:tgtEl>
                                      </p:cBhvr>
                                    </p:animEffect>
                                  </p:childTnLst>
                                </p:cTn>
                              </p:par>
                              <p:par>
                                <p:cTn id="313" presetID="10" presetClass="entr" presetSubtype="0" fill="hold" grpId="0" nodeType="withEffect">
                                  <p:stCondLst>
                                    <p:cond delay="250"/>
                                  </p:stCondLst>
                                  <p:childTnLst>
                                    <p:set>
                                      <p:cBhvr>
                                        <p:cTn id="314" dur="1" fill="hold">
                                          <p:stCondLst>
                                            <p:cond delay="0"/>
                                          </p:stCondLst>
                                        </p:cTn>
                                        <p:tgtEl>
                                          <p:spTgt spid="718"/>
                                        </p:tgtEl>
                                        <p:attrNameLst>
                                          <p:attrName>style.visibility</p:attrName>
                                        </p:attrNameLst>
                                      </p:cBhvr>
                                      <p:to>
                                        <p:strVal val="visible"/>
                                      </p:to>
                                    </p:set>
                                    <p:animEffect transition="in" filter="fade">
                                      <p:cBhvr>
                                        <p:cTn id="315" dur="250"/>
                                        <p:tgtEl>
                                          <p:spTgt spid="718"/>
                                        </p:tgtEl>
                                      </p:cBhvr>
                                    </p:animEffect>
                                  </p:childTnLst>
                                </p:cTn>
                              </p:par>
                              <p:par>
                                <p:cTn id="316" presetID="10" presetClass="entr" presetSubtype="0" fill="hold" nodeType="withEffect">
                                  <p:stCondLst>
                                    <p:cond delay="250"/>
                                  </p:stCondLst>
                                  <p:childTnLst>
                                    <p:set>
                                      <p:cBhvr>
                                        <p:cTn id="317" dur="1" fill="hold">
                                          <p:stCondLst>
                                            <p:cond delay="0"/>
                                          </p:stCondLst>
                                        </p:cTn>
                                        <p:tgtEl>
                                          <p:spTgt spid="719"/>
                                        </p:tgtEl>
                                        <p:attrNameLst>
                                          <p:attrName>style.visibility</p:attrName>
                                        </p:attrNameLst>
                                      </p:cBhvr>
                                      <p:to>
                                        <p:strVal val="visible"/>
                                      </p:to>
                                    </p:set>
                                    <p:animEffect transition="in" filter="fade">
                                      <p:cBhvr>
                                        <p:cTn id="318" dur="250"/>
                                        <p:tgtEl>
                                          <p:spTgt spid="719"/>
                                        </p:tgtEl>
                                      </p:cBhvr>
                                    </p:animEffect>
                                  </p:childTnLst>
                                </p:cTn>
                              </p:par>
                              <p:par>
                                <p:cTn id="319" presetID="10" presetClass="entr" presetSubtype="0" fill="hold" grpId="0" nodeType="withEffect">
                                  <p:stCondLst>
                                    <p:cond delay="250"/>
                                  </p:stCondLst>
                                  <p:childTnLst>
                                    <p:set>
                                      <p:cBhvr>
                                        <p:cTn id="320" dur="1" fill="hold">
                                          <p:stCondLst>
                                            <p:cond delay="0"/>
                                          </p:stCondLst>
                                        </p:cTn>
                                        <p:tgtEl>
                                          <p:spTgt spid="720"/>
                                        </p:tgtEl>
                                        <p:attrNameLst>
                                          <p:attrName>style.visibility</p:attrName>
                                        </p:attrNameLst>
                                      </p:cBhvr>
                                      <p:to>
                                        <p:strVal val="visible"/>
                                      </p:to>
                                    </p:set>
                                    <p:animEffect transition="in" filter="fade">
                                      <p:cBhvr>
                                        <p:cTn id="321" dur="250"/>
                                        <p:tgtEl>
                                          <p:spTgt spid="720"/>
                                        </p:tgtEl>
                                      </p:cBhvr>
                                    </p:animEffect>
                                  </p:childTnLst>
                                </p:cTn>
                              </p:par>
                              <p:par>
                                <p:cTn id="322" presetID="10" presetClass="entr" presetSubtype="0" fill="hold" grpId="0" nodeType="withEffect">
                                  <p:stCondLst>
                                    <p:cond delay="250"/>
                                  </p:stCondLst>
                                  <p:childTnLst>
                                    <p:set>
                                      <p:cBhvr>
                                        <p:cTn id="323" dur="1" fill="hold">
                                          <p:stCondLst>
                                            <p:cond delay="0"/>
                                          </p:stCondLst>
                                        </p:cTn>
                                        <p:tgtEl>
                                          <p:spTgt spid="722"/>
                                        </p:tgtEl>
                                        <p:attrNameLst>
                                          <p:attrName>style.visibility</p:attrName>
                                        </p:attrNameLst>
                                      </p:cBhvr>
                                      <p:to>
                                        <p:strVal val="visible"/>
                                      </p:to>
                                    </p:set>
                                    <p:animEffect transition="in" filter="fade">
                                      <p:cBhvr>
                                        <p:cTn id="324" dur="250"/>
                                        <p:tgtEl>
                                          <p:spTgt spid="722"/>
                                        </p:tgtEl>
                                      </p:cBhvr>
                                    </p:animEffect>
                                  </p:childTnLst>
                                </p:cTn>
                              </p:par>
                              <p:par>
                                <p:cTn id="325" presetID="10" presetClass="entr" presetSubtype="0" fill="hold" nodeType="withEffect">
                                  <p:stCondLst>
                                    <p:cond delay="250"/>
                                  </p:stCondLst>
                                  <p:childTnLst>
                                    <p:set>
                                      <p:cBhvr>
                                        <p:cTn id="326" dur="1" fill="hold">
                                          <p:stCondLst>
                                            <p:cond delay="0"/>
                                          </p:stCondLst>
                                        </p:cTn>
                                        <p:tgtEl>
                                          <p:spTgt spid="723"/>
                                        </p:tgtEl>
                                        <p:attrNameLst>
                                          <p:attrName>style.visibility</p:attrName>
                                        </p:attrNameLst>
                                      </p:cBhvr>
                                      <p:to>
                                        <p:strVal val="visible"/>
                                      </p:to>
                                    </p:set>
                                    <p:animEffect transition="in" filter="fade">
                                      <p:cBhvr>
                                        <p:cTn id="327" dur="250"/>
                                        <p:tgtEl>
                                          <p:spTgt spid="723"/>
                                        </p:tgtEl>
                                      </p:cBhvr>
                                    </p:animEffect>
                                  </p:childTnLst>
                                </p:cTn>
                              </p:par>
                              <p:par>
                                <p:cTn id="328" presetID="10" presetClass="entr" presetSubtype="0" fill="hold" grpId="0" nodeType="withEffect">
                                  <p:stCondLst>
                                    <p:cond delay="250"/>
                                  </p:stCondLst>
                                  <p:childTnLst>
                                    <p:set>
                                      <p:cBhvr>
                                        <p:cTn id="329" dur="1" fill="hold">
                                          <p:stCondLst>
                                            <p:cond delay="0"/>
                                          </p:stCondLst>
                                        </p:cTn>
                                        <p:tgtEl>
                                          <p:spTgt spid="724"/>
                                        </p:tgtEl>
                                        <p:attrNameLst>
                                          <p:attrName>style.visibility</p:attrName>
                                        </p:attrNameLst>
                                      </p:cBhvr>
                                      <p:to>
                                        <p:strVal val="visible"/>
                                      </p:to>
                                    </p:set>
                                    <p:animEffect transition="in" filter="fade">
                                      <p:cBhvr>
                                        <p:cTn id="330" dur="250"/>
                                        <p:tgtEl>
                                          <p:spTgt spid="724"/>
                                        </p:tgtEl>
                                      </p:cBhvr>
                                    </p:animEffect>
                                  </p:childTnLst>
                                </p:cTn>
                              </p:par>
                              <p:par>
                                <p:cTn id="331" presetID="10" presetClass="entr" presetSubtype="0" fill="hold" nodeType="withEffect">
                                  <p:stCondLst>
                                    <p:cond delay="250"/>
                                  </p:stCondLst>
                                  <p:childTnLst>
                                    <p:set>
                                      <p:cBhvr>
                                        <p:cTn id="332" dur="1" fill="hold">
                                          <p:stCondLst>
                                            <p:cond delay="0"/>
                                          </p:stCondLst>
                                        </p:cTn>
                                        <p:tgtEl>
                                          <p:spTgt spid="727"/>
                                        </p:tgtEl>
                                        <p:attrNameLst>
                                          <p:attrName>style.visibility</p:attrName>
                                        </p:attrNameLst>
                                      </p:cBhvr>
                                      <p:to>
                                        <p:strVal val="visible"/>
                                      </p:to>
                                    </p:set>
                                    <p:animEffect transition="in" filter="fade">
                                      <p:cBhvr>
                                        <p:cTn id="333" dur="250"/>
                                        <p:tgtEl>
                                          <p:spTgt spid="727"/>
                                        </p:tgtEl>
                                      </p:cBhvr>
                                    </p:animEffect>
                                  </p:childTnLst>
                                </p:cTn>
                              </p:par>
                              <p:par>
                                <p:cTn id="334" presetID="10" presetClass="entr" presetSubtype="0" fill="hold" grpId="0" nodeType="withEffect">
                                  <p:stCondLst>
                                    <p:cond delay="250"/>
                                  </p:stCondLst>
                                  <p:childTnLst>
                                    <p:set>
                                      <p:cBhvr>
                                        <p:cTn id="335" dur="1" fill="hold">
                                          <p:stCondLst>
                                            <p:cond delay="0"/>
                                          </p:stCondLst>
                                        </p:cTn>
                                        <p:tgtEl>
                                          <p:spTgt spid="726"/>
                                        </p:tgtEl>
                                        <p:attrNameLst>
                                          <p:attrName>style.visibility</p:attrName>
                                        </p:attrNameLst>
                                      </p:cBhvr>
                                      <p:to>
                                        <p:strVal val="visible"/>
                                      </p:to>
                                    </p:set>
                                    <p:animEffect transition="in" filter="fade">
                                      <p:cBhvr>
                                        <p:cTn id="336" dur="250"/>
                                        <p:tgtEl>
                                          <p:spTgt spid="726"/>
                                        </p:tgtEl>
                                      </p:cBhvr>
                                    </p:animEffect>
                                  </p:childTnLst>
                                </p:cTn>
                              </p:par>
                              <p:par>
                                <p:cTn id="337" presetID="10" presetClass="entr" presetSubtype="0" fill="hold" nodeType="withEffect">
                                  <p:stCondLst>
                                    <p:cond delay="250"/>
                                  </p:stCondLst>
                                  <p:childTnLst>
                                    <p:set>
                                      <p:cBhvr>
                                        <p:cTn id="338" dur="1" fill="hold">
                                          <p:stCondLst>
                                            <p:cond delay="0"/>
                                          </p:stCondLst>
                                        </p:cTn>
                                        <p:tgtEl>
                                          <p:spTgt spid="731"/>
                                        </p:tgtEl>
                                        <p:attrNameLst>
                                          <p:attrName>style.visibility</p:attrName>
                                        </p:attrNameLst>
                                      </p:cBhvr>
                                      <p:to>
                                        <p:strVal val="visible"/>
                                      </p:to>
                                    </p:set>
                                    <p:animEffect transition="in" filter="fade">
                                      <p:cBhvr>
                                        <p:cTn id="339" dur="250"/>
                                        <p:tgtEl>
                                          <p:spTgt spid="731"/>
                                        </p:tgtEl>
                                      </p:cBhvr>
                                    </p:animEffect>
                                  </p:childTnLst>
                                </p:cTn>
                              </p:par>
                              <p:par>
                                <p:cTn id="340" presetID="10" presetClass="entr" presetSubtype="0" fill="hold" grpId="0" nodeType="withEffect">
                                  <p:stCondLst>
                                    <p:cond delay="250"/>
                                  </p:stCondLst>
                                  <p:childTnLst>
                                    <p:set>
                                      <p:cBhvr>
                                        <p:cTn id="341" dur="1" fill="hold">
                                          <p:stCondLst>
                                            <p:cond delay="0"/>
                                          </p:stCondLst>
                                        </p:cTn>
                                        <p:tgtEl>
                                          <p:spTgt spid="730"/>
                                        </p:tgtEl>
                                        <p:attrNameLst>
                                          <p:attrName>style.visibility</p:attrName>
                                        </p:attrNameLst>
                                      </p:cBhvr>
                                      <p:to>
                                        <p:strVal val="visible"/>
                                      </p:to>
                                    </p:set>
                                    <p:animEffect transition="in" filter="fade">
                                      <p:cBhvr>
                                        <p:cTn id="342" dur="250"/>
                                        <p:tgtEl>
                                          <p:spTgt spid="730"/>
                                        </p:tgtEl>
                                      </p:cBhvr>
                                    </p:animEffect>
                                  </p:childTnLst>
                                </p:cTn>
                              </p:par>
                              <p:par>
                                <p:cTn id="343" presetID="10" presetClass="entr" presetSubtype="0" fill="hold" grpId="0" nodeType="withEffect">
                                  <p:stCondLst>
                                    <p:cond delay="250"/>
                                  </p:stCondLst>
                                  <p:childTnLst>
                                    <p:set>
                                      <p:cBhvr>
                                        <p:cTn id="344" dur="1" fill="hold">
                                          <p:stCondLst>
                                            <p:cond delay="0"/>
                                          </p:stCondLst>
                                        </p:cTn>
                                        <p:tgtEl>
                                          <p:spTgt spid="732"/>
                                        </p:tgtEl>
                                        <p:attrNameLst>
                                          <p:attrName>style.visibility</p:attrName>
                                        </p:attrNameLst>
                                      </p:cBhvr>
                                      <p:to>
                                        <p:strVal val="visible"/>
                                      </p:to>
                                    </p:set>
                                    <p:animEffect transition="in" filter="fade">
                                      <p:cBhvr>
                                        <p:cTn id="345" dur="250"/>
                                        <p:tgtEl>
                                          <p:spTgt spid="732"/>
                                        </p:tgtEl>
                                      </p:cBhvr>
                                    </p:animEffect>
                                  </p:childTnLst>
                                </p:cTn>
                              </p:par>
                              <p:par>
                                <p:cTn id="346" presetID="10" presetClass="entr" presetSubtype="0" fill="hold" grpId="0" nodeType="withEffect">
                                  <p:stCondLst>
                                    <p:cond delay="250"/>
                                  </p:stCondLst>
                                  <p:childTnLst>
                                    <p:set>
                                      <p:cBhvr>
                                        <p:cTn id="347" dur="1" fill="hold">
                                          <p:stCondLst>
                                            <p:cond delay="0"/>
                                          </p:stCondLst>
                                        </p:cTn>
                                        <p:tgtEl>
                                          <p:spTgt spid="728"/>
                                        </p:tgtEl>
                                        <p:attrNameLst>
                                          <p:attrName>style.visibility</p:attrName>
                                        </p:attrNameLst>
                                      </p:cBhvr>
                                      <p:to>
                                        <p:strVal val="visible"/>
                                      </p:to>
                                    </p:set>
                                    <p:animEffect transition="in" filter="fade">
                                      <p:cBhvr>
                                        <p:cTn id="348" dur="250"/>
                                        <p:tgtEl>
                                          <p:spTgt spid="728"/>
                                        </p:tgtEl>
                                      </p:cBhvr>
                                    </p:animEffect>
                                  </p:childTnLst>
                                </p:cTn>
                              </p:par>
                            </p:childTnLst>
                          </p:cTn>
                        </p:par>
                        <p:par>
                          <p:cTn id="349" fill="hold">
                            <p:stCondLst>
                              <p:cond delay="2000"/>
                            </p:stCondLst>
                            <p:childTnLst>
                              <p:par>
                                <p:cTn id="350" presetID="22" presetClass="entr" presetSubtype="4" fill="hold" grpId="0" nodeType="afterEffect">
                                  <p:stCondLst>
                                    <p:cond delay="0"/>
                                  </p:stCondLst>
                                  <p:childTnLst>
                                    <p:set>
                                      <p:cBhvr>
                                        <p:cTn id="351" dur="1" fill="hold">
                                          <p:stCondLst>
                                            <p:cond delay="0"/>
                                          </p:stCondLst>
                                        </p:cTn>
                                        <p:tgtEl>
                                          <p:spTgt spid="733"/>
                                        </p:tgtEl>
                                        <p:attrNameLst>
                                          <p:attrName>style.visibility</p:attrName>
                                        </p:attrNameLst>
                                      </p:cBhvr>
                                      <p:to>
                                        <p:strVal val="visible"/>
                                      </p:to>
                                    </p:set>
                                    <p:animEffect transition="in" filter="wipe(down)">
                                      <p:cBhvr>
                                        <p:cTn id="352" dur="500"/>
                                        <p:tgtEl>
                                          <p:spTgt spid="733"/>
                                        </p:tgtEl>
                                      </p:cBhvr>
                                    </p:animEffect>
                                  </p:childTnLst>
                                </p:cTn>
                              </p:par>
                            </p:childTnLst>
                          </p:cTn>
                        </p:par>
                        <p:par>
                          <p:cTn id="353" fill="hold">
                            <p:stCondLst>
                              <p:cond delay="2500"/>
                            </p:stCondLst>
                            <p:childTnLst>
                              <p:par>
                                <p:cTn id="354" presetID="10" presetClass="entr" presetSubtype="0" fill="hold" grpId="0" nodeType="afterEffect">
                                  <p:stCondLst>
                                    <p:cond delay="0"/>
                                  </p:stCondLst>
                                  <p:childTnLst>
                                    <p:set>
                                      <p:cBhvr>
                                        <p:cTn id="355" dur="1" fill="hold">
                                          <p:stCondLst>
                                            <p:cond delay="0"/>
                                          </p:stCondLst>
                                        </p:cTn>
                                        <p:tgtEl>
                                          <p:spTgt spid="715"/>
                                        </p:tgtEl>
                                        <p:attrNameLst>
                                          <p:attrName>style.visibility</p:attrName>
                                        </p:attrNameLst>
                                      </p:cBhvr>
                                      <p:to>
                                        <p:strVal val="visible"/>
                                      </p:to>
                                    </p:set>
                                    <p:animEffect transition="in" filter="fade">
                                      <p:cBhvr>
                                        <p:cTn id="356" dur="500"/>
                                        <p:tgtEl>
                                          <p:spTgt spid="715"/>
                                        </p:tgtEl>
                                      </p:cBhvr>
                                    </p:animEffect>
                                  </p:childTnLst>
                                </p:cTn>
                              </p:par>
                              <p:par>
                                <p:cTn id="357" presetID="10" presetClass="entr" presetSubtype="0" fill="hold" grpId="0" nodeType="withEffect">
                                  <p:stCondLst>
                                    <p:cond delay="250"/>
                                  </p:stCondLst>
                                  <p:childTnLst>
                                    <p:set>
                                      <p:cBhvr>
                                        <p:cTn id="358" dur="1" fill="hold">
                                          <p:stCondLst>
                                            <p:cond delay="0"/>
                                          </p:stCondLst>
                                        </p:cTn>
                                        <p:tgtEl>
                                          <p:spTgt spid="2"/>
                                        </p:tgtEl>
                                        <p:attrNameLst>
                                          <p:attrName>style.visibility</p:attrName>
                                        </p:attrNameLst>
                                      </p:cBhvr>
                                      <p:to>
                                        <p:strVal val="visible"/>
                                      </p:to>
                                    </p:set>
                                    <p:animEffect transition="in" filter="fade">
                                      <p:cBhvr>
                                        <p:cTn id="3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30" grpId="0" animBg="1"/>
      <p:bldP spid="647" grpId="0" animBg="1"/>
      <p:bldP spid="661" grpId="0" animBg="1"/>
      <p:bldP spid="631" grpId="0"/>
      <p:bldP spid="632" grpId="0" animBg="1"/>
      <p:bldP spid="635" grpId="0"/>
      <p:bldP spid="636" grpId="0" animBg="1"/>
      <p:bldP spid="637" grpId="0" animBg="1"/>
      <p:bldP spid="648" grpId="0" animBg="1"/>
      <p:bldP spid="639" grpId="0"/>
      <p:bldP spid="640" grpId="0" animBg="1"/>
      <p:bldP spid="641" grpId="0" animBg="1"/>
      <p:bldP spid="643" grpId="0"/>
      <p:bldP spid="644" grpId="0" animBg="1"/>
      <p:bldP spid="642" grpId="0" animBg="1"/>
      <p:bldP spid="650" grpId="0"/>
      <p:bldP spid="651" grpId="0" animBg="1"/>
      <p:bldP spid="654" grpId="0"/>
      <p:bldP spid="655" grpId="0" animBg="1"/>
      <p:bldP spid="657" grpId="0" animBg="1"/>
      <p:bldP spid="658" grpId="0"/>
      <p:bldP spid="664" grpId="0"/>
      <p:bldP spid="668" grpId="0" animBg="1"/>
      <p:bldP spid="669" grpId="0"/>
      <p:bldP spid="672" grpId="0" animBg="1"/>
      <p:bldP spid="674" grpId="0"/>
      <p:bldP spid="676" grpId="0" animBg="1"/>
      <p:bldP spid="678" grpId="0"/>
      <p:bldP spid="681" grpId="0" animBg="1"/>
      <p:bldP spid="683" grpId="0"/>
      <p:bldP spid="684" grpId="0" animBg="1"/>
      <p:bldP spid="686" grpId="0" animBg="1"/>
      <p:bldP spid="688" grpId="0"/>
      <p:bldP spid="691" grpId="0"/>
      <p:bldP spid="3" grpId="0"/>
      <p:bldP spid="697" grpId="0"/>
      <p:bldP spid="699" grpId="0" animBg="1"/>
      <p:bldP spid="701" grpId="0"/>
      <p:bldP spid="702" grpId="0" animBg="1"/>
      <p:bldP spid="707" grpId="0"/>
      <p:bldP spid="708" grpId="0" animBg="1"/>
      <p:bldP spid="704" grpId="0"/>
      <p:bldP spid="705" grpId="0" animBg="1"/>
      <p:bldP spid="710" grpId="0"/>
      <p:bldP spid="711" grpId="0" animBg="1"/>
      <p:bldP spid="715" grpId="0" animBg="1"/>
      <p:bldP spid="718" grpId="0" animBg="1"/>
      <p:bldP spid="720" grpId="0"/>
      <p:bldP spid="722" grpId="0" animBg="1"/>
      <p:bldP spid="724" grpId="0"/>
      <p:bldP spid="725" grpId="0" animBg="1"/>
      <p:bldP spid="726" grpId="0" animBg="1"/>
      <p:bldP spid="728" grpId="0"/>
      <p:bldP spid="729" grpId="0" animBg="1"/>
      <p:bldP spid="730" grpId="0" animBg="1"/>
      <p:bldP spid="732" grpId="0"/>
      <p:bldP spid="733" grpId="0" animBg="1"/>
      <p:bldP spid="116" grpId="0"/>
      <p:bldP spid="110" grpId="0"/>
      <p:bldP spid="2" grpId="0"/>
      <p:bldP spid="119" grpId="0"/>
      <p:bldP spid="123" grpId="0"/>
      <p:bldP spid="659" grpId="0" animBg="1"/>
      <p:bldP spid="665" grpId="0" animBg="1"/>
      <p:bldP spid="1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E113-1BC7-4902-AA90-C6837FEDDB04}"/>
              </a:ext>
            </a:extLst>
          </p:cNvPr>
          <p:cNvSpPr>
            <a:spLocks noGrp="1"/>
          </p:cNvSpPr>
          <p:nvPr>
            <p:ph type="title"/>
          </p:nvPr>
        </p:nvSpPr>
        <p:spPr>
          <a:xfrm>
            <a:off x="455995" y="472959"/>
            <a:ext cx="11306469" cy="752642"/>
          </a:xfrm>
        </p:spPr>
        <p:txBody>
          <a:bodyPr/>
          <a:lstStyle/>
          <a:p>
            <a:r>
              <a:rPr lang="en-US"/>
              <a:t>Operational Technology (OT) Security Reference Architecture</a:t>
            </a:r>
            <a:br>
              <a:rPr lang="en-US"/>
            </a:br>
            <a:r>
              <a:rPr lang="en-US" sz="1961" spc="0">
                <a:latin typeface="+mn-lt"/>
              </a:rPr>
              <a:t>Apply zero trust principles to securing OT and industrial IoT environments</a:t>
            </a:r>
            <a:endParaRPr lang="en-US" spc="0">
              <a:latin typeface="+mn-lt"/>
            </a:endParaRPr>
          </a:p>
        </p:txBody>
      </p:sp>
      <p:grpSp>
        <p:nvGrpSpPr>
          <p:cNvPr id="677" name="Group 676">
            <a:extLst>
              <a:ext uri="{FF2B5EF4-FFF2-40B4-BE49-F238E27FC236}">
                <a16:creationId xmlns:a16="http://schemas.microsoft.com/office/drawing/2014/main" id="{660CACA4-7BF3-42F0-BFD7-5C8165E0247D}"/>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678" name="Rectangle 677">
              <a:extLst>
                <a:ext uri="{FF2B5EF4-FFF2-40B4-BE49-F238E27FC236}">
                  <a16:creationId xmlns:a16="http://schemas.microsoft.com/office/drawing/2014/main" id="{692B1884-E992-4284-9C4A-29DE5DF52286}"/>
                </a:ext>
              </a:extLst>
            </p:cNvPr>
            <p:cNvSpPr/>
            <p:nvPr/>
          </p:nvSpPr>
          <p:spPr bwMode="auto">
            <a:xfrm>
              <a:off x="3298176" y="1560912"/>
              <a:ext cx="9528505" cy="5297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algn="ctr" defTabSz="816567" fontAlgn="base">
                <a:spcBef>
                  <a:spcPct val="0"/>
                </a:spcBef>
                <a:spcAft>
                  <a:spcPct val="0"/>
                </a:spcAft>
              </a:pPr>
              <a:endParaRPr lang="en-US" sz="1051" b="1" i="1">
                <a:solidFill>
                  <a:srgbClr val="FFFFFF"/>
                </a:solidFill>
                <a:latin typeface="Segoe UI"/>
                <a:ea typeface="Segoe UI" pitchFamily="34" charset="0"/>
                <a:cs typeface="Segoe UI" pitchFamily="34" charset="0"/>
              </a:endParaRPr>
            </a:p>
          </p:txBody>
        </p:sp>
        <p:cxnSp>
          <p:nvCxnSpPr>
            <p:cNvPr id="679" name="Straight Connector 678">
              <a:extLst>
                <a:ext uri="{FF2B5EF4-FFF2-40B4-BE49-F238E27FC236}">
                  <a16:creationId xmlns:a16="http://schemas.microsoft.com/office/drawing/2014/main" id="{B25718F8-274C-494F-9D87-56898A568197}"/>
                </a:ext>
              </a:extLst>
            </p:cNvPr>
            <p:cNvCxnSpPr>
              <a:cxnSpLocks/>
            </p:cNvCxnSpPr>
            <p:nvPr/>
          </p:nvCxnSpPr>
          <p:spPr>
            <a:xfrm>
              <a:off x="3293475" y="1566951"/>
              <a:ext cx="0" cy="5338674"/>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80EEC84-B2D1-4E15-A350-8CAC37288B33}"/>
                </a:ext>
              </a:extLst>
            </p:cNvPr>
            <p:cNvCxnSpPr>
              <a:cxnSpLocks/>
            </p:cNvCxnSpPr>
            <p:nvPr/>
          </p:nvCxnSpPr>
          <p:spPr>
            <a:xfrm flipV="1">
              <a:off x="3270816" y="1547461"/>
              <a:ext cx="9555865" cy="12926"/>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1" name="Group 680">
            <a:extLst>
              <a:ext uri="{FF2B5EF4-FFF2-40B4-BE49-F238E27FC236}">
                <a16:creationId xmlns:a16="http://schemas.microsoft.com/office/drawing/2014/main" id="{2F969373-2763-43DB-8CB4-897888F8CE26}"/>
              </a:ext>
              <a:ext uri="{C183D7F6-B498-43B3-948B-1728B52AA6E4}">
                <adec:decorative xmlns:adec="http://schemas.microsoft.com/office/drawing/2017/decorative" val="1"/>
              </a:ext>
            </a:extLst>
          </p:cNvPr>
          <p:cNvGrpSpPr/>
          <p:nvPr/>
        </p:nvGrpSpPr>
        <p:grpSpPr>
          <a:xfrm>
            <a:off x="464375" y="3526334"/>
            <a:ext cx="3295185" cy="2848427"/>
            <a:chOff x="163879" y="3429758"/>
            <a:chExt cx="3762800" cy="3252644"/>
          </a:xfrm>
        </p:grpSpPr>
        <p:sp>
          <p:nvSpPr>
            <p:cNvPr id="682" name="Rectangle 681">
              <a:extLst>
                <a:ext uri="{FF2B5EF4-FFF2-40B4-BE49-F238E27FC236}">
                  <a16:creationId xmlns:a16="http://schemas.microsoft.com/office/drawing/2014/main" id="{E0BED573-F3A7-4C69-8D5F-5330AD8AF862}"/>
                </a:ext>
              </a:extLst>
            </p:cNvPr>
            <p:cNvSpPr/>
            <p:nvPr/>
          </p:nvSpPr>
          <p:spPr bwMode="auto">
            <a:xfrm>
              <a:off x="163879" y="3429758"/>
              <a:ext cx="3762800" cy="3252644"/>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algn="ctr" defTabSz="816567" fontAlgn="base">
                <a:spcBef>
                  <a:spcPct val="0"/>
                </a:spcBef>
                <a:spcAft>
                  <a:spcPct val="0"/>
                </a:spcAft>
              </a:pPr>
              <a:r>
                <a:rPr lang="en-US" sz="686" b="1" spc="294">
                  <a:solidFill>
                    <a:srgbClr val="FFFFFF"/>
                  </a:solidFill>
                  <a:latin typeface="Segoe UI"/>
                  <a:ea typeface="Segoe UI" pitchFamily="34" charset="0"/>
                  <a:cs typeface="Segoe UI" pitchFamily="34" charset="0"/>
                </a:rPr>
                <a:t>SAFETY SYSTEMS</a:t>
              </a:r>
            </a:p>
          </p:txBody>
        </p:sp>
        <p:sp>
          <p:nvSpPr>
            <p:cNvPr id="683" name="Cube 682">
              <a:extLst>
                <a:ext uri="{FF2B5EF4-FFF2-40B4-BE49-F238E27FC236}">
                  <a16:creationId xmlns:a16="http://schemas.microsoft.com/office/drawing/2014/main" id="{8A8204C4-4D2E-435C-BFAD-0D9C980C5A33}"/>
                </a:ext>
              </a:extLst>
            </p:cNvPr>
            <p:cNvSpPr/>
            <p:nvPr/>
          </p:nvSpPr>
          <p:spPr bwMode="auto">
            <a:xfrm>
              <a:off x="260405"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4" name="Cube 683">
              <a:extLst>
                <a:ext uri="{FF2B5EF4-FFF2-40B4-BE49-F238E27FC236}">
                  <a16:creationId xmlns:a16="http://schemas.microsoft.com/office/drawing/2014/main" id="{18BAF13F-8FE9-4F49-B228-91957FBD4EF4}"/>
                </a:ext>
              </a:extLst>
            </p:cNvPr>
            <p:cNvSpPr/>
            <p:nvPr/>
          </p:nvSpPr>
          <p:spPr bwMode="auto">
            <a:xfrm>
              <a:off x="637993"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5" name="Cube 684">
              <a:extLst>
                <a:ext uri="{FF2B5EF4-FFF2-40B4-BE49-F238E27FC236}">
                  <a16:creationId xmlns:a16="http://schemas.microsoft.com/office/drawing/2014/main" id="{4FAAE88B-917E-4AD2-974D-90C3B2C039B9}"/>
                </a:ext>
              </a:extLst>
            </p:cNvPr>
            <p:cNvSpPr/>
            <p:nvPr/>
          </p:nvSpPr>
          <p:spPr bwMode="auto">
            <a:xfrm>
              <a:off x="1015581" y="5764432"/>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6" name="Cube 685">
              <a:extLst>
                <a:ext uri="{FF2B5EF4-FFF2-40B4-BE49-F238E27FC236}">
                  <a16:creationId xmlns:a16="http://schemas.microsoft.com/office/drawing/2014/main" id="{30797719-F35A-4301-A852-3EE0F3DA0262}"/>
                </a:ext>
              </a:extLst>
            </p:cNvPr>
            <p:cNvSpPr/>
            <p:nvPr/>
          </p:nvSpPr>
          <p:spPr bwMode="auto">
            <a:xfrm>
              <a:off x="267668"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7" name="Cube 686">
              <a:extLst>
                <a:ext uri="{FF2B5EF4-FFF2-40B4-BE49-F238E27FC236}">
                  <a16:creationId xmlns:a16="http://schemas.microsoft.com/office/drawing/2014/main" id="{E5F8B448-99D8-4E20-93FC-9687462D5CE3}"/>
                </a:ext>
              </a:extLst>
            </p:cNvPr>
            <p:cNvSpPr/>
            <p:nvPr/>
          </p:nvSpPr>
          <p:spPr bwMode="auto">
            <a:xfrm>
              <a:off x="645256"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8" name="Cube 687">
              <a:extLst>
                <a:ext uri="{FF2B5EF4-FFF2-40B4-BE49-F238E27FC236}">
                  <a16:creationId xmlns:a16="http://schemas.microsoft.com/office/drawing/2014/main" id="{10A3DE2B-647F-499F-B5B5-9A17DECD3D00}"/>
                </a:ext>
              </a:extLst>
            </p:cNvPr>
            <p:cNvSpPr/>
            <p:nvPr/>
          </p:nvSpPr>
          <p:spPr bwMode="auto">
            <a:xfrm>
              <a:off x="1022844" y="5135285"/>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89" name="Cube 688">
              <a:extLst>
                <a:ext uri="{FF2B5EF4-FFF2-40B4-BE49-F238E27FC236}">
                  <a16:creationId xmlns:a16="http://schemas.microsoft.com/office/drawing/2014/main" id="{22EAB255-EF95-4E2A-9C7C-FE82AE41EC11}"/>
                </a:ext>
              </a:extLst>
            </p:cNvPr>
            <p:cNvSpPr/>
            <p:nvPr/>
          </p:nvSpPr>
          <p:spPr bwMode="auto">
            <a:xfrm>
              <a:off x="273435"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690" name="Graphic 689" descr="Processor">
              <a:extLst>
                <a:ext uri="{FF2B5EF4-FFF2-40B4-BE49-F238E27FC236}">
                  <a16:creationId xmlns:a16="http://schemas.microsoft.com/office/drawing/2014/main" id="{C10C868C-6644-4882-8107-6E094CE80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691" name="Graphic 690" descr="Robot Hand">
              <a:extLst>
                <a:ext uri="{FF2B5EF4-FFF2-40B4-BE49-F238E27FC236}">
                  <a16:creationId xmlns:a16="http://schemas.microsoft.com/office/drawing/2014/main" id="{F6C424E1-64DC-4772-8965-1BCF06820A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692" name="Rectangle 691">
              <a:extLst>
                <a:ext uri="{FF2B5EF4-FFF2-40B4-BE49-F238E27FC236}">
                  <a16:creationId xmlns:a16="http://schemas.microsoft.com/office/drawing/2014/main" id="{360BEA39-41B4-47FB-9DD1-04C9FB894192}"/>
                </a:ext>
              </a:extLst>
            </p:cNvPr>
            <p:cNvSpPr/>
            <p:nvPr/>
          </p:nvSpPr>
          <p:spPr bwMode="auto">
            <a:xfrm>
              <a:off x="928796" y="3475506"/>
              <a:ext cx="2248180" cy="378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algn="ctr" defTabSz="816567" fontAlgn="base">
                <a:spcBef>
                  <a:spcPct val="0"/>
                </a:spcBef>
                <a:spcAft>
                  <a:spcPct val="0"/>
                </a:spcAft>
              </a:pPr>
              <a:r>
                <a:rPr lang="en-US" sz="1372">
                  <a:solidFill>
                    <a:srgbClr val="50E6FF"/>
                  </a:solidFill>
                  <a:latin typeface="Segoe UI Semibold"/>
                  <a:cs typeface="Segoe UI" pitchFamily="34" charset="0"/>
                </a:rPr>
                <a:t>Purdue Model</a:t>
              </a:r>
            </a:p>
          </p:txBody>
        </p:sp>
        <p:grpSp>
          <p:nvGrpSpPr>
            <p:cNvPr id="693" name="Group 692">
              <a:extLst>
                <a:ext uri="{FF2B5EF4-FFF2-40B4-BE49-F238E27FC236}">
                  <a16:creationId xmlns:a16="http://schemas.microsoft.com/office/drawing/2014/main" id="{BE3AD433-598E-4DB8-B764-EEF3630ED123}"/>
                </a:ext>
              </a:extLst>
            </p:cNvPr>
            <p:cNvGrpSpPr/>
            <p:nvPr/>
          </p:nvGrpSpPr>
          <p:grpSpPr>
            <a:xfrm>
              <a:off x="239398" y="4786901"/>
              <a:ext cx="266790" cy="118862"/>
              <a:chOff x="-3774075" y="3977321"/>
              <a:chExt cx="2313012" cy="1030494"/>
            </a:xfrm>
          </p:grpSpPr>
          <p:sp>
            <p:nvSpPr>
              <p:cNvPr id="758" name="Rectangle: Rounded Corners 757">
                <a:extLst>
                  <a:ext uri="{FF2B5EF4-FFF2-40B4-BE49-F238E27FC236}">
                    <a16:creationId xmlns:a16="http://schemas.microsoft.com/office/drawing/2014/main" id="{E062B24D-C2AF-48DD-97A7-5EC1BB0A49A7}"/>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9" name="Oval 758">
                <a:extLst>
                  <a:ext uri="{FF2B5EF4-FFF2-40B4-BE49-F238E27FC236}">
                    <a16:creationId xmlns:a16="http://schemas.microsoft.com/office/drawing/2014/main" id="{6750A6FF-2E66-4378-8F21-DEFC0179F4EF}"/>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0" name="Oval 759">
                <a:extLst>
                  <a:ext uri="{FF2B5EF4-FFF2-40B4-BE49-F238E27FC236}">
                    <a16:creationId xmlns:a16="http://schemas.microsoft.com/office/drawing/2014/main" id="{3E8BD613-0A5B-4457-803F-5517ED63F45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56998862-DA0E-40CA-A760-D2F388BC1827}"/>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54304D06-0474-4FEE-AD07-92F4454F941E}"/>
                  </a:ext>
                </a:extLst>
              </p:cNvPr>
              <p:cNvGrpSpPr/>
              <p:nvPr/>
            </p:nvGrpSpPr>
            <p:grpSpPr>
              <a:xfrm>
                <a:off x="-2139677" y="3977321"/>
                <a:ext cx="541538" cy="523877"/>
                <a:chOff x="-3024748" y="3561103"/>
                <a:chExt cx="949654" cy="918684"/>
              </a:xfrm>
            </p:grpSpPr>
            <p:sp>
              <p:nvSpPr>
                <p:cNvPr id="766" name="Rectangle: Rounded Corners 765">
                  <a:extLst>
                    <a:ext uri="{FF2B5EF4-FFF2-40B4-BE49-F238E27FC236}">
                      <a16:creationId xmlns:a16="http://schemas.microsoft.com/office/drawing/2014/main" id="{AD577663-71A4-4EC6-AD19-7BDE06C9E41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7" name="Rectangle: Rounded Corners 766">
                  <a:extLst>
                    <a:ext uri="{FF2B5EF4-FFF2-40B4-BE49-F238E27FC236}">
                      <a16:creationId xmlns:a16="http://schemas.microsoft.com/office/drawing/2014/main" id="{1F0CFE66-A9D1-4D2A-9DB1-81EED1FCC6B8}"/>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3878268F-B1B2-48A8-98B9-A13AAB378E78}"/>
                  </a:ext>
                </a:extLst>
              </p:cNvPr>
              <p:cNvGrpSpPr/>
              <p:nvPr/>
            </p:nvGrpSpPr>
            <p:grpSpPr>
              <a:xfrm>
                <a:off x="-2813549" y="3977321"/>
                <a:ext cx="541538" cy="523877"/>
                <a:chOff x="-3024748" y="3561103"/>
                <a:chExt cx="949654" cy="918684"/>
              </a:xfrm>
            </p:grpSpPr>
            <p:sp>
              <p:nvSpPr>
                <p:cNvPr id="764" name="Rectangle: Rounded Corners 763">
                  <a:extLst>
                    <a:ext uri="{FF2B5EF4-FFF2-40B4-BE49-F238E27FC236}">
                      <a16:creationId xmlns:a16="http://schemas.microsoft.com/office/drawing/2014/main" id="{87C315CE-3459-41B6-8019-7783511820DA}"/>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65" name="Rectangle: Rounded Corners 764">
                  <a:extLst>
                    <a:ext uri="{FF2B5EF4-FFF2-40B4-BE49-F238E27FC236}">
                      <a16:creationId xmlns:a16="http://schemas.microsoft.com/office/drawing/2014/main" id="{A4354635-1A94-4FB4-9429-493E043089A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694" name="Cube 693">
              <a:extLst>
                <a:ext uri="{FF2B5EF4-FFF2-40B4-BE49-F238E27FC236}">
                  <a16:creationId xmlns:a16="http://schemas.microsoft.com/office/drawing/2014/main" id="{0F85B00E-5737-4913-A2E3-79BBAC1CC555}"/>
                </a:ext>
              </a:extLst>
            </p:cNvPr>
            <p:cNvSpPr/>
            <p:nvPr/>
          </p:nvSpPr>
          <p:spPr bwMode="auto">
            <a:xfrm>
              <a:off x="651023"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695" name="Cube 694">
              <a:extLst>
                <a:ext uri="{FF2B5EF4-FFF2-40B4-BE49-F238E27FC236}">
                  <a16:creationId xmlns:a16="http://schemas.microsoft.com/office/drawing/2014/main" id="{CEF851D7-6CF2-4150-A633-44A90D8CD779}"/>
                </a:ext>
              </a:extLst>
            </p:cNvPr>
            <p:cNvSpPr/>
            <p:nvPr/>
          </p:nvSpPr>
          <p:spPr bwMode="auto">
            <a:xfrm>
              <a:off x="1028611" y="4516534"/>
              <a:ext cx="466575" cy="709135"/>
            </a:xfrm>
            <a:prstGeom prst="cube">
              <a:avLst>
                <a:gd name="adj" fmla="val 428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696" name="Graphic 695" descr="Processor">
              <a:extLst>
                <a:ext uri="{FF2B5EF4-FFF2-40B4-BE49-F238E27FC236}">
                  <a16:creationId xmlns:a16="http://schemas.microsoft.com/office/drawing/2014/main" id="{60DC454B-FBE3-476C-88F0-2003E67670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697" name="Graphic 696" descr="Processor">
              <a:extLst>
                <a:ext uri="{FF2B5EF4-FFF2-40B4-BE49-F238E27FC236}">
                  <a16:creationId xmlns:a16="http://schemas.microsoft.com/office/drawing/2014/main" id="{55326208-0132-446B-8DE4-90217E197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698" name="Graphic 697" descr="Robot Hand">
              <a:extLst>
                <a:ext uri="{FF2B5EF4-FFF2-40B4-BE49-F238E27FC236}">
                  <a16:creationId xmlns:a16="http://schemas.microsoft.com/office/drawing/2014/main" id="{E569D0D5-26F1-4D57-93B7-1E3CA33A00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699" name="Graphic 698" descr="Robot Hand">
              <a:extLst>
                <a:ext uri="{FF2B5EF4-FFF2-40B4-BE49-F238E27FC236}">
                  <a16:creationId xmlns:a16="http://schemas.microsoft.com/office/drawing/2014/main" id="{6872D9CF-9020-41A2-84F0-938C09CFEA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700" name="Group 699">
              <a:extLst>
                <a:ext uri="{FF2B5EF4-FFF2-40B4-BE49-F238E27FC236}">
                  <a16:creationId xmlns:a16="http://schemas.microsoft.com/office/drawing/2014/main" id="{EEA80A6C-41EC-43F7-B11C-C5EFEDF78455}"/>
                </a:ext>
              </a:extLst>
            </p:cNvPr>
            <p:cNvGrpSpPr/>
            <p:nvPr/>
          </p:nvGrpSpPr>
          <p:grpSpPr>
            <a:xfrm>
              <a:off x="635593" y="4789409"/>
              <a:ext cx="266790" cy="118862"/>
              <a:chOff x="-3774075" y="3977321"/>
              <a:chExt cx="2313012" cy="1030494"/>
            </a:xfrm>
          </p:grpSpPr>
          <p:sp>
            <p:nvSpPr>
              <p:cNvPr id="748" name="Rectangle: Rounded Corners 747">
                <a:extLst>
                  <a:ext uri="{FF2B5EF4-FFF2-40B4-BE49-F238E27FC236}">
                    <a16:creationId xmlns:a16="http://schemas.microsoft.com/office/drawing/2014/main" id="{D618FC2C-C708-4AB9-B913-D26655275371}"/>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94B0ABE7-FBFD-4615-B119-093DC4F3164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AE7CBEE2-79D0-4124-B33D-8944AB3444C4}"/>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1" name="Oval 750">
                <a:extLst>
                  <a:ext uri="{FF2B5EF4-FFF2-40B4-BE49-F238E27FC236}">
                    <a16:creationId xmlns:a16="http://schemas.microsoft.com/office/drawing/2014/main" id="{50725E7D-3985-411A-B1FA-37A6BB45659C}"/>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52" name="Group 751">
                <a:extLst>
                  <a:ext uri="{FF2B5EF4-FFF2-40B4-BE49-F238E27FC236}">
                    <a16:creationId xmlns:a16="http://schemas.microsoft.com/office/drawing/2014/main" id="{D18CA4F3-F405-485C-938A-008EBB3D5847}"/>
                  </a:ext>
                </a:extLst>
              </p:cNvPr>
              <p:cNvGrpSpPr/>
              <p:nvPr/>
            </p:nvGrpSpPr>
            <p:grpSpPr>
              <a:xfrm>
                <a:off x="-2139677" y="3977321"/>
                <a:ext cx="541538" cy="523877"/>
                <a:chOff x="-3024748" y="3561103"/>
                <a:chExt cx="949654" cy="918684"/>
              </a:xfrm>
            </p:grpSpPr>
            <p:sp>
              <p:nvSpPr>
                <p:cNvPr id="756" name="Rectangle: Rounded Corners 755">
                  <a:extLst>
                    <a:ext uri="{FF2B5EF4-FFF2-40B4-BE49-F238E27FC236}">
                      <a16:creationId xmlns:a16="http://schemas.microsoft.com/office/drawing/2014/main" id="{036EBFB7-8904-462B-8ACD-F1F2B1D1AE12}"/>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7" name="Rectangle: Rounded Corners 756">
                  <a:extLst>
                    <a:ext uri="{FF2B5EF4-FFF2-40B4-BE49-F238E27FC236}">
                      <a16:creationId xmlns:a16="http://schemas.microsoft.com/office/drawing/2014/main" id="{D0DEE78D-DDDB-4838-8393-2F352E2354CF}"/>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2B4176CE-5FFF-431A-8A6B-E5FBA77F21D0}"/>
                  </a:ext>
                </a:extLst>
              </p:cNvPr>
              <p:cNvGrpSpPr/>
              <p:nvPr/>
            </p:nvGrpSpPr>
            <p:grpSpPr>
              <a:xfrm>
                <a:off x="-2813549" y="3977321"/>
                <a:ext cx="541538" cy="523877"/>
                <a:chOff x="-3024748" y="3561103"/>
                <a:chExt cx="949654" cy="918684"/>
              </a:xfrm>
            </p:grpSpPr>
            <p:sp>
              <p:nvSpPr>
                <p:cNvPr id="754" name="Rectangle: Rounded Corners 753">
                  <a:extLst>
                    <a:ext uri="{FF2B5EF4-FFF2-40B4-BE49-F238E27FC236}">
                      <a16:creationId xmlns:a16="http://schemas.microsoft.com/office/drawing/2014/main" id="{F22A941F-F25E-4FE4-A893-0416211C7A44}"/>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55" name="Rectangle: Rounded Corners 754">
                  <a:extLst>
                    <a:ext uri="{FF2B5EF4-FFF2-40B4-BE49-F238E27FC236}">
                      <a16:creationId xmlns:a16="http://schemas.microsoft.com/office/drawing/2014/main" id="{7622B669-B648-494C-A860-959827C31006}"/>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grpSp>
          <p:nvGrpSpPr>
            <p:cNvPr id="701" name="Group 700">
              <a:extLst>
                <a:ext uri="{FF2B5EF4-FFF2-40B4-BE49-F238E27FC236}">
                  <a16:creationId xmlns:a16="http://schemas.microsoft.com/office/drawing/2014/main" id="{1D5D7A0B-3C36-40DF-9BA7-CF2C0FBC206D}"/>
                </a:ext>
              </a:extLst>
            </p:cNvPr>
            <p:cNvGrpSpPr/>
            <p:nvPr/>
          </p:nvGrpSpPr>
          <p:grpSpPr>
            <a:xfrm>
              <a:off x="1002877" y="4783671"/>
              <a:ext cx="266790" cy="118862"/>
              <a:chOff x="-3774075" y="3977321"/>
              <a:chExt cx="2313012" cy="1030494"/>
            </a:xfrm>
          </p:grpSpPr>
          <p:sp>
            <p:nvSpPr>
              <p:cNvPr id="738" name="Rectangle: Rounded Corners 737">
                <a:extLst>
                  <a:ext uri="{FF2B5EF4-FFF2-40B4-BE49-F238E27FC236}">
                    <a16:creationId xmlns:a16="http://schemas.microsoft.com/office/drawing/2014/main" id="{2757EEA7-B882-45F8-96B1-2B4994BF7234}"/>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6F2E9F13-B2FA-4040-ABDF-C60183A3E492}"/>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20D1B62C-F571-49D0-98AB-1CCE0AAE8A30}"/>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62D9D577-796C-4152-A7B7-F3CA4D3D0794}"/>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42" name="Group 741">
                <a:extLst>
                  <a:ext uri="{FF2B5EF4-FFF2-40B4-BE49-F238E27FC236}">
                    <a16:creationId xmlns:a16="http://schemas.microsoft.com/office/drawing/2014/main" id="{11076498-99FB-460D-8BE4-F665BD00B6FE}"/>
                  </a:ext>
                </a:extLst>
              </p:cNvPr>
              <p:cNvGrpSpPr/>
              <p:nvPr/>
            </p:nvGrpSpPr>
            <p:grpSpPr>
              <a:xfrm>
                <a:off x="-2139677" y="3977321"/>
                <a:ext cx="541538" cy="523877"/>
                <a:chOff x="-3024748" y="3561103"/>
                <a:chExt cx="949654" cy="918684"/>
              </a:xfrm>
            </p:grpSpPr>
            <p:sp>
              <p:nvSpPr>
                <p:cNvPr id="746" name="Rectangle: Rounded Corners 745">
                  <a:extLst>
                    <a:ext uri="{FF2B5EF4-FFF2-40B4-BE49-F238E27FC236}">
                      <a16:creationId xmlns:a16="http://schemas.microsoft.com/office/drawing/2014/main" id="{75EFF5C7-7A40-468C-A034-9009802E5CD3}"/>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7" name="Rectangle: Rounded Corners 746">
                  <a:extLst>
                    <a:ext uri="{FF2B5EF4-FFF2-40B4-BE49-F238E27FC236}">
                      <a16:creationId xmlns:a16="http://schemas.microsoft.com/office/drawing/2014/main" id="{74B31D20-3F84-439E-970E-1BFA8FE4F6DA}"/>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43" name="Group 742">
                <a:extLst>
                  <a:ext uri="{FF2B5EF4-FFF2-40B4-BE49-F238E27FC236}">
                    <a16:creationId xmlns:a16="http://schemas.microsoft.com/office/drawing/2014/main" id="{20CFB798-7350-4DC0-98B2-C2CF1955216E}"/>
                  </a:ext>
                </a:extLst>
              </p:cNvPr>
              <p:cNvGrpSpPr/>
              <p:nvPr/>
            </p:nvGrpSpPr>
            <p:grpSpPr>
              <a:xfrm>
                <a:off x="-2813549" y="3977321"/>
                <a:ext cx="541538" cy="523877"/>
                <a:chOff x="-3024748" y="3561103"/>
                <a:chExt cx="949654" cy="918684"/>
              </a:xfrm>
            </p:grpSpPr>
            <p:sp>
              <p:nvSpPr>
                <p:cNvPr id="744" name="Rectangle: Rounded Corners 743">
                  <a:extLst>
                    <a:ext uri="{FF2B5EF4-FFF2-40B4-BE49-F238E27FC236}">
                      <a16:creationId xmlns:a16="http://schemas.microsoft.com/office/drawing/2014/main" id="{D496F4F2-8365-4167-B5E4-83E91B99897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45" name="Rectangle: Rounded Corners 744">
                  <a:extLst>
                    <a:ext uri="{FF2B5EF4-FFF2-40B4-BE49-F238E27FC236}">
                      <a16:creationId xmlns:a16="http://schemas.microsoft.com/office/drawing/2014/main" id="{3983CE59-965F-430A-A222-493187920531}"/>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702" name="Cube 701">
              <a:extLst>
                <a:ext uri="{FF2B5EF4-FFF2-40B4-BE49-F238E27FC236}">
                  <a16:creationId xmlns:a16="http://schemas.microsoft.com/office/drawing/2014/main" id="{610318DC-3FBF-42B5-8004-BFD8AF1465E8}"/>
                </a:ext>
              </a:extLst>
            </p:cNvPr>
            <p:cNvSpPr/>
            <p:nvPr/>
          </p:nvSpPr>
          <p:spPr bwMode="auto">
            <a:xfrm>
              <a:off x="1406199" y="5739755"/>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03" name="Cube 702">
              <a:extLst>
                <a:ext uri="{FF2B5EF4-FFF2-40B4-BE49-F238E27FC236}">
                  <a16:creationId xmlns:a16="http://schemas.microsoft.com/office/drawing/2014/main" id="{01D197F3-96E7-42A9-BE8F-083623B49248}"/>
                </a:ext>
              </a:extLst>
            </p:cNvPr>
            <p:cNvSpPr/>
            <p:nvPr/>
          </p:nvSpPr>
          <p:spPr bwMode="auto">
            <a:xfrm>
              <a:off x="1406199" y="5114043"/>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04" name="Cube 703">
              <a:extLst>
                <a:ext uri="{FF2B5EF4-FFF2-40B4-BE49-F238E27FC236}">
                  <a16:creationId xmlns:a16="http://schemas.microsoft.com/office/drawing/2014/main" id="{A848490B-2A8B-4770-95CA-2F39C7AB4569}"/>
                </a:ext>
              </a:extLst>
            </p:cNvPr>
            <p:cNvSpPr/>
            <p:nvPr/>
          </p:nvSpPr>
          <p:spPr bwMode="auto">
            <a:xfrm>
              <a:off x="1406199" y="4488331"/>
              <a:ext cx="2416179"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705" name="Graphic 704" descr="Robot Hand">
              <a:extLst>
                <a:ext uri="{FF2B5EF4-FFF2-40B4-BE49-F238E27FC236}">
                  <a16:creationId xmlns:a16="http://schemas.microsoft.com/office/drawing/2014/main" id="{8CA769FA-5F02-48BA-AB6F-5523BC501D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706" name="Group 705">
              <a:extLst>
                <a:ext uri="{FF2B5EF4-FFF2-40B4-BE49-F238E27FC236}">
                  <a16:creationId xmlns:a16="http://schemas.microsoft.com/office/drawing/2014/main" id="{2D2DB022-43E9-4FB2-9B72-A9E606D1616F}"/>
                </a:ext>
              </a:extLst>
            </p:cNvPr>
            <p:cNvGrpSpPr/>
            <p:nvPr/>
          </p:nvGrpSpPr>
          <p:grpSpPr>
            <a:xfrm>
              <a:off x="406997" y="4956449"/>
              <a:ext cx="1110477" cy="418187"/>
              <a:chOff x="406997" y="4956449"/>
              <a:chExt cx="1110477" cy="418187"/>
            </a:xfrm>
          </p:grpSpPr>
          <p:cxnSp>
            <p:nvCxnSpPr>
              <p:cNvPr id="734" name="Connector: Elbow 252">
                <a:extLst>
                  <a:ext uri="{FF2B5EF4-FFF2-40B4-BE49-F238E27FC236}">
                    <a16:creationId xmlns:a16="http://schemas.microsoft.com/office/drawing/2014/main" id="{A4AD54D2-D543-4F9D-A53D-868D83F98055}"/>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5" name="Connector: Elbow 252">
                <a:extLst>
                  <a:ext uri="{FF2B5EF4-FFF2-40B4-BE49-F238E27FC236}">
                    <a16:creationId xmlns:a16="http://schemas.microsoft.com/office/drawing/2014/main" id="{30C93DF2-22B8-4F71-B8E3-CA77EB5387A7}"/>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6" name="Connector: Elbow 252">
                <a:extLst>
                  <a:ext uri="{FF2B5EF4-FFF2-40B4-BE49-F238E27FC236}">
                    <a16:creationId xmlns:a16="http://schemas.microsoft.com/office/drawing/2014/main" id="{08A5F261-35E3-4091-8B24-E3928CBEF582}"/>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7" name="Connector: Elbow 252">
                <a:extLst>
                  <a:ext uri="{FF2B5EF4-FFF2-40B4-BE49-F238E27FC236}">
                    <a16:creationId xmlns:a16="http://schemas.microsoft.com/office/drawing/2014/main" id="{3EC37863-09D2-4F4B-91C1-A6A86D2F7FE2}"/>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7" name="Graphic 706" descr="Processor">
              <a:extLst>
                <a:ext uri="{FF2B5EF4-FFF2-40B4-BE49-F238E27FC236}">
                  <a16:creationId xmlns:a16="http://schemas.microsoft.com/office/drawing/2014/main" id="{A6606589-45B7-48F7-80AE-713C58583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708" name="Group 707">
              <a:extLst>
                <a:ext uri="{FF2B5EF4-FFF2-40B4-BE49-F238E27FC236}">
                  <a16:creationId xmlns:a16="http://schemas.microsoft.com/office/drawing/2014/main" id="{72CFB663-4EA8-446D-BD5B-B6ED5A733C77}"/>
                </a:ext>
              </a:extLst>
            </p:cNvPr>
            <p:cNvGrpSpPr/>
            <p:nvPr/>
          </p:nvGrpSpPr>
          <p:grpSpPr>
            <a:xfrm>
              <a:off x="1372685" y="4779143"/>
              <a:ext cx="266790" cy="118862"/>
              <a:chOff x="-3774075" y="3977321"/>
              <a:chExt cx="2313012" cy="1030494"/>
            </a:xfrm>
          </p:grpSpPr>
          <p:sp>
            <p:nvSpPr>
              <p:cNvPr id="724" name="Rectangle: Rounded Corners 723">
                <a:extLst>
                  <a:ext uri="{FF2B5EF4-FFF2-40B4-BE49-F238E27FC236}">
                    <a16:creationId xmlns:a16="http://schemas.microsoft.com/office/drawing/2014/main" id="{CB54C2C4-E0C3-48DC-BA25-5DE42083BA48}"/>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472617E6-485F-4199-A0BA-173AA605DAE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DB168223-53A0-4F6F-B24C-F58E93B53EB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27" name="Oval 726">
                <a:extLst>
                  <a:ext uri="{FF2B5EF4-FFF2-40B4-BE49-F238E27FC236}">
                    <a16:creationId xmlns:a16="http://schemas.microsoft.com/office/drawing/2014/main" id="{A0065B0D-0C69-442B-97E7-AF3C9268C043}"/>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nvGrpSpPr>
              <p:cNvPr id="728" name="Group 727">
                <a:extLst>
                  <a:ext uri="{FF2B5EF4-FFF2-40B4-BE49-F238E27FC236}">
                    <a16:creationId xmlns:a16="http://schemas.microsoft.com/office/drawing/2014/main" id="{B0F073FB-9B7E-4F27-B227-69439E03E23F}"/>
                  </a:ext>
                </a:extLst>
              </p:cNvPr>
              <p:cNvGrpSpPr/>
              <p:nvPr/>
            </p:nvGrpSpPr>
            <p:grpSpPr>
              <a:xfrm>
                <a:off x="-2139677" y="3977321"/>
                <a:ext cx="541538" cy="523877"/>
                <a:chOff x="-3024748" y="3561103"/>
                <a:chExt cx="949654" cy="918684"/>
              </a:xfrm>
            </p:grpSpPr>
            <p:sp>
              <p:nvSpPr>
                <p:cNvPr id="732" name="Rectangle: Rounded Corners 731">
                  <a:extLst>
                    <a:ext uri="{FF2B5EF4-FFF2-40B4-BE49-F238E27FC236}">
                      <a16:creationId xmlns:a16="http://schemas.microsoft.com/office/drawing/2014/main" id="{E1336468-5F54-47BF-9C40-C47ACB1F956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3" name="Rectangle: Rounded Corners 732">
                  <a:extLst>
                    <a:ext uri="{FF2B5EF4-FFF2-40B4-BE49-F238E27FC236}">
                      <a16:creationId xmlns:a16="http://schemas.microsoft.com/office/drawing/2014/main" id="{05CCA9EB-819E-4BA5-B16F-52795972C740}"/>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6C38AEBB-38AC-45DF-9700-EA8B4993D57A}"/>
                  </a:ext>
                </a:extLst>
              </p:cNvPr>
              <p:cNvGrpSpPr/>
              <p:nvPr/>
            </p:nvGrpSpPr>
            <p:grpSpPr>
              <a:xfrm>
                <a:off x="-2813549" y="3977321"/>
                <a:ext cx="541538" cy="523877"/>
                <a:chOff x="-3024748" y="3561103"/>
                <a:chExt cx="949654" cy="918684"/>
              </a:xfrm>
            </p:grpSpPr>
            <p:sp>
              <p:nvSpPr>
                <p:cNvPr id="730" name="Rectangle: Rounded Corners 729">
                  <a:extLst>
                    <a:ext uri="{FF2B5EF4-FFF2-40B4-BE49-F238E27FC236}">
                      <a16:creationId xmlns:a16="http://schemas.microsoft.com/office/drawing/2014/main" id="{6101A063-A6C7-4BBD-9F20-FB5F07CF805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sp>
              <p:nvSpPr>
                <p:cNvPr id="731" name="Rectangle: Rounded Corners 730">
                  <a:extLst>
                    <a:ext uri="{FF2B5EF4-FFF2-40B4-BE49-F238E27FC236}">
                      <a16:creationId xmlns:a16="http://schemas.microsoft.com/office/drawing/2014/main" id="{1C3F3116-6BD9-437F-A1D6-EE23CD6B4BE2}"/>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grpSp>
        </p:grpSp>
        <p:sp>
          <p:nvSpPr>
            <p:cNvPr id="709" name="Cube 708">
              <a:extLst>
                <a:ext uri="{FF2B5EF4-FFF2-40B4-BE49-F238E27FC236}">
                  <a16:creationId xmlns:a16="http://schemas.microsoft.com/office/drawing/2014/main" id="{F8DAB7CB-0995-49C4-B693-FA6CF4EECCF3}"/>
                </a:ext>
              </a:extLst>
            </p:cNvPr>
            <p:cNvSpPr/>
            <p:nvPr/>
          </p:nvSpPr>
          <p:spPr bwMode="auto">
            <a:xfrm>
              <a:off x="276162" y="3862619"/>
              <a:ext cx="3546216" cy="737338"/>
            </a:xfrm>
            <a:prstGeom prst="cube">
              <a:avLst>
                <a:gd name="adj" fmla="val 2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pic>
          <p:nvPicPr>
            <p:cNvPr id="710" name="Graphic 709" descr="Factory">
              <a:extLst>
                <a:ext uri="{FF2B5EF4-FFF2-40B4-BE49-F238E27FC236}">
                  <a16:creationId xmlns:a16="http://schemas.microsoft.com/office/drawing/2014/main" id="{4DAF0B6B-F52C-44C9-ACAD-343C9E04F9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711" name="Connector: Elbow 710">
              <a:extLst>
                <a:ext uri="{FF2B5EF4-FFF2-40B4-BE49-F238E27FC236}">
                  <a16:creationId xmlns:a16="http://schemas.microsoft.com/office/drawing/2014/main" id="{D47A27F2-87AD-436F-B133-AFD3F2C09B9E}"/>
                </a:ext>
              </a:extLst>
            </p:cNvPr>
            <p:cNvCxnSpPr>
              <a:cxnSpLocks/>
              <a:stCxn id="710" idx="3"/>
            </p:cNvCxnSpPr>
            <p:nvPr/>
          </p:nvCxnSpPr>
          <p:spPr>
            <a:xfrm>
              <a:off x="1089219" y="4429377"/>
              <a:ext cx="437667" cy="305527"/>
            </a:xfrm>
            <a:prstGeom prst="bentConnector3">
              <a:avLst>
                <a:gd name="adj1" fmla="val 98967"/>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2" name="Connector: Elbow 711">
              <a:extLst>
                <a:ext uri="{FF2B5EF4-FFF2-40B4-BE49-F238E27FC236}">
                  <a16:creationId xmlns:a16="http://schemas.microsoft.com/office/drawing/2014/main" id="{9BED771D-412B-45A5-A912-51B5A2DDE9D9}"/>
                </a:ext>
              </a:extLst>
            </p:cNvPr>
            <p:cNvCxnSpPr>
              <a:cxnSpLocks/>
              <a:stCxn id="689" idx="1"/>
              <a:endCxn id="710" idx="1"/>
            </p:cNvCxnSpPr>
            <p:nvPr/>
          </p:nvCxnSpPr>
          <p:spPr>
            <a:xfrm rot="5400000" flipH="1" flipV="1">
              <a:off x="451700" y="4384396"/>
              <a:ext cx="319326" cy="409288"/>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3" name="Connector: Elbow 712">
              <a:extLst>
                <a:ext uri="{FF2B5EF4-FFF2-40B4-BE49-F238E27FC236}">
                  <a16:creationId xmlns:a16="http://schemas.microsoft.com/office/drawing/2014/main" id="{C47B827D-EAC6-47B8-96F4-02CB188C1B10}"/>
                </a:ext>
              </a:extLst>
            </p:cNvPr>
            <p:cNvCxnSpPr>
              <a:cxnSpLocks/>
              <a:stCxn id="710" idx="3"/>
              <a:endCxn id="695" idx="1"/>
            </p:cNvCxnSpPr>
            <p:nvPr/>
          </p:nvCxnSpPr>
          <p:spPr>
            <a:xfrm>
              <a:off x="1089219" y="4429377"/>
              <a:ext cx="72676"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4" name="Connector: Elbow 713">
              <a:extLst>
                <a:ext uri="{FF2B5EF4-FFF2-40B4-BE49-F238E27FC236}">
                  <a16:creationId xmlns:a16="http://schemas.microsoft.com/office/drawing/2014/main" id="{4D4CE9FA-BB3A-4577-A7CE-D3D33E0EC172}"/>
                </a:ext>
              </a:extLst>
            </p:cNvPr>
            <p:cNvCxnSpPr>
              <a:cxnSpLocks/>
              <a:stCxn id="710" idx="1"/>
              <a:endCxn id="694" idx="1"/>
            </p:cNvCxnSpPr>
            <p:nvPr/>
          </p:nvCxnSpPr>
          <p:spPr>
            <a:xfrm rot="10800000" flipV="1">
              <a:off x="784307" y="4429377"/>
              <a:ext cx="31700"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5" name="Group 714">
              <a:extLst>
                <a:ext uri="{FF2B5EF4-FFF2-40B4-BE49-F238E27FC236}">
                  <a16:creationId xmlns:a16="http://schemas.microsoft.com/office/drawing/2014/main" id="{309591B0-7B73-45E5-96EB-3A722D6BDD12}"/>
                </a:ext>
              </a:extLst>
            </p:cNvPr>
            <p:cNvGrpSpPr/>
            <p:nvPr/>
          </p:nvGrpSpPr>
          <p:grpSpPr>
            <a:xfrm>
              <a:off x="415300" y="5586327"/>
              <a:ext cx="1110477" cy="418187"/>
              <a:chOff x="406997" y="4956449"/>
              <a:chExt cx="1110477" cy="418187"/>
            </a:xfrm>
          </p:grpSpPr>
          <p:cxnSp>
            <p:nvCxnSpPr>
              <p:cNvPr id="720" name="Connector: Elbow 252">
                <a:extLst>
                  <a:ext uri="{FF2B5EF4-FFF2-40B4-BE49-F238E27FC236}">
                    <a16:creationId xmlns:a16="http://schemas.microsoft.com/office/drawing/2014/main" id="{47D33F30-0EFC-4CD5-89DD-325AAC133120}"/>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1" name="Connector: Elbow 252">
                <a:extLst>
                  <a:ext uri="{FF2B5EF4-FFF2-40B4-BE49-F238E27FC236}">
                    <a16:creationId xmlns:a16="http://schemas.microsoft.com/office/drawing/2014/main" id="{71F37CBF-2719-4EAA-9E17-C3DA14A1ECFA}"/>
                  </a:ext>
                </a:extLst>
              </p:cNvPr>
              <p:cNvCxnSpPr>
                <a:cxnSpLocks/>
              </p:cNvCxnSpPr>
              <p:nvPr/>
            </p:nvCxnSpPr>
            <p:spPr>
              <a:xfrm>
                <a:off x="784794" y="4956449"/>
                <a:ext cx="0" cy="418187"/>
              </a:xfrm>
              <a:prstGeom prst="straightConnector1">
                <a:avLst/>
              </a:prstGeom>
              <a:solidFill>
                <a:schemeClr val="accent2"/>
              </a:solid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2" name="Connector: Elbow 252">
                <a:extLst>
                  <a:ext uri="{FF2B5EF4-FFF2-40B4-BE49-F238E27FC236}">
                    <a16:creationId xmlns:a16="http://schemas.microsoft.com/office/drawing/2014/main" id="{11F20FFB-2540-4C9A-BBDC-A3A759878CA3}"/>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3" name="Connector: Elbow 252">
                <a:extLst>
                  <a:ext uri="{FF2B5EF4-FFF2-40B4-BE49-F238E27FC236}">
                    <a16:creationId xmlns:a16="http://schemas.microsoft.com/office/drawing/2014/main" id="{A4EA67A2-D37B-4BAD-953D-BEFC58515A8B}"/>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6" name="Speech Bubble: Rectangle 715">
              <a:extLst>
                <a:ext uri="{FF2B5EF4-FFF2-40B4-BE49-F238E27FC236}">
                  <a16:creationId xmlns:a16="http://schemas.microsoft.com/office/drawing/2014/main" id="{13794900-4BF8-423B-932D-734AFB105794}"/>
                </a:ext>
              </a:extLst>
            </p:cNvPr>
            <p:cNvSpPr/>
            <p:nvPr/>
          </p:nvSpPr>
          <p:spPr bwMode="auto">
            <a:xfrm>
              <a:off x="1677900" y="5362340"/>
              <a:ext cx="1835485" cy="416771"/>
            </a:xfrm>
            <a:prstGeom prst="wedgeRectCallout">
              <a:avLst>
                <a:gd name="adj1" fmla="val 6532"/>
                <a:gd name="adj2" fmla="val -266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1 – Basic Control</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Electronics controlling or monitoring physical systems</a:t>
              </a:r>
            </a:p>
          </p:txBody>
        </p:sp>
        <p:sp>
          <p:nvSpPr>
            <p:cNvPr id="717" name="Speech Bubble: Rectangle 716">
              <a:extLst>
                <a:ext uri="{FF2B5EF4-FFF2-40B4-BE49-F238E27FC236}">
                  <a16:creationId xmlns:a16="http://schemas.microsoft.com/office/drawing/2014/main" id="{3CA0E9AA-1028-4E0C-98F1-F1E6137EF2CB}"/>
                </a:ext>
              </a:extLst>
            </p:cNvPr>
            <p:cNvSpPr/>
            <p:nvPr/>
          </p:nvSpPr>
          <p:spPr bwMode="auto">
            <a:xfrm>
              <a:off x="1677899" y="5998368"/>
              <a:ext cx="1835485" cy="418187"/>
            </a:xfrm>
            <a:prstGeom prst="wedgeRectCallout">
              <a:avLst>
                <a:gd name="adj1" fmla="val 9743"/>
                <a:gd name="adj2" fmla="val 346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0 – Process</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Physical machinery</a:t>
              </a:r>
            </a:p>
            <a:p>
              <a:pPr defTabSz="816567" fontAlgn="base">
                <a:spcBef>
                  <a:spcPct val="0"/>
                </a:spcBef>
                <a:spcAft>
                  <a:spcPct val="0"/>
                </a:spcAft>
              </a:pPr>
              <a:r>
                <a:rPr lang="en-US" sz="613">
                  <a:solidFill>
                    <a:srgbClr val="000000"/>
                  </a:solidFill>
                  <a:latin typeface="Segoe UI"/>
                  <a:cs typeface="Segoe UI" pitchFamily="34" charset="0"/>
                </a:rPr>
                <a:t>   </a:t>
              </a:r>
              <a:br>
                <a:rPr lang="en-US" sz="613">
                  <a:solidFill>
                    <a:srgbClr val="000000"/>
                  </a:solidFill>
                  <a:latin typeface="Segoe UI"/>
                  <a:cs typeface="Segoe UI" pitchFamily="34" charset="0"/>
                </a:rPr>
              </a:br>
              <a:endParaRPr lang="en-US" sz="613">
                <a:solidFill>
                  <a:srgbClr val="000000"/>
                </a:solidFill>
                <a:latin typeface="Segoe UI"/>
                <a:cs typeface="Segoe UI" pitchFamily="34" charset="0"/>
              </a:endParaRPr>
            </a:p>
          </p:txBody>
        </p:sp>
        <p:sp>
          <p:nvSpPr>
            <p:cNvPr id="718" name="Speech Bubble: Rectangle 717">
              <a:extLst>
                <a:ext uri="{FF2B5EF4-FFF2-40B4-BE49-F238E27FC236}">
                  <a16:creationId xmlns:a16="http://schemas.microsoft.com/office/drawing/2014/main" id="{62C7DD2A-D97E-4BFA-81E9-8D7CB98A5878}"/>
                </a:ext>
              </a:extLst>
            </p:cNvPr>
            <p:cNvSpPr/>
            <p:nvPr/>
          </p:nvSpPr>
          <p:spPr bwMode="auto">
            <a:xfrm>
              <a:off x="1675005" y="4760617"/>
              <a:ext cx="1853563" cy="418187"/>
            </a:xfrm>
            <a:prstGeom prst="wedgeRectCallout">
              <a:avLst>
                <a:gd name="adj1" fmla="val -5800"/>
                <a:gd name="adj2" fmla="val -544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cs typeface="Segoe UI" pitchFamily="34" charset="0"/>
                </a:rPr>
                <a:t>Level 2 – Supervisory Control</a:t>
              </a:r>
              <a:br>
                <a:rPr lang="en-US" sz="788" b="1">
                  <a:solidFill>
                    <a:srgbClr val="000000"/>
                  </a:solidFill>
                  <a:latin typeface="Segoe UI"/>
                  <a:cs typeface="Segoe UI" pitchFamily="34" charset="0"/>
                </a:rPr>
              </a:br>
              <a:r>
                <a:rPr lang="en-US" sz="613">
                  <a:solidFill>
                    <a:srgbClr val="000000"/>
                  </a:solidFill>
                  <a:latin typeface="Segoe UI"/>
                  <a:cs typeface="Segoe UI" pitchFamily="34" charset="0"/>
                </a:rPr>
                <a:t>Monitoring &amp; Control for discrete business functions (e.g. production line) </a:t>
              </a:r>
            </a:p>
          </p:txBody>
        </p:sp>
        <p:sp>
          <p:nvSpPr>
            <p:cNvPr id="719" name="Speech Bubble: Rectangle 718">
              <a:extLst>
                <a:ext uri="{FF2B5EF4-FFF2-40B4-BE49-F238E27FC236}">
                  <a16:creationId xmlns:a16="http://schemas.microsoft.com/office/drawing/2014/main" id="{69099DCF-F0CB-4178-BCF6-3B98C609AD4F}"/>
                </a:ext>
              </a:extLst>
            </p:cNvPr>
            <p:cNvSpPr/>
            <p:nvPr/>
          </p:nvSpPr>
          <p:spPr bwMode="auto">
            <a:xfrm>
              <a:off x="1679156" y="4129462"/>
              <a:ext cx="1849412" cy="421889"/>
            </a:xfrm>
            <a:prstGeom prst="wedgeRectCallout">
              <a:avLst>
                <a:gd name="adj1" fmla="val -30698"/>
                <a:gd name="adj2" fmla="val 1788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ea typeface="Segoe UI" pitchFamily="34" charset="0"/>
                  <a:cs typeface="Segoe UI" pitchFamily="34" charset="0"/>
                </a:rPr>
                <a:t>Level 3 – Site Operations</a:t>
              </a:r>
              <a:br>
                <a:rPr lang="en-US" sz="788" b="1">
                  <a:solidFill>
                    <a:srgbClr val="000000"/>
                  </a:solidFill>
                  <a:latin typeface="Segoe UI"/>
                  <a:ea typeface="Segoe UI" pitchFamily="34" charset="0"/>
                  <a:cs typeface="Segoe UI" pitchFamily="34" charset="0"/>
                </a:rPr>
              </a:br>
              <a:r>
                <a:rPr lang="en-US" sz="613">
                  <a:solidFill>
                    <a:srgbClr val="000000"/>
                  </a:solidFill>
                  <a:latin typeface="Segoe UI"/>
                  <a:cs typeface="Segoe UI" pitchFamily="34" charset="0"/>
                </a:rPr>
                <a:t>Control &amp; monitoring for physical site with multiple functions (e.g. plant)</a:t>
              </a:r>
            </a:p>
          </p:txBody>
        </p:sp>
      </p:grpSp>
      <p:sp>
        <p:nvSpPr>
          <p:cNvPr id="768" name="Google Shape;1889;p149">
            <a:extLst>
              <a:ext uri="{FF2B5EF4-FFF2-40B4-BE49-F238E27FC236}">
                <a16:creationId xmlns:a16="http://schemas.microsoft.com/office/drawing/2014/main" id="{7702ED9A-1755-454D-A47F-FF18F8DEFF98}"/>
              </a:ext>
              <a:ext uri="{C183D7F6-B498-43B3-948B-1728B52AA6E4}">
                <adec:decorative xmlns:adec="http://schemas.microsoft.com/office/drawing/2017/decorative" val="1"/>
              </a:ext>
            </a:extLst>
          </p:cNvPr>
          <p:cNvSpPr/>
          <p:nvPr/>
        </p:nvSpPr>
        <p:spPr>
          <a:xfrm>
            <a:off x="7617919" y="1628291"/>
            <a:ext cx="3993585" cy="745062"/>
          </a:xfrm>
          <a:prstGeom prst="rect">
            <a:avLst/>
          </a:prstGeom>
          <a:solidFill>
            <a:schemeClr val="accent5">
              <a:alpha val="10000"/>
            </a:scheme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80" b="1">
                <a:solidFill>
                  <a:srgbClr val="000000"/>
                </a:solidFill>
                <a:latin typeface="Segoe UI"/>
                <a:sym typeface="Libre Franklin"/>
              </a:rPr>
              <a:t>Security Analytics</a:t>
            </a:r>
          </a:p>
        </p:txBody>
      </p:sp>
      <p:grpSp>
        <p:nvGrpSpPr>
          <p:cNvPr id="769" name="Group 768">
            <a:extLst>
              <a:ext uri="{FF2B5EF4-FFF2-40B4-BE49-F238E27FC236}">
                <a16:creationId xmlns:a16="http://schemas.microsoft.com/office/drawing/2014/main" id="{08343416-3072-4AC3-B9D3-3748BB3E5C34}"/>
              </a:ext>
              <a:ext uri="{C183D7F6-B498-43B3-948B-1728B52AA6E4}">
                <adec:decorative xmlns:adec="http://schemas.microsoft.com/office/drawing/2017/decorative" val="1"/>
              </a:ext>
            </a:extLst>
          </p:cNvPr>
          <p:cNvGrpSpPr/>
          <p:nvPr/>
        </p:nvGrpSpPr>
        <p:grpSpPr>
          <a:xfrm>
            <a:off x="7704523" y="3819525"/>
            <a:ext cx="3449415" cy="2555237"/>
            <a:chOff x="12636541" y="2064545"/>
            <a:chExt cx="2609315" cy="1694270"/>
          </a:xfrm>
          <a:solidFill>
            <a:schemeClr val="accent2"/>
          </a:solidFill>
        </p:grpSpPr>
        <p:grpSp>
          <p:nvGrpSpPr>
            <p:cNvPr id="770" name="Group 769">
              <a:extLst>
                <a:ext uri="{FF2B5EF4-FFF2-40B4-BE49-F238E27FC236}">
                  <a16:creationId xmlns:a16="http://schemas.microsoft.com/office/drawing/2014/main" id="{5C2483A8-D736-47D8-BF59-40808763F1A2}"/>
                </a:ext>
              </a:extLst>
            </p:cNvPr>
            <p:cNvGrpSpPr/>
            <p:nvPr/>
          </p:nvGrpSpPr>
          <p:grpSpPr>
            <a:xfrm>
              <a:off x="12636541" y="2064545"/>
              <a:ext cx="2609315" cy="1694270"/>
              <a:chOff x="381478" y="1939261"/>
              <a:chExt cx="2390776" cy="387047"/>
            </a:xfrm>
            <a:grpFill/>
          </p:grpSpPr>
          <p:sp>
            <p:nvSpPr>
              <p:cNvPr id="772" name="Cube 771">
                <a:extLst>
                  <a:ext uri="{FF2B5EF4-FFF2-40B4-BE49-F238E27FC236}">
                    <a16:creationId xmlns:a16="http://schemas.microsoft.com/office/drawing/2014/main" id="{8EA551F0-592A-4DD4-9688-296CBDAD42F3}"/>
                  </a:ext>
                </a:extLst>
              </p:cNvPr>
              <p:cNvSpPr/>
              <p:nvPr/>
            </p:nvSpPr>
            <p:spPr bwMode="auto">
              <a:xfrm>
                <a:off x="381478" y="1939261"/>
                <a:ext cx="2390776" cy="387047"/>
              </a:xfrm>
              <a:prstGeom prst="cube">
                <a:avLst>
                  <a:gd name="adj" fmla="val 720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algn="ctr" defTabSz="914367">
                  <a:defRPr/>
                </a:pPr>
                <a:endParaRPr lang="en-US" sz="941" b="1" kern="0">
                  <a:gradFill>
                    <a:gsLst>
                      <a:gs pos="0">
                        <a:srgbClr val="FFFFFF"/>
                      </a:gs>
                      <a:gs pos="100000">
                        <a:srgbClr val="FFFFFF"/>
                      </a:gs>
                    </a:gsLst>
                    <a:lin ang="5400000" scaled="1"/>
                  </a:gradFill>
                  <a:latin typeface="Segoe"/>
                </a:endParaRPr>
              </a:p>
            </p:txBody>
          </p:sp>
          <p:sp>
            <p:nvSpPr>
              <p:cNvPr id="773" name="TextBox 772">
                <a:extLst>
                  <a:ext uri="{FF2B5EF4-FFF2-40B4-BE49-F238E27FC236}">
                    <a16:creationId xmlns:a16="http://schemas.microsoft.com/office/drawing/2014/main" id="{B447D30E-4284-4FCD-834D-DA0E5783885D}"/>
                  </a:ext>
                </a:extLst>
              </p:cNvPr>
              <p:cNvSpPr txBox="1"/>
              <p:nvPr/>
            </p:nvSpPr>
            <p:spPr>
              <a:xfrm>
                <a:off x="419948" y="1974730"/>
                <a:ext cx="2099110" cy="35648"/>
              </a:xfrm>
              <a:prstGeom prst="rect">
                <a:avLst/>
              </a:prstGeom>
              <a:grpFill/>
            </p:spPr>
            <p:txBody>
              <a:bodyPr wrap="square">
                <a:spAutoFit/>
              </a:bodyPr>
              <a:lstStyle/>
              <a:p>
                <a:pPr algn="ctr" defTabSz="800742">
                  <a:defRPr/>
                </a:pPr>
                <a:r>
                  <a:rPr lang="en-US" sz="941" b="1" kern="0">
                    <a:gradFill>
                      <a:gsLst>
                        <a:gs pos="0">
                          <a:srgbClr val="FFFFFF"/>
                        </a:gs>
                        <a:gs pos="100000">
                          <a:srgbClr val="FFFFFF"/>
                        </a:gs>
                      </a:gsLst>
                      <a:lin ang="5400000" scaled="1"/>
                    </a:gradFill>
                    <a:latin typeface="Segoe UI"/>
                  </a:rPr>
                  <a:t>Purdue Levels 4 + 5 and Zero Trust</a:t>
                </a:r>
              </a:p>
            </p:txBody>
          </p:sp>
        </p:grpSp>
        <p:sp>
          <p:nvSpPr>
            <p:cNvPr id="771" name="Speech Bubble: Rectangle 770">
              <a:extLst>
                <a:ext uri="{FF2B5EF4-FFF2-40B4-BE49-F238E27FC236}">
                  <a16:creationId xmlns:a16="http://schemas.microsoft.com/office/drawing/2014/main" id="{D8DDFFA3-BADC-4445-A981-8964E0C83E43}"/>
                </a:ext>
              </a:extLst>
            </p:cNvPr>
            <p:cNvSpPr/>
            <p:nvPr/>
          </p:nvSpPr>
          <p:spPr bwMode="auto">
            <a:xfrm>
              <a:off x="12712870" y="3115098"/>
              <a:ext cx="2343311" cy="587740"/>
            </a:xfrm>
            <a:prstGeom prst="wedgeRectCallout">
              <a:avLst>
                <a:gd name="adj1" fmla="val -366"/>
                <a:gd name="adj2" fmla="val 373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defTabSz="816567" fontAlgn="base">
                <a:spcBef>
                  <a:spcPct val="0"/>
                </a:spcBef>
              </a:pPr>
              <a:r>
                <a:rPr lang="en-US" sz="921" b="1">
                  <a:solidFill>
                    <a:srgbClr val="000000"/>
                  </a:solidFill>
                  <a:latin typeface="Segoe UI"/>
                  <a:ea typeface="Segoe UI" pitchFamily="34" charset="0"/>
                  <a:cs typeface="Segoe UI" pitchFamily="34" charset="0"/>
                </a:rPr>
                <a:t>Transform with Zero Trust Principles</a:t>
              </a:r>
            </a:p>
            <a:p>
              <a:pPr defTabSz="816567" fontAlgn="base">
                <a:spcBef>
                  <a:spcPct val="0"/>
                </a:spcBef>
              </a:pPr>
              <a:r>
                <a:rPr lang="en-US" sz="784" i="1">
                  <a:solidFill>
                    <a:srgbClr val="000000"/>
                  </a:solidFill>
                  <a:latin typeface="Segoe UI"/>
                  <a:ea typeface="Segoe UI" pitchFamily="34" charset="0"/>
                  <a:cs typeface="Segoe UI" pitchFamily="34" charset="0"/>
                </a:rPr>
                <a:t>Purdue model assumed static site/enterprise model</a:t>
              </a:r>
            </a:p>
            <a:p>
              <a:pPr marL="150139" lvl="1" indent="-150139" defTabSz="816567" fontAlgn="base">
                <a:spcBef>
                  <a:spcPct val="0"/>
                </a:spcBef>
                <a:spcAft>
                  <a:spcPct val="0"/>
                </a:spcAft>
                <a:buFont typeface="Arial" panose="020B0604020202020204" pitchFamily="34" charset="0"/>
                <a:buChar char="•"/>
              </a:pPr>
              <a:r>
                <a:rPr lang="en-US" sz="784" b="1">
                  <a:solidFill>
                    <a:srgbClr val="000000"/>
                  </a:solidFill>
                  <a:latin typeface="Segoe UI"/>
                  <a:ea typeface="Segoe UI" pitchFamily="34" charset="0"/>
                  <a:cs typeface="Segoe UI" pitchFamily="34" charset="0"/>
                </a:rPr>
                <a:t>Datacenter Segments </a:t>
              </a:r>
              <a:r>
                <a:rPr lang="en-US" sz="784">
                  <a:solidFill>
                    <a:srgbClr val="000000"/>
                  </a:solidFill>
                  <a:latin typeface="Segoe UI"/>
                  <a:ea typeface="Segoe UI" pitchFamily="34" charset="0"/>
                  <a:cs typeface="Segoe UI" pitchFamily="34" charset="0"/>
                </a:rPr>
                <a:t>– Align network/identity/other controls to business workloads and business risk</a:t>
              </a:r>
            </a:p>
            <a:p>
              <a:pPr marL="150139" lvl="1" indent="-150139" defTabSz="816567" fontAlgn="base">
                <a:spcBef>
                  <a:spcPct val="0"/>
                </a:spcBef>
                <a:spcAft>
                  <a:spcPct val="0"/>
                </a:spcAft>
                <a:buFont typeface="Arial" panose="020B0604020202020204" pitchFamily="34" charset="0"/>
                <a:buChar char="•"/>
              </a:pPr>
              <a:r>
                <a:rPr lang="en-US" sz="784" b="1">
                  <a:solidFill>
                    <a:srgbClr val="000000"/>
                  </a:solidFill>
                  <a:latin typeface="Segoe UI"/>
                  <a:ea typeface="Segoe UI" pitchFamily="34" charset="0"/>
                  <a:cs typeface="Segoe UI" pitchFamily="34" charset="0"/>
                </a:rPr>
                <a:t>End user access - </a:t>
              </a:r>
              <a:r>
                <a:rPr lang="en-US" sz="784">
                  <a:solidFill>
                    <a:srgbClr val="000000"/>
                  </a:solidFill>
                  <a:latin typeface="Segoe UI"/>
                  <a:ea typeface="Segoe UI" pitchFamily="34" charset="0"/>
                  <a:cs typeface="Segoe UI" pitchFamily="34" charset="0"/>
                </a:rPr>
                <a:t>Dynamically grant access based on explicit validation of current user and device risk level</a:t>
              </a:r>
            </a:p>
          </p:txBody>
        </p:sp>
      </p:grpSp>
      <p:sp>
        <p:nvSpPr>
          <p:cNvPr id="774" name="Google Shape;1889;p149">
            <a:extLst>
              <a:ext uri="{FF2B5EF4-FFF2-40B4-BE49-F238E27FC236}">
                <a16:creationId xmlns:a16="http://schemas.microsoft.com/office/drawing/2014/main" id="{D3399601-BC70-4C9C-A3AB-D554FED2B4C9}"/>
              </a:ext>
              <a:ext uri="{C183D7F6-B498-43B3-948B-1728B52AA6E4}">
                <adec:decorative xmlns:adec="http://schemas.microsoft.com/office/drawing/2017/decorative" val="1"/>
              </a:ext>
            </a:extLst>
          </p:cNvPr>
          <p:cNvSpPr/>
          <p:nvPr/>
        </p:nvSpPr>
        <p:spPr>
          <a:xfrm>
            <a:off x="3103025" y="1535665"/>
            <a:ext cx="8583181" cy="918652"/>
          </a:xfrm>
          <a:prstGeom prst="rect">
            <a:avLst/>
          </a:prstGeom>
          <a:noFill/>
          <a:ln w="12700" cap="flat" cmpd="sng">
            <a:solidFill>
              <a:schemeClr val="dk1"/>
            </a:solidFill>
            <a:prstDash val="solid"/>
            <a:miter lim="800000"/>
            <a:headEnd type="none" w="sm" len="sm"/>
            <a:tailEnd type="none" w="sm" len="sm"/>
          </a:ln>
        </p:spPr>
        <p:txBody>
          <a:bodyPr spcFirstLastPara="1" wrap="square" lIns="80064" tIns="40021" rIns="80064" bIns="40021" anchor="t" anchorCtr="0">
            <a:noAutofit/>
          </a:bodyPr>
          <a:lstStyle/>
          <a:p>
            <a:pPr marL="2852643" defTabSz="914367">
              <a:buClr>
                <a:srgbClr val="FFFFFF"/>
              </a:buClr>
              <a:buSzPts val="2400"/>
              <a:defRPr/>
            </a:pPr>
            <a:endParaRPr lang="en-US" sz="1401" b="1">
              <a:solidFill>
                <a:srgbClr val="000000"/>
              </a:solidFill>
              <a:latin typeface="Segoe UI"/>
              <a:sym typeface="Libre Franklin"/>
            </a:endParaRPr>
          </a:p>
        </p:txBody>
      </p:sp>
      <p:sp>
        <p:nvSpPr>
          <p:cNvPr id="775" name="Google Shape;1889;p149">
            <a:extLst>
              <a:ext uri="{FF2B5EF4-FFF2-40B4-BE49-F238E27FC236}">
                <a16:creationId xmlns:a16="http://schemas.microsoft.com/office/drawing/2014/main" id="{FC6683AA-E5AA-4C27-A981-95B3244DBA17}"/>
              </a:ext>
              <a:ext uri="{C183D7F6-B498-43B3-948B-1728B52AA6E4}">
                <adec:decorative xmlns:adec="http://schemas.microsoft.com/office/drawing/2017/decorative" val="1"/>
              </a:ext>
            </a:extLst>
          </p:cNvPr>
          <p:cNvSpPr/>
          <p:nvPr/>
        </p:nvSpPr>
        <p:spPr>
          <a:xfrm>
            <a:off x="3185280" y="1628291"/>
            <a:ext cx="2990825" cy="745062"/>
          </a:xfrm>
          <a:prstGeom prst="rect">
            <a:avLst/>
          </a:prstGeom>
          <a:solidFill>
            <a:schemeClr val="accent4">
              <a:alpha val="10000"/>
            </a:scheme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80" b="1">
                <a:solidFill>
                  <a:srgbClr val="000000"/>
                </a:solidFill>
                <a:latin typeface="Segoe UI"/>
                <a:sym typeface="Libre Franklin"/>
              </a:rPr>
              <a:t>Business Analytics</a:t>
            </a:r>
          </a:p>
        </p:txBody>
      </p:sp>
      <p:sp>
        <p:nvSpPr>
          <p:cNvPr id="776" name="TextBox 775">
            <a:extLst>
              <a:ext uri="{FF2B5EF4-FFF2-40B4-BE49-F238E27FC236}">
                <a16:creationId xmlns:a16="http://schemas.microsoft.com/office/drawing/2014/main" id="{2DC94C03-1035-4559-A07B-EDBAF237F032}"/>
              </a:ext>
              <a:ext uri="{C183D7F6-B498-43B3-948B-1728B52AA6E4}">
                <adec:decorative xmlns:adec="http://schemas.microsoft.com/office/drawing/2017/decorative" val="1"/>
              </a:ext>
            </a:extLst>
          </p:cNvPr>
          <p:cNvSpPr txBox="1"/>
          <p:nvPr/>
        </p:nvSpPr>
        <p:spPr>
          <a:xfrm>
            <a:off x="7664812" y="3139146"/>
            <a:ext cx="4064160" cy="570703"/>
          </a:xfrm>
          <a:prstGeom prst="rect">
            <a:avLst/>
          </a:prstGeom>
          <a:noFill/>
        </p:spPr>
        <p:txBody>
          <a:bodyPr wrap="square" lIns="0" tIns="0" rIns="0" bIns="0" rtlCol="0">
            <a:spAutoFit/>
          </a:bodyPr>
          <a:lstStyle/>
          <a:p>
            <a:pPr defTabSz="914367"/>
            <a:r>
              <a:rPr lang="en-US" sz="964" b="1" u="sng">
                <a:solidFill>
                  <a:srgbClr val="000000"/>
                </a:solidFill>
                <a:latin typeface="Segoe UI"/>
              </a:rPr>
              <a:t>Confidentiality</a:t>
            </a:r>
            <a:r>
              <a:rPr lang="en-US" sz="964">
                <a:solidFill>
                  <a:srgbClr val="000000"/>
                </a:solidFill>
                <a:latin typeface="Segoe UI Semibold"/>
              </a:rPr>
              <a:t>/Integrity/Availability</a:t>
            </a:r>
          </a:p>
          <a:p>
            <a:pPr marL="100093" indent="-100093" defTabSz="914367">
              <a:buFont typeface="Arial" panose="020B0604020202020204" pitchFamily="34" charset="0"/>
              <a:buChar char="•"/>
            </a:pPr>
            <a:r>
              <a:rPr lang="en-US" sz="686">
                <a:solidFill>
                  <a:srgbClr val="000000"/>
                </a:solidFill>
                <a:latin typeface="Segoe UI Semibold"/>
              </a:rPr>
              <a:t>Hardware Age: </a:t>
            </a:r>
            <a:r>
              <a:rPr lang="en-US" sz="686">
                <a:solidFill>
                  <a:srgbClr val="000000"/>
                </a:solidFill>
                <a:latin typeface="Segoe UI"/>
              </a:rPr>
              <a:t>5-10 years</a:t>
            </a:r>
          </a:p>
          <a:p>
            <a:pPr marL="100093" indent="-100093" defTabSz="914367">
              <a:buFont typeface="Arial" panose="020B0604020202020204" pitchFamily="34" charset="0"/>
              <a:buChar char="•"/>
            </a:pPr>
            <a:r>
              <a:rPr lang="en-US" sz="686">
                <a:solidFill>
                  <a:srgbClr val="000000"/>
                </a:solidFill>
                <a:latin typeface="Segoe UI Semibold"/>
              </a:rPr>
              <a:t>Warranty length </a:t>
            </a:r>
            <a:r>
              <a:rPr lang="en-US" sz="686">
                <a:solidFill>
                  <a:srgbClr val="000000"/>
                </a:solidFill>
                <a:latin typeface="Segoe UI"/>
              </a:rPr>
              <a:t>3-5 years</a:t>
            </a:r>
          </a:p>
          <a:p>
            <a:pPr marL="100093" indent="-100093" defTabSz="914367">
              <a:buFont typeface="Arial" panose="020B0604020202020204" pitchFamily="34" charset="0"/>
              <a:buChar char="•"/>
            </a:pPr>
            <a:r>
              <a:rPr lang="en-US" sz="686">
                <a:solidFill>
                  <a:srgbClr val="000000"/>
                </a:solidFill>
                <a:latin typeface="Segoe UI Semibold"/>
              </a:rPr>
              <a:t>Protocols: </a:t>
            </a:r>
            <a:r>
              <a:rPr lang="en-US" sz="686">
                <a:solidFill>
                  <a:srgbClr val="000000"/>
                </a:solidFill>
                <a:latin typeface="Segoe UI"/>
              </a:rPr>
              <a:t>Native IP, HTTP(S), Others</a:t>
            </a:r>
          </a:p>
          <a:p>
            <a:pPr marL="100093" indent="-100093" defTabSz="914367">
              <a:buFont typeface="Arial" panose="020B0604020202020204" pitchFamily="34" charset="0"/>
              <a:buChar char="•"/>
            </a:pPr>
            <a:r>
              <a:rPr lang="en-US" sz="686">
                <a:solidFill>
                  <a:srgbClr val="000000"/>
                </a:solidFill>
                <a:latin typeface="Segoe UI Semibold"/>
              </a:rPr>
              <a:t>Security Hygiene:</a:t>
            </a:r>
            <a:r>
              <a:rPr lang="en-US" sz="686">
                <a:solidFill>
                  <a:srgbClr val="000000"/>
                </a:solidFill>
                <a:latin typeface="Segoe UI"/>
              </a:rPr>
              <a:t> Multi-factor authentication (MFA), patching, threat monitoring, antimalware</a:t>
            </a:r>
          </a:p>
        </p:txBody>
      </p:sp>
      <p:sp>
        <p:nvSpPr>
          <p:cNvPr id="777" name="TextBox 776">
            <a:extLst>
              <a:ext uri="{FF2B5EF4-FFF2-40B4-BE49-F238E27FC236}">
                <a16:creationId xmlns:a16="http://schemas.microsoft.com/office/drawing/2014/main" id="{1CB74443-69E5-4D9D-97AD-90B49E0F5A8F}"/>
              </a:ext>
              <a:ext uri="{C183D7F6-B498-43B3-948B-1728B52AA6E4}">
                <adec:decorative xmlns:adec="http://schemas.microsoft.com/office/drawing/2017/decorative" val="1"/>
              </a:ext>
            </a:extLst>
          </p:cNvPr>
          <p:cNvSpPr txBox="1"/>
          <p:nvPr/>
        </p:nvSpPr>
        <p:spPr>
          <a:xfrm>
            <a:off x="4463928" y="3138134"/>
            <a:ext cx="2788742" cy="676308"/>
          </a:xfrm>
          <a:prstGeom prst="rect">
            <a:avLst/>
          </a:prstGeom>
          <a:noFill/>
        </p:spPr>
        <p:txBody>
          <a:bodyPr wrap="square" lIns="0" tIns="0" rIns="0" bIns="0" rtlCol="0">
            <a:spAutoFit/>
          </a:bodyPr>
          <a:lstStyle/>
          <a:p>
            <a:pPr marL="100093" indent="-100093" defTabSz="914367"/>
            <a:r>
              <a:rPr lang="en-US" sz="964" b="1" u="sng">
                <a:solidFill>
                  <a:srgbClr val="000000"/>
                </a:solidFill>
                <a:latin typeface="Segoe UI"/>
              </a:rPr>
              <a:t>Safety</a:t>
            </a:r>
            <a:r>
              <a:rPr lang="en-US" sz="964">
                <a:solidFill>
                  <a:srgbClr val="000000"/>
                </a:solidFill>
                <a:latin typeface="Segoe UI Semibold"/>
              </a:rPr>
              <a:t>/Integrity/Availability</a:t>
            </a:r>
            <a:endParaRPr lang="en-US" sz="875">
              <a:solidFill>
                <a:srgbClr val="000000"/>
              </a:solidFill>
              <a:latin typeface="Segoe UI"/>
            </a:endParaRPr>
          </a:p>
          <a:p>
            <a:pPr marL="150139" indent="-100093" defTabSz="914367">
              <a:buFont typeface="Arial" panose="020B0604020202020204" pitchFamily="34" charset="0"/>
              <a:buChar char="•"/>
            </a:pPr>
            <a:r>
              <a:rPr lang="en-US" sz="686">
                <a:solidFill>
                  <a:srgbClr val="000000"/>
                </a:solidFill>
                <a:latin typeface="Segoe UI Semibold"/>
              </a:rPr>
              <a:t>Hardware Age: </a:t>
            </a:r>
            <a:r>
              <a:rPr lang="en-US" sz="686">
                <a:solidFill>
                  <a:srgbClr val="000000"/>
                </a:solidFill>
                <a:latin typeface="Segoe UI"/>
              </a:rPr>
              <a:t>50-100 years (mechanical + electronic overlay) </a:t>
            </a:r>
          </a:p>
          <a:p>
            <a:pPr marL="150139" indent="-100093" defTabSz="914367">
              <a:buFont typeface="Arial" panose="020B0604020202020204" pitchFamily="34" charset="0"/>
              <a:buChar char="•"/>
            </a:pPr>
            <a:r>
              <a:rPr lang="en-US" sz="686">
                <a:solidFill>
                  <a:srgbClr val="000000"/>
                </a:solidFill>
                <a:latin typeface="Segoe UI Semibold"/>
              </a:rPr>
              <a:t>Warranty length: </a:t>
            </a:r>
            <a:r>
              <a:rPr lang="en-US" sz="686">
                <a:solidFill>
                  <a:srgbClr val="000000"/>
                </a:solidFill>
                <a:latin typeface="Segoe UI"/>
              </a:rPr>
              <a:t>up to 30-50 years</a:t>
            </a:r>
          </a:p>
          <a:p>
            <a:pPr marL="150139" indent="-100093" defTabSz="914367">
              <a:buFont typeface="Arial" panose="020B0604020202020204" pitchFamily="34" charset="0"/>
              <a:buChar char="•"/>
            </a:pPr>
            <a:r>
              <a:rPr lang="en-US" sz="686">
                <a:solidFill>
                  <a:srgbClr val="000000"/>
                </a:solidFill>
                <a:latin typeface="Segoe UI Semibold"/>
              </a:rPr>
              <a:t>Protocols: </a:t>
            </a:r>
            <a:r>
              <a:rPr lang="en-US" sz="686">
                <a:solidFill>
                  <a:srgbClr val="000000"/>
                </a:solidFill>
                <a:latin typeface="Segoe UI"/>
              </a:rPr>
              <a:t>Industry Specific (often bridged to IP networks)</a:t>
            </a:r>
          </a:p>
          <a:p>
            <a:pPr marL="150139" indent="-100093" defTabSz="914367">
              <a:buFont typeface="Arial" panose="020B0604020202020204" pitchFamily="34" charset="0"/>
              <a:buChar char="•"/>
            </a:pPr>
            <a:r>
              <a:rPr lang="en-US" sz="686">
                <a:solidFill>
                  <a:srgbClr val="000000"/>
                </a:solidFill>
                <a:latin typeface="Segoe UI Semibold"/>
              </a:rPr>
              <a:t>Security Hygiene: </a:t>
            </a:r>
            <a:r>
              <a:rPr lang="en-US" sz="686">
                <a:solidFill>
                  <a:srgbClr val="000000"/>
                </a:solidFill>
                <a:latin typeface="Segoe UI"/>
              </a:rPr>
              <a:t>Isolation, threat monitoring, managing vendor access risk, (patching rarely)</a:t>
            </a:r>
          </a:p>
        </p:txBody>
      </p:sp>
      <p:sp>
        <p:nvSpPr>
          <p:cNvPr id="778" name="TextBox 777">
            <a:extLst>
              <a:ext uri="{FF2B5EF4-FFF2-40B4-BE49-F238E27FC236}">
                <a16:creationId xmlns:a16="http://schemas.microsoft.com/office/drawing/2014/main" id="{B07AE830-5982-401E-AE42-444BE8104D33}"/>
              </a:ext>
              <a:ext uri="{C183D7F6-B498-43B3-948B-1728B52AA6E4}">
                <adec:decorative xmlns:adec="http://schemas.microsoft.com/office/drawing/2017/decorative" val="1"/>
              </a:ext>
            </a:extLst>
          </p:cNvPr>
          <p:cNvSpPr txBox="1"/>
          <p:nvPr/>
        </p:nvSpPr>
        <p:spPr>
          <a:xfrm>
            <a:off x="4458481" y="2710330"/>
            <a:ext cx="2393063" cy="404314"/>
          </a:xfrm>
          <a:prstGeom prst="rect">
            <a:avLst/>
          </a:prstGeom>
          <a:noFill/>
        </p:spPr>
        <p:txBody>
          <a:bodyPr wrap="square" lIns="0" tIns="0" rIns="0" bIns="0" rtlCol="0">
            <a:spAutoFit/>
          </a:bodyPr>
          <a:lstStyle/>
          <a:p>
            <a:pPr defTabSz="914367"/>
            <a:r>
              <a:rPr lang="en-US" sz="1314" b="1">
                <a:solidFill>
                  <a:srgbClr val="000000"/>
                </a:solidFill>
                <a:latin typeface="Segoe UI"/>
              </a:rPr>
              <a:t>Operational Technology </a:t>
            </a:r>
            <a:br>
              <a:rPr lang="en-US" sz="1314" b="1">
                <a:solidFill>
                  <a:srgbClr val="000000"/>
                </a:solidFill>
                <a:latin typeface="Segoe UI"/>
              </a:rPr>
            </a:br>
            <a:r>
              <a:rPr lang="en-US" sz="1314" b="1">
                <a:solidFill>
                  <a:srgbClr val="000000"/>
                </a:solidFill>
                <a:latin typeface="Segoe UI"/>
              </a:rPr>
              <a:t>(OT) Environments</a:t>
            </a:r>
          </a:p>
        </p:txBody>
      </p:sp>
      <p:sp>
        <p:nvSpPr>
          <p:cNvPr id="779" name="TextBox 778">
            <a:extLst>
              <a:ext uri="{FF2B5EF4-FFF2-40B4-BE49-F238E27FC236}">
                <a16:creationId xmlns:a16="http://schemas.microsoft.com/office/drawing/2014/main" id="{18EB6B49-79D9-437F-B039-6DC7582C3178}"/>
              </a:ext>
              <a:ext uri="{C183D7F6-B498-43B3-948B-1728B52AA6E4}">
                <adec:decorative xmlns:adec="http://schemas.microsoft.com/office/drawing/2017/decorative" val="1"/>
              </a:ext>
            </a:extLst>
          </p:cNvPr>
          <p:cNvSpPr txBox="1"/>
          <p:nvPr/>
        </p:nvSpPr>
        <p:spPr>
          <a:xfrm>
            <a:off x="7664812" y="2708299"/>
            <a:ext cx="1959147" cy="404314"/>
          </a:xfrm>
          <a:prstGeom prst="rect">
            <a:avLst/>
          </a:prstGeom>
          <a:noFill/>
        </p:spPr>
        <p:txBody>
          <a:bodyPr wrap="none" lIns="0" tIns="0" rIns="0" bIns="0" rtlCol="0">
            <a:spAutoFit/>
          </a:bodyPr>
          <a:lstStyle/>
          <a:p>
            <a:pPr defTabSz="914367"/>
            <a:r>
              <a:rPr lang="en-US" sz="1314" b="1">
                <a:solidFill>
                  <a:srgbClr val="000000"/>
                </a:solidFill>
                <a:latin typeface="Segoe UI"/>
              </a:rPr>
              <a:t>Information Technology </a:t>
            </a:r>
            <a:br>
              <a:rPr lang="en-US" sz="1314" b="1">
                <a:solidFill>
                  <a:srgbClr val="000000"/>
                </a:solidFill>
                <a:latin typeface="Segoe UI"/>
              </a:rPr>
            </a:br>
            <a:r>
              <a:rPr lang="en-US" sz="1314" b="1">
                <a:solidFill>
                  <a:srgbClr val="000000"/>
                </a:solidFill>
                <a:latin typeface="Segoe UI"/>
              </a:rPr>
              <a:t>(IT) Environments</a:t>
            </a:r>
          </a:p>
        </p:txBody>
      </p:sp>
      <p:grpSp>
        <p:nvGrpSpPr>
          <p:cNvPr id="780" name="Group 779">
            <a:extLst>
              <a:ext uri="{FF2B5EF4-FFF2-40B4-BE49-F238E27FC236}">
                <a16:creationId xmlns:a16="http://schemas.microsoft.com/office/drawing/2014/main" id="{202495B2-2A81-4423-A024-F9CDE6938DCF}"/>
              </a:ext>
              <a:ext uri="{C183D7F6-B498-43B3-948B-1728B52AA6E4}">
                <adec:decorative xmlns:adec="http://schemas.microsoft.com/office/drawing/2017/decorative" val="1"/>
              </a:ext>
            </a:extLst>
          </p:cNvPr>
          <p:cNvGrpSpPr/>
          <p:nvPr/>
        </p:nvGrpSpPr>
        <p:grpSpPr>
          <a:xfrm flipH="1">
            <a:off x="7376420" y="4439019"/>
            <a:ext cx="241453" cy="342474"/>
            <a:chOff x="2697568" y="3778193"/>
            <a:chExt cx="1184671" cy="677197"/>
          </a:xfrm>
        </p:grpSpPr>
        <p:sp>
          <p:nvSpPr>
            <p:cNvPr id="781" name="Rectangle 780">
              <a:extLst>
                <a:ext uri="{FF2B5EF4-FFF2-40B4-BE49-F238E27FC236}">
                  <a16:creationId xmlns:a16="http://schemas.microsoft.com/office/drawing/2014/main" id="{86F17156-6E15-49D2-B467-B473D9803BF2}"/>
                </a:ext>
              </a:extLst>
            </p:cNvPr>
            <p:cNvSpPr/>
            <p:nvPr/>
          </p:nvSpPr>
          <p:spPr bwMode="auto">
            <a:xfrm>
              <a:off x="2717416" y="3778226"/>
              <a:ext cx="1113167" cy="668542"/>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cxnSp>
          <p:nvCxnSpPr>
            <p:cNvPr id="782" name="Straight Connector 781">
              <a:extLst>
                <a:ext uri="{FF2B5EF4-FFF2-40B4-BE49-F238E27FC236}">
                  <a16:creationId xmlns:a16="http://schemas.microsoft.com/office/drawing/2014/main" id="{07C60F15-ACCA-41CE-BBB5-603847B2DB1B}"/>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580AEEA-FDA8-4478-AEEA-86D82ACC998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67C589C0-D029-43AA-B20A-A725F12B1E40}"/>
              </a:ext>
              <a:ext uri="{C183D7F6-B498-43B3-948B-1728B52AA6E4}">
                <adec:decorative xmlns:adec="http://schemas.microsoft.com/office/drawing/2017/decorative" val="1"/>
              </a:ext>
            </a:extLst>
          </p:cNvPr>
          <p:cNvGrpSpPr/>
          <p:nvPr/>
        </p:nvGrpSpPr>
        <p:grpSpPr>
          <a:xfrm rot="5400000">
            <a:off x="4004835" y="2371561"/>
            <a:ext cx="364627" cy="236893"/>
            <a:chOff x="2618442" y="3778193"/>
            <a:chExt cx="1272583" cy="677197"/>
          </a:xfrm>
        </p:grpSpPr>
        <p:sp>
          <p:nvSpPr>
            <p:cNvPr id="785" name="Rectangle 784">
              <a:extLst>
                <a:ext uri="{FF2B5EF4-FFF2-40B4-BE49-F238E27FC236}">
                  <a16:creationId xmlns:a16="http://schemas.microsoft.com/office/drawing/2014/main" id="{A0892238-F97B-41DB-92E8-33968CE4C7F3}"/>
                </a:ext>
              </a:extLst>
            </p:cNvPr>
            <p:cNvSpPr/>
            <p:nvPr/>
          </p:nvSpPr>
          <p:spPr bwMode="auto">
            <a:xfrm>
              <a:off x="2618442" y="3778226"/>
              <a:ext cx="1272583" cy="668543"/>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defTabSz="816567" fontAlgn="base">
                <a:spcBef>
                  <a:spcPct val="0"/>
                </a:spcBef>
                <a:spcAft>
                  <a:spcPct val="0"/>
                </a:spcAft>
              </a:pPr>
              <a:endParaRPr lang="en-US" sz="1752">
                <a:solidFill>
                  <a:srgbClr val="FFFFFF"/>
                </a:solidFill>
                <a:latin typeface="Segoe UI"/>
                <a:ea typeface="Segoe UI" pitchFamily="34" charset="0"/>
                <a:cs typeface="Segoe UI" pitchFamily="34" charset="0"/>
              </a:endParaRPr>
            </a:p>
          </p:txBody>
        </p:sp>
        <p:cxnSp>
          <p:nvCxnSpPr>
            <p:cNvPr id="786" name="Straight Connector 785">
              <a:extLst>
                <a:ext uri="{FF2B5EF4-FFF2-40B4-BE49-F238E27FC236}">
                  <a16:creationId xmlns:a16="http://schemas.microsoft.com/office/drawing/2014/main" id="{2CDA33D6-AAD3-4463-AFFE-FF5C0621EF3E}"/>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1E7A9515-DD46-44E5-92F2-19A041FBD60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88" name="Speech Bubble: Rectangle 787">
            <a:extLst>
              <a:ext uri="{FF2B5EF4-FFF2-40B4-BE49-F238E27FC236}">
                <a16:creationId xmlns:a16="http://schemas.microsoft.com/office/drawing/2014/main" id="{ECFF79E2-D271-4B5A-B1F8-79A624161AD2}"/>
              </a:ext>
              <a:ext uri="{C183D7F6-B498-43B3-948B-1728B52AA6E4}">
                <adec:decorative xmlns:adec="http://schemas.microsoft.com/office/drawing/2017/decorative" val="1"/>
              </a:ext>
            </a:extLst>
          </p:cNvPr>
          <p:cNvSpPr/>
          <p:nvPr/>
        </p:nvSpPr>
        <p:spPr bwMode="auto">
          <a:xfrm>
            <a:off x="463024" y="2672192"/>
            <a:ext cx="3292799" cy="778961"/>
          </a:xfrm>
          <a:prstGeom prst="wedgeRectCallout">
            <a:avLst>
              <a:gd name="adj1" fmla="val 60852"/>
              <a:gd name="adj2" fmla="val -51020"/>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defTabSz="816567" fontAlgn="base">
              <a:spcBef>
                <a:spcPct val="0"/>
              </a:spcBef>
              <a:spcAft>
                <a:spcPct val="0"/>
              </a:spcAft>
            </a:pPr>
            <a:r>
              <a:rPr lang="en-US" sz="920" b="1" err="1">
                <a:solidFill>
                  <a:srgbClr val="000000"/>
                </a:solidFill>
                <a:latin typeface="Segoe UI"/>
                <a:cs typeface="Segoe UI" pitchFamily="34" charset="0"/>
              </a:rPr>
              <a:t>IIoT</a:t>
            </a:r>
            <a:r>
              <a:rPr lang="en-US" sz="920" b="1">
                <a:solidFill>
                  <a:srgbClr val="000000"/>
                </a:solidFill>
                <a:latin typeface="Segoe UI"/>
                <a:cs typeface="Segoe UI" pitchFamily="34" charset="0"/>
              </a:rPr>
              <a:t> / OT Digital Transformation drivers</a:t>
            </a:r>
            <a:endParaRPr lang="en-US" sz="920">
              <a:solidFill>
                <a:srgbClr val="000000"/>
              </a:solidFill>
              <a:latin typeface="Segoe UI"/>
              <a:cs typeface="Segoe UI" pitchFamily="34" charset="0"/>
            </a:endParaRP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Business Efficiency </a:t>
            </a:r>
            <a:r>
              <a:rPr lang="en-US" sz="784">
                <a:solidFill>
                  <a:srgbClr val="000000"/>
                </a:solidFill>
                <a:latin typeface="Segoe UI"/>
                <a:cs typeface="Segoe UI" pitchFamily="34" charset="0"/>
              </a:rPr>
              <a:t>- Data to enable business  agility</a:t>
            </a: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Governance &amp; Regulatory Compliance </a:t>
            </a:r>
            <a:r>
              <a:rPr lang="en-US" sz="784">
                <a:solidFill>
                  <a:srgbClr val="000000"/>
                </a:solidFill>
                <a:latin typeface="Segoe UI"/>
                <a:cs typeface="Segoe UI" pitchFamily="34" charset="0"/>
              </a:rPr>
              <a:t>with safety and other standards</a:t>
            </a:r>
          </a:p>
          <a:p>
            <a:pPr marL="89639" indent="-89639" defTabSz="816567" fontAlgn="base">
              <a:spcBef>
                <a:spcPct val="0"/>
              </a:spcBef>
              <a:spcAft>
                <a:spcPct val="0"/>
              </a:spcAft>
              <a:buFont typeface="Arial" panose="020B0604020202020204" pitchFamily="34" charset="0"/>
              <a:buChar char="•"/>
            </a:pPr>
            <a:r>
              <a:rPr lang="en-US" sz="784" b="1">
                <a:solidFill>
                  <a:srgbClr val="000000"/>
                </a:solidFill>
                <a:latin typeface="Segoe UI"/>
                <a:cs typeface="Segoe UI" pitchFamily="34" charset="0"/>
              </a:rPr>
              <a:t>Emerging Security Standards </a:t>
            </a:r>
            <a:r>
              <a:rPr lang="en-US" sz="784">
                <a:solidFill>
                  <a:srgbClr val="000000"/>
                </a:solidFill>
                <a:latin typeface="Segoe UI"/>
                <a:cs typeface="Segoe UI" pitchFamily="34" charset="0"/>
              </a:rPr>
              <a:t>like </a:t>
            </a:r>
            <a:r>
              <a:rPr lang="en-US" sz="784">
                <a:solidFill>
                  <a:srgbClr val="000000">
                    <a:lumMod val="50000"/>
                    <a:lumOff val="50000"/>
                  </a:srgbClr>
                </a:solidFill>
                <a:latin typeface="Segoe UI"/>
                <a:cs typeface="Segoe UI" pitchFamily="34" charset="0"/>
                <a:hlinkClick r:id="rId9"/>
              </a:rPr>
              <a:t>CMMC</a:t>
            </a:r>
            <a:endParaRPr lang="en-US" sz="882">
              <a:solidFill>
                <a:srgbClr val="000000">
                  <a:lumMod val="50000"/>
                  <a:lumOff val="50000"/>
                </a:srgbClr>
              </a:solidFill>
              <a:latin typeface="Segoe UI"/>
              <a:cs typeface="Segoe UI" pitchFamily="34" charset="0"/>
            </a:endParaRPr>
          </a:p>
        </p:txBody>
      </p:sp>
      <p:sp>
        <p:nvSpPr>
          <p:cNvPr id="789" name="Google Shape;1889;p149">
            <a:extLst>
              <a:ext uri="{FF2B5EF4-FFF2-40B4-BE49-F238E27FC236}">
                <a16:creationId xmlns:a16="http://schemas.microsoft.com/office/drawing/2014/main" id="{A9C403D3-4072-4E1C-8545-2D7185B06660}"/>
              </a:ext>
              <a:ext uri="{C183D7F6-B498-43B3-948B-1728B52AA6E4}">
                <adec:decorative xmlns:adec="http://schemas.microsoft.com/office/drawing/2017/decorative" val="1"/>
              </a:ext>
            </a:extLst>
          </p:cNvPr>
          <p:cNvSpPr/>
          <p:nvPr/>
        </p:nvSpPr>
        <p:spPr>
          <a:xfrm>
            <a:off x="4513281" y="1878804"/>
            <a:ext cx="1579180" cy="402909"/>
          </a:xfrm>
          <a:prstGeom prst="rect">
            <a:avLst/>
          </a:prstGeom>
          <a:solidFill>
            <a:schemeClr val="tx2"/>
          </a:solidFill>
          <a:ln w="19050">
            <a:no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FFFFFF"/>
                </a:solidFill>
                <a:latin typeface="Segoe UI Semibold"/>
                <a:sym typeface="Libre Franklin"/>
              </a:rPr>
              <a:t>Azure Analytics</a:t>
            </a:r>
          </a:p>
          <a:p>
            <a:pPr algn="ctr" defTabSz="914367">
              <a:buClr>
                <a:srgbClr val="FFFFFF"/>
              </a:buClr>
              <a:buSzPts val="2400"/>
            </a:pPr>
            <a:r>
              <a:rPr lang="en-US" sz="613">
                <a:solidFill>
                  <a:srgbClr val="FFFFFF"/>
                </a:solidFill>
                <a:latin typeface="Segoe UI"/>
                <a:cs typeface="Segoe UI Semilight" panose="020B0402040204020203" pitchFamily="34" charset="0"/>
                <a:sym typeface="Libre Franklin"/>
              </a:rPr>
              <a:t>IoT Hub, </a:t>
            </a:r>
            <a:r>
              <a:rPr lang="en-US" sz="613" err="1">
                <a:solidFill>
                  <a:srgbClr val="FFFFFF"/>
                </a:solidFill>
                <a:latin typeface="Segoe UI"/>
                <a:cs typeface="Segoe UI Semilight" panose="020B0402040204020203" pitchFamily="34" charset="0"/>
                <a:sym typeface="Libre Franklin"/>
              </a:rPr>
              <a:t>PowerBI</a:t>
            </a:r>
            <a:r>
              <a:rPr lang="en-US" sz="613">
                <a:solidFill>
                  <a:srgbClr val="FFFFFF"/>
                </a:solidFill>
                <a:latin typeface="Segoe UI"/>
                <a:cs typeface="Segoe UI Semilight" panose="020B0402040204020203" pitchFamily="34" charset="0"/>
                <a:sym typeface="Libre Franklin"/>
              </a:rPr>
              <a:t>, Azure Edge, </a:t>
            </a:r>
            <a:br>
              <a:rPr lang="en-US" sz="613">
                <a:solidFill>
                  <a:srgbClr val="FFFFFF"/>
                </a:solidFill>
                <a:latin typeface="Segoe UI"/>
                <a:cs typeface="Segoe UI Semilight" panose="020B0402040204020203" pitchFamily="34" charset="0"/>
                <a:sym typeface="Libre Franklin"/>
              </a:rPr>
            </a:br>
            <a:r>
              <a:rPr lang="en-US" sz="613">
                <a:solidFill>
                  <a:srgbClr val="FFFFFF"/>
                </a:solidFill>
                <a:latin typeface="Segoe UI"/>
                <a:cs typeface="Segoe UI Semilight" panose="020B0402040204020203" pitchFamily="34" charset="0"/>
                <a:sym typeface="Libre Franklin"/>
              </a:rPr>
              <a:t>Digital Twins, and more</a:t>
            </a:r>
          </a:p>
        </p:txBody>
      </p:sp>
      <p:pic>
        <p:nvPicPr>
          <p:cNvPr id="792" name="Graphic 791">
            <a:extLst>
              <a:ext uri="{FF2B5EF4-FFF2-40B4-BE49-F238E27FC236}">
                <a16:creationId xmlns:a16="http://schemas.microsoft.com/office/drawing/2014/main" id="{103D5D90-55B4-45F2-98BE-A959EBC8DC1E}"/>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7809" y="1677288"/>
            <a:ext cx="377924" cy="377924"/>
          </a:xfrm>
          <a:prstGeom prst="rect">
            <a:avLst/>
          </a:prstGeom>
        </p:spPr>
      </p:pic>
      <p:cxnSp>
        <p:nvCxnSpPr>
          <p:cNvPr id="794" name="Connector: Elbow 793">
            <a:extLst>
              <a:ext uri="{FF2B5EF4-FFF2-40B4-BE49-F238E27FC236}">
                <a16:creationId xmlns:a16="http://schemas.microsoft.com/office/drawing/2014/main" id="{0F3E08E8-C04A-4BC2-BCF1-5E2727AE65B8}"/>
              </a:ext>
              <a:ext uri="{C183D7F6-B498-43B3-948B-1728B52AA6E4}">
                <adec:decorative xmlns:adec="http://schemas.microsoft.com/office/drawing/2017/decorative" val="1"/>
              </a:ext>
            </a:extLst>
          </p:cNvPr>
          <p:cNvCxnSpPr>
            <a:cxnSpLocks/>
            <a:endCxn id="834" idx="3"/>
          </p:cNvCxnSpPr>
          <p:nvPr/>
        </p:nvCxnSpPr>
        <p:spPr>
          <a:xfrm rot="5400000" flipH="1" flipV="1">
            <a:off x="8701224" y="2154570"/>
            <a:ext cx="2784364" cy="2682709"/>
          </a:xfrm>
          <a:prstGeom prst="bentConnector4">
            <a:avLst>
              <a:gd name="adj1" fmla="val -1909"/>
              <a:gd name="adj2" fmla="val 108521"/>
            </a:avLst>
          </a:prstGeom>
          <a:ln w="28575">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5" name="TextBox 794">
            <a:extLst>
              <a:ext uri="{FF2B5EF4-FFF2-40B4-BE49-F238E27FC236}">
                <a16:creationId xmlns:a16="http://schemas.microsoft.com/office/drawing/2014/main" id="{B4312E93-5FE2-40CE-AE16-4B053C4A2592}"/>
              </a:ext>
              <a:ext uri="{C183D7F6-B498-43B3-948B-1728B52AA6E4}">
                <adec:decorative xmlns:adec="http://schemas.microsoft.com/office/drawing/2017/decorative" val="1"/>
              </a:ext>
            </a:extLst>
          </p:cNvPr>
          <p:cNvSpPr txBox="1"/>
          <p:nvPr/>
        </p:nvSpPr>
        <p:spPr>
          <a:xfrm>
            <a:off x="363703" y="1914685"/>
            <a:ext cx="2630567" cy="538581"/>
          </a:xfrm>
          <a:prstGeom prst="rect">
            <a:avLst/>
          </a:prstGeom>
          <a:noFill/>
        </p:spPr>
        <p:txBody>
          <a:bodyPr wrap="square">
            <a:spAutoFit/>
          </a:bodyPr>
          <a:lstStyle/>
          <a:p>
            <a:pPr defTabSz="914367">
              <a:lnSpc>
                <a:spcPct val="90000"/>
              </a:lnSpc>
            </a:pPr>
            <a:r>
              <a:rPr lang="en-US" sz="1078" kern="0">
                <a:solidFill>
                  <a:srgbClr val="000000"/>
                </a:solidFill>
                <a:latin typeface="Segoe UI"/>
              </a:rPr>
              <a:t>Blended cybersecurity attacks are driving </a:t>
            </a:r>
            <a:r>
              <a:rPr lang="en-US" sz="1078" b="1" kern="0">
                <a:solidFill>
                  <a:srgbClr val="000000"/>
                </a:solidFill>
                <a:latin typeface="Segoe UI"/>
              </a:rPr>
              <a:t>convergence of IT, OT, and IoT </a:t>
            </a:r>
            <a:r>
              <a:rPr lang="en-US" sz="1078" kern="0">
                <a:solidFill>
                  <a:srgbClr val="000000"/>
                </a:solidFill>
                <a:latin typeface="Segoe UI"/>
              </a:rPr>
              <a:t>security architectures and capabilities</a:t>
            </a:r>
          </a:p>
        </p:txBody>
      </p:sp>
      <p:grpSp>
        <p:nvGrpSpPr>
          <p:cNvPr id="796" name="Group 795">
            <a:extLst>
              <a:ext uri="{FF2B5EF4-FFF2-40B4-BE49-F238E27FC236}">
                <a16:creationId xmlns:a16="http://schemas.microsoft.com/office/drawing/2014/main" id="{590E459B-0B06-402C-8B54-E3B855B9A9BC}"/>
              </a:ext>
              <a:ext uri="{C183D7F6-B498-43B3-948B-1728B52AA6E4}">
                <adec:decorative xmlns:adec="http://schemas.microsoft.com/office/drawing/2017/decorative" val="1"/>
              </a:ext>
            </a:extLst>
          </p:cNvPr>
          <p:cNvGrpSpPr/>
          <p:nvPr/>
        </p:nvGrpSpPr>
        <p:grpSpPr>
          <a:xfrm>
            <a:off x="5204089" y="4588120"/>
            <a:ext cx="1279141" cy="599547"/>
            <a:chOff x="5391839" y="4475560"/>
            <a:chExt cx="1460661" cy="684628"/>
          </a:xfrm>
        </p:grpSpPr>
        <p:cxnSp>
          <p:nvCxnSpPr>
            <p:cNvPr id="797" name="Connector: Elbow 433">
              <a:extLst>
                <a:ext uri="{FF2B5EF4-FFF2-40B4-BE49-F238E27FC236}">
                  <a16:creationId xmlns:a16="http://schemas.microsoft.com/office/drawing/2014/main" id="{FB26F04E-B710-4187-9FA4-2DDE08CAB34D}"/>
                </a:ext>
              </a:extLst>
            </p:cNvPr>
            <p:cNvCxnSpPr>
              <a:cxnSpLocks/>
              <a:stCxn id="798" idx="0"/>
              <a:endCxn id="799" idx="2"/>
            </p:cNvCxnSpPr>
            <p:nvPr/>
          </p:nvCxnSpPr>
          <p:spPr>
            <a:xfrm flipV="1">
              <a:off x="6122170" y="4801200"/>
              <a:ext cx="0" cy="99912"/>
            </a:xfrm>
            <a:prstGeom prst="straightConnector1">
              <a:avLst/>
            </a:prstGeom>
            <a:ln w="3810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Google Shape;1889;p149">
              <a:extLst>
                <a:ext uri="{FF2B5EF4-FFF2-40B4-BE49-F238E27FC236}">
                  <a16:creationId xmlns:a16="http://schemas.microsoft.com/office/drawing/2014/main" id="{07392312-F735-4CC4-A469-C3232FDB8112}"/>
                </a:ext>
              </a:extLst>
            </p:cNvPr>
            <p:cNvSpPr/>
            <p:nvPr/>
          </p:nvSpPr>
          <p:spPr>
            <a:xfrm>
              <a:off x="5395763" y="4901112"/>
              <a:ext cx="1452813" cy="259076"/>
            </a:xfrm>
            <a:prstGeom prst="rect">
              <a:avLst/>
            </a:prstGeom>
            <a:solidFill>
              <a:schemeClr val="accent2"/>
            </a:solidFill>
            <a:ln w="19050">
              <a:solidFill>
                <a:schemeClr val="accent2"/>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788" b="1">
                  <a:solidFill>
                    <a:srgbClr val="FFFFFF"/>
                  </a:solidFill>
                  <a:latin typeface="Segoe UI Semibold"/>
                  <a:sym typeface="Libre Franklin"/>
                </a:rPr>
                <a:t>Plant security console</a:t>
              </a:r>
            </a:p>
            <a:p>
              <a:pPr algn="ctr" defTabSz="914367">
                <a:buClr>
                  <a:srgbClr val="FFFFFF"/>
                </a:buClr>
                <a:buSzPts val="2400"/>
              </a:pPr>
              <a:r>
                <a:rPr lang="en-US" sz="525" b="1">
                  <a:solidFill>
                    <a:srgbClr val="FFFFFF"/>
                  </a:solidFill>
                  <a:latin typeface="Segoe UI Semibold"/>
                  <a:sym typeface="Libre Franklin"/>
                </a:rPr>
                <a:t>(optional)</a:t>
              </a:r>
            </a:p>
          </p:txBody>
        </p:sp>
        <p:sp>
          <p:nvSpPr>
            <p:cNvPr id="799" name="Google Shape;1889;p149">
              <a:extLst>
                <a:ext uri="{FF2B5EF4-FFF2-40B4-BE49-F238E27FC236}">
                  <a16:creationId xmlns:a16="http://schemas.microsoft.com/office/drawing/2014/main" id="{BF46AFA5-1C99-4E95-896B-760C8CE0D522}"/>
                </a:ext>
              </a:extLst>
            </p:cNvPr>
            <p:cNvSpPr/>
            <p:nvPr/>
          </p:nvSpPr>
          <p:spPr>
            <a:xfrm>
              <a:off x="5391839" y="4475560"/>
              <a:ext cx="1460661" cy="325640"/>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000000"/>
                  </a:solidFill>
                  <a:latin typeface="Segoe UI Semibold"/>
                  <a:sym typeface="Libre Franklin"/>
                </a:rPr>
                <a:t>Sensor(s) + Analytics</a:t>
              </a:r>
            </a:p>
          </p:txBody>
        </p:sp>
      </p:grpSp>
      <p:sp>
        <p:nvSpPr>
          <p:cNvPr id="803" name="Speech Bubble: Rectangle 802">
            <a:extLst>
              <a:ext uri="{FF2B5EF4-FFF2-40B4-BE49-F238E27FC236}">
                <a16:creationId xmlns:a16="http://schemas.microsoft.com/office/drawing/2014/main" id="{949793E2-02EE-4155-8EF1-D64C514AEE6B}"/>
              </a:ext>
              <a:ext uri="{C183D7F6-B498-43B3-948B-1728B52AA6E4}">
                <adec:decorative xmlns:adec="http://schemas.microsoft.com/office/drawing/2017/decorative" val="1"/>
              </a:ext>
            </a:extLst>
          </p:cNvPr>
          <p:cNvSpPr/>
          <p:nvPr/>
        </p:nvSpPr>
        <p:spPr bwMode="auto">
          <a:xfrm>
            <a:off x="10549545" y="3040186"/>
            <a:ext cx="931445" cy="316695"/>
          </a:xfrm>
          <a:prstGeom prst="wedgeRectCallout">
            <a:avLst>
              <a:gd name="adj1" fmla="val 76674"/>
              <a:gd name="adj2" fmla="val -18078"/>
            </a:avLst>
          </a:prstGeom>
          <a:solidFill>
            <a:schemeClr val="accent1">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defTabSz="816567" fontAlgn="base">
              <a:spcBef>
                <a:spcPct val="0"/>
              </a:spcBef>
              <a:spcAft>
                <a:spcPct val="0"/>
              </a:spcAft>
            </a:pPr>
            <a:r>
              <a:rPr lang="en-US" sz="788" b="1">
                <a:solidFill>
                  <a:srgbClr val="000000"/>
                </a:solidFill>
                <a:latin typeface="Segoe UI"/>
                <a:cs typeface="Segoe UI" pitchFamily="34" charset="0"/>
              </a:rPr>
              <a:t>TLS with mutual authentication</a:t>
            </a:r>
            <a:endParaRPr lang="en-US" sz="788">
              <a:solidFill>
                <a:srgbClr val="000000"/>
              </a:solidFill>
              <a:highlight>
                <a:srgbClr val="FFFF00"/>
              </a:highlight>
              <a:latin typeface="Segoe UI"/>
              <a:cs typeface="Segoe UI" pitchFamily="34" charset="0"/>
            </a:endParaRPr>
          </a:p>
        </p:txBody>
      </p:sp>
      <p:cxnSp>
        <p:nvCxnSpPr>
          <p:cNvPr id="804" name="Connector: Elbow 239">
            <a:extLst>
              <a:ext uri="{FF2B5EF4-FFF2-40B4-BE49-F238E27FC236}">
                <a16:creationId xmlns:a16="http://schemas.microsoft.com/office/drawing/2014/main" id="{75824934-FE36-4A6C-B391-A03AF29D0472}"/>
              </a:ext>
              <a:ext uri="{C183D7F6-B498-43B3-948B-1728B52AA6E4}">
                <adec:decorative xmlns:adec="http://schemas.microsoft.com/office/drawing/2017/decorative" val="1"/>
              </a:ext>
            </a:extLst>
          </p:cNvPr>
          <p:cNvCxnSpPr>
            <a:cxnSpLocks/>
            <a:stCxn id="805" idx="3"/>
            <a:endCxn id="799" idx="1"/>
          </p:cNvCxnSpPr>
          <p:nvPr/>
        </p:nvCxnSpPr>
        <p:spPr>
          <a:xfrm>
            <a:off x="4926960" y="4730706"/>
            <a:ext cx="277130" cy="0"/>
          </a:xfrm>
          <a:prstGeom prst="straightConnector1">
            <a:avLst/>
          </a:prstGeom>
          <a:ln w="3810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5" name="Rectangle 804">
            <a:extLst>
              <a:ext uri="{FF2B5EF4-FFF2-40B4-BE49-F238E27FC236}">
                <a16:creationId xmlns:a16="http://schemas.microsoft.com/office/drawing/2014/main" id="{6BBC1DAB-8582-4818-863A-7A826A63892C}"/>
              </a:ext>
              <a:ext uri="{C183D7F6-B498-43B3-948B-1728B52AA6E4}">
                <adec:decorative xmlns:adec="http://schemas.microsoft.com/office/drawing/2017/decorative" val="1"/>
              </a:ext>
            </a:extLst>
          </p:cNvPr>
          <p:cNvSpPr/>
          <p:nvPr/>
        </p:nvSpPr>
        <p:spPr bwMode="auto">
          <a:xfrm>
            <a:off x="4012296" y="4573305"/>
            <a:ext cx="914664" cy="314801"/>
          </a:xfrm>
          <a:prstGeom prst="rect">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686" b="1" spc="245">
                <a:solidFill>
                  <a:srgbClr val="000000"/>
                </a:solidFill>
                <a:latin typeface="Segoe UI"/>
              </a:rPr>
              <a:t>NETWORK TAP/SPAN</a:t>
            </a:r>
          </a:p>
        </p:txBody>
      </p:sp>
      <p:sp>
        <p:nvSpPr>
          <p:cNvPr id="806" name="TextBox 805">
            <a:extLst>
              <a:ext uri="{FF2B5EF4-FFF2-40B4-BE49-F238E27FC236}">
                <a16:creationId xmlns:a16="http://schemas.microsoft.com/office/drawing/2014/main" id="{110727EE-86E4-4AA9-9FFC-E2AB47B89F20}"/>
              </a:ext>
              <a:ext uri="{C183D7F6-B498-43B3-948B-1728B52AA6E4}">
                <adec:decorative xmlns:adec="http://schemas.microsoft.com/office/drawing/2017/decorative" val="1"/>
              </a:ext>
            </a:extLst>
          </p:cNvPr>
          <p:cNvSpPr txBox="1"/>
          <p:nvPr/>
        </p:nvSpPr>
        <p:spPr>
          <a:xfrm>
            <a:off x="10331406" y="844451"/>
            <a:ext cx="1594079" cy="177228"/>
          </a:xfrm>
          <a:prstGeom prst="rect">
            <a:avLst/>
          </a:prstGeom>
          <a:noFill/>
        </p:spPr>
        <p:txBody>
          <a:bodyPr wrap="square">
            <a:spAutoFit/>
          </a:bodyPr>
          <a:lstStyle/>
          <a:p>
            <a:pPr defTabSz="800742">
              <a:lnSpc>
                <a:spcPct val="90000"/>
              </a:lnSpc>
              <a:spcBef>
                <a:spcPct val="0"/>
              </a:spcBef>
              <a:spcAft>
                <a:spcPts val="525"/>
              </a:spcAft>
              <a:defRPr/>
            </a:pP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December 2021 – </a:t>
            </a:r>
            <a:r>
              <a:rPr lang="en-US" sz="613">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12"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latin typeface="Segoe UI" panose="020B0502040204020203" pitchFamily="34" charset="0"/>
              <a:cs typeface="Segoe UI" panose="020B0502040204020203" pitchFamily="34" charset="0"/>
            </a:endParaRPr>
          </a:p>
        </p:txBody>
      </p:sp>
      <p:sp>
        <p:nvSpPr>
          <p:cNvPr id="807" name="Speech Bubble: Rectangle 806">
            <a:hlinkClick r:id="rId13"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307FC382-EB0F-42D5-B83A-287902CC723B}"/>
              </a:ext>
              <a:ext uri="{C183D7F6-B498-43B3-948B-1728B52AA6E4}">
                <adec:decorative xmlns:adec="http://schemas.microsoft.com/office/drawing/2017/decorative" val="1"/>
              </a:ext>
            </a:extLst>
          </p:cNvPr>
          <p:cNvSpPr/>
          <p:nvPr/>
        </p:nvSpPr>
        <p:spPr bwMode="auto">
          <a:xfrm>
            <a:off x="7805427" y="4893620"/>
            <a:ext cx="1580926" cy="449311"/>
          </a:xfrm>
          <a:prstGeom prst="wedgeRectCallout">
            <a:avLst>
              <a:gd name="adj1" fmla="val -366"/>
              <a:gd name="adj2" fmla="val 3735"/>
            </a:avLst>
          </a:prstGeom>
          <a:solidFill>
            <a:schemeClr val="accent5"/>
          </a:solid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914367">
              <a:buClr>
                <a:srgbClr val="FFFFFF"/>
              </a:buClr>
              <a:buSzPts val="2400"/>
            </a:pPr>
            <a:r>
              <a:rPr lang="en-US" sz="920" b="1">
                <a:solidFill>
                  <a:srgbClr val="000000"/>
                </a:solidFill>
                <a:latin typeface="Segoe UI Semibold"/>
                <a:sym typeface="Libre Franklin"/>
              </a:rPr>
              <a:t>Microsoft Defender for IoT </a:t>
            </a:r>
          </a:p>
          <a:p>
            <a:pPr marL="200185" indent="-100093" defTabSz="816567" fontAlgn="base">
              <a:spcBef>
                <a:spcPct val="0"/>
              </a:spcBef>
              <a:spcAft>
                <a:spcPct val="0"/>
              </a:spcAft>
              <a:buSzPct val="100000"/>
              <a:buFont typeface="Wingdings" panose="05000000000000000000" pitchFamily="2" charset="2"/>
              <a:buChar char="§"/>
              <a:defRPr/>
            </a:pPr>
            <a:r>
              <a:rPr lang="en-US" sz="613">
                <a:solidFill>
                  <a:srgbClr val="000000"/>
                </a:solidFill>
                <a:latin typeface="Segoe UI"/>
                <a:cs typeface="Segoe UI Semilight" panose="020B0402040204020203" pitchFamily="34" charset="0"/>
              </a:rPr>
              <a:t>Manager </a:t>
            </a:r>
          </a:p>
          <a:p>
            <a:pPr marL="200185" indent="-100093" defTabSz="816567" fontAlgn="base">
              <a:spcBef>
                <a:spcPct val="0"/>
              </a:spcBef>
              <a:spcAft>
                <a:spcPct val="0"/>
              </a:spcAft>
              <a:buSzPct val="100000"/>
              <a:buFont typeface="Wingdings" panose="05000000000000000000" pitchFamily="2" charset="2"/>
              <a:buChar char="§"/>
              <a:defRPr/>
            </a:pPr>
            <a:r>
              <a:rPr lang="en-US" sz="613">
                <a:solidFill>
                  <a:srgbClr val="000000"/>
                </a:solidFill>
                <a:latin typeface="Segoe UI"/>
                <a:cs typeface="Segoe UI Semilight" panose="020B0402040204020203" pitchFamily="34" charset="0"/>
              </a:rPr>
              <a:t>Security Console</a:t>
            </a:r>
          </a:p>
        </p:txBody>
      </p:sp>
      <p:cxnSp>
        <p:nvCxnSpPr>
          <p:cNvPr id="808" name="Connector: Elbow 807">
            <a:extLst>
              <a:ext uri="{FF2B5EF4-FFF2-40B4-BE49-F238E27FC236}">
                <a16:creationId xmlns:a16="http://schemas.microsoft.com/office/drawing/2014/main" id="{9E5846FD-5F9F-449B-8980-D17DBF9AA9C6}"/>
              </a:ext>
              <a:ext uri="{C183D7F6-B498-43B3-948B-1728B52AA6E4}">
                <adec:decorative xmlns:adec="http://schemas.microsoft.com/office/drawing/2017/decorative" val="1"/>
              </a:ext>
            </a:extLst>
          </p:cNvPr>
          <p:cNvCxnSpPr>
            <a:cxnSpLocks/>
            <a:stCxn id="799" idx="3"/>
            <a:endCxn id="807" idx="0"/>
          </p:cNvCxnSpPr>
          <p:nvPr/>
        </p:nvCxnSpPr>
        <p:spPr>
          <a:xfrm>
            <a:off x="6483230" y="4730706"/>
            <a:ext cx="2112660" cy="162914"/>
          </a:xfrm>
          <a:prstGeom prst="bentConnector2">
            <a:avLst/>
          </a:prstGeom>
          <a:ln w="19050">
            <a:solidFill>
              <a:schemeClr val="accent5"/>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9" name="Group 808">
            <a:extLst>
              <a:ext uri="{FF2B5EF4-FFF2-40B4-BE49-F238E27FC236}">
                <a16:creationId xmlns:a16="http://schemas.microsoft.com/office/drawing/2014/main" id="{277DDB3F-73FE-48AA-9139-67A6899A5664}"/>
              </a:ext>
              <a:ext uri="{C183D7F6-B498-43B3-948B-1728B52AA6E4}">
                <adec:decorative xmlns:adec="http://schemas.microsoft.com/office/drawing/2017/decorative" val="1"/>
              </a:ext>
            </a:extLst>
          </p:cNvPr>
          <p:cNvGrpSpPr/>
          <p:nvPr/>
        </p:nvGrpSpPr>
        <p:grpSpPr>
          <a:xfrm>
            <a:off x="444394" y="1601648"/>
            <a:ext cx="2212332" cy="267824"/>
            <a:chOff x="2521760" y="3018167"/>
            <a:chExt cx="3008030" cy="923879"/>
          </a:xfrm>
        </p:grpSpPr>
        <p:cxnSp>
          <p:nvCxnSpPr>
            <p:cNvPr id="810" name="Straight Arrow Connector 809">
              <a:extLst>
                <a:ext uri="{FF2B5EF4-FFF2-40B4-BE49-F238E27FC236}">
                  <a16:creationId xmlns:a16="http://schemas.microsoft.com/office/drawing/2014/main" id="{0755E4C1-23CF-4F3E-8547-932BA2F5E7D6}"/>
                </a:ext>
              </a:extLst>
            </p:cNvPr>
            <p:cNvCxnSpPr>
              <a:cxnSpLocks/>
            </p:cNvCxnSpPr>
            <p:nvPr/>
          </p:nvCxnSpPr>
          <p:spPr>
            <a:xfrm>
              <a:off x="4237616" y="3556443"/>
              <a:ext cx="1292174" cy="0"/>
            </a:xfrm>
            <a:prstGeom prst="straightConnector1">
              <a:avLst/>
            </a:prstGeom>
            <a:ln w="3810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11" name="Group 810">
              <a:extLst>
                <a:ext uri="{FF2B5EF4-FFF2-40B4-BE49-F238E27FC236}">
                  <a16:creationId xmlns:a16="http://schemas.microsoft.com/office/drawing/2014/main" id="{F0918D91-3BB6-43CA-9E4E-951F728DCB86}"/>
                </a:ext>
              </a:extLst>
            </p:cNvPr>
            <p:cNvGrpSpPr/>
            <p:nvPr/>
          </p:nvGrpSpPr>
          <p:grpSpPr>
            <a:xfrm>
              <a:off x="2521760" y="3018167"/>
              <a:ext cx="2065832" cy="923879"/>
              <a:chOff x="1525395" y="2140411"/>
              <a:chExt cx="4075938" cy="2306669"/>
            </a:xfrm>
          </p:grpSpPr>
          <p:sp>
            <p:nvSpPr>
              <p:cNvPr id="812" name="Freeform: Shape 811">
                <a:extLst>
                  <a:ext uri="{FF2B5EF4-FFF2-40B4-BE49-F238E27FC236}">
                    <a16:creationId xmlns:a16="http://schemas.microsoft.com/office/drawing/2014/main" id="{660A5456-4D4B-4A1E-B330-DDB410F516EB}"/>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chemeClr val="accent6"/>
                    </a:gs>
                    <a:gs pos="84000">
                      <a:srgbClr val="0078D4"/>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sp>
            <p:nvSpPr>
              <p:cNvPr id="813" name="Freeform: Shape 812">
                <a:extLst>
                  <a:ext uri="{FF2B5EF4-FFF2-40B4-BE49-F238E27FC236}">
                    <a16:creationId xmlns:a16="http://schemas.microsoft.com/office/drawing/2014/main" id="{53BB6470-ABB4-494C-A22D-ECF9B2E2B443}"/>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chemeClr val="accent3"/>
                    </a:gs>
                    <a:gs pos="82000">
                      <a:srgbClr val="0078D4"/>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sp>
            <p:nvSpPr>
              <p:cNvPr id="814" name="Freeform: Shape 813">
                <a:extLst>
                  <a:ext uri="{FF2B5EF4-FFF2-40B4-BE49-F238E27FC236}">
                    <a16:creationId xmlns:a16="http://schemas.microsoft.com/office/drawing/2014/main" id="{B078B4A1-8B88-4BBC-8092-A2F6320F9974}"/>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ln w="28575">
                <a:gradFill flip="none" rotWithShape="1">
                  <a:gsLst>
                    <a:gs pos="100000">
                      <a:schemeClr val="tx2"/>
                    </a:gs>
                    <a:gs pos="0">
                      <a:schemeClr val="tx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454">
                  <a:solidFill>
                    <a:srgbClr val="000000"/>
                  </a:solidFill>
                  <a:latin typeface="Segoe UI"/>
                </a:endParaRPr>
              </a:p>
            </p:txBody>
          </p:sp>
          <p:sp>
            <p:nvSpPr>
              <p:cNvPr id="815" name="Freeform: Shape 814">
                <a:extLst>
                  <a:ext uri="{FF2B5EF4-FFF2-40B4-BE49-F238E27FC236}">
                    <a16:creationId xmlns:a16="http://schemas.microsoft.com/office/drawing/2014/main" id="{681B684D-EEC0-4EDC-A164-954DDAC36D98}"/>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chemeClr val="accent5"/>
                    </a:gs>
                    <a:gs pos="90000">
                      <a:schemeClr val="tx2"/>
                    </a:gs>
                  </a:gsLst>
                  <a:lin ang="0" scaled="1"/>
                  <a:tileRect/>
                </a:gradFill>
                <a:prstDash val="solid"/>
                <a:headEnd type="none" w="med" len="med"/>
                <a:tailEnd type="none" w="med" len="med"/>
              </a:ln>
              <a:effectLst/>
            </p:spPr>
            <p:txBody>
              <a:bodyPr rtlCol="0" anchor="ctr"/>
              <a:lstStyle/>
              <a:p>
                <a:pPr algn="ctr" defTabSz="896354"/>
                <a:endParaRPr lang="en-US" sz="1730" kern="0">
                  <a:solidFill>
                    <a:srgbClr val="000000"/>
                  </a:solidFill>
                  <a:latin typeface="Segoe UI"/>
                </a:endParaRPr>
              </a:p>
            </p:txBody>
          </p:sp>
        </p:grpSp>
      </p:grpSp>
      <p:sp>
        <p:nvSpPr>
          <p:cNvPr id="817" name="Google Shape;1889;p149">
            <a:extLst>
              <a:ext uri="{FF2B5EF4-FFF2-40B4-BE49-F238E27FC236}">
                <a16:creationId xmlns:a16="http://schemas.microsoft.com/office/drawing/2014/main" id="{C88FBF6A-A40B-4EF1-8B30-3DDF454B719E}"/>
              </a:ext>
              <a:ext uri="{C183D7F6-B498-43B3-948B-1728B52AA6E4}">
                <adec:decorative xmlns:adec="http://schemas.microsoft.com/office/drawing/2017/decorative" val="1"/>
              </a:ext>
            </a:extLst>
          </p:cNvPr>
          <p:cNvSpPr/>
          <p:nvPr/>
        </p:nvSpPr>
        <p:spPr>
          <a:xfrm>
            <a:off x="3257308" y="1879922"/>
            <a:ext cx="721814" cy="406628"/>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a:t>
            </a:r>
          </a:p>
          <a:p>
            <a:pPr algn="ctr" defTabSz="914367">
              <a:buClr>
                <a:srgbClr val="FFFFFF"/>
              </a:buClr>
              <a:buSzPts val="2400"/>
            </a:pPr>
            <a:r>
              <a:rPr lang="en-US" sz="788" b="1">
                <a:solidFill>
                  <a:srgbClr val="000000"/>
                </a:solidFill>
                <a:latin typeface="Segoe UI Semibold"/>
                <a:sym typeface="Libre Franklin"/>
              </a:rPr>
              <a:t>Analytics</a:t>
            </a:r>
          </a:p>
        </p:txBody>
      </p:sp>
      <p:sp>
        <p:nvSpPr>
          <p:cNvPr id="819" name="TextBox 818">
            <a:extLst>
              <a:ext uri="{FF2B5EF4-FFF2-40B4-BE49-F238E27FC236}">
                <a16:creationId xmlns:a16="http://schemas.microsoft.com/office/drawing/2014/main" id="{05E638DF-A69C-4782-8904-9AA9B1AE4A0C}"/>
              </a:ext>
              <a:ext uri="{C183D7F6-B498-43B3-948B-1728B52AA6E4}">
                <adec:decorative xmlns:adec="http://schemas.microsoft.com/office/drawing/2017/decorative" val="1"/>
              </a:ext>
            </a:extLst>
          </p:cNvPr>
          <p:cNvSpPr txBox="1"/>
          <p:nvPr/>
        </p:nvSpPr>
        <p:spPr>
          <a:xfrm>
            <a:off x="6268984" y="1736545"/>
            <a:ext cx="1477067" cy="512935"/>
          </a:xfrm>
          <a:prstGeom prst="rect">
            <a:avLst/>
          </a:prstGeom>
          <a:noFill/>
        </p:spPr>
        <p:txBody>
          <a:bodyPr wrap="square">
            <a:spAutoFit/>
          </a:bodyPr>
          <a:lstStyle/>
          <a:p>
            <a:pPr defTabSz="914367">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820" name="Group 819">
            <a:extLst>
              <a:ext uri="{FF2B5EF4-FFF2-40B4-BE49-F238E27FC236}">
                <a16:creationId xmlns:a16="http://schemas.microsoft.com/office/drawing/2014/main" id="{E46B8E13-AE5B-444E-AAC9-C7D175690679}"/>
              </a:ext>
              <a:ext uri="{C183D7F6-B498-43B3-948B-1728B52AA6E4}">
                <adec:decorative xmlns:adec="http://schemas.microsoft.com/office/drawing/2017/decorative" val="1"/>
              </a:ext>
            </a:extLst>
          </p:cNvPr>
          <p:cNvGrpSpPr/>
          <p:nvPr/>
        </p:nvGrpSpPr>
        <p:grpSpPr>
          <a:xfrm>
            <a:off x="4096742" y="4116860"/>
            <a:ext cx="5012536" cy="528151"/>
            <a:chOff x="4127349" y="3937424"/>
            <a:chExt cx="5723858" cy="603101"/>
          </a:xfrm>
        </p:grpSpPr>
        <p:sp>
          <p:nvSpPr>
            <p:cNvPr id="821" name="Google Shape;1889;p149">
              <a:extLst>
                <a:ext uri="{FF2B5EF4-FFF2-40B4-BE49-F238E27FC236}">
                  <a16:creationId xmlns:a16="http://schemas.microsoft.com/office/drawing/2014/main" id="{2B5DE08E-9AC3-492F-B598-D21D1376A256}"/>
                </a:ext>
              </a:extLst>
            </p:cNvPr>
            <p:cNvSpPr/>
            <p:nvPr/>
          </p:nvSpPr>
          <p:spPr>
            <a:xfrm>
              <a:off x="8344258" y="4283383"/>
              <a:ext cx="1506949" cy="257142"/>
            </a:xfrm>
            <a:prstGeom prst="rect">
              <a:avLst/>
            </a:prstGeom>
            <a:solidFill>
              <a:schemeClr val="tx2"/>
            </a:solidFill>
            <a:ln w="12700" cap="flat" cmpd="sng">
              <a:solidFill>
                <a:schemeClr val="tx2"/>
              </a:solidFill>
              <a:prstDash val="solid"/>
              <a:miter lim="800000"/>
              <a:headEnd type="none" w="sm" len="sm"/>
              <a:tailEnd type="none" w="sm" len="sm"/>
            </a:ln>
          </p:spPr>
          <p:txBody>
            <a:bodyPr spcFirstLastPara="1" wrap="square" lIns="80064" tIns="32031" rIns="80064" bIns="40021" anchor="t" anchorCtr="0">
              <a:noAutofit/>
            </a:bodyPr>
            <a:lstStyle/>
            <a:p>
              <a:pPr algn="ctr" defTabSz="914367">
                <a:buClr>
                  <a:srgbClr val="FFFFFF"/>
                </a:buClr>
                <a:buSzPts val="2400"/>
              </a:pPr>
              <a:r>
                <a:rPr lang="en-US" sz="920" b="1">
                  <a:solidFill>
                    <a:srgbClr val="FFFFFF"/>
                  </a:solidFill>
                  <a:latin typeface="Segoe UI Semibold"/>
                  <a:sym typeface="Libre Franklin"/>
                </a:rPr>
                <a:t>Business Analytics</a:t>
              </a:r>
            </a:p>
          </p:txBody>
        </p:sp>
        <p:cxnSp>
          <p:nvCxnSpPr>
            <p:cNvPr id="822" name="Connector: Elbow 821">
              <a:extLst>
                <a:ext uri="{FF2B5EF4-FFF2-40B4-BE49-F238E27FC236}">
                  <a16:creationId xmlns:a16="http://schemas.microsoft.com/office/drawing/2014/main" id="{3AC55F3C-788A-4863-A55C-17609EA0746C}"/>
                </a:ext>
              </a:extLst>
            </p:cNvPr>
            <p:cNvCxnSpPr>
              <a:cxnSpLocks/>
              <a:stCxn id="823" idx="3"/>
              <a:endCxn id="821" idx="1"/>
            </p:cNvCxnSpPr>
            <p:nvPr/>
          </p:nvCxnSpPr>
          <p:spPr>
            <a:xfrm>
              <a:off x="6019799" y="4100244"/>
              <a:ext cx="2324459" cy="311710"/>
            </a:xfrm>
            <a:prstGeom prst="bentConnector3">
              <a:avLst>
                <a:gd name="adj1" fmla="val 50000"/>
              </a:avLst>
            </a:prstGeom>
            <a:ln w="19050">
              <a:solidFill>
                <a:schemeClr val="accent4"/>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3" name="Google Shape;1889;p149">
              <a:extLst>
                <a:ext uri="{FF2B5EF4-FFF2-40B4-BE49-F238E27FC236}">
                  <a16:creationId xmlns:a16="http://schemas.microsoft.com/office/drawing/2014/main" id="{D1B5810B-7A10-4CF1-B9BC-775CEDF274F4}"/>
                </a:ext>
              </a:extLst>
            </p:cNvPr>
            <p:cNvSpPr/>
            <p:nvPr/>
          </p:nvSpPr>
          <p:spPr>
            <a:xfrm>
              <a:off x="4127349" y="3937424"/>
              <a:ext cx="1892450" cy="32564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spcFirstLastPara="1" wrap="square" lIns="80064" tIns="40021" rIns="80064" bIns="40021" anchor="ctr" anchorCtr="0">
              <a:noAutofit/>
            </a:bodyPr>
            <a:lstStyle/>
            <a:p>
              <a:pPr algn="ctr" defTabSz="800742">
                <a:buClr>
                  <a:srgbClr val="FFFFFF"/>
                </a:buClr>
                <a:buSzPts val="2400"/>
                <a:defRPr/>
              </a:pPr>
              <a:r>
                <a:rPr lang="en-US" sz="920" b="1">
                  <a:solidFill>
                    <a:srgbClr val="FFFFFF"/>
                  </a:solidFill>
                  <a:latin typeface="Segoe UI Semibold"/>
                  <a:ea typeface="Libre Franklin"/>
                  <a:cs typeface="Libre Franklin"/>
                  <a:sym typeface="Libre Franklin"/>
                </a:rPr>
                <a:t>Business Analytic Sensor(s)</a:t>
              </a:r>
            </a:p>
          </p:txBody>
        </p:sp>
      </p:grpSp>
      <p:cxnSp>
        <p:nvCxnSpPr>
          <p:cNvPr id="824" name="Connector: Elbow 823">
            <a:extLst>
              <a:ext uri="{FF2B5EF4-FFF2-40B4-BE49-F238E27FC236}">
                <a16:creationId xmlns:a16="http://schemas.microsoft.com/office/drawing/2014/main" id="{9EC4D471-C94B-4026-8ED4-0B1EAA861F56}"/>
              </a:ext>
              <a:ext uri="{C183D7F6-B498-43B3-948B-1728B52AA6E4}">
                <adec:decorative xmlns:adec="http://schemas.microsoft.com/office/drawing/2017/decorative" val="1"/>
              </a:ext>
            </a:extLst>
          </p:cNvPr>
          <p:cNvCxnSpPr>
            <a:cxnSpLocks/>
            <a:endCxn id="817" idx="3"/>
          </p:cNvCxnSpPr>
          <p:nvPr/>
        </p:nvCxnSpPr>
        <p:spPr>
          <a:xfrm rot="16200000" flipV="1">
            <a:off x="3010774" y="3051584"/>
            <a:ext cx="2139930" cy="203235"/>
          </a:xfrm>
          <a:prstGeom prst="bentConnector2">
            <a:avLst/>
          </a:prstGeom>
          <a:ln w="19050">
            <a:solidFill>
              <a:schemeClr val="tx2"/>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5" name="Connector: Elbow 824">
            <a:extLst>
              <a:ext uri="{FF2B5EF4-FFF2-40B4-BE49-F238E27FC236}">
                <a16:creationId xmlns:a16="http://schemas.microsoft.com/office/drawing/2014/main" id="{DDFF7DE4-B0B0-4B6B-AEDE-8F393FB75C79}"/>
              </a:ext>
              <a:ext uri="{C183D7F6-B498-43B3-948B-1728B52AA6E4}">
                <adec:decorative xmlns:adec="http://schemas.microsoft.com/office/drawing/2017/decorative" val="1"/>
              </a:ext>
            </a:extLst>
          </p:cNvPr>
          <p:cNvCxnSpPr>
            <a:cxnSpLocks/>
            <a:endCxn id="789" idx="1"/>
          </p:cNvCxnSpPr>
          <p:nvPr/>
        </p:nvCxnSpPr>
        <p:spPr>
          <a:xfrm rot="5400000" flipH="1" flipV="1">
            <a:off x="3276366" y="2986264"/>
            <a:ext cx="2142919" cy="330912"/>
          </a:xfrm>
          <a:prstGeom prst="bentConnector2">
            <a:avLst/>
          </a:prstGeom>
          <a:ln w="19050">
            <a:solidFill>
              <a:schemeClr val="accent4"/>
            </a:solidFill>
            <a:prstDash val="lg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9" name="Connector: Elbow 333">
            <a:extLst>
              <a:ext uri="{FF2B5EF4-FFF2-40B4-BE49-F238E27FC236}">
                <a16:creationId xmlns:a16="http://schemas.microsoft.com/office/drawing/2014/main" id="{96609CAB-1B12-451E-ABFC-E93C7C348237}"/>
              </a:ext>
              <a:ext uri="{C183D7F6-B498-43B3-948B-1728B52AA6E4}">
                <adec:decorative xmlns:adec="http://schemas.microsoft.com/office/drawing/2017/decorative" val="1"/>
              </a:ext>
            </a:extLst>
          </p:cNvPr>
          <p:cNvCxnSpPr>
            <a:cxnSpLocks/>
          </p:cNvCxnSpPr>
          <p:nvPr/>
        </p:nvCxnSpPr>
        <p:spPr>
          <a:xfrm>
            <a:off x="9380353" y="5165859"/>
            <a:ext cx="208135" cy="1"/>
          </a:xfrm>
          <a:prstGeom prst="straightConnector1">
            <a:avLst/>
          </a:prstGeom>
          <a:ln w="19050">
            <a:solidFill>
              <a:schemeClr val="accent5"/>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0" name="Connector: Elbow 829">
            <a:extLst>
              <a:ext uri="{FF2B5EF4-FFF2-40B4-BE49-F238E27FC236}">
                <a16:creationId xmlns:a16="http://schemas.microsoft.com/office/drawing/2014/main" id="{9260402B-0655-4BED-8DF0-D2C56F6F772B}"/>
              </a:ext>
              <a:ext uri="{C183D7F6-B498-43B3-948B-1728B52AA6E4}">
                <adec:decorative xmlns:adec="http://schemas.microsoft.com/office/drawing/2017/decorative" val="1"/>
              </a:ext>
            </a:extLst>
          </p:cNvPr>
          <p:cNvCxnSpPr>
            <a:cxnSpLocks/>
            <a:stCxn id="805" idx="1"/>
            <a:endCxn id="719" idx="3"/>
          </p:cNvCxnSpPr>
          <p:nvPr/>
        </p:nvCxnSpPr>
        <p:spPr>
          <a:xfrm rot="10800000">
            <a:off x="3410925" y="4323813"/>
            <a:ext cx="601372" cy="406893"/>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cxnSp>
        <p:nvCxnSpPr>
          <p:cNvPr id="831" name="Connector: Elbow 830">
            <a:extLst>
              <a:ext uri="{FF2B5EF4-FFF2-40B4-BE49-F238E27FC236}">
                <a16:creationId xmlns:a16="http://schemas.microsoft.com/office/drawing/2014/main" id="{CF60830C-F306-461E-B100-26BDBB8A4A05}"/>
              </a:ext>
              <a:ext uri="{C183D7F6-B498-43B3-948B-1728B52AA6E4}">
                <adec:decorative xmlns:adec="http://schemas.microsoft.com/office/drawing/2017/decorative" val="1"/>
              </a:ext>
            </a:extLst>
          </p:cNvPr>
          <p:cNvCxnSpPr>
            <a:cxnSpLocks/>
            <a:stCxn id="805" idx="1"/>
            <a:endCxn id="718" idx="3"/>
          </p:cNvCxnSpPr>
          <p:nvPr/>
        </p:nvCxnSpPr>
        <p:spPr>
          <a:xfrm rot="10800000" flipV="1">
            <a:off x="3410925" y="4730706"/>
            <a:ext cx="601372" cy="144206"/>
          </a:xfrm>
          <a:prstGeom prst="bentConnector3">
            <a:avLst>
              <a:gd name="adj1" fmla="val 50000"/>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sp>
        <p:nvSpPr>
          <p:cNvPr id="832" name="Rectangle 831">
            <a:extLst>
              <a:ext uri="{FF2B5EF4-FFF2-40B4-BE49-F238E27FC236}">
                <a16:creationId xmlns:a16="http://schemas.microsoft.com/office/drawing/2014/main" id="{B539C485-18DB-4F33-B58F-0CCDE5E79C08}"/>
              </a:ext>
              <a:ext uri="{C183D7F6-B498-43B3-948B-1728B52AA6E4}">
                <adec:decorative xmlns:adec="http://schemas.microsoft.com/office/drawing/2017/decorative" val="1"/>
              </a:ext>
            </a:extLst>
          </p:cNvPr>
          <p:cNvSpPr/>
          <p:nvPr/>
        </p:nvSpPr>
        <p:spPr bwMode="auto">
          <a:xfrm>
            <a:off x="9264543" y="4640252"/>
            <a:ext cx="1474549" cy="162976"/>
          </a:xfrm>
          <a:prstGeom prst="rect">
            <a:avLst/>
          </a:prstGeom>
          <a:ln w="15875">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algn="ctr" defTabSz="816567" fontAlgn="base">
              <a:spcBef>
                <a:spcPct val="0"/>
              </a:spcBef>
              <a:spcAft>
                <a:spcPct val="0"/>
              </a:spcAft>
            </a:pPr>
            <a:r>
              <a:rPr lang="en-US" sz="788">
                <a:solidFill>
                  <a:srgbClr val="000000"/>
                </a:solidFill>
                <a:latin typeface="Segoe UI"/>
                <a:ea typeface="Segoe UI" pitchFamily="34" charset="0"/>
                <a:cs typeface="Segoe UI" pitchFamily="34" charset="0"/>
              </a:rPr>
              <a:t>Cloud Connection </a:t>
            </a:r>
            <a:r>
              <a:rPr lang="en-US" sz="788" i="1">
                <a:solidFill>
                  <a:srgbClr val="000000"/>
                </a:solidFill>
                <a:latin typeface="Segoe UI"/>
                <a:ea typeface="Segoe UI" pitchFamily="34" charset="0"/>
                <a:cs typeface="Segoe UI" pitchFamily="34" charset="0"/>
              </a:rPr>
              <a:t>(OPTIONAL)</a:t>
            </a:r>
          </a:p>
        </p:txBody>
      </p:sp>
      <p:sp>
        <p:nvSpPr>
          <p:cNvPr id="834" name="Google Shape;1889;p149">
            <a:hlinkClick r:id="rId1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AA642B0D-8A8C-47C3-885D-42C070801676}"/>
              </a:ext>
              <a:ext uri="{C183D7F6-B498-43B3-948B-1728B52AA6E4}">
                <adec:decorative xmlns:adec="http://schemas.microsoft.com/office/drawing/2017/decorative" val="1"/>
              </a:ext>
            </a:extLst>
          </p:cNvPr>
          <p:cNvSpPr/>
          <p:nvPr/>
        </p:nvSpPr>
        <p:spPr>
          <a:xfrm>
            <a:off x="8493922" y="1899166"/>
            <a:ext cx="2940839" cy="409152"/>
          </a:xfrm>
          <a:prstGeom prst="rect">
            <a:avLst/>
          </a:prstGeom>
          <a:noFill/>
          <a:ln w="19050">
            <a:solidFill>
              <a:schemeClr val="accent5"/>
            </a:solidFill>
          </a:ln>
        </p:spPr>
        <p:style>
          <a:lnRef idx="0">
            <a:scrgbClr r="0" g="0" b="0"/>
          </a:lnRef>
          <a:fillRef idx="0">
            <a:scrgbClr r="0" g="0" b="0"/>
          </a:fillRef>
          <a:effectRef idx="0">
            <a:scrgbClr r="0" g="0" b="0"/>
          </a:effectRef>
          <a:fontRef idx="minor">
            <a:schemeClr val="lt1"/>
          </a:fontRef>
        </p:style>
        <p:txBody>
          <a:bodyPr spcFirstLastPara="1" wrap="square" lIns="896425" tIns="40021" rIns="80064" bIns="40021" anchor="ctr" anchorCtr="0">
            <a:noAutofit/>
          </a:bodyPr>
          <a:lstStyle/>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Native plug-in for Microsoft Defender for IoT</a:t>
            </a:r>
          </a:p>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Native OT investigation &amp; remediation playbooks</a:t>
            </a:r>
          </a:p>
          <a:p>
            <a:pPr marL="171450" indent="-100013" defTabSz="816567" fontAlgn="base">
              <a:lnSpc>
                <a:spcPct val="90000"/>
              </a:lnSpc>
              <a:spcBef>
                <a:spcPct val="0"/>
              </a:spcBef>
              <a:spcAft>
                <a:spcPct val="0"/>
              </a:spcAft>
              <a:buSzPct val="100000"/>
              <a:buFont typeface="Arial" panose="020B0604020202020204" pitchFamily="34" charset="0"/>
              <a:buChar char="•"/>
              <a:defRPr/>
            </a:pPr>
            <a:r>
              <a:rPr lang="en-US" sz="588">
                <a:solidFill>
                  <a:srgbClr val="000000"/>
                </a:solidFill>
                <a:latin typeface="Segoe UI"/>
                <a:cs typeface="Segoe UI Semilight" panose="020B0402040204020203" pitchFamily="34" charset="0"/>
                <a:sym typeface="Libre Franklin"/>
              </a:rPr>
              <a:t>Correlation with other data sources and </a:t>
            </a:r>
            <a:br>
              <a:rPr lang="en-US" sz="588">
                <a:solidFill>
                  <a:srgbClr val="000000"/>
                </a:solidFill>
                <a:latin typeface="Segoe UI"/>
                <a:cs typeface="Segoe UI Semilight" panose="020B0402040204020203" pitchFamily="34" charset="0"/>
                <a:sym typeface="Libre Franklin"/>
              </a:rPr>
            </a:br>
            <a:r>
              <a:rPr lang="en-US" sz="588">
                <a:solidFill>
                  <a:srgbClr val="000000"/>
                </a:solidFill>
                <a:latin typeface="Segoe UI"/>
                <a:cs typeface="Segoe UI Semilight" panose="020B0402040204020203" pitchFamily="34" charset="0"/>
                <a:sym typeface="Libre Franklin"/>
              </a:rPr>
              <a:t>Strategic Threat intelligence (attack groups &amp; context)</a:t>
            </a:r>
          </a:p>
        </p:txBody>
      </p:sp>
      <p:sp>
        <p:nvSpPr>
          <p:cNvPr id="837" name="TextBox 836">
            <a:extLst>
              <a:ext uri="{FF2B5EF4-FFF2-40B4-BE49-F238E27FC236}">
                <a16:creationId xmlns:a16="http://schemas.microsoft.com/office/drawing/2014/main" id="{E5B08C4A-BF3E-40FE-A19D-8317BC13BB81}"/>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chemeClr val="tx1"/>
          </a:solidFill>
        </p:spPr>
        <p:txBody>
          <a:bodyPr wrap="square" tIns="89642">
            <a:noAutofit/>
          </a:bodyPr>
          <a:lstStyle/>
          <a:p>
            <a:pPr algn="ctr" defTabSz="816567" fontAlgn="base">
              <a:spcBef>
                <a:spcPct val="0"/>
              </a:spcBef>
              <a:spcAft>
                <a:spcPct val="0"/>
              </a:spcAft>
            </a:pPr>
            <a:r>
              <a:rPr lang="en-US" sz="1029">
                <a:solidFill>
                  <a:srgbClr val="FFFFFF"/>
                </a:solidFill>
                <a:latin typeface="Segoe UI Semibold"/>
                <a:cs typeface="Segoe UI" pitchFamily="34" charset="0"/>
              </a:rPr>
              <a:t>Zero Trust Principles </a:t>
            </a:r>
            <a:r>
              <a:rPr lang="en-US" sz="1029">
                <a:solidFill>
                  <a:srgbClr val="FFFFFF"/>
                </a:solidFill>
                <a:latin typeface="Segoe UI"/>
                <a:cs typeface="Segoe UI" pitchFamily="34" charset="0"/>
              </a:rPr>
              <a:t>- Assume breach, verify explicitly, Use least privilege access (identity and network)</a:t>
            </a:r>
          </a:p>
        </p:txBody>
      </p:sp>
      <p:grpSp>
        <p:nvGrpSpPr>
          <p:cNvPr id="838" name="Group 837">
            <a:extLst>
              <a:ext uri="{FF2B5EF4-FFF2-40B4-BE49-F238E27FC236}">
                <a16:creationId xmlns:a16="http://schemas.microsoft.com/office/drawing/2014/main" id="{F8230A37-D373-4768-B29A-9E42500723A3}"/>
              </a:ext>
              <a:ext uri="{C183D7F6-B498-43B3-948B-1728B52AA6E4}">
                <adec:decorative xmlns:adec="http://schemas.microsoft.com/office/drawing/2017/decorative" val="1"/>
              </a:ext>
            </a:extLst>
          </p:cNvPr>
          <p:cNvGrpSpPr/>
          <p:nvPr/>
        </p:nvGrpSpPr>
        <p:grpSpPr>
          <a:xfrm>
            <a:off x="3978778" y="4812117"/>
            <a:ext cx="3406101" cy="1545113"/>
            <a:chOff x="4040791" y="4731342"/>
            <a:chExt cx="3889455" cy="1764377"/>
          </a:xfrm>
          <a:solidFill>
            <a:schemeClr val="accent1"/>
          </a:solidFill>
        </p:grpSpPr>
        <p:grpSp>
          <p:nvGrpSpPr>
            <p:cNvPr id="839" name="Group 838">
              <a:extLst>
                <a:ext uri="{FF2B5EF4-FFF2-40B4-BE49-F238E27FC236}">
                  <a16:creationId xmlns:a16="http://schemas.microsoft.com/office/drawing/2014/main" id="{1ABF4BCB-16B4-447F-9529-FAA312CE0756}"/>
                </a:ext>
              </a:extLst>
            </p:cNvPr>
            <p:cNvGrpSpPr/>
            <p:nvPr/>
          </p:nvGrpSpPr>
          <p:grpSpPr>
            <a:xfrm>
              <a:off x="4040791" y="4731342"/>
              <a:ext cx="3889455" cy="1764377"/>
              <a:chOff x="4040791" y="4731342"/>
              <a:chExt cx="3889455" cy="1764377"/>
            </a:xfrm>
            <a:grpFill/>
          </p:grpSpPr>
          <p:sp>
            <p:nvSpPr>
              <p:cNvPr id="841" name="Speech Bubble: Rectangle 80">
                <a:extLst>
                  <a:ext uri="{FF2B5EF4-FFF2-40B4-BE49-F238E27FC236}">
                    <a16:creationId xmlns:a16="http://schemas.microsoft.com/office/drawing/2014/main" id="{548F5CA8-D5C1-42F4-B6F2-B29796981AF6}"/>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algn="ctr" defTabSz="816567" fontAlgn="base">
                  <a:spcBef>
                    <a:spcPct val="0"/>
                  </a:spcBef>
                  <a:spcAft>
                    <a:spcPct val="0"/>
                  </a:spcAft>
                </a:pPr>
                <a:endParaRPr lang="en-US" sz="1226" b="1">
                  <a:solidFill>
                    <a:srgbClr val="000000"/>
                  </a:solidFill>
                  <a:latin typeface="Segoe UI"/>
                  <a:cs typeface="Segoe UI" pitchFamily="34" charset="0"/>
                </a:endParaRPr>
              </a:p>
            </p:txBody>
          </p:sp>
          <p:sp>
            <p:nvSpPr>
              <p:cNvPr id="842" name="Rectangle 841">
                <a:extLst>
                  <a:ext uri="{FF2B5EF4-FFF2-40B4-BE49-F238E27FC236}">
                    <a16:creationId xmlns:a16="http://schemas.microsoft.com/office/drawing/2014/main" id="{CBBE4AD7-1EB0-4DBD-A2CC-947993017645}"/>
                  </a:ext>
                </a:extLst>
              </p:cNvPr>
              <p:cNvSpPr/>
              <p:nvPr/>
            </p:nvSpPr>
            <p:spPr bwMode="auto">
              <a:xfrm>
                <a:off x="5032781" y="5716750"/>
                <a:ext cx="1077744" cy="708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Hard Boundary</a:t>
                </a:r>
              </a:p>
              <a:p>
                <a:pPr defTabSz="816567" fontAlgn="base">
                  <a:spcBef>
                    <a:spcPct val="0"/>
                  </a:spcBef>
                  <a:spcAft>
                    <a:spcPct val="0"/>
                  </a:spcAft>
                </a:pPr>
                <a:r>
                  <a:rPr lang="en-US" sz="686">
                    <a:solidFill>
                      <a:sysClr val="windowText" lastClr="000000"/>
                    </a:solidFill>
                    <a:latin typeface="Segoe UI"/>
                    <a:ea typeface="Segoe UI" pitchFamily="34" charset="0"/>
                    <a:cs typeface="Segoe UI" pitchFamily="34" charset="0"/>
                  </a:rPr>
                  <a:t>Physically disconnect from IT network(s)</a:t>
                </a:r>
              </a:p>
            </p:txBody>
          </p:sp>
          <p:sp>
            <p:nvSpPr>
              <p:cNvPr id="843" name="Rectangle 842">
                <a:extLst>
                  <a:ext uri="{FF2B5EF4-FFF2-40B4-BE49-F238E27FC236}">
                    <a16:creationId xmlns:a16="http://schemas.microsoft.com/office/drawing/2014/main" id="{2C964067-103D-4C40-A761-FAD97111F62D}"/>
                  </a:ext>
                </a:extLst>
              </p:cNvPr>
              <p:cNvSpPr/>
              <p:nvPr/>
            </p:nvSpPr>
            <p:spPr bwMode="auto">
              <a:xfrm>
                <a:off x="6142450" y="5715733"/>
                <a:ext cx="1693856" cy="7082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Soft(ware) Boundary</a:t>
                </a:r>
              </a:p>
              <a:p>
                <a:pPr defTabSz="816567" fontAlgn="base">
                  <a:spcBef>
                    <a:spcPct val="0"/>
                  </a:spcBef>
                  <a:spcAft>
                    <a:spcPct val="0"/>
                  </a:spcAft>
                </a:pPr>
                <a:r>
                  <a:rPr lang="en-US" sz="686">
                    <a:solidFill>
                      <a:sysClr val="windowText" lastClr="000000"/>
                    </a:solidFill>
                    <a:latin typeface="Segoe UI"/>
                    <a:cs typeface="Segoe UI" pitchFamily="34" charset="0"/>
                  </a:rPr>
                  <a:t>People, Process, and Tech (network + identity access control, boundary patching and security hygiene)</a:t>
                </a:r>
              </a:p>
            </p:txBody>
          </p:sp>
          <p:sp>
            <p:nvSpPr>
              <p:cNvPr id="846" name="Rectangle 845">
                <a:extLst>
                  <a:ext uri="{FF2B5EF4-FFF2-40B4-BE49-F238E27FC236}">
                    <a16:creationId xmlns:a16="http://schemas.microsoft.com/office/drawing/2014/main" id="{6FDACA37-13C0-4028-AF95-18A0D55B09D4}"/>
                  </a:ext>
                </a:extLst>
              </p:cNvPr>
              <p:cNvSpPr/>
              <p:nvPr/>
            </p:nvSpPr>
            <p:spPr bwMode="auto">
              <a:xfrm>
                <a:off x="4102905" y="5711475"/>
                <a:ext cx="897950" cy="714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defTabSz="816567" fontAlgn="base">
                  <a:spcBef>
                    <a:spcPct val="0"/>
                  </a:spcBef>
                  <a:spcAft>
                    <a:spcPts val="525"/>
                  </a:spcAft>
                </a:pPr>
                <a:r>
                  <a:rPr lang="en-US" sz="686" b="1">
                    <a:solidFill>
                      <a:sysClr val="windowText" lastClr="000000"/>
                    </a:solidFill>
                    <a:latin typeface="Segoe UI"/>
                    <a:ea typeface="Segoe UI" pitchFamily="34" charset="0"/>
                    <a:cs typeface="Segoe UI" pitchFamily="34" charset="0"/>
                  </a:rPr>
                  <a:t>Internal </a:t>
                </a:r>
                <a:br>
                  <a:rPr lang="en-US" sz="686" b="1">
                    <a:solidFill>
                      <a:sysClr val="windowText" lastClr="000000"/>
                    </a:solidFill>
                    <a:latin typeface="Segoe UI"/>
                    <a:ea typeface="Segoe UI" pitchFamily="34" charset="0"/>
                    <a:cs typeface="Segoe UI" pitchFamily="34" charset="0"/>
                  </a:rPr>
                </a:br>
                <a:r>
                  <a:rPr lang="en-US" sz="686" b="1">
                    <a:solidFill>
                      <a:sysClr val="windowText" lastClr="000000"/>
                    </a:solidFill>
                    <a:latin typeface="Segoe UI"/>
                    <a:ea typeface="Segoe UI" pitchFamily="34" charset="0"/>
                    <a:cs typeface="Segoe UI" pitchFamily="34" charset="0"/>
                  </a:rPr>
                  <a:t>segmentation</a:t>
                </a:r>
              </a:p>
              <a:p>
                <a:pPr defTabSz="816567" fontAlgn="base">
                  <a:spcBef>
                    <a:spcPct val="0"/>
                  </a:spcBef>
                  <a:spcAft>
                    <a:spcPct val="0"/>
                  </a:spcAft>
                </a:pPr>
                <a:r>
                  <a:rPr lang="en-US" sz="686">
                    <a:solidFill>
                      <a:sysClr val="windowText" lastClr="000000"/>
                    </a:solidFill>
                    <a:latin typeface="Segoe UI"/>
                    <a:ea typeface="Segoe UI" pitchFamily="34" charset="0"/>
                    <a:cs typeface="Segoe UI" pitchFamily="34" charset="0"/>
                  </a:rPr>
                  <a:t>As business processes allow</a:t>
                </a:r>
              </a:p>
            </p:txBody>
          </p:sp>
        </p:grpSp>
        <p:sp>
          <p:nvSpPr>
            <p:cNvPr id="840" name="TextBox 839">
              <a:extLst>
                <a:ext uri="{FF2B5EF4-FFF2-40B4-BE49-F238E27FC236}">
                  <a16:creationId xmlns:a16="http://schemas.microsoft.com/office/drawing/2014/main" id="{61B04A7A-4E09-4642-8BFD-2906DFE7FEE7}"/>
                </a:ext>
              </a:extLst>
            </p:cNvPr>
            <p:cNvSpPr txBox="1"/>
            <p:nvPr/>
          </p:nvSpPr>
          <p:spPr>
            <a:xfrm>
              <a:off x="4045374" y="5393593"/>
              <a:ext cx="3873355" cy="275635"/>
            </a:xfrm>
            <a:prstGeom prst="rect">
              <a:avLst/>
            </a:prstGeom>
            <a:noFill/>
            <a:ln>
              <a:noFill/>
            </a:ln>
          </p:spPr>
          <p:txBody>
            <a:bodyPr wrap="square">
              <a:spAutoFit/>
            </a:bodyPr>
            <a:lstStyle/>
            <a:p>
              <a:pPr marL="150139" algn="ctr" defTabSz="816567" fontAlgn="base">
                <a:spcBef>
                  <a:spcPct val="0"/>
                </a:spcBef>
                <a:spcAft>
                  <a:spcPct val="0"/>
                </a:spcAft>
                <a:defRPr/>
              </a:pPr>
              <a:r>
                <a:rPr lang="en-US" sz="980" b="1">
                  <a:solidFill>
                    <a:srgbClr val="000000"/>
                  </a:solidFill>
                  <a:latin typeface="Segoe UI"/>
                  <a:cs typeface="Segoe UI" pitchFamily="34" charset="0"/>
                </a:rPr>
                <a:t>Isolation and Segmentation </a:t>
              </a:r>
            </a:p>
          </p:txBody>
        </p:sp>
      </p:grpSp>
      <p:pic>
        <p:nvPicPr>
          <p:cNvPr id="10" name="Graphic 9">
            <a:extLst>
              <a:ext uri="{FF2B5EF4-FFF2-40B4-BE49-F238E27FC236}">
                <a16:creationId xmlns:a16="http://schemas.microsoft.com/office/drawing/2014/main" id="{513481C8-C3E8-422D-AF34-9004C5AEACB6}"/>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80123" y="1940764"/>
            <a:ext cx="181783" cy="181781"/>
          </a:xfrm>
          <a:prstGeom prst="rect">
            <a:avLst/>
          </a:prstGeom>
        </p:spPr>
      </p:pic>
      <p:sp>
        <p:nvSpPr>
          <p:cNvPr id="1038" name="Google Shape;1889;p149">
            <a:extLst>
              <a:ext uri="{FF2B5EF4-FFF2-40B4-BE49-F238E27FC236}">
                <a16:creationId xmlns:a16="http://schemas.microsoft.com/office/drawing/2014/main" id="{C1A053DA-F8A4-4646-B23E-4136D7D97FD2}"/>
              </a:ext>
              <a:ext uri="{C183D7F6-B498-43B3-948B-1728B52AA6E4}">
                <adec:decorative xmlns:adec="http://schemas.microsoft.com/office/drawing/2017/decorative" val="1"/>
              </a:ext>
            </a:extLst>
          </p:cNvPr>
          <p:cNvSpPr/>
          <p:nvPr/>
        </p:nvSpPr>
        <p:spPr>
          <a:xfrm>
            <a:off x="7703020" y="1899166"/>
            <a:ext cx="721814" cy="406628"/>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a:t>
            </a:r>
          </a:p>
          <a:p>
            <a:pPr algn="ctr" defTabSz="914367">
              <a:buClr>
                <a:srgbClr val="FFFFFF"/>
              </a:buClr>
              <a:buSzPts val="2400"/>
            </a:pPr>
            <a:r>
              <a:rPr lang="en-US" sz="788" b="1">
                <a:solidFill>
                  <a:srgbClr val="000000"/>
                </a:solidFill>
                <a:latin typeface="Segoe UI Semibold"/>
                <a:sym typeface="Libre Franklin"/>
              </a:rPr>
              <a:t>Analytics</a:t>
            </a:r>
          </a:p>
        </p:txBody>
      </p:sp>
      <p:sp>
        <p:nvSpPr>
          <p:cNvPr id="1049" name="TextBox 1048">
            <a:extLst>
              <a:ext uri="{FF2B5EF4-FFF2-40B4-BE49-F238E27FC236}">
                <a16:creationId xmlns:a16="http://schemas.microsoft.com/office/drawing/2014/main" id="{782CECA7-7930-4947-BD0C-715972C4342C}"/>
              </a:ext>
              <a:ext uri="{C183D7F6-B498-43B3-948B-1728B52AA6E4}">
                <adec:decorative xmlns:adec="http://schemas.microsoft.com/office/drawing/2017/decorative" val="1"/>
              </a:ext>
            </a:extLst>
          </p:cNvPr>
          <p:cNvSpPr txBox="1"/>
          <p:nvPr/>
        </p:nvSpPr>
        <p:spPr>
          <a:xfrm>
            <a:off x="8466750" y="2091589"/>
            <a:ext cx="1008530" cy="213007"/>
          </a:xfrm>
          <a:prstGeom prst="rect">
            <a:avLst/>
          </a:prstGeom>
          <a:noFill/>
        </p:spPr>
        <p:txBody>
          <a:bodyPr wrap="square">
            <a:spAutoFit/>
          </a:bodyPr>
          <a:lstStyle/>
          <a:p>
            <a:pPr defTabSz="914367">
              <a:buClr>
                <a:srgbClr val="FFFFFF"/>
              </a:buClr>
              <a:buSzPts val="2400"/>
            </a:pPr>
            <a:r>
              <a:rPr lang="en-US" sz="784" b="1">
                <a:solidFill>
                  <a:srgbClr val="000000"/>
                </a:solidFill>
                <a:latin typeface="Segoe UI Semibold"/>
                <a:sym typeface="Libre Franklin"/>
              </a:rPr>
              <a:t>Microsoft Sentinel</a:t>
            </a:r>
          </a:p>
        </p:txBody>
      </p:sp>
      <p:sp>
        <p:nvSpPr>
          <p:cNvPr id="1054" name="Google Shape;1889;p149">
            <a:extLst>
              <a:ext uri="{FF2B5EF4-FFF2-40B4-BE49-F238E27FC236}">
                <a16:creationId xmlns:a16="http://schemas.microsoft.com/office/drawing/2014/main" id="{9201580A-22C7-457F-93A0-08A283C2AC56}"/>
              </a:ext>
              <a:ext uri="{C183D7F6-B498-43B3-948B-1728B52AA6E4}">
                <adec:decorative xmlns:adec="http://schemas.microsoft.com/office/drawing/2017/decorative" val="1"/>
              </a:ext>
            </a:extLst>
          </p:cNvPr>
          <p:cNvSpPr/>
          <p:nvPr/>
        </p:nvSpPr>
        <p:spPr>
          <a:xfrm>
            <a:off x="9623959" y="5019910"/>
            <a:ext cx="987792" cy="280295"/>
          </a:xfrm>
          <a:prstGeom prst="rect">
            <a:avLst/>
          </a:prstGeom>
          <a:solidFill>
            <a:schemeClr val="bg1"/>
          </a:solidFill>
          <a:ln w="12700" cap="flat" cmpd="sng">
            <a:solidFill>
              <a:schemeClr val="accent3"/>
            </a:solidFill>
            <a:prstDash val="solid"/>
            <a:miter lim="800000"/>
            <a:headEnd type="none" w="sm" len="sm"/>
            <a:tailEnd type="none" w="sm" len="sm"/>
          </a:ln>
        </p:spPr>
        <p:txBody>
          <a:bodyPr spcFirstLastPara="1" wrap="square" lIns="80064" tIns="40021" rIns="80064" bIns="40021" anchor="ctr" anchorCtr="0">
            <a:noAutofit/>
          </a:bodyPr>
          <a:lstStyle/>
          <a:p>
            <a:pPr algn="ctr" defTabSz="914367">
              <a:buClr>
                <a:srgbClr val="FFFFFF"/>
              </a:buClr>
              <a:buSzPts val="2400"/>
            </a:pPr>
            <a:r>
              <a:rPr lang="en-US" sz="788" b="1">
                <a:solidFill>
                  <a:srgbClr val="000000"/>
                </a:solidFill>
                <a:latin typeface="Segoe UI Semibold"/>
                <a:sym typeface="Libre Franklin"/>
              </a:rPr>
              <a:t>3</a:t>
            </a:r>
            <a:r>
              <a:rPr lang="en-US" sz="788" b="1" baseline="30000">
                <a:solidFill>
                  <a:srgbClr val="000000"/>
                </a:solidFill>
                <a:latin typeface="Segoe UI Semibold"/>
                <a:sym typeface="Libre Franklin"/>
              </a:rPr>
              <a:t>rd</a:t>
            </a:r>
            <a:r>
              <a:rPr lang="en-US" sz="788" b="1">
                <a:solidFill>
                  <a:srgbClr val="000000"/>
                </a:solidFill>
                <a:latin typeface="Segoe UI Semibold"/>
                <a:sym typeface="Libre Franklin"/>
              </a:rPr>
              <a:t> party SIEM</a:t>
            </a:r>
          </a:p>
        </p:txBody>
      </p:sp>
      <p:grpSp>
        <p:nvGrpSpPr>
          <p:cNvPr id="161" name="Group 160">
            <a:extLst>
              <a:ext uri="{FF2B5EF4-FFF2-40B4-BE49-F238E27FC236}">
                <a16:creationId xmlns:a16="http://schemas.microsoft.com/office/drawing/2014/main" id="{ACF73B96-7820-42F7-90D4-711CCBDA91FE}"/>
              </a:ext>
            </a:extLst>
          </p:cNvPr>
          <p:cNvGrpSpPr/>
          <p:nvPr/>
        </p:nvGrpSpPr>
        <p:grpSpPr>
          <a:xfrm>
            <a:off x="10355737" y="1651964"/>
            <a:ext cx="1228383" cy="195339"/>
            <a:chOff x="9679756" y="6397534"/>
            <a:chExt cx="1794968" cy="285438"/>
          </a:xfrm>
        </p:grpSpPr>
        <p:sp>
          <p:nvSpPr>
            <p:cNvPr id="162" name="Rectangle 161">
              <a:hlinkClick r:id="rId1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ABA38CE-835C-47D8-B93B-9CD564B4BFB6}"/>
                </a:ext>
              </a:extLst>
            </p:cNvPr>
            <p:cNvSpPr/>
            <p:nvPr/>
          </p:nvSpPr>
          <p:spPr>
            <a:xfrm>
              <a:off x="9679756" y="6397534"/>
              <a:ext cx="1794968" cy="285438"/>
            </a:xfrm>
            <a:prstGeom prst="rect">
              <a:avLst/>
            </a:prstGeom>
            <a:solidFill>
              <a:schemeClr val="bg1"/>
            </a:solidFill>
            <a:ln w="14224">
              <a:solidFill>
                <a:srgbClr val="50E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algn="l" defTabSz="914400" rtl="0" eaLnBrk="1" fontAlgn="auto" latinLnBrk="0" hangingPunct="1">
                <a:lnSpc>
                  <a:spcPct val="97000"/>
                </a:lnSpc>
                <a:spcBef>
                  <a:spcPts val="0"/>
                </a:spcBef>
                <a:spcAft>
                  <a:spcPts val="0"/>
                </a:spcAft>
                <a:buClrTx/>
                <a:buSzTx/>
                <a:buFontTx/>
                <a:buNone/>
                <a:tabLst/>
                <a:defRPr/>
              </a:pPr>
              <a:r>
                <a:rPr kumimoji="0" lang="en-US" sz="5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a:t>
              </a:r>
              <a:b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signals per day of security context</a:t>
              </a:r>
            </a:p>
          </p:txBody>
        </p:sp>
        <p:grpSp>
          <p:nvGrpSpPr>
            <p:cNvPr id="163" name="Group 4">
              <a:extLst>
                <a:ext uri="{FF2B5EF4-FFF2-40B4-BE49-F238E27FC236}">
                  <a16:creationId xmlns:a16="http://schemas.microsoft.com/office/drawing/2014/main" id="{CCCFDB7C-F010-4138-9311-F51E9C679CE0}"/>
                </a:ext>
              </a:extLst>
            </p:cNvPr>
            <p:cNvGrpSpPr>
              <a:grpSpLocks noChangeAspect="1"/>
            </p:cNvGrpSpPr>
            <p:nvPr/>
          </p:nvGrpSpPr>
          <p:grpSpPr bwMode="auto">
            <a:xfrm>
              <a:off x="9749759" y="6443422"/>
              <a:ext cx="202675" cy="202675"/>
              <a:chOff x="380" y="3325"/>
              <a:chExt cx="286" cy="286"/>
            </a:xfrm>
            <a:solidFill>
              <a:srgbClr val="243A5E"/>
            </a:solidFill>
          </p:grpSpPr>
          <p:sp>
            <p:nvSpPr>
              <p:cNvPr id="164" name="Freeform 5">
                <a:extLst>
                  <a:ext uri="{FF2B5EF4-FFF2-40B4-BE49-F238E27FC236}">
                    <a16:creationId xmlns:a16="http://schemas.microsoft.com/office/drawing/2014/main" id="{528972AB-E1DF-49D6-B3D1-AE85E42715F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5" name="Oval 6">
                <a:extLst>
                  <a:ext uri="{FF2B5EF4-FFF2-40B4-BE49-F238E27FC236}">
                    <a16:creationId xmlns:a16="http://schemas.microsoft.com/office/drawing/2014/main" id="{056395D3-D278-4315-AA01-84C006911BE4}"/>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6" name="Oval 7">
                <a:extLst>
                  <a:ext uri="{FF2B5EF4-FFF2-40B4-BE49-F238E27FC236}">
                    <a16:creationId xmlns:a16="http://schemas.microsoft.com/office/drawing/2014/main" id="{F5379CD8-0FAE-42CE-B737-5C327F04976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7" name="Oval 8">
                <a:extLst>
                  <a:ext uri="{FF2B5EF4-FFF2-40B4-BE49-F238E27FC236}">
                    <a16:creationId xmlns:a16="http://schemas.microsoft.com/office/drawing/2014/main" id="{E3DB84C5-97A9-4CA1-89EF-E7D17148DDF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8" name="Oval 9">
                <a:extLst>
                  <a:ext uri="{FF2B5EF4-FFF2-40B4-BE49-F238E27FC236}">
                    <a16:creationId xmlns:a16="http://schemas.microsoft.com/office/drawing/2014/main" id="{DE8F5F2F-8F21-4296-A4BB-8D87ACB9B8FE}"/>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69" name="Oval 10">
                <a:extLst>
                  <a:ext uri="{FF2B5EF4-FFF2-40B4-BE49-F238E27FC236}">
                    <a16:creationId xmlns:a16="http://schemas.microsoft.com/office/drawing/2014/main" id="{AFD83DAC-8520-4F7E-92FE-2DA048DA14A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70" name="Oval 11">
                <a:extLst>
                  <a:ext uri="{FF2B5EF4-FFF2-40B4-BE49-F238E27FC236}">
                    <a16:creationId xmlns:a16="http://schemas.microsoft.com/office/drawing/2014/main" id="{91B4B0BA-D06C-4AA4-BB17-7B94E08E66BA}"/>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71" name="Oval 12">
                <a:extLst>
                  <a:ext uri="{FF2B5EF4-FFF2-40B4-BE49-F238E27FC236}">
                    <a16:creationId xmlns:a16="http://schemas.microsoft.com/office/drawing/2014/main" id="{9E1C0176-857B-42F5-92D7-8A467B09A3F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6" name="Straight Connector 5">
            <a:extLst>
              <a:ext uri="{FF2B5EF4-FFF2-40B4-BE49-F238E27FC236}">
                <a16:creationId xmlns:a16="http://schemas.microsoft.com/office/drawing/2014/main" id="{B6DCC7E4-BAD5-4BB5-9F92-3F7383FA6C0B}"/>
              </a:ext>
            </a:extLst>
          </p:cNvPr>
          <p:cNvCxnSpPr/>
          <p:nvPr/>
        </p:nvCxnSpPr>
        <p:spPr>
          <a:xfrm>
            <a:off x="11002566" y="1849760"/>
            <a:ext cx="0" cy="49406"/>
          </a:xfrm>
          <a:prstGeom prst="line">
            <a:avLst/>
          </a:prstGeom>
          <a:noFill/>
          <a:ln w="19050">
            <a:solidFill>
              <a:schemeClr val="accent5"/>
            </a:solidFill>
          </a:ln>
        </p:spPr>
        <p:style>
          <a:lnRef idx="0">
            <a:scrgbClr r="0" g="0" b="0"/>
          </a:lnRef>
          <a:fillRef idx="0">
            <a:scrgbClr r="0" g="0" b="0"/>
          </a:fillRef>
          <a:effectRef idx="0">
            <a:scrgbClr r="0" g="0" b="0"/>
          </a:effectRef>
          <a:fontRef idx="minor">
            <a:schemeClr val="lt1"/>
          </a:fontRef>
        </p:style>
      </p:cxnSp>
      <p:cxnSp>
        <p:nvCxnSpPr>
          <p:cNvPr id="173" name="Connector: Elbow 172">
            <a:extLst>
              <a:ext uri="{FF2B5EF4-FFF2-40B4-BE49-F238E27FC236}">
                <a16:creationId xmlns:a16="http://schemas.microsoft.com/office/drawing/2014/main" id="{1962387B-51D0-42E7-8FBF-3095FF34F01D}"/>
              </a:ext>
              <a:ext uri="{C183D7F6-B498-43B3-948B-1728B52AA6E4}">
                <adec:decorative xmlns:adec="http://schemas.microsoft.com/office/drawing/2017/decorative" val="1"/>
              </a:ext>
            </a:extLst>
          </p:cNvPr>
          <p:cNvCxnSpPr>
            <a:cxnSpLocks/>
            <a:stCxn id="805" idx="1"/>
            <a:endCxn id="716" idx="3"/>
          </p:cNvCxnSpPr>
          <p:nvPr/>
        </p:nvCxnSpPr>
        <p:spPr>
          <a:xfrm rot="10800000" flipV="1">
            <a:off x="3397628" y="4730705"/>
            <a:ext cx="614668" cy="670531"/>
          </a:xfrm>
          <a:prstGeom prst="bentConnector3">
            <a:avLst>
              <a:gd name="adj1" fmla="val 48838"/>
            </a:avLst>
          </a:prstGeom>
          <a:ln w="25400">
            <a:solidFill>
              <a:schemeClr val="accent5"/>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pic>
        <p:nvPicPr>
          <p:cNvPr id="176" name="Picture 175">
            <a:extLst>
              <a:ext uri="{FF2B5EF4-FFF2-40B4-BE49-F238E27FC236}">
                <a16:creationId xmlns:a16="http://schemas.microsoft.com/office/drawing/2014/main" id="{BF18C3DF-9122-4FD7-A0D6-433DE3EE23AD}"/>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bwMode="invGray">
          <a:xfrm>
            <a:off x="10435188" y="617180"/>
            <a:ext cx="813364" cy="174232"/>
          </a:xfrm>
          <a:prstGeom prst="rect">
            <a:avLst/>
          </a:prstGeom>
        </p:spPr>
      </p:pic>
    </p:spTree>
    <p:extLst>
      <p:ext uri="{BB962C8B-B14F-4D97-AF65-F5344CB8AC3E}">
        <p14:creationId xmlns:p14="http://schemas.microsoft.com/office/powerpoint/2010/main" val="3260416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500"/>
                                        <p:tgtEl>
                                          <p:spTgt spid="7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500"/>
                                        <p:tgtEl>
                                          <p:spTgt spid="77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78"/>
                                        </p:tgtEl>
                                        <p:attrNameLst>
                                          <p:attrName>style.visibility</p:attrName>
                                        </p:attrNameLst>
                                      </p:cBhvr>
                                      <p:to>
                                        <p:strVal val="visible"/>
                                      </p:to>
                                    </p:set>
                                    <p:animEffect transition="in" filter="fade">
                                      <p:cBhvr>
                                        <p:cTn id="14" dur="500"/>
                                        <p:tgtEl>
                                          <p:spTgt spid="77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77"/>
                                        </p:tgtEl>
                                        <p:attrNameLst>
                                          <p:attrName>style.visibility</p:attrName>
                                        </p:attrNameLst>
                                      </p:cBhvr>
                                      <p:to>
                                        <p:strVal val="visible"/>
                                      </p:to>
                                    </p:set>
                                    <p:animEffect transition="in" filter="fade">
                                      <p:cBhvr>
                                        <p:cTn id="17" dur="500"/>
                                        <p:tgtEl>
                                          <p:spTgt spid="77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92"/>
                                        </p:tgtEl>
                                        <p:attrNameLst>
                                          <p:attrName>style.visibility</p:attrName>
                                        </p:attrNameLst>
                                      </p:cBhvr>
                                      <p:to>
                                        <p:strVal val="visible"/>
                                      </p:to>
                                    </p:set>
                                    <p:animEffect transition="in" filter="fade">
                                      <p:cBhvr>
                                        <p:cTn id="21" dur="500"/>
                                        <p:tgtEl>
                                          <p:spTgt spid="79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9"/>
                                        </p:tgtEl>
                                        <p:attrNameLst>
                                          <p:attrName>style.visibility</p:attrName>
                                        </p:attrNameLst>
                                      </p:cBhvr>
                                      <p:to>
                                        <p:strVal val="visible"/>
                                      </p:to>
                                    </p:set>
                                    <p:animEffect transition="in" filter="fade">
                                      <p:cBhvr>
                                        <p:cTn id="24" dur="500"/>
                                        <p:tgtEl>
                                          <p:spTgt spid="8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81"/>
                                        </p:tgtEl>
                                        <p:attrNameLst>
                                          <p:attrName>style.visibility</p:attrName>
                                        </p:attrNameLst>
                                      </p:cBhvr>
                                      <p:to>
                                        <p:strVal val="visible"/>
                                      </p:to>
                                    </p:set>
                                    <p:animEffect transition="in" filter="wipe(down)">
                                      <p:cBhvr>
                                        <p:cTn id="29" dur="500"/>
                                        <p:tgtEl>
                                          <p:spTgt spid="681"/>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769"/>
                                        </p:tgtEl>
                                        <p:attrNameLst>
                                          <p:attrName>style.visibility</p:attrName>
                                        </p:attrNameLst>
                                      </p:cBhvr>
                                      <p:to>
                                        <p:strVal val="visible"/>
                                      </p:to>
                                    </p:set>
                                    <p:animEffect transition="in" filter="wipe(down)">
                                      <p:cBhvr>
                                        <p:cTn id="33" dur="500"/>
                                        <p:tgtEl>
                                          <p:spTgt spid="769"/>
                                        </p:tgtEl>
                                      </p:cBhvr>
                                    </p:animEffect>
                                  </p:childTnLst>
                                </p:cTn>
                              </p:par>
                              <p:par>
                                <p:cTn id="34" presetID="10" presetClass="entr" presetSubtype="0" fill="hold" nodeType="withEffect">
                                  <p:stCondLst>
                                    <p:cond delay="0"/>
                                  </p:stCondLst>
                                  <p:childTnLst>
                                    <p:set>
                                      <p:cBhvr>
                                        <p:cTn id="35" dur="1" fill="hold">
                                          <p:stCondLst>
                                            <p:cond delay="0"/>
                                          </p:stCondLst>
                                        </p:cTn>
                                        <p:tgtEl>
                                          <p:spTgt spid="780"/>
                                        </p:tgtEl>
                                        <p:attrNameLst>
                                          <p:attrName>style.visibility</p:attrName>
                                        </p:attrNameLst>
                                      </p:cBhvr>
                                      <p:to>
                                        <p:strVal val="visible"/>
                                      </p:to>
                                    </p:set>
                                    <p:animEffect transition="in" filter="fade">
                                      <p:cBhvr>
                                        <p:cTn id="36" dur="500"/>
                                        <p:tgtEl>
                                          <p:spTgt spid="780"/>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20"/>
                                        </p:tgtEl>
                                        <p:attrNameLst>
                                          <p:attrName>style.visibility</p:attrName>
                                        </p:attrNameLst>
                                      </p:cBhvr>
                                      <p:to>
                                        <p:strVal val="visible"/>
                                      </p:to>
                                    </p:set>
                                    <p:animEffect transition="in" filter="wipe(left)">
                                      <p:cBhvr>
                                        <p:cTn id="40" dur="500"/>
                                        <p:tgtEl>
                                          <p:spTgt spid="8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09"/>
                                        </p:tgtEl>
                                        <p:attrNameLst>
                                          <p:attrName>style.visibility</p:attrName>
                                        </p:attrNameLst>
                                      </p:cBhvr>
                                      <p:to>
                                        <p:strVal val="visible"/>
                                      </p:to>
                                    </p:set>
                                    <p:animEffect transition="in" filter="wipe(left)">
                                      <p:cBhvr>
                                        <p:cTn id="45" dur="500"/>
                                        <p:tgtEl>
                                          <p:spTgt spid="8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95"/>
                                        </p:tgtEl>
                                        <p:attrNameLst>
                                          <p:attrName>style.visibility</p:attrName>
                                        </p:attrNameLst>
                                      </p:cBhvr>
                                      <p:to>
                                        <p:strVal val="visible"/>
                                      </p:to>
                                    </p:set>
                                    <p:animEffect transition="in" filter="fade">
                                      <p:cBhvr>
                                        <p:cTn id="48" dur="500"/>
                                        <p:tgtEl>
                                          <p:spTgt spid="7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88"/>
                                        </p:tgtEl>
                                        <p:attrNameLst>
                                          <p:attrName>style.visibility</p:attrName>
                                        </p:attrNameLst>
                                      </p:cBhvr>
                                      <p:to>
                                        <p:strVal val="visible"/>
                                      </p:to>
                                    </p:set>
                                    <p:animEffect transition="in" filter="fade">
                                      <p:cBhvr>
                                        <p:cTn id="53" dur="500"/>
                                        <p:tgtEl>
                                          <p:spTgt spid="788"/>
                                        </p:tgtEl>
                                      </p:cBhvr>
                                    </p:animEffect>
                                  </p:childTnLst>
                                </p:cTn>
                              </p:par>
                              <p:par>
                                <p:cTn id="54" presetID="10" presetClass="entr" presetSubtype="0" fill="hold" nodeType="withEffect">
                                  <p:stCondLst>
                                    <p:cond delay="0"/>
                                  </p:stCondLst>
                                  <p:childTnLst>
                                    <p:set>
                                      <p:cBhvr>
                                        <p:cTn id="55" dur="1" fill="hold">
                                          <p:stCondLst>
                                            <p:cond delay="0"/>
                                          </p:stCondLst>
                                        </p:cTn>
                                        <p:tgtEl>
                                          <p:spTgt spid="784"/>
                                        </p:tgtEl>
                                        <p:attrNameLst>
                                          <p:attrName>style.visibility</p:attrName>
                                        </p:attrNameLst>
                                      </p:cBhvr>
                                      <p:to>
                                        <p:strVal val="visible"/>
                                      </p:to>
                                    </p:set>
                                    <p:animEffect transition="in" filter="fade">
                                      <p:cBhvr>
                                        <p:cTn id="56" dur="500"/>
                                        <p:tgtEl>
                                          <p:spTgt spid="784"/>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824"/>
                                        </p:tgtEl>
                                        <p:attrNameLst>
                                          <p:attrName>style.visibility</p:attrName>
                                        </p:attrNameLst>
                                      </p:cBhvr>
                                      <p:to>
                                        <p:strVal val="visible"/>
                                      </p:to>
                                    </p:set>
                                    <p:animEffect transition="in" filter="wipe(down)">
                                      <p:cBhvr>
                                        <p:cTn id="60" dur="500"/>
                                        <p:tgtEl>
                                          <p:spTgt spid="824"/>
                                        </p:tgtEl>
                                      </p:cBhvr>
                                    </p:animEffect>
                                  </p:childTnLst>
                                </p:cTn>
                              </p:par>
                              <p:par>
                                <p:cTn id="61" presetID="22" presetClass="entr" presetSubtype="4" fill="hold" nodeType="withEffect">
                                  <p:stCondLst>
                                    <p:cond delay="0"/>
                                  </p:stCondLst>
                                  <p:childTnLst>
                                    <p:set>
                                      <p:cBhvr>
                                        <p:cTn id="62" dur="1" fill="hold">
                                          <p:stCondLst>
                                            <p:cond delay="0"/>
                                          </p:stCondLst>
                                        </p:cTn>
                                        <p:tgtEl>
                                          <p:spTgt spid="825"/>
                                        </p:tgtEl>
                                        <p:attrNameLst>
                                          <p:attrName>style.visibility</p:attrName>
                                        </p:attrNameLst>
                                      </p:cBhvr>
                                      <p:to>
                                        <p:strVal val="visible"/>
                                      </p:to>
                                    </p:set>
                                    <p:animEffect transition="in" filter="wipe(down)">
                                      <p:cBhvr>
                                        <p:cTn id="63" dur="500"/>
                                        <p:tgtEl>
                                          <p:spTgt spid="8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9"/>
                                        </p:tgtEl>
                                        <p:attrNameLst>
                                          <p:attrName>style.visibility</p:attrName>
                                        </p:attrNameLst>
                                      </p:cBhvr>
                                      <p:to>
                                        <p:strVal val="visible"/>
                                      </p:to>
                                    </p:set>
                                    <p:animEffect transition="in" filter="fade">
                                      <p:cBhvr>
                                        <p:cTn id="66" dur="500"/>
                                        <p:tgtEl>
                                          <p:spTgt spid="78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5"/>
                                        </p:tgtEl>
                                        <p:attrNameLst>
                                          <p:attrName>style.visibility</p:attrName>
                                        </p:attrNameLst>
                                      </p:cBhvr>
                                      <p:to>
                                        <p:strVal val="visible"/>
                                      </p:to>
                                    </p:set>
                                    <p:animEffect transition="in" filter="fade">
                                      <p:cBhvr>
                                        <p:cTn id="69" dur="500"/>
                                        <p:tgtEl>
                                          <p:spTgt spid="77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17"/>
                                        </p:tgtEl>
                                        <p:attrNameLst>
                                          <p:attrName>style.visibility</p:attrName>
                                        </p:attrNameLst>
                                      </p:cBhvr>
                                      <p:to>
                                        <p:strVal val="visible"/>
                                      </p:to>
                                    </p:set>
                                    <p:animEffect transition="in" filter="fade">
                                      <p:cBhvr>
                                        <p:cTn id="72" dur="500"/>
                                        <p:tgtEl>
                                          <p:spTgt spid="8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38"/>
                                        </p:tgtEl>
                                        <p:attrNameLst>
                                          <p:attrName>style.visibility</p:attrName>
                                        </p:attrNameLst>
                                      </p:cBhvr>
                                      <p:to>
                                        <p:strVal val="visible"/>
                                      </p:to>
                                    </p:set>
                                    <p:animEffect transition="in" filter="fade">
                                      <p:cBhvr>
                                        <p:cTn id="77" dur="500"/>
                                        <p:tgtEl>
                                          <p:spTgt spid="8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31"/>
                                        </p:tgtEl>
                                        <p:attrNameLst>
                                          <p:attrName>style.visibility</p:attrName>
                                        </p:attrNameLst>
                                      </p:cBhvr>
                                      <p:to>
                                        <p:strVal val="visible"/>
                                      </p:to>
                                    </p:set>
                                    <p:animEffect transition="in" filter="wipe(left)">
                                      <p:cBhvr>
                                        <p:cTn id="82" dur="500"/>
                                        <p:tgtEl>
                                          <p:spTgt spid="831"/>
                                        </p:tgtEl>
                                      </p:cBhvr>
                                    </p:animEffect>
                                  </p:childTnLst>
                                </p:cTn>
                              </p:par>
                              <p:par>
                                <p:cTn id="83" presetID="22" presetClass="entr" presetSubtype="8" fill="hold" nodeType="withEffect">
                                  <p:stCondLst>
                                    <p:cond delay="0"/>
                                  </p:stCondLst>
                                  <p:childTnLst>
                                    <p:set>
                                      <p:cBhvr>
                                        <p:cTn id="84" dur="1" fill="hold">
                                          <p:stCondLst>
                                            <p:cond delay="0"/>
                                          </p:stCondLst>
                                        </p:cTn>
                                        <p:tgtEl>
                                          <p:spTgt spid="830"/>
                                        </p:tgtEl>
                                        <p:attrNameLst>
                                          <p:attrName>style.visibility</p:attrName>
                                        </p:attrNameLst>
                                      </p:cBhvr>
                                      <p:to>
                                        <p:strVal val="visible"/>
                                      </p:to>
                                    </p:set>
                                    <p:animEffect transition="in" filter="wipe(left)">
                                      <p:cBhvr>
                                        <p:cTn id="85" dur="500"/>
                                        <p:tgtEl>
                                          <p:spTgt spid="830"/>
                                        </p:tgtEl>
                                      </p:cBhvr>
                                    </p:animEffect>
                                  </p:childTnLst>
                                </p:cTn>
                              </p:par>
                              <p:par>
                                <p:cTn id="86" presetID="22" presetClass="entr" presetSubtype="8"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wipe(left)">
                                      <p:cBhvr>
                                        <p:cTn id="88" dur="500"/>
                                        <p:tgtEl>
                                          <p:spTgt spid="173"/>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05"/>
                                        </p:tgtEl>
                                        <p:attrNameLst>
                                          <p:attrName>style.visibility</p:attrName>
                                        </p:attrNameLst>
                                      </p:cBhvr>
                                      <p:to>
                                        <p:strVal val="visible"/>
                                      </p:to>
                                    </p:set>
                                    <p:animEffect transition="in" filter="fade">
                                      <p:cBhvr>
                                        <p:cTn id="92" dur="250"/>
                                        <p:tgtEl>
                                          <p:spTgt spid="805"/>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804"/>
                                        </p:tgtEl>
                                        <p:attrNameLst>
                                          <p:attrName>style.visibility</p:attrName>
                                        </p:attrNameLst>
                                      </p:cBhvr>
                                      <p:to>
                                        <p:strVal val="visible"/>
                                      </p:to>
                                    </p:set>
                                    <p:animEffect transition="in" filter="wipe(left)">
                                      <p:cBhvr>
                                        <p:cTn id="96" dur="250"/>
                                        <p:tgtEl>
                                          <p:spTgt spid="80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796"/>
                                        </p:tgtEl>
                                        <p:attrNameLst>
                                          <p:attrName>style.visibility</p:attrName>
                                        </p:attrNameLst>
                                      </p:cBhvr>
                                      <p:to>
                                        <p:strVal val="visible"/>
                                      </p:to>
                                    </p:set>
                                    <p:animEffect transition="in" filter="fade">
                                      <p:cBhvr>
                                        <p:cTn id="100" dur="250"/>
                                        <p:tgtEl>
                                          <p:spTgt spid="796"/>
                                        </p:tgtEl>
                                      </p:cBhvr>
                                    </p:animEffect>
                                  </p:childTnLst>
                                </p:cTn>
                              </p:par>
                            </p:childTnLst>
                          </p:cTn>
                        </p:par>
                        <p:par>
                          <p:cTn id="101" fill="hold">
                            <p:stCondLst>
                              <p:cond delay="1250"/>
                            </p:stCondLst>
                            <p:childTnLst>
                              <p:par>
                                <p:cTn id="102" presetID="22" presetClass="entr" presetSubtype="8" fill="hold" nodeType="afterEffect">
                                  <p:stCondLst>
                                    <p:cond delay="0"/>
                                  </p:stCondLst>
                                  <p:childTnLst>
                                    <p:set>
                                      <p:cBhvr>
                                        <p:cTn id="103" dur="1" fill="hold">
                                          <p:stCondLst>
                                            <p:cond delay="0"/>
                                          </p:stCondLst>
                                        </p:cTn>
                                        <p:tgtEl>
                                          <p:spTgt spid="808"/>
                                        </p:tgtEl>
                                        <p:attrNameLst>
                                          <p:attrName>style.visibility</p:attrName>
                                        </p:attrNameLst>
                                      </p:cBhvr>
                                      <p:to>
                                        <p:strVal val="visible"/>
                                      </p:to>
                                    </p:set>
                                    <p:animEffect transition="in" filter="wipe(left)">
                                      <p:cBhvr>
                                        <p:cTn id="104" dur="250"/>
                                        <p:tgtEl>
                                          <p:spTgt spid="808"/>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807"/>
                                        </p:tgtEl>
                                        <p:attrNameLst>
                                          <p:attrName>style.visibility</p:attrName>
                                        </p:attrNameLst>
                                      </p:cBhvr>
                                      <p:to>
                                        <p:strVal val="visible"/>
                                      </p:to>
                                    </p:set>
                                    <p:animEffect transition="in" filter="fade">
                                      <p:cBhvr>
                                        <p:cTn id="108" dur="250"/>
                                        <p:tgtEl>
                                          <p:spTgt spid="80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29"/>
                                        </p:tgtEl>
                                        <p:attrNameLst>
                                          <p:attrName>style.visibility</p:attrName>
                                        </p:attrNameLst>
                                      </p:cBhvr>
                                      <p:to>
                                        <p:strVal val="visible"/>
                                      </p:to>
                                    </p:set>
                                    <p:animEffect transition="in" filter="wipe(left)">
                                      <p:cBhvr>
                                        <p:cTn id="113" dur="250"/>
                                        <p:tgtEl>
                                          <p:spTgt spid="8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4"/>
                                        </p:tgtEl>
                                        <p:attrNameLst>
                                          <p:attrName>style.visibility</p:attrName>
                                        </p:attrNameLst>
                                      </p:cBhvr>
                                      <p:to>
                                        <p:strVal val="visible"/>
                                      </p:to>
                                    </p:set>
                                    <p:animEffect transition="in" filter="fade">
                                      <p:cBhvr>
                                        <p:cTn id="116" dur="500"/>
                                        <p:tgtEl>
                                          <p:spTgt spid="1054"/>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794"/>
                                        </p:tgtEl>
                                        <p:attrNameLst>
                                          <p:attrName>style.visibility</p:attrName>
                                        </p:attrNameLst>
                                      </p:cBhvr>
                                      <p:to>
                                        <p:strVal val="visible"/>
                                      </p:to>
                                    </p:set>
                                    <p:animEffect transition="in" filter="wipe(down)">
                                      <p:cBhvr>
                                        <p:cTn id="120" dur="500"/>
                                        <p:tgtEl>
                                          <p:spTgt spid="7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32"/>
                                        </p:tgtEl>
                                        <p:attrNameLst>
                                          <p:attrName>style.visibility</p:attrName>
                                        </p:attrNameLst>
                                      </p:cBhvr>
                                      <p:to>
                                        <p:strVal val="visible"/>
                                      </p:to>
                                    </p:set>
                                    <p:animEffect transition="in" filter="fade">
                                      <p:cBhvr>
                                        <p:cTn id="123" dur="250"/>
                                        <p:tgtEl>
                                          <p:spTgt spid="832"/>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803"/>
                                        </p:tgtEl>
                                        <p:attrNameLst>
                                          <p:attrName>style.visibility</p:attrName>
                                        </p:attrNameLst>
                                      </p:cBhvr>
                                      <p:to>
                                        <p:strVal val="visible"/>
                                      </p:to>
                                    </p:set>
                                    <p:animEffect transition="in" filter="fade">
                                      <p:cBhvr>
                                        <p:cTn id="126" dur="250"/>
                                        <p:tgtEl>
                                          <p:spTgt spid="80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68"/>
                                        </p:tgtEl>
                                        <p:attrNameLst>
                                          <p:attrName>style.visibility</p:attrName>
                                        </p:attrNameLst>
                                      </p:cBhvr>
                                      <p:to>
                                        <p:strVal val="visible"/>
                                      </p:to>
                                    </p:set>
                                    <p:animEffect transition="in" filter="fade">
                                      <p:cBhvr>
                                        <p:cTn id="129" dur="250"/>
                                        <p:tgtEl>
                                          <p:spTgt spid="768"/>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806"/>
                                        </p:tgtEl>
                                        <p:attrNameLst>
                                          <p:attrName>style.visibility</p:attrName>
                                        </p:attrNameLst>
                                      </p:cBhvr>
                                      <p:to>
                                        <p:strVal val="visible"/>
                                      </p:to>
                                    </p:set>
                                    <p:animEffect transition="in" filter="fade">
                                      <p:cBhvr>
                                        <p:cTn id="133" dur="500"/>
                                        <p:tgtEl>
                                          <p:spTgt spid="806"/>
                                        </p:tgtEl>
                                      </p:cBhvr>
                                    </p:animEffect>
                                  </p:childTnLst>
                                </p:cTn>
                              </p:par>
                              <p:par>
                                <p:cTn id="134" presetID="10" presetClass="entr" presetSubtype="0" fill="hold" nodeType="withEffect">
                                  <p:stCondLst>
                                    <p:cond delay="0"/>
                                  </p:stCondLst>
                                  <p:childTnLst>
                                    <p:set>
                                      <p:cBhvr>
                                        <p:cTn id="135" dur="1" fill="hold">
                                          <p:stCondLst>
                                            <p:cond delay="0"/>
                                          </p:stCondLst>
                                        </p:cTn>
                                        <p:tgtEl>
                                          <p:spTgt spid="176"/>
                                        </p:tgtEl>
                                        <p:attrNameLst>
                                          <p:attrName>style.visibility</p:attrName>
                                        </p:attrNameLst>
                                      </p:cBhvr>
                                      <p:to>
                                        <p:strVal val="visible"/>
                                      </p:to>
                                    </p:set>
                                    <p:animEffect transition="in" filter="fade">
                                      <p:cBhvr>
                                        <p:cTn id="136" dur="500"/>
                                        <p:tgtEl>
                                          <p:spTgt spid="17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34"/>
                                        </p:tgtEl>
                                        <p:attrNameLst>
                                          <p:attrName>style.visibility</p:attrName>
                                        </p:attrNameLst>
                                      </p:cBhvr>
                                      <p:to>
                                        <p:strVal val="visible"/>
                                      </p:to>
                                    </p:set>
                                    <p:animEffect transition="in" filter="fade">
                                      <p:cBhvr>
                                        <p:cTn id="139" dur="250"/>
                                        <p:tgtEl>
                                          <p:spTgt spid="834"/>
                                        </p:tgtEl>
                                      </p:cBhvr>
                                    </p:animEffect>
                                  </p:childTnLst>
                                </p:cTn>
                              </p:par>
                              <p:par>
                                <p:cTn id="140" presetID="10" presetClass="entr" presetSubtype="0" fill="hold" nodeType="withEffect">
                                  <p:stCondLst>
                                    <p:cond delay="0"/>
                                  </p:stCondLst>
                                  <p:childTnLst>
                                    <p:set>
                                      <p:cBhvr>
                                        <p:cTn id="141" dur="1" fill="hold">
                                          <p:stCondLst>
                                            <p:cond delay="0"/>
                                          </p:stCondLst>
                                        </p:cTn>
                                        <p:tgtEl>
                                          <p:spTgt spid="10"/>
                                        </p:tgtEl>
                                        <p:attrNameLst>
                                          <p:attrName>style.visibility</p:attrName>
                                        </p:attrNameLst>
                                      </p:cBhvr>
                                      <p:to>
                                        <p:strVal val="visible"/>
                                      </p:to>
                                    </p:set>
                                    <p:animEffect transition="in" filter="fade">
                                      <p:cBhvr>
                                        <p:cTn id="142" dur="250"/>
                                        <p:tgtEl>
                                          <p:spTgt spid="1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38"/>
                                        </p:tgtEl>
                                        <p:attrNameLst>
                                          <p:attrName>style.visibility</p:attrName>
                                        </p:attrNameLst>
                                      </p:cBhvr>
                                      <p:to>
                                        <p:strVal val="visible"/>
                                      </p:to>
                                    </p:set>
                                    <p:animEffect transition="in" filter="fade">
                                      <p:cBhvr>
                                        <p:cTn id="145" dur="500"/>
                                        <p:tgtEl>
                                          <p:spTgt spid="103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49"/>
                                        </p:tgtEl>
                                        <p:attrNameLst>
                                          <p:attrName>style.visibility</p:attrName>
                                        </p:attrNameLst>
                                      </p:cBhvr>
                                      <p:to>
                                        <p:strVal val="visible"/>
                                      </p:to>
                                    </p:set>
                                    <p:animEffect transition="in" filter="fade">
                                      <p:cBhvr>
                                        <p:cTn id="148" dur="500"/>
                                        <p:tgtEl>
                                          <p:spTgt spid="1049"/>
                                        </p:tgtEl>
                                      </p:cBhvr>
                                    </p:animEffect>
                                  </p:childTnLst>
                                </p:cTn>
                              </p:par>
                              <p:par>
                                <p:cTn id="149" presetID="10" presetClass="entr" presetSubtype="0" fill="hold" nodeType="withEffect">
                                  <p:stCondLst>
                                    <p:cond delay="0"/>
                                  </p:stCondLst>
                                  <p:childTnLst>
                                    <p:set>
                                      <p:cBhvr>
                                        <p:cTn id="150" dur="1" fill="hold">
                                          <p:stCondLst>
                                            <p:cond delay="0"/>
                                          </p:stCondLst>
                                        </p:cTn>
                                        <p:tgtEl>
                                          <p:spTgt spid="161"/>
                                        </p:tgtEl>
                                        <p:attrNameLst>
                                          <p:attrName>style.visibility</p:attrName>
                                        </p:attrNameLst>
                                      </p:cBhvr>
                                      <p:to>
                                        <p:strVal val="visible"/>
                                      </p:to>
                                    </p:set>
                                    <p:animEffect transition="in" filter="fade">
                                      <p:cBhvr>
                                        <p:cTn id="151" dur="250"/>
                                        <p:tgtEl>
                                          <p:spTgt spid="161"/>
                                        </p:tgtEl>
                                      </p:cBhvr>
                                    </p:animEffect>
                                  </p:childTnLst>
                                </p:cTn>
                              </p:par>
                              <p:par>
                                <p:cTn id="152" presetID="10" presetClass="entr" presetSubtype="0" fill="hold" nodeType="with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p:bldP spid="775" grpId="0" animBg="1"/>
      <p:bldP spid="776" grpId="0"/>
      <p:bldP spid="777" grpId="0"/>
      <p:bldP spid="778" grpId="0"/>
      <p:bldP spid="779" grpId="0"/>
      <p:bldP spid="788" grpId="0" animBg="1"/>
      <p:bldP spid="789" grpId="0" animBg="1"/>
      <p:bldP spid="795" grpId="0"/>
      <p:bldP spid="803" grpId="0" animBg="1"/>
      <p:bldP spid="805" grpId="0" animBg="1"/>
      <p:bldP spid="806" grpId="0"/>
      <p:bldP spid="807" grpId="0" animBg="1"/>
      <p:bldP spid="817" grpId="0" animBg="1"/>
      <p:bldP spid="819" grpId="0"/>
      <p:bldP spid="832" grpId="0" animBg="1"/>
      <p:bldP spid="834" grpId="0" animBg="1"/>
      <p:bldP spid="1038" grpId="0" animBg="1"/>
      <p:bldP spid="1049" grpId="0"/>
      <p:bldP spid="10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rPr>
              <a:t>IT Security is Complex</a:t>
            </a:r>
            <a:endParaRPr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Many Devices, Users, &amp; Connections</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rPr>
              <a:t>“Trusted network” security strategy</a:t>
            </a:r>
            <a:endParaRPr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Initial attacks were network based</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 simple and economical</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565150" lvl="1" indent="-215900">
              <a:buFont typeface="Arial" panose="020B0604020202020204" pitchFamily="34" charset="0"/>
              <a:buChar char="•"/>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Accepted lower security within </a:t>
            </a:r>
            <a:r>
              <a:rPr lang="en-US" sz="1600">
                <a:gradFill>
                  <a:gsLst>
                    <a:gs pos="2917">
                      <a:srgbClr val="1A1A1A"/>
                    </a:gs>
                    <a:gs pos="30000">
                      <a:srgbClr val="1A1A1A"/>
                    </a:gs>
                  </a:gsLst>
                  <a:lin ang="5400000" scaled="0"/>
                </a:gradFill>
                <a:latin typeface="Segoe UI"/>
                <a:ea typeface="Segoe UI Black"/>
                <a:cs typeface="Segoe UI"/>
              </a:rPr>
              <a:t>the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network</a:t>
            </a:r>
            <a:endParaRPr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endParaRPr>
          </a:p>
          <a:p>
            <a:pPr marL="349250" indent="-349250">
              <a:buFont typeface="+mj-lt"/>
              <a:buAutoNum type="arabicPeriod" startAt="3"/>
              <a:defRPr/>
            </a:pPr>
            <a:r>
              <a:rPr kumimoji="0" lang="en-US" sz="2000" b="1" i="0" u="none" strike="noStrike" kern="1200" cap="none" spc="0" normalizeH="0" baseline="0" noProof="0">
                <a:ln>
                  <a:noFill/>
                </a:ln>
                <a:solidFill>
                  <a:srgbClr val="0078D4"/>
                </a:solidFill>
                <a:effectLst/>
                <a:uLnTx/>
                <a:uFillTx/>
                <a:latin typeface="Segoe UI Semibold"/>
                <a:ea typeface="Segoe UI Black"/>
              </a:rPr>
              <a:t>Assets increasingly leave </a:t>
            </a:r>
            <a:r>
              <a:rPr lang="en-US" sz="2000" b="1">
                <a:solidFill>
                  <a:srgbClr val="0078D4"/>
                </a:solidFill>
                <a:latin typeface="Segoe UI Semibold"/>
                <a:ea typeface="Segoe UI Black"/>
              </a:rPr>
              <a:t>the </a:t>
            </a:r>
            <a:r>
              <a:rPr kumimoji="0" lang="en-US" sz="2000" b="1" i="0" u="none" strike="noStrike" kern="1200" cap="none" spc="0" normalizeH="0" baseline="0" noProof="0">
                <a:ln>
                  <a:noFill/>
                </a:ln>
                <a:solidFill>
                  <a:srgbClr val="0078D4"/>
                </a:solidFill>
                <a:effectLst/>
                <a:uLnTx/>
                <a:uFillTx/>
                <a:latin typeface="Segoe UI Semibold"/>
                <a:ea typeface="Segoe UI Black"/>
              </a:rPr>
              <a:t>network</a:t>
            </a:r>
            <a:endParaRPr lang="en-US" sz="2000" b="1" i="0" u="none" strike="noStrike" kern="1200" cap="none" spc="0" normalizeH="0" baseline="0" noProof="0">
              <a:ln>
                <a:noFill/>
              </a:ln>
              <a:solidFill>
                <a:srgbClr val="0078D4"/>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78D4"/>
                </a:solidFill>
                <a:effectLst/>
                <a:uLnTx/>
                <a:uFillTx/>
                <a:latin typeface="Segoe UI"/>
                <a:ea typeface="Segoe UI Black"/>
                <a:cs typeface="Segoe UI"/>
              </a:rPr>
              <a:t>BYOD, WFH, Mobile, and SaaS</a:t>
            </a:r>
            <a:endParaRPr lang="en-US" sz="1600" b="0" i="0" u="none" strike="noStrike" kern="1200" cap="none" spc="0" normalizeH="0" baseline="0" noProof="0">
              <a:ln>
                <a:noFill/>
              </a:ln>
              <a:solidFill>
                <a:srgbClr val="0078D4"/>
              </a:solidFill>
              <a:effectLst/>
              <a:uLnTx/>
              <a:uFillTx/>
              <a:latin typeface="Segoe UI"/>
              <a:ea typeface="Segoe UI Black"/>
              <a:cs typeface="Segoe UI"/>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a:rPr>
              <a:t>Attackers shift to identity attacks</a:t>
            </a:r>
            <a:endParaRPr lang="en-US" sz="2000" b="1" i="0" u="none" strike="noStrike" kern="1200" cap="none" spc="0" normalizeH="0" baseline="0" noProof="0">
              <a:ln>
                <a:noFill/>
              </a:ln>
              <a:solidFill>
                <a:srgbClr val="FF0000"/>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Phishing and credential theft</a:t>
            </a:r>
            <a:endParaRPr lang="en-US" sz="1600" b="0" i="0" u="none" strike="noStrike" kern="1200" cap="none" spc="0" normalizeH="0" baseline="0" noProof="0">
              <a:ln>
                <a:noFill/>
              </a:ln>
              <a:solidFill>
                <a:srgbClr val="FF0000"/>
              </a:solidFill>
              <a:effectLst/>
              <a:uLnTx/>
              <a:uFillTx/>
              <a:latin typeface="Segoe UI"/>
              <a:ea typeface="Segoe UI Black"/>
              <a:cs typeface="Segoe UI"/>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Security teams often overwhelmed</a:t>
            </a:r>
            <a:endParaRPr lang="en-US" sz="1600" b="0" i="0" u="none" strike="noStrike" kern="1200" cap="none" spc="0" normalizeH="0" baseline="0" noProof="0">
              <a:ln>
                <a:noFill/>
              </a:ln>
              <a:solidFill>
                <a:srgbClr val="FF0000"/>
              </a:solidFill>
              <a:effectLst/>
              <a:uLnTx/>
              <a:uFillTx/>
              <a:latin typeface="Segoe UI"/>
              <a:ea typeface="Segoe UI Black"/>
              <a:cs typeface="Segoe UI"/>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36345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a:solidFill>
            <a:srgbClr val="E81123"/>
          </a:solidFill>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4" end="4"/>
                                            </p:txEl>
                                          </p:spTgt>
                                        </p:tgtEl>
                                        <p:attrNameLst>
                                          <p:attrName>style.visibility</p:attrName>
                                        </p:attrNameLst>
                                      </p:cBhvr>
                                      <p:to>
                                        <p:strVal val="visible"/>
                                      </p:to>
                                    </p:set>
                                    <p:animEffect transition="in" filter="fade">
                                      <p:cBhvr>
                                        <p:cTn id="28" dur="500"/>
                                        <p:tgtEl>
                                          <p:spTgt spid="6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5" end="5"/>
                                            </p:txEl>
                                          </p:spTgt>
                                        </p:tgtEl>
                                        <p:attrNameLst>
                                          <p:attrName>style.visibility</p:attrName>
                                        </p:attrNameLst>
                                      </p:cBhvr>
                                      <p:to>
                                        <p:strVal val="visible"/>
                                      </p:to>
                                    </p:set>
                                    <p:animEffect transition="in" filter="fade">
                                      <p:cBhvr>
                                        <p:cTn id="31" dur="500"/>
                                        <p:tgtEl>
                                          <p:spTgt spid="6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childTnLst>
                          </p:cTn>
                        </p:par>
                        <p:par>
                          <p:cTn id="35" fill="hold">
                            <p:stCondLst>
                              <p:cond delay="500"/>
                            </p:stCondLst>
                            <p:childTnLst>
                              <p:par>
                                <p:cTn id="36" presetID="4" presetClass="entr" presetSubtype="16"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box(in)">
                                      <p:cBhvr>
                                        <p:cTn id="38" dur="1250"/>
                                        <p:tgtEl>
                                          <p:spTgt spid="1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xEl>
                                              <p:pRg st="8" end="8"/>
                                            </p:txEl>
                                          </p:spTgt>
                                        </p:tgtEl>
                                        <p:attrNameLst>
                                          <p:attrName>style.visibility</p:attrName>
                                        </p:attrNameLst>
                                      </p:cBhvr>
                                      <p:to>
                                        <p:strVal val="visible"/>
                                      </p:to>
                                    </p:set>
                                    <p:animEffect transition="in" filter="fade">
                                      <p:cBhvr>
                                        <p:cTn id="43" dur="500"/>
                                        <p:tgtEl>
                                          <p:spTgt spid="6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xEl>
                                              <p:pRg st="9" end="9"/>
                                            </p:txEl>
                                          </p:spTgt>
                                        </p:tgtEl>
                                        <p:attrNameLst>
                                          <p:attrName>style.visibility</p:attrName>
                                        </p:attrNameLst>
                                      </p:cBhvr>
                                      <p:to>
                                        <p:strVal val="visible"/>
                                      </p:to>
                                    </p:set>
                                    <p:animEffect transition="in" filter="fade">
                                      <p:cBhvr>
                                        <p:cTn id="46" dur="500"/>
                                        <p:tgtEl>
                                          <p:spTgt spid="65">
                                            <p:txEl>
                                              <p:pRg st="9" end="9"/>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animEffect transition="in" filter="wipe(left)">
                                      <p:cBhvr>
                                        <p:cTn id="49" dur="500"/>
                                        <p:tgtEl>
                                          <p:spTgt spid="264"/>
                                        </p:tgtEl>
                                      </p:cBhvr>
                                    </p:animEffect>
                                  </p:childTnLst>
                                </p:cTn>
                              </p:par>
                              <p:par>
                                <p:cTn id="50" presetID="22" presetClass="entr" presetSubtype="8" fill="hold" nodeType="withEffect">
                                  <p:stCondLst>
                                    <p:cond delay="250"/>
                                  </p:stCondLst>
                                  <p:childTnLst>
                                    <p:set>
                                      <p:cBhvr>
                                        <p:cTn id="51" dur="1" fill="hold">
                                          <p:stCondLst>
                                            <p:cond delay="0"/>
                                          </p:stCondLst>
                                        </p:cTn>
                                        <p:tgtEl>
                                          <p:spTgt spid="271"/>
                                        </p:tgtEl>
                                        <p:attrNameLst>
                                          <p:attrName>style.visibility</p:attrName>
                                        </p:attrNameLst>
                                      </p:cBhvr>
                                      <p:to>
                                        <p:strVal val="visible"/>
                                      </p:to>
                                    </p:set>
                                    <p:animEffect transition="in" filter="wipe(left)">
                                      <p:cBhvr>
                                        <p:cTn id="52" dur="500"/>
                                        <p:tgtEl>
                                          <p:spTgt spid="271"/>
                                        </p:tgtEl>
                                      </p:cBhvr>
                                    </p:animEffect>
                                  </p:childTnLst>
                                </p:cTn>
                              </p:par>
                            </p:childTnLst>
                          </p:cTn>
                        </p:par>
                        <p:par>
                          <p:cTn id="53" fill="hold">
                            <p:stCondLst>
                              <p:cond delay="750"/>
                            </p:stCondLst>
                            <p:childTnLst>
                              <p:par>
                                <p:cTn id="54" presetID="10" presetClass="entr" presetSubtype="0" fill="hold" nodeType="afterEffect">
                                  <p:stCondLst>
                                    <p:cond delay="50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50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175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275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Consolidate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Security Strategy </a:t>
            </a:r>
            <a:r>
              <a:rPr kumimoji="0" lang="en-US" sz="2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for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business assets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(data, applications, devices)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(private &amp; public networks)</a:t>
            </a:r>
          </a:p>
        </p:txBody>
      </p: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4" y="564887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1967801" cy="170816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Dynamic access control that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explicitly validates trust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before providing access</a:t>
            </a:r>
          </a:p>
          <a:p>
            <a:pPr marL="225425" marR="0" lvl="0" indent="-225425"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Modern SecOps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rapid 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OT and Datacenter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business risk</a:t>
            </a:r>
          </a:p>
        </p:txBody>
      </p:sp>
      <p:sp>
        <p:nvSpPr>
          <p:cNvPr id="64" name="Rectangle 63">
            <a:extLst>
              <a:ext uri="{FF2B5EF4-FFF2-40B4-BE49-F238E27FC236}">
                <a16:creationId xmlns:a16="http://schemas.microsoft.com/office/drawing/2014/main" id="{588C95A9-A391-4799-8D13-5923E7D7DC3C}"/>
              </a:ext>
            </a:extLst>
          </p:cNvPr>
          <p:cNvSpPr/>
          <p:nvPr/>
        </p:nvSpPr>
        <p:spPr bwMode="auto">
          <a:xfrm>
            <a:off x="7267575" y="271581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104FCE2-868F-47A5-B2A7-05081AE03281}"/>
              </a:ext>
            </a:extLst>
          </p:cNvPr>
          <p:cNvSpPr/>
          <p:nvPr/>
        </p:nvSpPr>
        <p:spPr bwMode="auto">
          <a:xfrm>
            <a:off x="10387013"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7F8BF424-422C-4FC5-99EC-AA54C8C5F60C}"/>
              </a:ext>
            </a:extLst>
          </p:cNvPr>
          <p:cNvSpPr/>
          <p:nvPr/>
        </p:nvSpPr>
        <p:spPr bwMode="auto">
          <a:xfrm>
            <a:off x="8357596"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F622B39A-A41C-4181-9895-881222E55AF3}"/>
              </a:ext>
            </a:extLst>
          </p:cNvPr>
          <p:cNvSpPr/>
          <p:nvPr/>
        </p:nvSpPr>
        <p:spPr bwMode="auto">
          <a:xfrm>
            <a:off x="5419938" y="3512266"/>
            <a:ext cx="267891" cy="83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F284E99-2534-42C8-9D1C-E5394439FB36}"/>
              </a:ext>
            </a:extLst>
          </p:cNvPr>
          <p:cNvCxnSpPr>
            <a:stCxn id="64" idx="2"/>
            <a:endCxn id="70" idx="0"/>
          </p:cNvCxnSpPr>
          <p:nvPr/>
        </p:nvCxnSpPr>
        <p:spPr>
          <a:xfrm rot="5400000">
            <a:off x="6121150" y="2231894"/>
            <a:ext cx="713107" cy="184763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74" name="Straight Connector 71">
            <a:extLst>
              <a:ext uri="{FF2B5EF4-FFF2-40B4-BE49-F238E27FC236}">
                <a16:creationId xmlns:a16="http://schemas.microsoft.com/office/drawing/2014/main" id="{0183D4B9-0CBE-4D4B-BDC7-AD89C551C8ED}"/>
              </a:ext>
            </a:extLst>
          </p:cNvPr>
          <p:cNvCxnSpPr>
            <a:cxnSpLocks/>
            <a:stCxn id="64" idx="2"/>
            <a:endCxn id="68" idx="0"/>
          </p:cNvCxnSpPr>
          <p:nvPr/>
        </p:nvCxnSpPr>
        <p:spPr>
          <a:xfrm rot="16200000" flipH="1">
            <a:off x="7589978" y="2610701"/>
            <a:ext cx="713107" cy="1090021"/>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78" name="Straight Connector 71">
            <a:extLst>
              <a:ext uri="{FF2B5EF4-FFF2-40B4-BE49-F238E27FC236}">
                <a16:creationId xmlns:a16="http://schemas.microsoft.com/office/drawing/2014/main" id="{DCBAF79F-095D-4464-BAE0-1D12F4460394}"/>
              </a:ext>
            </a:extLst>
          </p:cNvPr>
          <p:cNvCxnSpPr>
            <a:cxnSpLocks/>
            <a:stCxn id="64" idx="2"/>
            <a:endCxn id="66" idx="0"/>
          </p:cNvCxnSpPr>
          <p:nvPr/>
        </p:nvCxnSpPr>
        <p:spPr>
          <a:xfrm rot="16200000" flipH="1">
            <a:off x="8604687" y="1595993"/>
            <a:ext cx="713107" cy="3119438"/>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Tree>
    <p:extLst>
      <p:ext uri="{BB962C8B-B14F-4D97-AF65-F5344CB8AC3E}">
        <p14:creationId xmlns:p14="http://schemas.microsoft.com/office/powerpoint/2010/main" val="2540351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22" presetClass="entr" presetSubtype="1"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up)">
                                      <p:cBhvr>
                                        <p:cTn id="22" dur="500"/>
                                        <p:tgtEl>
                                          <p:spTgt spid="7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par>
                          <p:cTn id="27" fill="hold">
                            <p:stCondLst>
                              <p:cond delay="1250"/>
                            </p:stCondLst>
                            <p:childTnLst>
                              <p:par>
                                <p:cTn id="28" presetID="22" presetClass="entr" presetSubtype="1"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wipe(up)">
                                      <p:cBhvr>
                                        <p:cTn id="30" dur="500"/>
                                        <p:tgtEl>
                                          <p:spTgt spid="74"/>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left)">
                                      <p:cBhvr>
                                        <p:cTn id="39" dur="500"/>
                                        <p:tgtEl>
                                          <p:spTgt spid="7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animBg="1"/>
      <p:bldP spid="58" grpId="0" animBg="1"/>
      <p:bldP spid="59" grpId="0" animBg="1"/>
      <p:bldP spid="60" grpId="0"/>
      <p:bldP spid="61"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8C13FE-6A72-4A4F-AB15-9025D23D585D}"/>
              </a:ext>
            </a:extLst>
          </p:cNvPr>
          <p:cNvSpPr/>
          <p:nvPr/>
        </p:nvSpPr>
        <p:spPr bwMode="auto">
          <a:xfrm>
            <a:off x="355531" y="3085671"/>
            <a:ext cx="11480938" cy="1698453"/>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gradFill>
                  <a:gsLst>
                    <a:gs pos="2917">
                      <a:schemeClr val="tx1"/>
                    </a:gs>
                    <a:gs pos="30000">
                      <a:schemeClr val="tx1"/>
                    </a:gs>
                  </a:gsLst>
                  <a:lin ang="5400000" scaled="0"/>
                </a:gradFill>
                <a:latin typeface="+mj-lt"/>
              </a:rPr>
              <a:t>Security </a:t>
            </a:r>
          </a:p>
          <a:p>
            <a:r>
              <a:rPr lang="en-US">
                <a:gradFill>
                  <a:gsLst>
                    <a:gs pos="2917">
                      <a:schemeClr val="tx1"/>
                    </a:gs>
                    <a:gs pos="30000">
                      <a:schemeClr val="tx1"/>
                    </a:gs>
                  </a:gsLst>
                  <a:lin ang="5400000" scaled="0"/>
                </a:gradFill>
                <a:latin typeface="+mj-lt"/>
              </a:rPr>
              <a:t>Operations</a:t>
            </a:r>
          </a:p>
        </p:txBody>
      </p:sp>
      <p:sp>
        <p:nvSpPr>
          <p:cNvPr id="21" name="Rectangle 20">
            <a:extLst>
              <a:ext uri="{FF2B5EF4-FFF2-40B4-BE49-F238E27FC236}">
                <a16:creationId xmlns:a16="http://schemas.microsoft.com/office/drawing/2014/main" id="{09970098-D93C-4FF2-BDBB-F3BE3A7B6AE0}"/>
              </a:ext>
            </a:extLst>
          </p:cNvPr>
          <p:cNvSpPr/>
          <p:nvPr/>
        </p:nvSpPr>
        <p:spPr bwMode="auto">
          <a:xfrm>
            <a:off x="355531" y="4850234"/>
            <a:ext cx="11480938" cy="1698453"/>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a:gradFill>
                  <a:gsLst>
                    <a:gs pos="2917">
                      <a:schemeClr val="tx1"/>
                    </a:gs>
                    <a:gs pos="30000">
                      <a:schemeClr val="tx1"/>
                    </a:gs>
                  </a:gsLst>
                  <a:lin ang="5400000" scaled="0"/>
                </a:gradFill>
                <a:latin typeface="+mj-lt"/>
              </a:rPr>
              <a:t>Key </a:t>
            </a:r>
          </a:p>
          <a:p>
            <a:r>
              <a:rPr lang="en-US">
                <a:gradFill>
                  <a:gsLst>
                    <a:gs pos="2917">
                      <a:schemeClr val="tx1"/>
                    </a:gs>
                    <a:gs pos="30000">
                      <a:schemeClr val="tx1"/>
                    </a:gs>
                  </a:gsLst>
                  <a:lin ang="5400000" scaled="0"/>
                </a:gradFill>
                <a:latin typeface="+mj-lt"/>
              </a:rPr>
              <a:t>Initiatives</a:t>
            </a:r>
          </a:p>
        </p:txBody>
      </p:sp>
      <p:sp>
        <p:nvSpPr>
          <p:cNvPr id="2" name="Title 1">
            <a:extLst>
              <a:ext uri="{FF2B5EF4-FFF2-40B4-BE49-F238E27FC236}">
                <a16:creationId xmlns:a16="http://schemas.microsoft.com/office/drawing/2014/main" id="{14CA467F-C875-42A3-9BD0-C60FF7BB972B}"/>
              </a:ext>
            </a:extLst>
          </p:cNvPr>
          <p:cNvSpPr>
            <a:spLocks noGrp="1"/>
          </p:cNvSpPr>
          <p:nvPr>
            <p:ph type="title"/>
          </p:nvPr>
        </p:nvSpPr>
        <p:spPr>
          <a:xfrm>
            <a:off x="588963" y="209550"/>
            <a:ext cx="11017250" cy="1107996"/>
          </a:xfrm>
        </p:spPr>
        <p:txBody>
          <a:bodyPr/>
          <a:lstStyle/>
          <a:p>
            <a:pPr algn="ctr"/>
            <a:r>
              <a:rPr lang="en-US"/>
              <a:t>Zero Trust and Related Topics</a:t>
            </a:r>
            <a:br>
              <a:rPr lang="en-US"/>
            </a:br>
            <a:endParaRPr lang="en-US"/>
          </a:p>
        </p:txBody>
      </p:sp>
      <p:sp>
        <p:nvSpPr>
          <p:cNvPr id="3" name="Speech Bubble: Rectangle 2">
            <a:extLst>
              <a:ext uri="{FF2B5EF4-FFF2-40B4-BE49-F238E27FC236}">
                <a16:creationId xmlns:a16="http://schemas.microsoft.com/office/drawing/2014/main" id="{7B7F90C4-EA3C-4E47-88F0-DE11BF070E60}"/>
              </a:ext>
            </a:extLst>
          </p:cNvPr>
          <p:cNvSpPr/>
          <p:nvPr/>
        </p:nvSpPr>
        <p:spPr bwMode="auto">
          <a:xfrm>
            <a:off x="2236504" y="4083223"/>
            <a:ext cx="2093251" cy="584775"/>
          </a:xfrm>
          <a:prstGeom prst="wedgeRectCallout">
            <a:avLst>
              <a:gd name="adj1" fmla="val 9629"/>
              <a:gd name="adj2" fmla="val 11035"/>
            </a:avLst>
          </a:prstGeom>
          <a:noFill/>
        </p:spPr>
        <p:txBody>
          <a:bodyPr wrap="square" lIns="0" tIns="0" rIns="0" bIns="0" rtlCol="0">
            <a:spAutoFit/>
          </a:bodyPr>
          <a:lstStyle/>
          <a:p>
            <a:r>
              <a:rPr lang="en-US" sz="1600">
                <a:gradFill>
                  <a:gsLst>
                    <a:gs pos="2917">
                      <a:schemeClr val="accent1"/>
                    </a:gs>
                    <a:gs pos="100000">
                      <a:schemeClr val="accent1"/>
                    </a:gs>
                  </a:gsLst>
                  <a:lin ang="5400000" scaled="0"/>
                </a:gradFill>
                <a:latin typeface="+mj-lt"/>
              </a:rPr>
              <a:t>Threat Intelligence </a:t>
            </a:r>
          </a:p>
          <a:p>
            <a:r>
              <a:rPr lang="en-US" sz="1100">
                <a:gradFill>
                  <a:gsLst>
                    <a:gs pos="2917">
                      <a:schemeClr val="tx1"/>
                    </a:gs>
                    <a:gs pos="30000">
                      <a:schemeClr val="tx1"/>
                    </a:gs>
                  </a:gsLst>
                  <a:lin ang="5400000" scaled="0"/>
                </a:gradFill>
                <a:latin typeface="+mj-lt"/>
              </a:rPr>
              <a:t>How is this integrated into Microsoft’s capabilities?</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7DB7FC91-CBF2-4F34-AE2D-D499A723F666}"/>
                  </a:ext>
                </a:extLst>
              </p:cNvPr>
              <p:cNvGraphicFramePr>
                <a:graphicFrameLocks noChangeAspect="1"/>
              </p:cNvGraphicFramePr>
              <p:nvPr>
                <p:extLst>
                  <p:ext uri="{D42A27DB-BD31-4B8C-83A1-F6EECF244321}">
                    <p14:modId xmlns:p14="http://schemas.microsoft.com/office/powerpoint/2010/main" val="2006075630"/>
                  </p:ext>
                </p:extLst>
              </p:nvPr>
            </p:nvGraphicFramePr>
            <p:xfrm>
              <a:off x="2234377" y="3220665"/>
              <a:ext cx="1317775" cy="741249"/>
            </p:xfrm>
            <a:graphic>
              <a:graphicData uri="http://schemas.microsoft.com/office/powerpoint/2016/sectionzoom">
                <psez:sectionZm>
                  <psez:sectionZmObj sectionId="{0F750CE8-C1B3-4E64-913F-3B7426689B9E}">
                    <psez:zmPr id="{B05B5A0D-B95E-46F7-B1F9-232E1E18236B}" transitionDur="1000">
                      <p166:blipFill xmlns:p166="http://schemas.microsoft.com/office/powerpoint/2016/6/main">
                        <a:blip r:embed="rId3"/>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7DB7FC91-CBF2-4F34-AE2D-D499A723F666}"/>
                  </a:ext>
                </a:extLst>
              </p:cNvPr>
              <p:cNvPicPr>
                <a:picLocks noGrp="1" noRot="1" noChangeAspect="1" noMove="1" noResize="1" noEditPoints="1" noAdjustHandles="1" noChangeArrowheads="1" noChangeShapeType="1"/>
              </p:cNvPicPr>
              <p:nvPr/>
            </p:nvPicPr>
            <p:blipFill>
              <a:blip r:embed="rId3"/>
              <a:stretch>
                <a:fillRect/>
              </a:stretch>
            </p:blipFill>
            <p:spPr>
              <a:xfrm>
                <a:off x="2234377"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7" name="Speech Bubble: Rectangle 6">
            <a:extLst>
              <a:ext uri="{FF2B5EF4-FFF2-40B4-BE49-F238E27FC236}">
                <a16:creationId xmlns:a16="http://schemas.microsoft.com/office/drawing/2014/main" id="{938F4C63-5F5D-4919-ABDF-0EFBC018211D}"/>
              </a:ext>
            </a:extLst>
          </p:cNvPr>
          <p:cNvSpPr/>
          <p:nvPr/>
        </p:nvSpPr>
        <p:spPr bwMode="auto">
          <a:xfrm>
            <a:off x="8958806" y="4083223"/>
            <a:ext cx="2563467" cy="584775"/>
          </a:xfrm>
          <a:prstGeom prst="wedgeRectCallout">
            <a:avLst>
              <a:gd name="adj1" fmla="val 9629"/>
              <a:gd name="adj2" fmla="val 11035"/>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End-to-end integration</a:t>
            </a:r>
          </a:p>
          <a:p>
            <a:pPr algn="r"/>
            <a:r>
              <a:rPr lang="en-US" sz="1100">
                <a:gradFill>
                  <a:gsLst>
                    <a:gs pos="2917">
                      <a:schemeClr val="tx1"/>
                    </a:gs>
                    <a:gs pos="30000">
                      <a:schemeClr val="tx1"/>
                    </a:gs>
                  </a:gsLst>
                  <a:lin ang="5400000" scaled="0"/>
                </a:gradFill>
                <a:latin typeface="+mj-lt"/>
              </a:rPr>
              <a:t>How</a:t>
            </a:r>
            <a:r>
              <a:rPr lang="en-US" sz="1000" i="1">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latin typeface="+mj-lt"/>
              </a:rPr>
              <a:t>does integrating access control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&amp; Security Operations reduce risk?</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2B556016-F68D-4BE9-A648-E20DB8E9EBC6}"/>
                  </a:ext>
                </a:extLst>
              </p:cNvPr>
              <p:cNvGraphicFramePr>
                <a:graphicFrameLocks noChangeAspect="1"/>
              </p:cNvGraphicFramePr>
              <p:nvPr>
                <p:extLst>
                  <p:ext uri="{D42A27DB-BD31-4B8C-83A1-F6EECF244321}">
                    <p14:modId xmlns:p14="http://schemas.microsoft.com/office/powerpoint/2010/main" val="1507658912"/>
                  </p:ext>
                </p:extLst>
              </p:nvPr>
            </p:nvGraphicFramePr>
            <p:xfrm>
              <a:off x="10137032" y="3220665"/>
              <a:ext cx="1317775" cy="741249"/>
            </p:xfrm>
            <a:graphic>
              <a:graphicData uri="http://schemas.microsoft.com/office/powerpoint/2016/sectionzoom">
                <psez:sectionZm>
                  <psez:sectionZmObj sectionId="{891300D8-649A-4A16-89C8-49F5DB2A3AFE}">
                    <psez:zmPr id="{BCC28F9E-A9C2-4614-A20B-84767DD50FAC}" transitionDur="1000">
                      <p166:blipFill xmlns:p166="http://schemas.microsoft.com/office/powerpoint/2016/6/main">
                        <a:blip r:embed="rId5"/>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2B556016-F68D-4BE9-A648-E20DB8E9EBC6}"/>
                  </a:ext>
                </a:extLst>
              </p:cNvPr>
              <p:cNvPicPr>
                <a:picLocks noGrp="1" noRot="1" noChangeAspect="1" noMove="1" noResize="1" noEditPoints="1" noAdjustHandles="1" noChangeArrowheads="1" noChangeShapeType="1"/>
              </p:cNvPicPr>
              <p:nvPr/>
            </p:nvPicPr>
            <p:blipFill>
              <a:blip r:embed="rId5"/>
              <a:stretch>
                <a:fillRect/>
              </a:stretch>
            </p:blipFill>
            <p:spPr>
              <a:xfrm>
                <a:off x="10137032"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421B64E7-44BB-425D-9916-33B6C2E620E5}"/>
                  </a:ext>
                </a:extLst>
              </p:cNvPr>
              <p:cNvGraphicFramePr>
                <a:graphicFrameLocks noChangeAspect="1"/>
              </p:cNvGraphicFramePr>
              <p:nvPr>
                <p:extLst>
                  <p:ext uri="{D42A27DB-BD31-4B8C-83A1-F6EECF244321}">
                    <p14:modId xmlns:p14="http://schemas.microsoft.com/office/powerpoint/2010/main" val="3590815397"/>
                  </p:ext>
                </p:extLst>
              </p:nvPr>
            </p:nvGraphicFramePr>
            <p:xfrm>
              <a:off x="6216400" y="3220665"/>
              <a:ext cx="1317775" cy="741249"/>
            </p:xfrm>
            <a:graphic>
              <a:graphicData uri="http://schemas.microsoft.com/office/powerpoint/2016/sectionzoom">
                <psez:sectionZm>
                  <psez:sectionZmObj sectionId="{4ADAEF98-6B09-4F50-B122-5E8CBCE245DA}">
                    <psez:zmPr id="{0515932E-509E-4B44-B0C4-87D04BC1E310}" transitionDur="1000">
                      <p166:blipFill xmlns:p166="http://schemas.microsoft.com/office/powerpoint/2016/6/main">
                        <a:blip r:embed="rId7"/>
                        <a:stretch>
                          <a:fillRect/>
                        </a:stretch>
                      </p166:blipFill>
                      <p166:spPr xmlns:p166="http://schemas.microsoft.com/office/powerpoint/2016/6/main">
                        <a:xfrm>
                          <a:off x="0" y="0"/>
                          <a:ext cx="1317775"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10" name="Section Zoom 9">
                <a:hlinkClick r:id="rId8" action="ppaction://hlinksldjump"/>
                <a:extLst>
                  <a:ext uri="{FF2B5EF4-FFF2-40B4-BE49-F238E27FC236}">
                    <a16:creationId xmlns:a16="http://schemas.microsoft.com/office/drawing/2014/main" id="{421B64E7-44BB-425D-9916-33B6C2E620E5}"/>
                  </a:ext>
                </a:extLst>
              </p:cNvPr>
              <p:cNvPicPr>
                <a:picLocks noGrp="1" noRot="1" noChangeAspect="1" noMove="1" noResize="1" noEditPoints="1" noAdjustHandles="1" noChangeArrowheads="1" noChangeShapeType="1"/>
              </p:cNvPicPr>
              <p:nvPr/>
            </p:nvPicPr>
            <p:blipFill>
              <a:blip r:embed="rId7"/>
              <a:stretch>
                <a:fillRect/>
              </a:stretch>
            </p:blipFill>
            <p:spPr>
              <a:xfrm>
                <a:off x="6216400" y="3220665"/>
                <a:ext cx="1317775"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mc:Choice xmlns:psez="http://schemas.microsoft.com/office/powerpoint/2016/sectionzoom" Requires="psez">
          <p:graphicFrame>
            <p:nvGraphicFramePr>
              <p:cNvPr id="39" name="Section Zoom 38">
                <a:extLst>
                  <a:ext uri="{FF2B5EF4-FFF2-40B4-BE49-F238E27FC236}">
                    <a16:creationId xmlns:a16="http://schemas.microsoft.com/office/drawing/2014/main" id="{57502C2C-D4CB-4C05-8144-D0AB5D9F60E6}"/>
                  </a:ext>
                </a:extLst>
              </p:cNvPr>
              <p:cNvGraphicFramePr>
                <a:graphicFrameLocks noChangeAspect="1"/>
              </p:cNvGraphicFramePr>
              <p:nvPr>
                <p:extLst>
                  <p:ext uri="{D42A27DB-BD31-4B8C-83A1-F6EECF244321}">
                    <p14:modId xmlns:p14="http://schemas.microsoft.com/office/powerpoint/2010/main" val="3792343805"/>
                  </p:ext>
                </p:extLst>
              </p:nvPr>
            </p:nvGraphicFramePr>
            <p:xfrm>
              <a:off x="10163849" y="4996999"/>
              <a:ext cx="1317774" cy="741249"/>
            </p:xfrm>
            <a:graphic>
              <a:graphicData uri="http://schemas.microsoft.com/office/powerpoint/2016/sectionzoom">
                <psez:sectionZm>
                  <psez:sectionZmObj sectionId="{A24B8EDE-D69A-4BAA-B13E-A45341CD05E0}">
                    <psez:zmPr id="{10D516E8-7428-4640-A9F3-662BDD61958A}" transitionDur="1000">
                      <p166:blipFill xmlns:p166="http://schemas.microsoft.com/office/powerpoint/2016/6/main">
                        <a:blip r:embed="rId9"/>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39" name="Section Zoom 38">
                <a:hlinkClick r:id="rId10" action="ppaction://hlinksldjump"/>
                <a:extLst>
                  <a:ext uri="{FF2B5EF4-FFF2-40B4-BE49-F238E27FC236}">
                    <a16:creationId xmlns:a16="http://schemas.microsoft.com/office/drawing/2014/main" id="{57502C2C-D4CB-4C05-8144-D0AB5D9F60E6}"/>
                  </a:ext>
                </a:extLst>
              </p:cNvPr>
              <p:cNvPicPr>
                <a:picLocks noGrp="1" noRot="1" noChangeAspect="1" noMove="1" noResize="1" noEditPoints="1" noAdjustHandles="1" noChangeArrowheads="1" noChangeShapeType="1"/>
              </p:cNvPicPr>
              <p:nvPr/>
            </p:nvPicPr>
            <p:blipFill>
              <a:blip r:embed="rId9"/>
              <a:stretch>
                <a:fillRect/>
              </a:stretch>
            </p:blipFill>
            <p:spPr>
              <a:xfrm>
                <a:off x="10163849"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11" name="Speech Bubble: Rectangle 10">
            <a:extLst>
              <a:ext uri="{FF2B5EF4-FFF2-40B4-BE49-F238E27FC236}">
                <a16:creationId xmlns:a16="http://schemas.microsoft.com/office/drawing/2014/main" id="{47A93E82-1491-4785-ABA3-C5524E65EFCE}"/>
              </a:ext>
            </a:extLst>
          </p:cNvPr>
          <p:cNvSpPr/>
          <p:nvPr/>
        </p:nvSpPr>
        <p:spPr bwMode="auto">
          <a:xfrm>
            <a:off x="5620759" y="4028220"/>
            <a:ext cx="2509057" cy="584775"/>
          </a:xfrm>
          <a:prstGeom prst="wedgeRectCallout">
            <a:avLst>
              <a:gd name="adj1" fmla="val 9629"/>
              <a:gd name="adj2" fmla="val 11035"/>
            </a:avLst>
          </a:prstGeom>
          <a:noFill/>
        </p:spPr>
        <p:txBody>
          <a:bodyPr wrap="square" lIns="0" tIns="0" rIns="0" bIns="0" rtlCol="0">
            <a:spAutoFit/>
          </a:bodyPr>
          <a:lstStyle/>
          <a:p>
            <a:pPr algn="ctr"/>
            <a:r>
              <a:rPr lang="en-US" sz="1600">
                <a:gradFill>
                  <a:gsLst>
                    <a:gs pos="2917">
                      <a:schemeClr val="accent1"/>
                    </a:gs>
                    <a:gs pos="100000">
                      <a:schemeClr val="accent1"/>
                    </a:gs>
                  </a:gsLst>
                  <a:lin ang="5400000" scaled="0"/>
                </a:gradFill>
                <a:latin typeface="+mj-lt"/>
              </a:rPr>
              <a:t>Capability Integration</a:t>
            </a:r>
          </a:p>
          <a:p>
            <a:pPr algn="ctr"/>
            <a:r>
              <a:rPr lang="en-US" sz="1100">
                <a:gradFill>
                  <a:gsLst>
                    <a:gs pos="2917">
                      <a:schemeClr val="tx1"/>
                    </a:gs>
                    <a:gs pos="30000">
                      <a:schemeClr val="tx1"/>
                    </a:gs>
                  </a:gsLst>
                  <a:lin ang="5400000" scaled="0"/>
                </a:gradFill>
                <a:latin typeface="+mj-lt"/>
              </a:rPr>
              <a:t>How does Microsoft invest into integrating Security Operations tools? </a:t>
            </a:r>
          </a:p>
        </p:txBody>
      </p:sp>
      <mc:AlternateContent xmlns:mc="http://schemas.openxmlformats.org/markup-compatibility/2006">
        <mc:Choice xmlns:psez="http://schemas.microsoft.com/office/powerpoint/2016/sectionzoom" Requires="psez">
          <p:graphicFrame>
            <p:nvGraphicFramePr>
              <p:cNvPr id="8" name="Section Zoom 7">
                <a:extLst>
                  <a:ext uri="{FF2B5EF4-FFF2-40B4-BE49-F238E27FC236}">
                    <a16:creationId xmlns:a16="http://schemas.microsoft.com/office/drawing/2014/main" id="{2EC2B878-D32A-46FF-B762-C5EAA2CBB0DD}"/>
                  </a:ext>
                </a:extLst>
              </p:cNvPr>
              <p:cNvGraphicFramePr>
                <a:graphicFrameLocks noChangeAspect="1"/>
              </p:cNvGraphicFramePr>
              <p:nvPr>
                <p:extLst>
                  <p:ext uri="{D42A27DB-BD31-4B8C-83A1-F6EECF244321}">
                    <p14:modId xmlns:p14="http://schemas.microsoft.com/office/powerpoint/2010/main" val="2053264117"/>
                  </p:ext>
                </p:extLst>
              </p:nvPr>
            </p:nvGraphicFramePr>
            <p:xfrm>
              <a:off x="458298" y="1280132"/>
              <a:ext cx="1961299" cy="1103231"/>
            </p:xfrm>
            <a:graphic>
              <a:graphicData uri="http://schemas.microsoft.com/office/powerpoint/2016/sectionzoom">
                <psez:sectionZm>
                  <psez:sectionZmObj sectionId="{7A2BB234-9660-4292-A904-B35ED462D378}">
                    <psez:zmPr id="{F9B39BE6-D53C-41A6-A461-2973C313ED2A}" transitionDur="1000">
                      <p166:blipFill xmlns:p166="http://schemas.microsoft.com/office/powerpoint/2016/6/main">
                        <a:blip r:embed="rId11"/>
                        <a:stretch>
                          <a:fillRect/>
                        </a:stretch>
                      </p166:blipFill>
                      <p166:spPr xmlns:p166="http://schemas.microsoft.com/office/powerpoint/2016/6/main">
                        <a:xfrm>
                          <a:off x="0" y="0"/>
                          <a:ext cx="1961299" cy="110323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ez:zmPr>
                  </psez:sectionZmObj>
                </psez:sectionZm>
              </a:graphicData>
            </a:graphic>
          </p:graphicFrame>
        </mc:Choice>
        <mc:Fallback>
          <p:pic>
            <p:nvPicPr>
              <p:cNvPr id="8" name="Section Zoom 7">
                <a:hlinkClick r:id="rId12" action="ppaction://hlinksldjump"/>
                <a:extLst>
                  <a:ext uri="{FF2B5EF4-FFF2-40B4-BE49-F238E27FC236}">
                    <a16:creationId xmlns:a16="http://schemas.microsoft.com/office/drawing/2014/main" id="{2EC2B878-D32A-46FF-B762-C5EAA2CBB0DD}"/>
                  </a:ext>
                </a:extLst>
              </p:cNvPr>
              <p:cNvPicPr>
                <a:picLocks noGrp="1" noRot="1" noChangeAspect="1" noMove="1" noResize="1" noEditPoints="1" noAdjustHandles="1" noChangeArrowheads="1" noChangeShapeType="1"/>
              </p:cNvPicPr>
              <p:nvPr/>
            </p:nvPicPr>
            <p:blipFill>
              <a:blip r:embed="rId11"/>
              <a:stretch>
                <a:fillRect/>
              </a:stretch>
            </p:blipFill>
            <p:spPr>
              <a:xfrm>
                <a:off x="458298" y="1280132"/>
                <a:ext cx="1961299" cy="110323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sp>
        <p:nvSpPr>
          <p:cNvPr id="14" name="Speech Bubble: Rectangle 13">
            <a:extLst>
              <a:ext uri="{FF2B5EF4-FFF2-40B4-BE49-F238E27FC236}">
                <a16:creationId xmlns:a16="http://schemas.microsoft.com/office/drawing/2014/main" id="{E4BF7807-02F6-44BC-98B3-6FDBD56A6262}"/>
              </a:ext>
            </a:extLst>
          </p:cNvPr>
          <p:cNvSpPr/>
          <p:nvPr/>
        </p:nvSpPr>
        <p:spPr bwMode="auto">
          <a:xfrm>
            <a:off x="3050795" y="2501292"/>
            <a:ext cx="3115722" cy="384721"/>
          </a:xfrm>
          <a:prstGeom prst="wedgeRectCallout">
            <a:avLst>
              <a:gd name="adj1" fmla="val 9629"/>
              <a:gd name="adj2" fmla="val 11035"/>
            </a:avLst>
          </a:prstGeom>
          <a:noFill/>
        </p:spPr>
        <p:txBody>
          <a:bodyPr wrap="square" lIns="0" tIns="0" rIns="0" bIns="0" rtlCol="0">
            <a:spAutoFit/>
          </a:bodyPr>
          <a:lstStyle/>
          <a:p>
            <a:pPr algn="ctr"/>
            <a:r>
              <a:rPr lang="en-US" sz="1400">
                <a:gradFill>
                  <a:gsLst>
                    <a:gs pos="2917">
                      <a:schemeClr val="accent1"/>
                    </a:gs>
                    <a:gs pos="100000">
                      <a:schemeClr val="accent1"/>
                    </a:gs>
                  </a:gsLst>
                  <a:lin ang="5400000" scaled="0"/>
                </a:gradFill>
                <a:latin typeface="+mj-lt"/>
              </a:rPr>
              <a:t>Zero Trust Rapid Modernization Plan</a:t>
            </a:r>
            <a:br>
              <a:rPr lang="en-US" sz="1400">
                <a:gradFill>
                  <a:gsLst>
                    <a:gs pos="2917">
                      <a:schemeClr val="accent1"/>
                    </a:gs>
                    <a:gs pos="100000">
                      <a:schemeClr val="accent1"/>
                    </a:gs>
                  </a:gsLst>
                  <a:lin ang="5400000" scaled="0"/>
                </a:gradFill>
                <a:latin typeface="+mj-lt"/>
              </a:rPr>
            </a:br>
            <a:r>
              <a:rPr lang="en-US" sz="1100">
                <a:gradFill>
                  <a:gsLst>
                    <a:gs pos="2917">
                      <a:schemeClr val="tx1"/>
                    </a:gs>
                    <a:gs pos="30000">
                      <a:schemeClr val="tx1"/>
                    </a:gs>
                  </a:gsLst>
                  <a:lin ang="5400000" scaled="0"/>
                </a:gradFill>
                <a:latin typeface="+mj-lt"/>
              </a:rPr>
              <a:t>What to do first for Zero Trust?</a:t>
            </a:r>
          </a:p>
        </p:txBody>
      </p:sp>
      <p:sp>
        <p:nvSpPr>
          <p:cNvPr id="15" name="TextBox 14">
            <a:extLst>
              <a:ext uri="{FF2B5EF4-FFF2-40B4-BE49-F238E27FC236}">
                <a16:creationId xmlns:a16="http://schemas.microsoft.com/office/drawing/2014/main" id="{2CBFF2EA-0C3E-4DAC-A60D-0F4A18277D15}"/>
              </a:ext>
            </a:extLst>
          </p:cNvPr>
          <p:cNvSpPr txBox="1"/>
          <p:nvPr/>
        </p:nvSpPr>
        <p:spPr>
          <a:xfrm>
            <a:off x="9134537" y="2495793"/>
            <a:ext cx="2586512" cy="384721"/>
          </a:xfrm>
          <a:prstGeom prst="rect">
            <a:avLst/>
          </a:prstGeom>
          <a:noFill/>
        </p:spPr>
        <p:txBody>
          <a:bodyPr wrap="square" lIns="0" tIns="0" rIns="0" bIns="0" rtlCol="0">
            <a:spAutoFit/>
          </a:bodyPr>
          <a:lstStyle/>
          <a:p>
            <a:pPr algn="r"/>
            <a:r>
              <a:rPr lang="en-US" sz="1400">
                <a:gradFill>
                  <a:gsLst>
                    <a:gs pos="2917">
                      <a:schemeClr val="accent1"/>
                    </a:gs>
                    <a:gs pos="100000">
                      <a:schemeClr val="accent1"/>
                    </a:gs>
                  </a:gsLst>
                  <a:lin ang="5400000" scaled="0"/>
                </a:gradFill>
                <a:latin typeface="+mj-lt"/>
              </a:rPr>
              <a:t>The Open Group Perspective</a:t>
            </a:r>
          </a:p>
          <a:p>
            <a:pPr algn="r"/>
            <a:r>
              <a:rPr lang="en-US" sz="1100">
                <a:gradFill>
                  <a:gsLst>
                    <a:gs pos="2917">
                      <a:schemeClr val="tx1"/>
                    </a:gs>
                    <a:gs pos="30000">
                      <a:schemeClr val="tx1"/>
                    </a:gs>
                  </a:gsLst>
                  <a:lin ang="5400000" scaled="0"/>
                </a:gradFill>
                <a:latin typeface="+mj-lt"/>
              </a:rPr>
              <a:t>How has The Jericho Forum™ evolved?</a:t>
            </a:r>
          </a:p>
        </p:txBody>
      </p:sp>
      <mc:AlternateContent xmlns:mc="http://schemas.openxmlformats.org/markup-compatibility/2006">
        <mc:Choice xmlns:psez="http://schemas.microsoft.com/office/powerpoint/2016/sectionzoom" Requires="psez">
          <p:graphicFrame>
            <p:nvGraphicFramePr>
              <p:cNvPr id="16" name="Section Zoom 15">
                <a:extLst>
                  <a:ext uri="{FF2B5EF4-FFF2-40B4-BE49-F238E27FC236}">
                    <a16:creationId xmlns:a16="http://schemas.microsoft.com/office/drawing/2014/main" id="{5A59883B-D98F-4342-BF7E-764A8057CDFD}"/>
                  </a:ext>
                </a:extLst>
              </p:cNvPr>
              <p:cNvGraphicFramePr>
                <a:graphicFrameLocks noChangeAspect="1"/>
              </p:cNvGraphicFramePr>
              <p:nvPr>
                <p:extLst>
                  <p:ext uri="{D42A27DB-BD31-4B8C-83A1-F6EECF244321}">
                    <p14:modId xmlns:p14="http://schemas.microsoft.com/office/powerpoint/2010/main" val="1120065242"/>
                  </p:ext>
                </p:extLst>
              </p:nvPr>
            </p:nvGraphicFramePr>
            <p:xfrm>
              <a:off x="9759749" y="1274633"/>
              <a:ext cx="1961299" cy="1103231"/>
            </p:xfrm>
            <a:graphic>
              <a:graphicData uri="http://schemas.microsoft.com/office/powerpoint/2016/sectionzoom">
                <psez:sectionZm>
                  <psez:sectionZmObj sectionId="{E3026EDD-CDB3-4BDB-81E5-6C653BA74CD9}">
                    <psez:zmPr id="{38B75864-8981-45F1-9EAA-BFDC49818982}" transitionDur="1000">
                      <p166:blipFill xmlns:p166="http://schemas.microsoft.com/office/powerpoint/2016/6/main">
                        <a:blip r:embed="rId13"/>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16" name="Section Zoom 15">
                <a:hlinkClick r:id="rId14" action="ppaction://hlinksldjump"/>
                <a:extLst>
                  <a:ext uri="{FF2B5EF4-FFF2-40B4-BE49-F238E27FC236}">
                    <a16:creationId xmlns:a16="http://schemas.microsoft.com/office/drawing/2014/main" id="{5A59883B-D98F-4342-BF7E-764A8057CDFD}"/>
                  </a:ext>
                </a:extLst>
              </p:cNvPr>
              <p:cNvPicPr>
                <a:picLocks noGrp="1" noRot="1" noChangeAspect="1" noMove="1" noResize="1" noEditPoints="1" noAdjustHandles="1" noChangeArrowheads="1" noChangeShapeType="1"/>
              </p:cNvPicPr>
              <p:nvPr/>
            </p:nvPicPr>
            <p:blipFill>
              <a:blip r:embed="rId13"/>
              <a:stretch>
                <a:fillRect/>
              </a:stretch>
            </p:blipFill>
            <p:spPr>
              <a:xfrm>
                <a:off x="9759749" y="1274633"/>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19" name="Speech Bubble: Rectangle 18">
            <a:extLst>
              <a:ext uri="{FF2B5EF4-FFF2-40B4-BE49-F238E27FC236}">
                <a16:creationId xmlns:a16="http://schemas.microsoft.com/office/drawing/2014/main" id="{D00C388C-5BD6-4A67-8878-EEEAA850DAE6}"/>
              </a:ext>
            </a:extLst>
          </p:cNvPr>
          <p:cNvSpPr/>
          <p:nvPr/>
        </p:nvSpPr>
        <p:spPr bwMode="auto">
          <a:xfrm>
            <a:off x="458298" y="2501292"/>
            <a:ext cx="2258398" cy="384721"/>
          </a:xfrm>
          <a:prstGeom prst="wedgeRectCallout">
            <a:avLst>
              <a:gd name="adj1" fmla="val 9629"/>
              <a:gd name="adj2" fmla="val 11035"/>
            </a:avLst>
          </a:prstGeom>
          <a:noFill/>
        </p:spPr>
        <p:txBody>
          <a:bodyPr wrap="square" lIns="0" tIns="0" rIns="0" bIns="0" rtlCol="0">
            <a:spAutoFit/>
          </a:bodyPr>
          <a:lstStyle/>
          <a:p>
            <a:r>
              <a:rPr lang="en-US" sz="1400">
                <a:gradFill>
                  <a:gsLst>
                    <a:gs pos="2917">
                      <a:schemeClr val="accent1"/>
                    </a:gs>
                    <a:gs pos="100000">
                      <a:schemeClr val="accent1"/>
                    </a:gs>
                  </a:gsLst>
                  <a:lin ang="5400000" scaled="0"/>
                </a:gradFill>
                <a:latin typeface="+mj-lt"/>
              </a:rPr>
              <a:t>Zero Trust Overview</a:t>
            </a:r>
          </a:p>
          <a:p>
            <a:r>
              <a:rPr lang="en-US" sz="1100">
                <a:gradFill>
                  <a:gsLst>
                    <a:gs pos="2917">
                      <a:schemeClr val="tx1"/>
                    </a:gs>
                    <a:gs pos="30000">
                      <a:schemeClr val="tx1"/>
                    </a:gs>
                  </a:gsLst>
                  <a:lin ang="5400000" scaled="0"/>
                </a:gradFill>
                <a:latin typeface="+mj-lt"/>
              </a:rPr>
              <a:t>What is Zero Trust and why do it?</a:t>
            </a:r>
          </a:p>
        </p:txBody>
      </p:sp>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F7AFC856-C6EA-4C4E-9B78-ABF4D080E239}"/>
                  </a:ext>
                </a:extLst>
              </p:cNvPr>
              <p:cNvGraphicFramePr>
                <a:graphicFrameLocks noChangeAspect="1"/>
              </p:cNvGraphicFramePr>
              <p:nvPr>
                <p:extLst>
                  <p:ext uri="{D42A27DB-BD31-4B8C-83A1-F6EECF244321}">
                    <p14:modId xmlns:p14="http://schemas.microsoft.com/office/powerpoint/2010/main" val="1923061027"/>
                  </p:ext>
                </p:extLst>
              </p:nvPr>
            </p:nvGraphicFramePr>
            <p:xfrm>
              <a:off x="6216400" y="4996999"/>
              <a:ext cx="1317774" cy="741249"/>
            </p:xfrm>
            <a:graphic>
              <a:graphicData uri="http://schemas.microsoft.com/office/powerpoint/2016/sectionzoom">
                <psez:sectionZm>
                  <psez:sectionZmObj sectionId="{25F8CA28-5D44-4135-873D-0D8746BC7B69}">
                    <psez:zmPr id="{37DDC69C-A6F7-4F4A-AA15-AA0CEA1189A2}" transitionDur="1000">
                      <p166:blipFill xmlns:p166="http://schemas.microsoft.com/office/powerpoint/2016/6/main">
                        <a:blip r:embed="rId15"/>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6" name="Section Zoom 5">
                <a:hlinkClick r:id="rId16" action="ppaction://hlinksldjump"/>
                <a:extLst>
                  <a:ext uri="{FF2B5EF4-FFF2-40B4-BE49-F238E27FC236}">
                    <a16:creationId xmlns:a16="http://schemas.microsoft.com/office/drawing/2014/main" id="{F7AFC856-C6EA-4C4E-9B78-ABF4D080E239}"/>
                  </a:ext>
                </a:extLst>
              </p:cNvPr>
              <p:cNvPicPr>
                <a:picLocks noGrp="1" noRot="1" noChangeAspect="1" noMove="1" noResize="1" noEditPoints="1" noAdjustHandles="1" noChangeArrowheads="1" noChangeShapeType="1"/>
              </p:cNvPicPr>
              <p:nvPr/>
            </p:nvPicPr>
            <p:blipFill>
              <a:blip r:embed="rId15"/>
              <a:stretch>
                <a:fillRect/>
              </a:stretch>
            </p:blipFill>
            <p:spPr>
              <a:xfrm>
                <a:off x="6216400"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mc:AlternateContent xmlns:mc="http://schemas.openxmlformats.org/markup-compatibility/2006">
        <mc:Choice xmlns:psez="http://schemas.microsoft.com/office/powerpoint/2016/sectionzoom" Requires="psez">
          <p:graphicFrame>
            <p:nvGraphicFramePr>
              <p:cNvPr id="29" name="Section Zoom 28">
                <a:extLst>
                  <a:ext uri="{FF2B5EF4-FFF2-40B4-BE49-F238E27FC236}">
                    <a16:creationId xmlns:a16="http://schemas.microsoft.com/office/drawing/2014/main" id="{A554A36B-38A4-4117-A3A5-504ED7BA0F5B}"/>
                  </a:ext>
                </a:extLst>
              </p:cNvPr>
              <p:cNvGraphicFramePr>
                <a:graphicFrameLocks noChangeAspect="1"/>
              </p:cNvGraphicFramePr>
              <p:nvPr>
                <p:extLst>
                  <p:ext uri="{D42A27DB-BD31-4B8C-83A1-F6EECF244321}">
                    <p14:modId xmlns:p14="http://schemas.microsoft.com/office/powerpoint/2010/main" val="1921290402"/>
                  </p:ext>
                </p:extLst>
              </p:nvPr>
            </p:nvGraphicFramePr>
            <p:xfrm>
              <a:off x="2241430" y="4996999"/>
              <a:ext cx="1317774" cy="741249"/>
            </p:xfrm>
            <a:graphic>
              <a:graphicData uri="http://schemas.microsoft.com/office/powerpoint/2016/sectionzoom">
                <psez:sectionZm>
                  <psez:sectionZmObj sectionId="{FBA6431A-50BB-4F1E-AD32-6E2FEE30ACD5}">
                    <psez:zmPr id="{5196C650-DF1E-4BFB-BAF5-7CB67985D4AB}" transitionDur="1000">
                      <p166:blipFill xmlns:p166="http://schemas.microsoft.com/office/powerpoint/2016/6/main">
                        <a:blip r:embed="rId17"/>
                        <a:stretch>
                          <a:fillRect/>
                        </a:stretch>
                      </p166:blipFill>
                      <p166:spPr xmlns:p166="http://schemas.microsoft.com/office/powerpoint/2016/6/main">
                        <a:xfrm>
                          <a:off x="0" y="0"/>
                          <a:ext cx="1317774" cy="741249"/>
                        </a:xfrm>
                        <a:prstGeom prst="rect">
                          <a:avLst/>
                        </a:prstGeom>
                        <a:solidFill>
                          <a:schemeClr val="bg1"/>
                        </a:solidFill>
                        <a:ln>
                          <a:solidFill>
                            <a:schemeClr val="bg2">
                              <a:lumMod val="90000"/>
                            </a:schemeClr>
                          </a:solidFill>
                          <a:headEnd type="none" w="med" len="med"/>
                          <a:tailEnd type="none" w="med" len="med"/>
                        </a:ln>
                        <a:effectLst/>
                      </p166:spPr>
                    </psez:zmPr>
                  </psez:sectionZmObj>
                </psez:sectionZm>
              </a:graphicData>
            </a:graphic>
          </p:graphicFrame>
        </mc:Choice>
        <mc:Fallback>
          <p:pic>
            <p:nvPicPr>
              <p:cNvPr id="29" name="Section Zoom 28">
                <a:hlinkClick r:id="rId18" action="ppaction://hlinksldjump"/>
                <a:extLst>
                  <a:ext uri="{FF2B5EF4-FFF2-40B4-BE49-F238E27FC236}">
                    <a16:creationId xmlns:a16="http://schemas.microsoft.com/office/drawing/2014/main" id="{A554A36B-38A4-4117-A3A5-504ED7BA0F5B}"/>
                  </a:ext>
                </a:extLst>
              </p:cNvPr>
              <p:cNvPicPr>
                <a:picLocks noGrp="1" noRot="1" noChangeAspect="1" noMove="1" noResize="1" noEditPoints="1" noAdjustHandles="1" noChangeArrowheads="1" noChangeShapeType="1"/>
              </p:cNvPicPr>
              <p:nvPr/>
            </p:nvPicPr>
            <p:blipFill>
              <a:blip r:embed="rId17"/>
              <a:stretch>
                <a:fillRect/>
              </a:stretch>
            </p:blipFill>
            <p:spPr>
              <a:xfrm>
                <a:off x="2241430" y="4996999"/>
                <a:ext cx="1317774" cy="741249"/>
              </a:xfrm>
              <a:prstGeom prst="rect">
                <a:avLst/>
              </a:prstGeom>
              <a:solidFill>
                <a:schemeClr val="bg1"/>
              </a:solidFill>
              <a:ln>
                <a:solidFill>
                  <a:schemeClr val="bg2">
                    <a:lumMod val="90000"/>
                  </a:schemeClr>
                </a:solidFill>
                <a:headEnd type="none" w="med" len="med"/>
                <a:tailEnd type="none" w="med" len="med"/>
              </a:ln>
              <a:effectLst/>
            </p:spPr>
          </p:pic>
        </mc:Fallback>
      </mc:AlternateContent>
      <p:sp>
        <p:nvSpPr>
          <p:cNvPr id="17" name="TextBox 16">
            <a:extLst>
              <a:ext uri="{FF2B5EF4-FFF2-40B4-BE49-F238E27FC236}">
                <a16:creationId xmlns:a16="http://schemas.microsoft.com/office/drawing/2014/main" id="{4DD49427-4F3A-455F-AB6B-7435719FFECD}"/>
              </a:ext>
            </a:extLst>
          </p:cNvPr>
          <p:cNvSpPr txBox="1"/>
          <p:nvPr/>
        </p:nvSpPr>
        <p:spPr>
          <a:xfrm>
            <a:off x="8739188" y="5817969"/>
            <a:ext cx="2783084" cy="584775"/>
          </a:xfrm>
          <a:prstGeom prst="rect">
            <a:avLst/>
          </a:prstGeom>
          <a:noFill/>
        </p:spPr>
        <p:txBody>
          <a:bodyPr wrap="square" lIns="0" tIns="0" rIns="0" bIns="0" rtlCol="0">
            <a:spAutoFit/>
          </a:bodyPr>
          <a:lstStyle/>
          <a:p>
            <a:pPr algn="r"/>
            <a:r>
              <a:rPr lang="en-US" sz="1600">
                <a:gradFill>
                  <a:gsLst>
                    <a:gs pos="2917">
                      <a:schemeClr val="accent1"/>
                    </a:gs>
                    <a:gs pos="100000">
                      <a:schemeClr val="accent1"/>
                    </a:gs>
                  </a:gsLst>
                  <a:lin ang="5400000" scaled="0"/>
                </a:gradFill>
                <a:latin typeface="+mj-lt"/>
              </a:rPr>
              <a:t>Beyond VPN for User Access</a:t>
            </a:r>
          </a:p>
          <a:p>
            <a:pPr algn="r"/>
            <a:r>
              <a:rPr lang="en-US" sz="1100">
                <a:gradFill>
                  <a:gsLst>
                    <a:gs pos="2917">
                      <a:schemeClr val="tx1"/>
                    </a:gs>
                    <a:gs pos="30000">
                      <a:schemeClr val="tx1"/>
                    </a:gs>
                  </a:gsLst>
                  <a:lin ang="5400000" scaled="0"/>
                </a:gradFill>
                <a:latin typeface="+mj-lt"/>
              </a:rPr>
              <a:t>How to rapidly improve security and user experience for remote access?</a:t>
            </a:r>
          </a:p>
        </p:txBody>
      </p:sp>
      <p:sp>
        <p:nvSpPr>
          <p:cNvPr id="12" name="Speech Bubble: Rectangle 11">
            <a:extLst>
              <a:ext uri="{FF2B5EF4-FFF2-40B4-BE49-F238E27FC236}">
                <a16:creationId xmlns:a16="http://schemas.microsoft.com/office/drawing/2014/main" id="{7322CC5D-5AEC-42D3-B811-1D3C30512AD8}"/>
              </a:ext>
            </a:extLst>
          </p:cNvPr>
          <p:cNvSpPr/>
          <p:nvPr/>
        </p:nvSpPr>
        <p:spPr bwMode="auto">
          <a:xfrm>
            <a:off x="5395913" y="5817969"/>
            <a:ext cx="2958748" cy="584775"/>
          </a:xfrm>
          <a:prstGeom prst="wedgeRectCallout">
            <a:avLst>
              <a:gd name="adj1" fmla="val 9629"/>
              <a:gd name="adj2" fmla="val 11035"/>
            </a:avLst>
          </a:prstGeom>
          <a:noFill/>
        </p:spPr>
        <p:txBody>
          <a:bodyPr wrap="square" lIns="0" tIns="0" rIns="0" bIns="0" rtlCol="0">
            <a:spAutoFit/>
          </a:bodyPr>
          <a:lstStyle/>
          <a:p>
            <a:pPr algn="ctr"/>
            <a:r>
              <a:rPr lang="en-US" sz="1600">
                <a:gradFill>
                  <a:gsLst>
                    <a:gs pos="2917">
                      <a:schemeClr val="accent1"/>
                    </a:gs>
                    <a:gs pos="100000">
                      <a:schemeClr val="accent1"/>
                    </a:gs>
                  </a:gsLst>
                  <a:lin ang="5400000" scaled="0"/>
                </a:gradFill>
                <a:latin typeface="+mj-lt"/>
              </a:rPr>
              <a:t>Human Operated Ransomware</a:t>
            </a:r>
          </a:p>
          <a:p>
            <a:pPr algn="ctr"/>
            <a:r>
              <a:rPr lang="en-US" sz="1100">
                <a:gradFill>
                  <a:gsLst>
                    <a:gs pos="2917">
                      <a:schemeClr val="tx1"/>
                    </a:gs>
                    <a:gs pos="30000">
                      <a:schemeClr val="tx1"/>
                    </a:gs>
                  </a:gsLst>
                  <a:lin ang="5400000" scaled="0"/>
                </a:gradFill>
                <a:latin typeface="+mj-lt"/>
              </a:rPr>
              <a:t>How to mitigate business-impacting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extortion attacks?</a:t>
            </a:r>
          </a:p>
        </p:txBody>
      </p:sp>
      <p:sp>
        <p:nvSpPr>
          <p:cNvPr id="30" name="Speech Bubble: Rectangle 29">
            <a:extLst>
              <a:ext uri="{FF2B5EF4-FFF2-40B4-BE49-F238E27FC236}">
                <a16:creationId xmlns:a16="http://schemas.microsoft.com/office/drawing/2014/main" id="{0DF13F75-B57E-4B00-8E3B-093A5D632875}"/>
              </a:ext>
            </a:extLst>
          </p:cNvPr>
          <p:cNvSpPr/>
          <p:nvPr/>
        </p:nvSpPr>
        <p:spPr bwMode="auto">
          <a:xfrm>
            <a:off x="2234377" y="5817969"/>
            <a:ext cx="2679611" cy="584775"/>
          </a:xfrm>
          <a:prstGeom prst="wedgeRectCallout">
            <a:avLst>
              <a:gd name="adj1" fmla="val 9629"/>
              <a:gd name="adj2" fmla="val 11035"/>
            </a:avLst>
          </a:prstGeom>
          <a:noFill/>
        </p:spPr>
        <p:txBody>
          <a:bodyPr wrap="square" lIns="0" tIns="0" rIns="0" bIns="0" rtlCol="0">
            <a:spAutoFit/>
          </a:bodyPr>
          <a:lstStyle/>
          <a:p>
            <a:r>
              <a:rPr lang="en-US" sz="1600">
                <a:gradFill>
                  <a:gsLst>
                    <a:gs pos="2917">
                      <a:schemeClr val="accent1"/>
                    </a:gs>
                    <a:gs pos="100000">
                      <a:schemeClr val="accent1"/>
                    </a:gs>
                  </a:gsLst>
                  <a:lin ang="5400000" scaled="0"/>
                </a:gradFill>
                <a:latin typeface="+mj-lt"/>
              </a:rPr>
              <a:t>Securing Privileged Access</a:t>
            </a:r>
          </a:p>
          <a:p>
            <a:r>
              <a:rPr lang="en-US" sz="1100">
                <a:gradFill>
                  <a:gsLst>
                    <a:gs pos="2917">
                      <a:schemeClr val="tx1"/>
                    </a:gs>
                    <a:gs pos="30000">
                      <a:schemeClr val="tx1"/>
                    </a:gs>
                  </a:gsLst>
                  <a:lin ang="5400000" scaled="0"/>
                </a:gradFill>
                <a:latin typeface="+mj-lt"/>
              </a:rPr>
              <a:t>How to mitigate common and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high-impact attack techniques?</a:t>
            </a:r>
          </a:p>
        </p:txBody>
      </p:sp>
      <p:sp>
        <p:nvSpPr>
          <p:cNvPr id="4" name="TextBox 3">
            <a:extLst>
              <a:ext uri="{FF2B5EF4-FFF2-40B4-BE49-F238E27FC236}">
                <a16:creationId xmlns:a16="http://schemas.microsoft.com/office/drawing/2014/main" id="{992BD047-F1E6-45D3-99A5-1C95B375DB6A}"/>
              </a:ext>
            </a:extLst>
          </p:cNvPr>
          <p:cNvSpPr txBox="1"/>
          <p:nvPr/>
        </p:nvSpPr>
        <p:spPr>
          <a:xfrm>
            <a:off x="3539066" y="705098"/>
            <a:ext cx="3428363" cy="338554"/>
          </a:xfrm>
          <a:prstGeom prst="rect">
            <a:avLst/>
          </a:prstGeom>
          <a:noFill/>
        </p:spPr>
        <p:txBody>
          <a:bodyPr wrap="square">
            <a:spAutoFit/>
          </a:bodyPr>
          <a:lstStyle/>
          <a:p>
            <a:pPr algn="ct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hlinkClick r:id="rId19"/>
              </a:rPr>
              <a:t>aka.ms/MCRA</a:t>
            </a:r>
            <a:r>
              <a:rPr kumimoji="0" lang="en-US" sz="1600" b="0" i="0" u="none" strike="noStrike" kern="1200" cap="none" spc="-50" normalizeH="0" baseline="0" noProof="0">
                <a:ln w="3175">
                  <a:noFill/>
                </a:ln>
                <a:gradFill>
                  <a:gsLst>
                    <a:gs pos="2917">
                      <a:srgbClr val="D2D2D2"/>
                    </a:gs>
                    <a:gs pos="100000">
                      <a:srgbClr val="D2D2D2"/>
                    </a:gs>
                  </a:gsLst>
                  <a:lin ang="5400000" scaled="0"/>
                </a:gradFill>
                <a:effectLst/>
                <a:uLnTx/>
                <a:uFillTx/>
                <a:latin typeface="Segoe UI Semibold"/>
                <a:ea typeface="+mn-ea"/>
                <a:cs typeface="Segoe UI" pitchFamily="34" charset="0"/>
              </a:rPr>
              <a:t>  |  December 2021  | </a:t>
            </a:r>
            <a:endParaRPr lang="en-US" sz="1000">
              <a:gradFill>
                <a:gsLst>
                  <a:gs pos="2917">
                    <a:srgbClr val="D2D2D2"/>
                  </a:gs>
                  <a:gs pos="100000">
                    <a:srgbClr val="D2D2D2"/>
                  </a:gs>
                </a:gsLst>
                <a:lin ang="5400000" scaled="0"/>
              </a:gradFill>
            </a:endParaRPr>
          </a:p>
        </p:txBody>
      </p:sp>
      <p:pic>
        <p:nvPicPr>
          <p:cNvPr id="18" name="Picture 17">
            <a:extLst>
              <a:ext uri="{FF2B5EF4-FFF2-40B4-BE49-F238E27FC236}">
                <a16:creationId xmlns:a16="http://schemas.microsoft.com/office/drawing/2014/main" id="{B9CDE938-5718-409E-A162-77E7D09BF419}"/>
              </a:ext>
            </a:extLst>
          </p:cNvPr>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bwMode="invGray">
          <a:xfrm>
            <a:off x="6835696" y="763157"/>
            <a:ext cx="1038388" cy="222436"/>
          </a:xfrm>
          <a:prstGeom prst="rect">
            <a:avLst/>
          </a:prstGeom>
        </p:spPr>
      </p:pic>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B94FB2F8-B310-46C0-9118-5A1BEBB82ED7}"/>
                  </a:ext>
                </a:extLst>
              </p:cNvPr>
              <p:cNvGraphicFramePr>
                <a:graphicFrameLocks noChangeAspect="1"/>
              </p:cNvGraphicFramePr>
              <p:nvPr>
                <p:extLst>
                  <p:ext uri="{D42A27DB-BD31-4B8C-83A1-F6EECF244321}">
                    <p14:modId xmlns:p14="http://schemas.microsoft.com/office/powerpoint/2010/main" val="2431110985"/>
                  </p:ext>
                </p:extLst>
              </p:nvPr>
            </p:nvGraphicFramePr>
            <p:xfrm>
              <a:off x="3650257" y="1280132"/>
              <a:ext cx="1961299" cy="1103231"/>
            </p:xfrm>
            <a:graphic>
              <a:graphicData uri="http://schemas.microsoft.com/office/powerpoint/2016/slidezoom">
                <pslz:sldZm>
                  <pslz:sldZmObj sldId="2147469000" cId="398360240">
                    <pslz:zmPr id="{B5A393E8-D0C0-420E-8E05-70699B2D41C5}" returnToParent="0" transitionDur="1000">
                      <p166:blipFill xmlns:p166="http://schemas.microsoft.com/office/powerpoint/2016/6/main">
                        <a:blip r:embed="rId21"/>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p:pic>
            <p:nvPicPr>
              <p:cNvPr id="22" name="Slide Zoom 21">
                <a:hlinkClick r:id="rId22" action="ppaction://hlinksldjump"/>
                <a:extLst>
                  <a:ext uri="{FF2B5EF4-FFF2-40B4-BE49-F238E27FC236}">
                    <a16:creationId xmlns:a16="http://schemas.microsoft.com/office/drawing/2014/main" id="{B94FB2F8-B310-46C0-9118-5A1BEBB82ED7}"/>
                  </a:ext>
                </a:extLst>
              </p:cNvPr>
              <p:cNvPicPr>
                <a:picLocks noGrp="1" noRot="1" noChangeAspect="1" noMove="1" noResize="1" noEditPoints="1" noAdjustHandles="1" noChangeArrowheads="1" noChangeShapeType="1"/>
              </p:cNvPicPr>
              <p:nvPr/>
            </p:nvPicPr>
            <p:blipFill>
              <a:blip r:embed="rId21"/>
              <a:stretch>
                <a:fillRect/>
              </a:stretch>
            </p:blipFill>
            <p:spPr>
              <a:xfrm>
                <a:off x="3650257" y="1280132"/>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23" name="Section Zoom 22">
                <a:extLst>
                  <a:ext uri="{FF2B5EF4-FFF2-40B4-BE49-F238E27FC236}">
                    <a16:creationId xmlns:a16="http://schemas.microsoft.com/office/drawing/2014/main" id="{C48A1E0C-BD28-4537-9DAA-27593D83BEA9}"/>
                  </a:ext>
                </a:extLst>
              </p:cNvPr>
              <p:cNvGraphicFramePr>
                <a:graphicFrameLocks noChangeAspect="1"/>
              </p:cNvGraphicFramePr>
              <p:nvPr>
                <p:extLst>
                  <p:ext uri="{D42A27DB-BD31-4B8C-83A1-F6EECF244321}">
                    <p14:modId xmlns:p14="http://schemas.microsoft.com/office/powerpoint/2010/main" val="728854968"/>
                  </p:ext>
                </p:extLst>
              </p:nvPr>
            </p:nvGraphicFramePr>
            <p:xfrm>
              <a:off x="6675186" y="1276224"/>
              <a:ext cx="1961299" cy="1103231"/>
            </p:xfrm>
            <a:graphic>
              <a:graphicData uri="http://schemas.microsoft.com/office/powerpoint/2016/sectionzoom">
                <psez:sectionZm>
                  <psez:sectionZmObj sectionId="{56E5A5A2-524F-4459-90C6-6CC5E34B4F5A}">
                    <psez:zmPr id="{A941F3CF-1DAD-41DA-8697-74E4D1FAC8E3}" transitionDur="1000">
                      <p166:blipFill xmlns:p166="http://schemas.microsoft.com/office/powerpoint/2016/6/main">
                        <a:blip r:embed="rId23"/>
                        <a:stretch>
                          <a:fillRect/>
                        </a:stretch>
                      </p166:blipFill>
                      <p166:spPr xmlns:p166="http://schemas.microsoft.com/office/powerpoint/2016/6/main">
                        <a:xfrm>
                          <a:off x="0" y="0"/>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ez:zmPr>
                  </psez:sectionZmObj>
                </psez:sectionZm>
              </a:graphicData>
            </a:graphic>
          </p:graphicFrame>
        </mc:Choice>
        <mc:Fallback>
          <p:pic>
            <p:nvPicPr>
              <p:cNvPr id="23" name="Section Zoom 22">
                <a:hlinkClick r:id="rId24" action="ppaction://hlinksldjump"/>
                <a:extLst>
                  <a:ext uri="{FF2B5EF4-FFF2-40B4-BE49-F238E27FC236}">
                    <a16:creationId xmlns:a16="http://schemas.microsoft.com/office/drawing/2014/main" id="{C48A1E0C-BD28-4537-9DAA-27593D83BEA9}"/>
                  </a:ext>
                </a:extLst>
              </p:cNvPr>
              <p:cNvPicPr>
                <a:picLocks noGrp="1" noRot="1" noChangeAspect="1" noMove="1" noResize="1" noEditPoints="1" noAdjustHandles="1" noChangeArrowheads="1" noChangeShapeType="1"/>
              </p:cNvPicPr>
              <p:nvPr/>
            </p:nvPicPr>
            <p:blipFill>
              <a:blip r:embed="rId23"/>
              <a:stretch>
                <a:fillRect/>
              </a:stretch>
            </p:blipFill>
            <p:spPr>
              <a:xfrm>
                <a:off x="6675186" y="1276224"/>
                <a:ext cx="1961299" cy="1103231"/>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
        <p:nvSpPr>
          <p:cNvPr id="24" name="Speech Bubble: Rectangle 23">
            <a:extLst>
              <a:ext uri="{FF2B5EF4-FFF2-40B4-BE49-F238E27FC236}">
                <a16:creationId xmlns:a16="http://schemas.microsoft.com/office/drawing/2014/main" id="{5A80A7D8-C9AD-4153-9825-E2973816EA1E}"/>
              </a:ext>
            </a:extLst>
          </p:cNvPr>
          <p:cNvSpPr/>
          <p:nvPr/>
        </p:nvSpPr>
        <p:spPr bwMode="auto">
          <a:xfrm>
            <a:off x="6500616" y="2497384"/>
            <a:ext cx="2299822" cy="384721"/>
          </a:xfrm>
          <a:prstGeom prst="wedgeRectCallout">
            <a:avLst>
              <a:gd name="adj1" fmla="val 9629"/>
              <a:gd name="adj2" fmla="val 11035"/>
            </a:avLst>
          </a:prstGeom>
          <a:noFill/>
        </p:spPr>
        <p:txBody>
          <a:bodyPr wrap="square" lIns="0" tIns="0" rIns="0" bIns="0" rtlCol="0">
            <a:spAutoFit/>
          </a:bodyPr>
          <a:lstStyle/>
          <a:p>
            <a:pPr algn="ctr"/>
            <a:r>
              <a:rPr lang="en-US" sz="1400">
                <a:gradFill>
                  <a:gsLst>
                    <a:gs pos="2917">
                      <a:schemeClr val="accent1"/>
                    </a:gs>
                    <a:gs pos="100000">
                      <a:schemeClr val="accent1"/>
                    </a:gs>
                  </a:gsLst>
                  <a:lin ang="5400000" scaled="0"/>
                </a:gradFill>
                <a:latin typeface="+mj-lt"/>
              </a:rPr>
              <a:t>Transformation Journey</a:t>
            </a:r>
          </a:p>
          <a:p>
            <a:pPr algn="ctr"/>
            <a:r>
              <a:rPr lang="en-US" sz="1100">
                <a:gradFill>
                  <a:gsLst>
                    <a:gs pos="2917">
                      <a:schemeClr val="tx1"/>
                    </a:gs>
                    <a:gs pos="30000">
                      <a:schemeClr val="tx1"/>
                    </a:gs>
                  </a:gsLst>
                  <a:lin ang="5400000" scaled="0"/>
                </a:gradFill>
                <a:latin typeface="+mj-lt"/>
              </a:rPr>
              <a:t>What does this typically look like? </a:t>
            </a:r>
          </a:p>
        </p:txBody>
      </p:sp>
    </p:spTree>
    <p:extLst>
      <p:ext uri="{BB962C8B-B14F-4D97-AF65-F5344CB8AC3E}">
        <p14:creationId xmlns:p14="http://schemas.microsoft.com/office/powerpoint/2010/main" val="29407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283F-8E27-4F0A-B074-818273731284}"/>
              </a:ext>
            </a:extLst>
          </p:cNvPr>
          <p:cNvSpPr>
            <a:spLocks noGrp="1"/>
          </p:cNvSpPr>
          <p:nvPr>
            <p:ph type="title"/>
          </p:nvPr>
        </p:nvSpPr>
        <p:spPr>
          <a:xfrm>
            <a:off x="588263" y="457200"/>
            <a:ext cx="11018520" cy="861774"/>
          </a:xfrm>
        </p:spPr>
        <p:txBody>
          <a:bodyPr/>
          <a:lstStyle/>
          <a:p>
            <a:r>
              <a:rPr lang="en-US"/>
              <a:t>Microsoft Zero Trust Principles</a:t>
            </a:r>
            <a:br>
              <a:rPr lang="en-US"/>
            </a:br>
            <a:r>
              <a:rPr lang="en-US" sz="2000" i="1" spc="0">
                <a:gradFill>
                  <a:gsLst>
                    <a:gs pos="1250">
                      <a:schemeClr val="tx1"/>
                    </a:gs>
                    <a:gs pos="100000">
                      <a:schemeClr val="tx1"/>
                    </a:gs>
                  </a:gsLst>
                  <a:lin ang="5400000" scaled="0"/>
                </a:gradFill>
                <a:latin typeface="+mn-lt"/>
              </a:rPr>
              <a:t>Guidance for technical architecture</a:t>
            </a:r>
          </a:p>
        </p:txBody>
      </p:sp>
      <p:sp>
        <p:nvSpPr>
          <p:cNvPr id="53" name="TextBox 52">
            <a:extLst>
              <a:ext uri="{FF2B5EF4-FFF2-40B4-BE49-F238E27FC236}">
                <a16:creationId xmlns:a16="http://schemas.microsoft.com/office/drawing/2014/main" id="{10A430B2-3C4A-4180-A51E-0DEDF85CABA6}"/>
              </a:ext>
            </a:extLst>
          </p:cNvPr>
          <p:cNvSpPr txBox="1"/>
          <p:nvPr/>
        </p:nvSpPr>
        <p:spPr>
          <a:xfrm>
            <a:off x="4322246" y="3618576"/>
            <a:ext cx="3550721" cy="2405987"/>
          </a:xfrm>
          <a:prstGeom prst="rect">
            <a:avLst/>
          </a:prstGeom>
          <a:solidFill>
            <a:srgbClr val="DCC5ED"/>
          </a:solidFill>
        </p:spPr>
        <p:txBody>
          <a:bodyPr wrap="square">
            <a:noAutofit/>
          </a:bodyPr>
          <a:lstStyle/>
          <a:p>
            <a:r>
              <a:rPr lang="en-US" sz="1600" b="0" i="0">
                <a:solidFill>
                  <a:srgbClr val="000000"/>
                </a:solidFill>
                <a:effectLst/>
                <a:latin typeface="Segoe UI" panose="020B0502040204020203" pitchFamily="34" charset="0"/>
              </a:rPr>
              <a:t>To help secure both data and productivity, limit user access using</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Just-in-</a:t>
            </a:r>
            <a:r>
              <a:rPr lang="en-US" sz="1600" b="1" i="0">
                <a:solidFill>
                  <a:srgbClr val="000000"/>
                </a:solidFill>
                <a:effectLst/>
                <a:latin typeface="Segoe UI" panose="020B0502040204020203" pitchFamily="34" charset="0"/>
              </a:rPr>
              <a:t>time</a:t>
            </a:r>
            <a:r>
              <a:rPr lang="en-US" sz="1600" b="0" i="0">
                <a:solidFill>
                  <a:srgbClr val="000000"/>
                </a:solidFill>
                <a:effectLst/>
                <a:latin typeface="Segoe UI" panose="020B0502040204020203" pitchFamily="34" charset="0"/>
              </a:rPr>
              <a:t> (JIT)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Just-</a:t>
            </a:r>
            <a:r>
              <a:rPr lang="en-US" sz="1600" b="1" i="0">
                <a:solidFill>
                  <a:srgbClr val="000000"/>
                </a:solidFill>
                <a:effectLst/>
                <a:latin typeface="Segoe UI" panose="020B0502040204020203" pitchFamily="34" charset="0"/>
              </a:rPr>
              <a:t>enough</a:t>
            </a:r>
            <a:r>
              <a:rPr lang="en-US" sz="1600" b="0" i="0">
                <a:solidFill>
                  <a:srgbClr val="000000"/>
                </a:solidFill>
                <a:effectLst/>
                <a:latin typeface="Segoe UI" panose="020B0502040204020203" pitchFamily="34" charset="0"/>
              </a:rPr>
              <a:t>-access (JEA)</a:t>
            </a:r>
          </a:p>
          <a:p>
            <a:pPr marL="285750" indent="-285750">
              <a:buFont typeface="Arial" panose="020B0604020202020204" pitchFamily="34" charset="0"/>
              <a:buChar char="•"/>
            </a:pPr>
            <a:r>
              <a:rPr lang="en-US" sz="1600">
                <a:solidFill>
                  <a:srgbClr val="000000"/>
                </a:solidFill>
                <a:latin typeface="Segoe UI" panose="020B0502040204020203" pitchFamily="34" charset="0"/>
              </a:rPr>
              <a:t>Ri</a:t>
            </a:r>
            <a:r>
              <a:rPr lang="en-US" sz="1600" i="0">
                <a:solidFill>
                  <a:srgbClr val="000000"/>
                </a:solidFill>
                <a:effectLst/>
                <a:latin typeface="Segoe UI" panose="020B0502040204020203" pitchFamily="34" charset="0"/>
              </a:rPr>
              <a:t>sk-based </a:t>
            </a:r>
            <a:r>
              <a:rPr lang="en-US" sz="1600" b="1" i="0">
                <a:solidFill>
                  <a:srgbClr val="000000"/>
                </a:solidFill>
                <a:effectLst/>
                <a:latin typeface="Segoe UI" panose="020B0502040204020203" pitchFamily="34" charset="0"/>
              </a:rPr>
              <a:t>adaptive </a:t>
            </a:r>
            <a:r>
              <a:rPr lang="en-US" sz="1600" b="0" i="0">
                <a:solidFill>
                  <a:srgbClr val="000000"/>
                </a:solidFill>
                <a:effectLst/>
                <a:latin typeface="Segoe UI" panose="020B0502040204020203" pitchFamily="34" charset="0"/>
              </a:rPr>
              <a:t>polices</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protection against </a:t>
            </a:r>
            <a:r>
              <a:rPr lang="en-US" sz="1600" b="1" i="0">
                <a:solidFill>
                  <a:srgbClr val="000000"/>
                </a:solidFill>
                <a:effectLst/>
                <a:latin typeface="Segoe UI" panose="020B0502040204020203" pitchFamily="34" charset="0"/>
              </a:rPr>
              <a:t>out of band </a:t>
            </a:r>
            <a:r>
              <a:rPr lang="en-US" sz="1600" b="0" i="0">
                <a:solidFill>
                  <a:srgbClr val="000000"/>
                </a:solidFill>
                <a:effectLst/>
                <a:latin typeface="Segoe UI" panose="020B0502040204020203" pitchFamily="34" charset="0"/>
              </a:rPr>
              <a:t>vectors</a:t>
            </a:r>
          </a:p>
        </p:txBody>
      </p:sp>
      <p:sp>
        <p:nvSpPr>
          <p:cNvPr id="55" name="TextBox 54">
            <a:extLst>
              <a:ext uri="{FF2B5EF4-FFF2-40B4-BE49-F238E27FC236}">
                <a16:creationId xmlns:a16="http://schemas.microsoft.com/office/drawing/2014/main" id="{1D5B8825-D518-418D-BEA4-4FF2029036F1}"/>
              </a:ext>
            </a:extLst>
          </p:cNvPr>
          <p:cNvSpPr txBox="1"/>
          <p:nvPr/>
        </p:nvSpPr>
        <p:spPr>
          <a:xfrm>
            <a:off x="614441" y="3618576"/>
            <a:ext cx="3550721" cy="2405987"/>
          </a:xfrm>
          <a:prstGeom prst="rect">
            <a:avLst/>
          </a:prstGeom>
          <a:solidFill>
            <a:srgbClr val="DCC5ED"/>
          </a:solidFill>
        </p:spPr>
        <p:txBody>
          <a:bodyPr wrap="square" lIns="182880">
            <a:noAutofit/>
          </a:bodyPr>
          <a:lstStyle/>
          <a:p>
            <a:r>
              <a:rPr lang="en-US" sz="1600" b="0" i="0">
                <a:solidFill>
                  <a:srgbClr val="000000"/>
                </a:solidFill>
                <a:effectLst/>
                <a:latin typeface="Segoe UI" panose="020B0502040204020203" pitchFamily="34" charset="0"/>
              </a:rPr>
              <a:t>Always validate all available data points including </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User identity and location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Device health</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Service or workload context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classification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Anomalies</a:t>
            </a:r>
          </a:p>
        </p:txBody>
      </p:sp>
      <p:sp>
        <p:nvSpPr>
          <p:cNvPr id="57" name="TextBox 56">
            <a:extLst>
              <a:ext uri="{FF2B5EF4-FFF2-40B4-BE49-F238E27FC236}">
                <a16:creationId xmlns:a16="http://schemas.microsoft.com/office/drawing/2014/main" id="{B74AB343-A754-4434-94B3-AB98B983D36B}"/>
              </a:ext>
            </a:extLst>
          </p:cNvPr>
          <p:cNvSpPr txBox="1"/>
          <p:nvPr/>
        </p:nvSpPr>
        <p:spPr>
          <a:xfrm>
            <a:off x="8043057" y="3618576"/>
            <a:ext cx="3550721" cy="2405987"/>
          </a:xfrm>
          <a:prstGeom prst="rect">
            <a:avLst/>
          </a:prstGeom>
          <a:solidFill>
            <a:srgbClr val="DCC5ED"/>
          </a:solidFill>
        </p:spPr>
        <p:txBody>
          <a:bodyPr wrap="square">
            <a:noAutofit/>
          </a:bodyPr>
          <a:lstStyle/>
          <a:p>
            <a:r>
              <a:rPr lang="en-US" sz="1600" b="0" i="0">
                <a:solidFill>
                  <a:srgbClr val="000000"/>
                </a:solidFill>
                <a:effectLst/>
                <a:latin typeface="Segoe UI" panose="020B0502040204020203" pitchFamily="34" charset="0"/>
              </a:rPr>
              <a:t>Minimize blast radius for breaches and prevent lateral movement by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Segmenting access </a:t>
            </a:r>
            <a:r>
              <a:rPr lang="en-US" sz="1600" b="0" i="0">
                <a:solidFill>
                  <a:srgbClr val="000000"/>
                </a:solidFill>
                <a:effectLst/>
                <a:latin typeface="Segoe UI" panose="020B0502040204020203" pitchFamily="34" charset="0"/>
              </a:rPr>
              <a:t>by network, user, devices, and app awareness.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Encrypting </a:t>
            </a:r>
            <a:r>
              <a:rPr lang="en-US" sz="1600" b="0" i="0">
                <a:solidFill>
                  <a:srgbClr val="000000"/>
                </a:solidFill>
                <a:effectLst/>
                <a:latin typeface="Segoe UI" panose="020B0502040204020203" pitchFamily="34" charset="0"/>
              </a:rPr>
              <a:t>all sessions end to end. </a:t>
            </a:r>
          </a:p>
          <a:p>
            <a:pPr marL="285750" indent="-285750">
              <a:buFont typeface="Arial" panose="020B0604020202020204" pitchFamily="34" charset="0"/>
              <a:buChar char="•"/>
            </a:pPr>
            <a:r>
              <a:rPr lang="en-US" sz="1600" b="1" i="0">
                <a:solidFill>
                  <a:srgbClr val="000000"/>
                </a:solidFill>
                <a:effectLst/>
                <a:latin typeface="Segoe UI" panose="020B0502040204020203" pitchFamily="34" charset="0"/>
              </a:rPr>
              <a:t>Use analytics </a:t>
            </a:r>
            <a:r>
              <a:rPr lang="en-US" sz="1600" b="0" i="0">
                <a:solidFill>
                  <a:srgbClr val="000000"/>
                </a:solidFill>
                <a:effectLst/>
                <a:latin typeface="Segoe UI" panose="020B0502040204020203" pitchFamily="34" charset="0"/>
              </a:rPr>
              <a:t>for threat detection, posture visibility and improving defenses</a:t>
            </a:r>
          </a:p>
        </p:txBody>
      </p:sp>
      <p:sp>
        <p:nvSpPr>
          <p:cNvPr id="64" name="!!Least privilege Text">
            <a:extLst>
              <a:ext uri="{FF2B5EF4-FFF2-40B4-BE49-F238E27FC236}">
                <a16:creationId xmlns:a16="http://schemas.microsoft.com/office/drawing/2014/main" id="{9628E490-04AF-43EA-B3DA-F965205E0EE1}"/>
              </a:ext>
            </a:extLst>
          </p:cNvPr>
          <p:cNvSpPr/>
          <p:nvPr/>
        </p:nvSpPr>
        <p:spPr>
          <a:xfrm>
            <a:off x="4482412" y="3091638"/>
            <a:ext cx="3390555" cy="430887"/>
          </a:xfrm>
          <a:prstGeom prst="rect">
            <a:avLst/>
          </a:prstGeom>
        </p:spPr>
        <p:txBody>
          <a:bodyPr wrap="square">
            <a:spAutoFit/>
          </a:bodyPr>
          <a:lstStyle/>
          <a:p>
            <a:pPr lvl="0" algn="ctr" defTabSz="932742">
              <a:spcBef>
                <a:spcPct val="20000"/>
              </a:spcBef>
              <a:buSzPct val="90000"/>
            </a:pPr>
            <a:r>
              <a:rPr lang="en-US" sz="2200">
                <a:gradFill>
                  <a:gsLst>
                    <a:gs pos="1250">
                      <a:srgbClr val="000000"/>
                    </a:gs>
                    <a:gs pos="100000">
                      <a:srgbClr val="000000"/>
                    </a:gs>
                  </a:gsLst>
                  <a:lin ang="5400000" scaled="0"/>
                </a:gradFill>
                <a:cs typeface="Segoe UI" panose="020B0502040204020203" pitchFamily="34" charset="0"/>
              </a:rPr>
              <a:t>Use least privilege access</a:t>
            </a:r>
          </a:p>
        </p:txBody>
      </p:sp>
      <p:grpSp>
        <p:nvGrpSpPr>
          <p:cNvPr id="65" name="!!Verify Explicitly Icon">
            <a:extLst>
              <a:ext uri="{FF2B5EF4-FFF2-40B4-BE49-F238E27FC236}">
                <a16:creationId xmlns:a16="http://schemas.microsoft.com/office/drawing/2014/main" id="{0268AD31-AAC6-45AE-AB90-05F661499953}"/>
              </a:ext>
            </a:extLst>
          </p:cNvPr>
          <p:cNvGrpSpPr/>
          <p:nvPr/>
        </p:nvGrpSpPr>
        <p:grpSpPr>
          <a:xfrm>
            <a:off x="1835074" y="1810131"/>
            <a:ext cx="1185456" cy="1185456"/>
            <a:chOff x="425171" y="1677912"/>
            <a:chExt cx="1185456" cy="1185456"/>
          </a:xfrm>
        </p:grpSpPr>
        <p:sp>
          <p:nvSpPr>
            <p:cNvPr id="66" name="Oval 65">
              <a:extLst>
                <a:ext uri="{FF2B5EF4-FFF2-40B4-BE49-F238E27FC236}">
                  <a16:creationId xmlns:a16="http://schemas.microsoft.com/office/drawing/2014/main" id="{8F831004-A1D4-4F58-B433-3B2D479E1D72}"/>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67" name="Graphic 66" descr="Checklist">
              <a:extLst>
                <a:ext uri="{FF2B5EF4-FFF2-40B4-BE49-F238E27FC236}">
                  <a16:creationId xmlns:a16="http://schemas.microsoft.com/office/drawing/2014/main" id="{0ADEBB19-581E-4E4E-B12D-E90F8408876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3949" y="1936690"/>
              <a:ext cx="667902" cy="667902"/>
            </a:xfrm>
            <a:prstGeom prst="rect">
              <a:avLst/>
            </a:prstGeom>
          </p:spPr>
        </p:pic>
      </p:grpSp>
      <p:grpSp>
        <p:nvGrpSpPr>
          <p:cNvPr id="68" name="!!Assume breach Icon">
            <a:extLst>
              <a:ext uri="{FF2B5EF4-FFF2-40B4-BE49-F238E27FC236}">
                <a16:creationId xmlns:a16="http://schemas.microsoft.com/office/drawing/2014/main" id="{60DA40AA-569F-4BAD-8DF6-029AEABFA6F0}"/>
              </a:ext>
            </a:extLst>
          </p:cNvPr>
          <p:cNvGrpSpPr/>
          <p:nvPr/>
        </p:nvGrpSpPr>
        <p:grpSpPr>
          <a:xfrm>
            <a:off x="9225689" y="1810131"/>
            <a:ext cx="1185456" cy="1185456"/>
            <a:chOff x="425172" y="3284707"/>
            <a:chExt cx="1185456" cy="1185456"/>
          </a:xfrm>
          <a:effectLst/>
        </p:grpSpPr>
        <p:sp>
          <p:nvSpPr>
            <p:cNvPr id="69" name="Oval 68">
              <a:extLst>
                <a:ext uri="{FF2B5EF4-FFF2-40B4-BE49-F238E27FC236}">
                  <a16:creationId xmlns:a16="http://schemas.microsoft.com/office/drawing/2014/main" id="{B4EC87CD-1652-4C5E-9BB4-7384CDCB23C1}"/>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70" name="Graphic 69" descr="Disconnected">
              <a:extLst>
                <a:ext uri="{FF2B5EF4-FFF2-40B4-BE49-F238E27FC236}">
                  <a16:creationId xmlns:a16="http://schemas.microsoft.com/office/drawing/2014/main" id="{BAC52563-EB9A-4DDD-92A8-A2E6B202A7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3950" y="3543485"/>
              <a:ext cx="667902" cy="667902"/>
            </a:xfrm>
            <a:prstGeom prst="rect">
              <a:avLst/>
            </a:prstGeom>
          </p:spPr>
        </p:pic>
      </p:grpSp>
      <p:sp>
        <p:nvSpPr>
          <p:cNvPr id="71" name="!!Assume breach Text">
            <a:extLst>
              <a:ext uri="{FF2B5EF4-FFF2-40B4-BE49-F238E27FC236}">
                <a16:creationId xmlns:a16="http://schemas.microsoft.com/office/drawing/2014/main" id="{CBD23D4C-FD0A-4466-93E7-91495AE2F886}"/>
              </a:ext>
            </a:extLst>
          </p:cNvPr>
          <p:cNvSpPr/>
          <p:nvPr/>
        </p:nvSpPr>
        <p:spPr>
          <a:xfrm>
            <a:off x="8080898" y="3091638"/>
            <a:ext cx="3475038" cy="430887"/>
          </a:xfrm>
          <a:prstGeom prst="rect">
            <a:avLst/>
          </a:prstGeom>
        </p:spPr>
        <p:txBody>
          <a:bodyPr wrap="square">
            <a:spAutoFit/>
          </a:bodyPr>
          <a:lstStyle/>
          <a:p>
            <a:pPr algn="ctr" defTabSz="932742">
              <a:spcBef>
                <a:spcPct val="20000"/>
              </a:spcBef>
              <a:buSzPct val="90000"/>
            </a:pPr>
            <a:r>
              <a:rPr lang="en-US" sz="2200">
                <a:gradFill>
                  <a:gsLst>
                    <a:gs pos="1250">
                      <a:srgbClr val="000000"/>
                    </a:gs>
                    <a:gs pos="100000">
                      <a:srgbClr val="000000"/>
                    </a:gs>
                  </a:gsLst>
                  <a:lin ang="5400000" scaled="0"/>
                </a:gradFill>
                <a:cs typeface="Segoe UI" panose="020B0502040204020203" pitchFamily="34" charset="0"/>
              </a:rPr>
              <a:t>Assume breach</a:t>
            </a:r>
          </a:p>
        </p:txBody>
      </p:sp>
      <p:grpSp>
        <p:nvGrpSpPr>
          <p:cNvPr id="72" name="!!Least privilege Icon">
            <a:extLst>
              <a:ext uri="{FF2B5EF4-FFF2-40B4-BE49-F238E27FC236}">
                <a16:creationId xmlns:a16="http://schemas.microsoft.com/office/drawing/2014/main" id="{DC104831-818C-4271-899B-ADB3764DA0F5}"/>
              </a:ext>
            </a:extLst>
          </p:cNvPr>
          <p:cNvGrpSpPr/>
          <p:nvPr/>
        </p:nvGrpSpPr>
        <p:grpSpPr>
          <a:xfrm>
            <a:off x="5584961" y="1847201"/>
            <a:ext cx="1185456" cy="1185456"/>
            <a:chOff x="425171" y="4906759"/>
            <a:chExt cx="1185456" cy="1185456"/>
          </a:xfrm>
        </p:grpSpPr>
        <p:sp>
          <p:nvSpPr>
            <p:cNvPr id="73" name="Oval 72">
              <a:extLst>
                <a:ext uri="{FF2B5EF4-FFF2-40B4-BE49-F238E27FC236}">
                  <a16:creationId xmlns:a16="http://schemas.microsoft.com/office/drawing/2014/main" id="{EA3F820C-7C02-4467-B8E6-8630820E64D9}"/>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74" name="Graphic 73" descr="Minimize">
              <a:extLst>
                <a:ext uri="{FF2B5EF4-FFF2-40B4-BE49-F238E27FC236}">
                  <a16:creationId xmlns:a16="http://schemas.microsoft.com/office/drawing/2014/main" id="{1B157180-BCC1-4013-8DB1-459A2115BE1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3949" y="5165537"/>
              <a:ext cx="667902" cy="667902"/>
            </a:xfrm>
            <a:prstGeom prst="rect">
              <a:avLst/>
            </a:prstGeom>
          </p:spPr>
        </p:pic>
      </p:grpSp>
      <p:sp>
        <p:nvSpPr>
          <p:cNvPr id="75" name="!!Verify Explicitly Text">
            <a:extLst>
              <a:ext uri="{FF2B5EF4-FFF2-40B4-BE49-F238E27FC236}">
                <a16:creationId xmlns:a16="http://schemas.microsoft.com/office/drawing/2014/main" id="{6BE25F78-DD18-4548-8283-B8E5E4862FBA}"/>
              </a:ext>
            </a:extLst>
          </p:cNvPr>
          <p:cNvSpPr/>
          <p:nvPr/>
        </p:nvSpPr>
        <p:spPr>
          <a:xfrm>
            <a:off x="690442" y="3091638"/>
            <a:ext cx="3474720" cy="430887"/>
          </a:xfrm>
          <a:prstGeom prst="rect">
            <a:avLst/>
          </a:prstGeom>
        </p:spPr>
        <p:txBody>
          <a:bodyPr wrap="square">
            <a:spAutoFit/>
          </a:bodyPr>
          <a:lstStyle/>
          <a:p>
            <a:pPr algn="ctr"/>
            <a:r>
              <a:rPr lang="en-US" sz="2200"/>
              <a:t>Verify explicitly</a:t>
            </a:r>
          </a:p>
        </p:txBody>
      </p:sp>
    </p:spTree>
    <p:extLst>
      <p:ext uri="{BB962C8B-B14F-4D97-AF65-F5344CB8AC3E}">
        <p14:creationId xmlns:p14="http://schemas.microsoft.com/office/powerpoint/2010/main" val="267368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64" grpId="0"/>
      <p:bldP spid="71"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rrow: Pentagon 108">
            <a:extLst>
              <a:ext uri="{FF2B5EF4-FFF2-40B4-BE49-F238E27FC236}">
                <a16:creationId xmlns:a16="http://schemas.microsoft.com/office/drawing/2014/main" id="{07A03A0C-AB02-463C-9F63-B57F6D2D407C}"/>
              </a:ext>
            </a:extLst>
          </p:cNvPr>
          <p:cNvSpPr/>
          <p:nvPr/>
        </p:nvSpPr>
        <p:spPr bwMode="auto">
          <a:xfrm>
            <a:off x="3912498" y="1868237"/>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
        <p:nvSpPr>
          <p:cNvPr id="110" name="Arrow: Pentagon 109">
            <a:extLst>
              <a:ext uri="{FF2B5EF4-FFF2-40B4-BE49-F238E27FC236}">
                <a16:creationId xmlns:a16="http://schemas.microsoft.com/office/drawing/2014/main" id="{EAABAE9F-996D-477D-819B-D5988A93F638}"/>
              </a:ext>
            </a:extLst>
          </p:cNvPr>
          <p:cNvSpPr/>
          <p:nvPr/>
        </p:nvSpPr>
        <p:spPr bwMode="auto">
          <a:xfrm>
            <a:off x="3911780" y="1868238"/>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rPr>
              <a:t>Primary Control</a:t>
            </a:r>
            <a:b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refinement/detection</a:t>
            </a:r>
            <a:endPar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
        <p:nvSpPr>
          <p:cNvPr id="111" name="!! User box">
            <a:extLst>
              <a:ext uri="{FF2B5EF4-FFF2-40B4-BE49-F238E27FC236}">
                <a16:creationId xmlns:a16="http://schemas.microsoft.com/office/drawing/2014/main" id="{897712FC-5A5E-438F-A307-D9A0F4605115}"/>
              </a:ext>
            </a:extLst>
          </p:cNvPr>
          <p:cNvSpPr/>
          <p:nvPr/>
        </p:nvSpPr>
        <p:spPr bwMode="auto">
          <a:xfrm>
            <a:off x="749455" y="2545510"/>
            <a:ext cx="10675742" cy="941832"/>
          </a:xfrm>
          <a:prstGeom prst="homePlate">
            <a:avLst>
              <a:gd name="adj" fmla="val 0"/>
            </a:avLst>
          </a:prstGeom>
          <a:solidFill>
            <a:srgbClr val="0078D4">
              <a:alpha val="1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112" name="!! User">
            <a:extLst>
              <a:ext uri="{FF2B5EF4-FFF2-40B4-BE49-F238E27FC236}">
                <a16:creationId xmlns:a16="http://schemas.microsoft.com/office/drawing/2014/main" id="{FEC1E5C6-BA4A-4415-89D7-98CA747924D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139" y="2856778"/>
            <a:ext cx="487447" cy="374958"/>
          </a:xfrm>
          <a:prstGeom prst="rect">
            <a:avLst/>
          </a:prstGeom>
        </p:spPr>
      </p:pic>
      <p:sp>
        <p:nvSpPr>
          <p:cNvPr id="113" name="!! Ops box">
            <a:extLst>
              <a:ext uri="{FF2B5EF4-FFF2-40B4-BE49-F238E27FC236}">
                <a16:creationId xmlns:a16="http://schemas.microsoft.com/office/drawing/2014/main" id="{5CED7868-A461-4EF1-B2B4-C8AF2025841F}"/>
              </a:ext>
            </a:extLst>
          </p:cNvPr>
          <p:cNvSpPr/>
          <p:nvPr/>
        </p:nvSpPr>
        <p:spPr bwMode="auto">
          <a:xfrm>
            <a:off x="749455" y="3694434"/>
            <a:ext cx="10675742" cy="937678"/>
          </a:xfrm>
          <a:prstGeom prst="homePlate">
            <a:avLst>
              <a:gd name="adj" fmla="val 0"/>
            </a:avLst>
          </a:prstGeom>
          <a:solidFill>
            <a:srgbClr val="CCCCCC">
              <a:alpha val="48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Operational Technology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Industrial IoT</a:t>
            </a:r>
          </a:p>
        </p:txBody>
      </p:sp>
      <p:grpSp>
        <p:nvGrpSpPr>
          <p:cNvPr id="114" name="!! Ops">
            <a:extLst>
              <a:ext uri="{FF2B5EF4-FFF2-40B4-BE49-F238E27FC236}">
                <a16:creationId xmlns:a16="http://schemas.microsoft.com/office/drawing/2014/main" id="{760DB282-2043-4053-8903-AB63386A6214}"/>
              </a:ext>
              <a:ext uri="{C183D7F6-B498-43B3-948B-1728B52AA6E4}">
                <adec:decorative xmlns:adec="http://schemas.microsoft.com/office/drawing/2017/decorative" val="1"/>
              </a:ext>
            </a:extLst>
          </p:cNvPr>
          <p:cNvGrpSpPr/>
          <p:nvPr/>
        </p:nvGrpSpPr>
        <p:grpSpPr>
          <a:xfrm>
            <a:off x="895979" y="4027927"/>
            <a:ext cx="379641" cy="382863"/>
            <a:chOff x="10351024" y="3989686"/>
            <a:chExt cx="379641" cy="382863"/>
          </a:xfrm>
          <a:solidFill>
            <a:schemeClr val="tx1"/>
          </a:solidFill>
        </p:grpSpPr>
        <p:sp>
          <p:nvSpPr>
            <p:cNvPr id="115" name="Rectangle 114">
              <a:extLst>
                <a:ext uri="{FF2B5EF4-FFF2-40B4-BE49-F238E27FC236}">
                  <a16:creationId xmlns:a16="http://schemas.microsoft.com/office/drawing/2014/main" id="{458FA52C-025F-4DA6-A22E-9BFD2AB837C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EC636F65-18D3-4995-A502-8827CF128D0D}"/>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AFC15681-C3A8-4EE3-B6AF-9FADD9C135F3}"/>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A05D5BCB-79FC-437D-B394-B90A713574C9}"/>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D6FA6AAD-A3E1-48B7-83EA-8D9B9D8DB59D}"/>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CE11C18F-4D75-4778-B6D0-C65AAAFF119E}"/>
                </a:ext>
              </a:extLst>
            </p:cNvPr>
            <p:cNvGrpSpPr/>
            <p:nvPr/>
          </p:nvGrpSpPr>
          <p:grpSpPr>
            <a:xfrm>
              <a:off x="10351024" y="3989686"/>
              <a:ext cx="379641" cy="382863"/>
              <a:chOff x="10351024" y="3989686"/>
              <a:chExt cx="379641" cy="382863"/>
            </a:xfrm>
            <a:grpFill/>
          </p:grpSpPr>
          <p:sp>
            <p:nvSpPr>
              <p:cNvPr id="121" name="Oval 120">
                <a:extLst>
                  <a:ext uri="{FF2B5EF4-FFF2-40B4-BE49-F238E27FC236}">
                    <a16:creationId xmlns:a16="http://schemas.microsoft.com/office/drawing/2014/main" id="{2BD880AB-AE8B-4D94-A271-46C5684C3CB1}"/>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B5356E60-7407-4078-9B1A-CBF9B7A75C63}"/>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D950EED2-4102-4B07-A7BA-5CAEAE530D0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72A2D7C-C41A-4F39-89F6-0E0DC0A9ACA3}"/>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8B176EF-9F15-455B-A44E-A220DB1828F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AF91DD57-2CE1-4F4B-B23D-6DC6D911FB76}"/>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7" name="!! Data box">
            <a:extLst>
              <a:ext uri="{FF2B5EF4-FFF2-40B4-BE49-F238E27FC236}">
                <a16:creationId xmlns:a16="http://schemas.microsoft.com/office/drawing/2014/main" id="{62C075D1-F9C2-479D-8554-E84FDB2ACF03}"/>
              </a:ext>
            </a:extLst>
          </p:cNvPr>
          <p:cNvSpPr/>
          <p:nvPr/>
        </p:nvSpPr>
        <p:spPr bwMode="auto">
          <a:xfrm>
            <a:off x="763757" y="4837362"/>
            <a:ext cx="10661903" cy="941832"/>
          </a:xfrm>
          <a:prstGeom prst="homePlate">
            <a:avLst>
              <a:gd name="adj" fmla="val 0"/>
            </a:avLst>
          </a:prstGeom>
          <a:solidFill>
            <a:srgbClr val="75767A">
              <a:alpha val="3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Datacenter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a:t>
            </a:r>
          </a:p>
        </p:txBody>
      </p:sp>
      <p:grpSp>
        <p:nvGrpSpPr>
          <p:cNvPr id="128" name="!! Data">
            <a:extLst>
              <a:ext uri="{FF2B5EF4-FFF2-40B4-BE49-F238E27FC236}">
                <a16:creationId xmlns:a16="http://schemas.microsoft.com/office/drawing/2014/main" id="{280A69E9-1D06-4290-936A-A171BE1DAE17}"/>
              </a:ext>
              <a:ext uri="{C183D7F6-B498-43B3-948B-1728B52AA6E4}">
                <adec:decorative xmlns:adec="http://schemas.microsoft.com/office/drawing/2017/decorative" val="1"/>
              </a:ext>
            </a:extLst>
          </p:cNvPr>
          <p:cNvGrpSpPr/>
          <p:nvPr/>
        </p:nvGrpSpPr>
        <p:grpSpPr>
          <a:xfrm>
            <a:off x="963108" y="5102080"/>
            <a:ext cx="524526" cy="466295"/>
            <a:chOff x="963108" y="5102080"/>
            <a:chExt cx="524526" cy="466295"/>
          </a:xfrm>
        </p:grpSpPr>
        <p:sp>
          <p:nvSpPr>
            <p:cNvPr id="129" name="Freeform 163">
              <a:extLst>
                <a:ext uri="{FF2B5EF4-FFF2-40B4-BE49-F238E27FC236}">
                  <a16:creationId xmlns:a16="http://schemas.microsoft.com/office/drawing/2014/main" id="{C00ACE69-E3E5-4AA7-A563-2246287D92D8}"/>
                </a:ext>
              </a:extLst>
            </p:cNvPr>
            <p:cNvSpPr>
              <a:spLocks/>
            </p:cNvSpPr>
            <p:nvPr/>
          </p:nvSpPr>
          <p:spPr bwMode="auto">
            <a:xfrm>
              <a:off x="963108" y="5279073"/>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30" name="Group 4">
              <a:extLst>
                <a:ext uri="{FF2B5EF4-FFF2-40B4-BE49-F238E27FC236}">
                  <a16:creationId xmlns:a16="http://schemas.microsoft.com/office/drawing/2014/main" id="{1203A0F7-5838-4E50-87F2-FFECD45A0DB3}"/>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solidFill>
              <a:schemeClr val="tx1"/>
            </a:solidFill>
          </p:grpSpPr>
          <p:sp>
            <p:nvSpPr>
              <p:cNvPr id="131" name="Freeform 5">
                <a:extLst>
                  <a:ext uri="{FF2B5EF4-FFF2-40B4-BE49-F238E27FC236}">
                    <a16:creationId xmlns:a16="http://schemas.microsoft.com/office/drawing/2014/main" id="{E2DCA9EF-169B-4E96-89CE-2C99E6538139}"/>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6">
                <a:extLst>
                  <a:ext uri="{FF2B5EF4-FFF2-40B4-BE49-F238E27FC236}">
                    <a16:creationId xmlns:a16="http://schemas.microsoft.com/office/drawing/2014/main" id="{BE40D50C-7E00-4EF7-B7E2-4BDA0ACB54AB}"/>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7">
                <a:extLst>
                  <a:ext uri="{FF2B5EF4-FFF2-40B4-BE49-F238E27FC236}">
                    <a16:creationId xmlns:a16="http://schemas.microsoft.com/office/drawing/2014/main" id="{A6ABB646-88D8-47FC-AC89-475235BE5FB8}"/>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8">
                <a:extLst>
                  <a:ext uri="{FF2B5EF4-FFF2-40B4-BE49-F238E27FC236}">
                    <a16:creationId xmlns:a16="http://schemas.microsoft.com/office/drawing/2014/main" id="{F7527520-0DD1-49FA-9D89-0DBF83AC671C}"/>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D6A4A5EB-E664-4A7D-9F9C-D0A21EF9B469}"/>
              </a:ext>
            </a:extLst>
          </p:cNvPr>
          <p:cNvGrpSpPr/>
          <p:nvPr/>
        </p:nvGrpSpPr>
        <p:grpSpPr>
          <a:xfrm>
            <a:off x="3899595" y="3841817"/>
            <a:ext cx="7423934" cy="684756"/>
            <a:chOff x="3899595" y="3841817"/>
            <a:chExt cx="7423934" cy="684756"/>
          </a:xfrm>
        </p:grpSpPr>
        <p:sp>
          <p:nvSpPr>
            <p:cNvPr id="136" name="Rectangle 135">
              <a:extLst>
                <a:ext uri="{FF2B5EF4-FFF2-40B4-BE49-F238E27FC236}">
                  <a16:creationId xmlns:a16="http://schemas.microsoft.com/office/drawing/2014/main" id="{544C5AD8-083B-49B5-9F7D-DB2B74FB382C}"/>
                </a:ext>
                <a:ext uri="{C183D7F6-B498-43B3-948B-1728B52AA6E4}">
                  <adec:decorative xmlns:adec="http://schemas.microsoft.com/office/drawing/2017/decorative" val="1"/>
                </a:ext>
              </a:extLst>
            </p:cNvPr>
            <p:cNvSpPr/>
            <p:nvPr/>
          </p:nvSpPr>
          <p:spPr bwMode="auto">
            <a:xfrm>
              <a:off x="3899595" y="3841817"/>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137" name="Rectangle 136">
              <a:extLst>
                <a:ext uri="{FF2B5EF4-FFF2-40B4-BE49-F238E27FC236}">
                  <a16:creationId xmlns:a16="http://schemas.microsoft.com/office/drawing/2014/main" id="{6D366A46-18F3-4574-83AA-648B13DF8A14}"/>
                </a:ext>
                <a:ext uri="{C183D7F6-B498-43B3-948B-1728B52AA6E4}">
                  <adec:decorative xmlns:adec="http://schemas.microsoft.com/office/drawing/2017/decorative" val="1"/>
                </a:ext>
              </a:extLst>
            </p:cNvPr>
            <p:cNvSpPr/>
            <p:nvPr/>
          </p:nvSpPr>
          <p:spPr>
            <a:xfrm>
              <a:off x="3912498" y="4206533"/>
              <a:ext cx="2627665" cy="320040"/>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cxnSp>
          <p:nvCxnSpPr>
            <p:cNvPr id="144" name="Straight Connector 143">
              <a:extLst>
                <a:ext uri="{FF2B5EF4-FFF2-40B4-BE49-F238E27FC236}">
                  <a16:creationId xmlns:a16="http://schemas.microsoft.com/office/drawing/2014/main" id="{2B30F5BE-F23F-4C80-894F-F44D00A2FA35}"/>
                </a:ext>
              </a:extLst>
            </p:cNvPr>
            <p:cNvCxnSpPr>
              <a:cxnSpLocks/>
            </p:cNvCxnSpPr>
            <p:nvPr/>
          </p:nvCxnSpPr>
          <p:spPr>
            <a:xfrm>
              <a:off x="5356755" y="3989110"/>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C918C8C-B02C-4CA3-AD2D-25A03827DFD1}"/>
                </a:ext>
              </a:extLst>
            </p:cNvPr>
            <p:cNvCxnSpPr>
              <a:cxnSpLocks/>
            </p:cNvCxnSpPr>
            <p:nvPr/>
          </p:nvCxnSpPr>
          <p:spPr>
            <a:xfrm flipV="1">
              <a:off x="5057776" y="4061276"/>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3AA27F4-8700-4D7C-B829-83226757BA77}"/>
              </a:ext>
            </a:extLst>
          </p:cNvPr>
          <p:cNvGrpSpPr/>
          <p:nvPr/>
        </p:nvGrpSpPr>
        <p:grpSpPr>
          <a:xfrm>
            <a:off x="3899595" y="4934561"/>
            <a:ext cx="5833128" cy="686897"/>
            <a:chOff x="3899595" y="4934561"/>
            <a:chExt cx="5833128" cy="686897"/>
          </a:xfrm>
        </p:grpSpPr>
        <p:sp>
          <p:nvSpPr>
            <p:cNvPr id="138" name="Rectangle 137">
              <a:extLst>
                <a:ext uri="{FF2B5EF4-FFF2-40B4-BE49-F238E27FC236}">
                  <a16:creationId xmlns:a16="http://schemas.microsoft.com/office/drawing/2014/main" id="{F0CD15D9-3BA2-40EF-922E-F88607BC1C44}"/>
                </a:ext>
                <a:ext uri="{C183D7F6-B498-43B3-948B-1728B52AA6E4}">
                  <adec:decorative xmlns:adec="http://schemas.microsoft.com/office/drawing/2017/decorative" val="1"/>
                </a:ext>
              </a:extLst>
            </p:cNvPr>
            <p:cNvSpPr/>
            <p:nvPr/>
          </p:nvSpPr>
          <p:spPr bwMode="auto">
            <a:xfrm>
              <a:off x="3899595" y="4934561"/>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139" name="Group 138">
              <a:extLst>
                <a:ext uri="{FF2B5EF4-FFF2-40B4-BE49-F238E27FC236}">
                  <a16:creationId xmlns:a16="http://schemas.microsoft.com/office/drawing/2014/main" id="{45B287E4-3A5A-44F0-9B86-DE0C04626F08}"/>
                </a:ext>
                <a:ext uri="{C183D7F6-B498-43B3-948B-1728B52AA6E4}">
                  <adec:decorative xmlns:adec="http://schemas.microsoft.com/office/drawing/2017/decorative" val="1"/>
                </a:ext>
              </a:extLst>
            </p:cNvPr>
            <p:cNvGrpSpPr/>
            <p:nvPr/>
          </p:nvGrpSpPr>
          <p:grpSpPr>
            <a:xfrm>
              <a:off x="3899595" y="5301418"/>
              <a:ext cx="5833128" cy="320040"/>
              <a:chOff x="6274539" y="5213736"/>
              <a:chExt cx="5028398" cy="374958"/>
            </a:xfrm>
          </p:grpSpPr>
          <p:sp>
            <p:nvSpPr>
              <p:cNvPr id="140" name="Rectangle 139">
                <a:extLst>
                  <a:ext uri="{FF2B5EF4-FFF2-40B4-BE49-F238E27FC236}">
                    <a16:creationId xmlns:a16="http://schemas.microsoft.com/office/drawing/2014/main" id="{A4026052-122B-495D-BC40-C3CDF503B103}"/>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cxnSp>
            <p:nvCxnSpPr>
              <p:cNvPr id="141" name="Straight Connector 140">
                <a:extLst>
                  <a:ext uri="{FF2B5EF4-FFF2-40B4-BE49-F238E27FC236}">
                    <a16:creationId xmlns:a16="http://schemas.microsoft.com/office/drawing/2014/main" id="{A00FF3DE-B54A-4FB0-A641-C0BD87C8B1AA}"/>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5C2D91"/>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71997711-2DBB-4055-AF8D-F7228A1BC6DB}"/>
                </a:ext>
              </a:extLst>
            </p:cNvPr>
            <p:cNvCxnSpPr>
              <a:cxnSpLocks/>
            </p:cNvCxnSpPr>
            <p:nvPr/>
          </p:nvCxnSpPr>
          <p:spPr>
            <a:xfrm>
              <a:off x="5356755" y="5098759"/>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65730F0-4AB5-44A6-BD20-731EF8B9EDE2}"/>
                </a:ext>
              </a:extLst>
            </p:cNvPr>
            <p:cNvCxnSpPr>
              <a:cxnSpLocks/>
            </p:cNvCxnSpPr>
            <p:nvPr/>
          </p:nvCxnSpPr>
          <p:spPr>
            <a:xfrm flipV="1">
              <a:off x="5072064" y="517092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7304D650-9FB2-415A-99B3-F3E34FEB3B40}"/>
              </a:ext>
            </a:extLst>
          </p:cNvPr>
          <p:cNvGrpSpPr/>
          <p:nvPr/>
        </p:nvGrpSpPr>
        <p:grpSpPr>
          <a:xfrm>
            <a:off x="4444694" y="5997886"/>
            <a:ext cx="6608520" cy="510909"/>
            <a:chOff x="4162425" y="5945557"/>
            <a:chExt cx="6608520" cy="510909"/>
          </a:xfrm>
        </p:grpSpPr>
        <p:sp>
          <p:nvSpPr>
            <p:cNvPr id="149" name="Arrow: Pentagon 148">
              <a:extLst>
                <a:ext uri="{FF2B5EF4-FFF2-40B4-BE49-F238E27FC236}">
                  <a16:creationId xmlns:a16="http://schemas.microsoft.com/office/drawing/2014/main" id="{F97C5D4B-F33C-4E87-899D-DF428B425713}"/>
                </a:ext>
              </a:extLst>
            </p:cNvPr>
            <p:cNvSpPr/>
            <p:nvPr/>
          </p:nvSpPr>
          <p:spPr bwMode="auto">
            <a:xfrm>
              <a:off x="4162425" y="5945557"/>
              <a:ext cx="6608520"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(SecOps) monitors all assets and environments</a:t>
              </a:r>
            </a:p>
          </p:txBody>
        </p:sp>
        <p:grpSp>
          <p:nvGrpSpPr>
            <p:cNvPr id="150" name="!! Moderize">
              <a:extLst>
                <a:ext uri="{FF2B5EF4-FFF2-40B4-BE49-F238E27FC236}">
                  <a16:creationId xmlns:a16="http://schemas.microsoft.com/office/drawing/2014/main" id="{49972382-CD59-40AE-B002-1EC0F2C37881}"/>
                </a:ext>
                <a:ext uri="{C183D7F6-B498-43B3-948B-1728B52AA6E4}">
                  <adec:decorative xmlns:adec="http://schemas.microsoft.com/office/drawing/2017/decorative" val="1"/>
                </a:ext>
              </a:extLst>
            </p:cNvPr>
            <p:cNvGrpSpPr/>
            <p:nvPr/>
          </p:nvGrpSpPr>
          <p:grpSpPr>
            <a:xfrm>
              <a:off x="4298694" y="6031298"/>
              <a:ext cx="344335" cy="343094"/>
              <a:chOff x="2669925" y="1249680"/>
              <a:chExt cx="409206" cy="407727"/>
            </a:xfrm>
            <a:solidFill>
              <a:srgbClr val="107C10"/>
            </a:solidFill>
          </p:grpSpPr>
          <p:sp>
            <p:nvSpPr>
              <p:cNvPr id="151" name="Freeform 987">
                <a:extLst>
                  <a:ext uri="{FF2B5EF4-FFF2-40B4-BE49-F238E27FC236}">
                    <a16:creationId xmlns:a16="http://schemas.microsoft.com/office/drawing/2014/main" id="{07B35194-EAE2-4830-83C7-E6D58F2C5BF2}"/>
                  </a:ext>
                </a:extLst>
              </p:cNvPr>
              <p:cNvSpPr>
                <a:spLocks/>
              </p:cNvSpPr>
              <p:nvPr/>
            </p:nvSpPr>
            <p:spPr bwMode="auto">
              <a:xfrm>
                <a:off x="2748031" y="1299968"/>
                <a:ext cx="331100" cy="302793"/>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988">
                <a:extLst>
                  <a:ext uri="{FF2B5EF4-FFF2-40B4-BE49-F238E27FC236}">
                    <a16:creationId xmlns:a16="http://schemas.microsoft.com/office/drawing/2014/main" id="{B6B2D375-7A5E-4EF9-8FE2-185B3849A1F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89">
                <a:extLst>
                  <a:ext uri="{FF2B5EF4-FFF2-40B4-BE49-F238E27FC236}">
                    <a16:creationId xmlns:a16="http://schemas.microsoft.com/office/drawing/2014/main" id="{6D2286D2-7BED-4E64-80B3-E3F463694039}"/>
                  </a:ext>
                </a:extLst>
              </p:cNvPr>
              <p:cNvSpPr>
                <a:spLocks noChangeArrowheads="1"/>
              </p:cNvSpPr>
              <p:nvPr/>
            </p:nvSpPr>
            <p:spPr bwMode="auto">
              <a:xfrm>
                <a:off x="2708964" y="1418844"/>
                <a:ext cx="49159" cy="477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990">
                <a:extLst>
                  <a:ext uri="{FF2B5EF4-FFF2-40B4-BE49-F238E27FC236}">
                    <a16:creationId xmlns:a16="http://schemas.microsoft.com/office/drawing/2014/main" id="{4CC3C161-6EF5-4D00-9274-7B0870355831}"/>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991">
                <a:extLst>
                  <a:ext uri="{FF2B5EF4-FFF2-40B4-BE49-F238E27FC236}">
                    <a16:creationId xmlns:a16="http://schemas.microsoft.com/office/drawing/2014/main" id="{1844EDE7-BA29-4392-98D6-4F7A851A83E2}"/>
                  </a:ext>
                </a:extLst>
              </p:cNvPr>
              <p:cNvSpPr>
                <a:spLocks/>
              </p:cNvSpPr>
              <p:nvPr/>
            </p:nvSpPr>
            <p:spPr bwMode="auto">
              <a:xfrm>
                <a:off x="2669925" y="1525836"/>
                <a:ext cx="133018" cy="131571"/>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E2EBBA94-BADD-45B4-8A71-8CE358908F47}"/>
              </a:ext>
            </a:extLst>
          </p:cNvPr>
          <p:cNvGrpSpPr/>
          <p:nvPr/>
        </p:nvGrpSpPr>
        <p:grpSpPr>
          <a:xfrm>
            <a:off x="3912497" y="2658220"/>
            <a:ext cx="7411032" cy="697482"/>
            <a:chOff x="3912497" y="2658220"/>
            <a:chExt cx="7411032" cy="697482"/>
          </a:xfrm>
        </p:grpSpPr>
        <p:sp>
          <p:nvSpPr>
            <p:cNvPr id="135" name="Rectangle 134">
              <a:extLst>
                <a:ext uri="{FF2B5EF4-FFF2-40B4-BE49-F238E27FC236}">
                  <a16:creationId xmlns:a16="http://schemas.microsoft.com/office/drawing/2014/main" id="{5BBE65D4-E40A-461A-A646-844B0BB2254A}"/>
                </a:ext>
                <a:ext uri="{C183D7F6-B498-43B3-948B-1728B52AA6E4}">
                  <adec:decorative xmlns:adec="http://schemas.microsoft.com/office/drawing/2017/decorative" val="1"/>
                </a:ext>
              </a:extLst>
            </p:cNvPr>
            <p:cNvSpPr/>
            <p:nvPr/>
          </p:nvSpPr>
          <p:spPr>
            <a:xfrm>
              <a:off x="3912497" y="3035662"/>
              <a:ext cx="7411032" cy="320040"/>
            </a:xfrm>
            <a:prstGeom prst="rect">
              <a:avLst/>
            </a:prstGeom>
            <a:solidFill>
              <a:srgbClr val="5C2D91"/>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Identity</a:t>
              </a:r>
            </a:p>
          </p:txBody>
        </p:sp>
        <p:sp>
          <p:nvSpPr>
            <p:cNvPr id="142" name="Rectangle 141">
              <a:extLst>
                <a:ext uri="{FF2B5EF4-FFF2-40B4-BE49-F238E27FC236}">
                  <a16:creationId xmlns:a16="http://schemas.microsoft.com/office/drawing/2014/main" id="{CDD6C9BE-CF83-44FB-BE26-42E5E338D8EF}"/>
                </a:ext>
                <a:ext uri="{C183D7F6-B498-43B3-948B-1728B52AA6E4}">
                  <adec:decorative xmlns:adec="http://schemas.microsoft.com/office/drawing/2017/decorative" val="1"/>
                </a:ext>
              </a:extLst>
            </p:cNvPr>
            <p:cNvSpPr/>
            <p:nvPr/>
          </p:nvSpPr>
          <p:spPr bwMode="auto">
            <a:xfrm>
              <a:off x="3912497" y="2658220"/>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143" name="Straight Connector 142">
              <a:extLst>
                <a:ext uri="{FF2B5EF4-FFF2-40B4-BE49-F238E27FC236}">
                  <a16:creationId xmlns:a16="http://schemas.microsoft.com/office/drawing/2014/main" id="{47D12B91-B3E1-4E12-9BB1-76CE58137B94}"/>
                </a:ext>
              </a:extLst>
            </p:cNvPr>
            <p:cNvCxnSpPr>
              <a:cxnSpLocks/>
            </p:cNvCxnSpPr>
            <p:nvPr/>
          </p:nvCxnSpPr>
          <p:spPr>
            <a:xfrm flipV="1">
              <a:off x="5119688" y="2905169"/>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65B29C2-6350-4AEB-AC33-A29F74742C86}"/>
                </a:ext>
              </a:extLst>
            </p:cNvPr>
            <p:cNvCxnSpPr>
              <a:cxnSpLocks/>
            </p:cNvCxnSpPr>
            <p:nvPr/>
          </p:nvCxnSpPr>
          <p:spPr>
            <a:xfrm>
              <a:off x="5356755" y="2840218"/>
              <a:ext cx="0" cy="290513"/>
            </a:xfrm>
            <a:prstGeom prst="line">
              <a:avLst/>
            </a:prstGeom>
            <a:ln w="104775">
              <a:solidFill>
                <a:srgbClr val="5C2D9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F6066821-FFD6-40D5-94D2-BB3118A7CD37}"/>
              </a:ext>
            </a:extLst>
          </p:cNvPr>
          <p:cNvSpPr>
            <a:spLocks noGrp="1"/>
          </p:cNvSpPr>
          <p:nvPr>
            <p:ph type="title"/>
          </p:nvPr>
        </p:nvSpPr>
        <p:spPr>
          <a:xfrm>
            <a:off x="588263" y="457201"/>
            <a:ext cx="11018520" cy="861774"/>
          </a:xfrm>
        </p:spPr>
        <p:txBody>
          <a:bodyPr/>
          <a:lstStyle/>
          <a:p>
            <a:pPr marL="0" marR="0" lvl="0" indent="0" defTabSz="914400" rtl="0" eaLnBrk="1" fontAlgn="auto" latinLnBrk="0" hangingPunct="1">
              <a:lnSpc>
                <a:spcPct val="100000"/>
              </a:lnSpc>
              <a:spcBef>
                <a:spcPts val="0"/>
              </a:spcBef>
              <a:spcAft>
                <a:spcPts val="0"/>
              </a:spcAft>
              <a:tabLst/>
              <a:defRPr/>
            </a:pPr>
            <a:r>
              <a:rPr lang="en-US" b="0" spc="-50">
                <a:gradFill>
                  <a:gsLst>
                    <a:gs pos="82000">
                      <a:schemeClr val="tx1"/>
                    </a:gs>
                    <a:gs pos="0">
                      <a:schemeClr val="tx1"/>
                    </a:gs>
                  </a:gsLst>
                  <a:lin ang="2700000" scaled="1"/>
                </a:gradFill>
              </a:rPr>
              <a:t>Blend network and identity access controls</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lang="en-US" sz="2000" b="0" spc="-50">
                <a:gradFill>
                  <a:gsLst>
                    <a:gs pos="82000">
                      <a:schemeClr val="tx1"/>
                    </a:gs>
                    <a:gs pos="0">
                      <a:schemeClr val="tx1"/>
                    </a:gs>
                  </a:gsLst>
                  <a:lin ang="2700000" scaled="1"/>
                </a:gradFill>
                <a:latin typeface="+mn-lt"/>
              </a:rPr>
              <a:t>Choose the right tool for the job</a:t>
            </a:r>
            <a:endParaRPr lang="en-US"/>
          </a:p>
        </p:txBody>
      </p:sp>
    </p:spTree>
    <p:extLst>
      <p:ext uri="{BB962C8B-B14F-4D97-AF65-F5344CB8AC3E}">
        <p14:creationId xmlns:p14="http://schemas.microsoft.com/office/powerpoint/2010/main" val="1368768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up)">
                                      <p:cBhvr>
                                        <p:cTn id="7" dur="500"/>
                                        <p:tgtEl>
                                          <p:spTgt spid="10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up)">
                                      <p:cBhvr>
                                        <p:cTn id="10" dur="500"/>
                                        <p:tgtEl>
                                          <p:spTgt spid="1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86EC302-8B7C-452A-9C44-F50451B9185C}"/>
              </a:ext>
            </a:extLst>
          </p:cNvPr>
          <p:cNvSpPr txBox="1"/>
          <p:nvPr/>
        </p:nvSpPr>
        <p:spPr>
          <a:xfrm>
            <a:off x="4198960" y="2339257"/>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sp>
        <p:nvSpPr>
          <p:cNvPr id="26" name="TextBox 25">
            <a:extLst>
              <a:ext uri="{FF2B5EF4-FFF2-40B4-BE49-F238E27FC236}">
                <a16:creationId xmlns:a16="http://schemas.microsoft.com/office/drawing/2014/main" id="{9A7AC7A8-AB43-4578-A040-08F3B4E1FBFB}"/>
              </a:ext>
            </a:extLst>
          </p:cNvPr>
          <p:cNvSpPr txBox="1"/>
          <p:nvPr/>
        </p:nvSpPr>
        <p:spPr>
          <a:xfrm>
            <a:off x="4190760" y="2171990"/>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sp>
        <p:nvSpPr>
          <p:cNvPr id="15" name="TextBox 14">
            <a:extLst>
              <a:ext uri="{FF2B5EF4-FFF2-40B4-BE49-F238E27FC236}">
                <a16:creationId xmlns:a16="http://schemas.microsoft.com/office/drawing/2014/main" id="{E657309A-3212-47D2-A900-E3D08F04E20D}"/>
              </a:ext>
            </a:extLst>
          </p:cNvPr>
          <p:cNvSpPr txBox="1"/>
          <p:nvPr/>
        </p:nvSpPr>
        <p:spPr>
          <a:xfrm>
            <a:off x="4190760" y="2005405"/>
            <a:ext cx="1312882"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sp>
        <p:nvSpPr>
          <p:cNvPr id="17" name="TextBox 16">
            <a:extLst>
              <a:ext uri="{FF2B5EF4-FFF2-40B4-BE49-F238E27FC236}">
                <a16:creationId xmlns:a16="http://schemas.microsoft.com/office/drawing/2014/main" id="{D842C86B-5DD7-4844-BE7C-153CF4F2BE53}"/>
              </a:ext>
            </a:extLst>
          </p:cNvPr>
          <p:cNvSpPr txBox="1"/>
          <p:nvPr/>
        </p:nvSpPr>
        <p:spPr>
          <a:xfrm>
            <a:off x="4205312" y="1830486"/>
            <a:ext cx="1312882" cy="16927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cs typeface="Arial" pitchFamily="34" charset="0"/>
              </a:rPr>
              <a:t>Identities</a:t>
            </a:r>
          </a:p>
        </p:txBody>
      </p:sp>
      <p:sp>
        <p:nvSpPr>
          <p:cNvPr id="56" name="TextBox 55">
            <a:extLst>
              <a:ext uri="{FF2B5EF4-FFF2-40B4-BE49-F238E27FC236}">
                <a16:creationId xmlns:a16="http://schemas.microsoft.com/office/drawing/2014/main" id="{36C1CC5E-50D8-46F5-A8F9-8E70F1083C02}"/>
              </a:ext>
            </a:extLst>
          </p:cNvPr>
          <p:cNvSpPr txBox="1"/>
          <p:nvPr/>
        </p:nvSpPr>
        <p:spPr>
          <a:xfrm>
            <a:off x="4021292" y="2866062"/>
            <a:ext cx="1604131" cy="1692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srgbClr val="000000"/>
                </a:solidFill>
                <a:effectLst/>
                <a:uLnTx/>
                <a:uFillTx/>
                <a:latin typeface="Segoe UI"/>
                <a:ea typeface="+mn-ea"/>
                <a:cs typeface="Arial" pitchFamily="34" charset="0"/>
              </a:rPr>
              <a:t>Data</a:t>
            </a:r>
          </a:p>
        </p:txBody>
      </p:sp>
      <p:sp>
        <p:nvSpPr>
          <p:cNvPr id="55" name="TextBox 54">
            <a:extLst>
              <a:ext uri="{FF2B5EF4-FFF2-40B4-BE49-F238E27FC236}">
                <a16:creationId xmlns:a16="http://schemas.microsoft.com/office/drawing/2014/main" id="{1613D622-8DED-4D8C-99DA-F7FDE001720D}"/>
              </a:ext>
            </a:extLst>
          </p:cNvPr>
          <p:cNvSpPr txBox="1"/>
          <p:nvPr/>
        </p:nvSpPr>
        <p:spPr>
          <a:xfrm>
            <a:off x="1018559" y="4977749"/>
            <a:ext cx="1604131" cy="21544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Infrastructure</a:t>
            </a:r>
          </a:p>
        </p:txBody>
      </p:sp>
      <p:sp>
        <p:nvSpPr>
          <p:cNvPr id="2" name="Title 1">
            <a:extLst>
              <a:ext uri="{FF2B5EF4-FFF2-40B4-BE49-F238E27FC236}">
                <a16:creationId xmlns:a16="http://schemas.microsoft.com/office/drawing/2014/main" id="{419F273E-E396-4E72-9B5F-ADA4912D2631}"/>
              </a:ext>
            </a:extLst>
          </p:cNvPr>
          <p:cNvSpPr>
            <a:spLocks noGrp="1"/>
          </p:cNvSpPr>
          <p:nvPr>
            <p:ph type="title"/>
          </p:nvPr>
        </p:nvSpPr>
        <p:spPr>
          <a:xfrm>
            <a:off x="300183" y="224239"/>
            <a:ext cx="11018520" cy="861774"/>
          </a:xfrm>
        </p:spPr>
        <p:txBody>
          <a:bodyPr/>
          <a:lstStyle/>
          <a:p>
            <a:r>
              <a:rPr lang="en-US"/>
              <a:t>Zero Trust Rapid Modernization Plan (</a:t>
            </a:r>
            <a:r>
              <a:rPr lang="en-US" err="1"/>
              <a:t>RaMP</a:t>
            </a:r>
            <a:r>
              <a:rPr lang="en-US"/>
              <a:t>)</a:t>
            </a:r>
            <a:br>
              <a:rPr lang="en-US"/>
            </a:br>
            <a:r>
              <a:rPr lang="en-US" sz="2000">
                <a:latin typeface="+mn-lt"/>
              </a:rPr>
              <a:t>Prioritize rapid progress on highest positive impact</a:t>
            </a:r>
          </a:p>
        </p:txBody>
      </p:sp>
      <p:grpSp>
        <p:nvGrpSpPr>
          <p:cNvPr id="73" name="Group 72">
            <a:extLst>
              <a:ext uri="{FF2B5EF4-FFF2-40B4-BE49-F238E27FC236}">
                <a16:creationId xmlns:a16="http://schemas.microsoft.com/office/drawing/2014/main" id="{4610A2DA-1D6B-4B41-8B5A-4C3B4BA94345}"/>
              </a:ext>
            </a:extLst>
          </p:cNvPr>
          <p:cNvGrpSpPr/>
          <p:nvPr/>
        </p:nvGrpSpPr>
        <p:grpSpPr>
          <a:xfrm>
            <a:off x="476022" y="1522392"/>
            <a:ext cx="11279503" cy="1141851"/>
            <a:chOff x="476022" y="1556682"/>
            <a:chExt cx="11279503" cy="1141851"/>
          </a:xfrm>
        </p:grpSpPr>
        <p:sp>
          <p:nvSpPr>
            <p:cNvPr id="18" name="!! User box">
              <a:extLst>
                <a:ext uri="{FF2B5EF4-FFF2-40B4-BE49-F238E27FC236}">
                  <a16:creationId xmlns:a16="http://schemas.microsoft.com/office/drawing/2014/main" id="{01BE4635-EC05-4566-8694-FA65B95B53C0}"/>
                </a:ext>
              </a:extLst>
            </p:cNvPr>
            <p:cNvSpPr/>
            <p:nvPr/>
          </p:nvSpPr>
          <p:spPr bwMode="auto">
            <a:xfrm>
              <a:off x="476022" y="1653563"/>
              <a:ext cx="11124610" cy="934966"/>
            </a:xfrm>
            <a:prstGeom prst="homePlate">
              <a:avLst>
                <a:gd name="adj" fmla="val 0"/>
              </a:avLst>
            </a:prstGeom>
            <a:solidFill>
              <a:srgbClr val="D9EBF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rPr>
                <a:t>Zero Trust Foundations</a:t>
              </a:r>
            </a:p>
          </p:txBody>
        </p:sp>
        <p:pic>
          <p:nvPicPr>
            <p:cNvPr id="20" name="!! User">
              <a:extLst>
                <a:ext uri="{FF2B5EF4-FFF2-40B4-BE49-F238E27FC236}">
                  <a16:creationId xmlns:a16="http://schemas.microsoft.com/office/drawing/2014/main" id="{75BBA28F-7B7D-4A13-BFFA-5CD9C5D7107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6" y="1859433"/>
              <a:ext cx="265811" cy="204469"/>
            </a:xfrm>
            <a:prstGeom prst="rect">
              <a:avLst/>
            </a:prstGeom>
          </p:spPr>
        </p:pic>
        <p:sp>
          <p:nvSpPr>
            <p:cNvPr id="47" name="Rectangle 46">
              <a:extLst>
                <a:ext uri="{FF2B5EF4-FFF2-40B4-BE49-F238E27FC236}">
                  <a16:creationId xmlns:a16="http://schemas.microsoft.com/office/drawing/2014/main" id="{AD1B9083-E2F6-40BF-9129-B1FC5EABA979}"/>
                </a:ext>
              </a:extLst>
            </p:cNvPr>
            <p:cNvSpPr/>
            <p:nvPr/>
          </p:nvSpPr>
          <p:spPr>
            <a:xfrm>
              <a:off x="3609595" y="1556682"/>
              <a:ext cx="8145930" cy="114185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Endpoints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Require device integrity for access (configuration compliance first, then XDR signals</a:t>
              </a:r>
            </a:p>
            <a:p>
              <a:pPr marL="400050" marR="0" lvl="1" indent="-17145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for legacy apps (on-premises</a:t>
              </a:r>
              <a:r>
                <a:rPr lang="en-US" sz="1100">
                  <a:gradFill>
                    <a:gsLst>
                      <a:gs pos="83000">
                        <a:srgbClr val="000000"/>
                      </a:gs>
                      <a:gs pos="100000">
                        <a:srgbClr val="000000"/>
                      </a:gs>
                    </a:gsLst>
                    <a:lin ang="5400000" scaled="1"/>
                  </a:gradFill>
                  <a:latin typeface="Segoe UI"/>
                  <a:cs typeface="Segoe UI" panose="020B0502040204020203" pitchFamily="34" charset="0"/>
                </a:rPr>
                <a:t>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IaaS) via App Proxy</a:t>
              </a:r>
            </a:p>
            <a:p>
              <a:pPr marL="400050" marR="0" lvl="1" indent="-171450" algn="l" defTabSz="914400"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Network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Establish basic traffic filtering and segmentation to isolate business-critical or highly vulnerable resources</a:t>
              </a:r>
            </a:p>
          </p:txBody>
        </p:sp>
      </p:grpSp>
      <p:sp>
        <p:nvSpPr>
          <p:cNvPr id="51" name="!! Modern box">
            <a:extLst>
              <a:ext uri="{FF2B5EF4-FFF2-40B4-BE49-F238E27FC236}">
                <a16:creationId xmlns:a16="http://schemas.microsoft.com/office/drawing/2014/main" id="{4E20C379-B8F1-4159-908D-7C2AE97E9FDA}"/>
              </a:ext>
            </a:extLst>
          </p:cNvPr>
          <p:cNvSpPr/>
          <p:nvPr/>
        </p:nvSpPr>
        <p:spPr bwMode="auto">
          <a:xfrm>
            <a:off x="471571" y="3205365"/>
            <a:ext cx="11129061" cy="828532"/>
          </a:xfrm>
          <a:prstGeom prst="homePlate">
            <a:avLst>
              <a:gd name="adj" fmla="val 0"/>
            </a:avLst>
          </a:prstGeom>
          <a:solidFill>
            <a:srgbClr val="107C10">
              <a:alpha val="2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Modern Security </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Operations</a:t>
            </a:r>
            <a:b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endParaRPr kumimoji="0" lang="en-US" sz="105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447023ED-2280-4813-8205-46836D174E83}"/>
              </a:ext>
            </a:extLst>
          </p:cNvPr>
          <p:cNvSpPr/>
          <p:nvPr/>
        </p:nvSpPr>
        <p:spPr bwMode="auto">
          <a:xfrm>
            <a:off x="3609595" y="3124563"/>
            <a:ext cx="81124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common attacks with XDR for Endpoint/Email/Identity + Cloud (via M365 &amp; Defender for Cloud)</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with modern Security Information and Event Management (SIEM via Microsoft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using automated investigation/remediation (SOAR), enforcing alert quality, and threat hunting</a:t>
            </a:r>
          </a:p>
        </p:txBody>
      </p:sp>
      <p:grpSp>
        <p:nvGrpSpPr>
          <p:cNvPr id="75" name="Group 74">
            <a:extLst>
              <a:ext uri="{FF2B5EF4-FFF2-40B4-BE49-F238E27FC236}">
                <a16:creationId xmlns:a16="http://schemas.microsoft.com/office/drawing/2014/main" id="{87026640-76D1-4C52-A6CE-88B7FB394CA2}"/>
              </a:ext>
            </a:extLst>
          </p:cNvPr>
          <p:cNvGrpSpPr/>
          <p:nvPr/>
        </p:nvGrpSpPr>
        <p:grpSpPr>
          <a:xfrm>
            <a:off x="471572" y="5766941"/>
            <a:ext cx="11287726" cy="957185"/>
            <a:chOff x="471572" y="5766941"/>
            <a:chExt cx="11287726" cy="957185"/>
          </a:xfrm>
        </p:grpSpPr>
        <p:sp>
          <p:nvSpPr>
            <p:cNvPr id="23" name="!! Ops box">
              <a:extLst>
                <a:ext uri="{FF2B5EF4-FFF2-40B4-BE49-F238E27FC236}">
                  <a16:creationId xmlns:a16="http://schemas.microsoft.com/office/drawing/2014/main" id="{B6E86CA8-4F82-4E04-967E-79E94F645181}"/>
                </a:ext>
              </a:extLst>
            </p:cNvPr>
            <p:cNvSpPr/>
            <p:nvPr/>
          </p:nvSpPr>
          <p:spPr bwMode="auto">
            <a:xfrm>
              <a:off x="471572" y="5838888"/>
              <a:ext cx="11129060" cy="813290"/>
            </a:xfrm>
            <a:prstGeom prst="homePlate">
              <a:avLst>
                <a:gd name="adj" fmla="val 0"/>
              </a:avLst>
            </a:prstGeom>
            <a:solidFill>
              <a:srgbClr val="CCCCCC">
                <a:alpha val="48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Operational Technology </a:t>
              </a:r>
              <a:b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2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(OT) and Industrial IoT</a:t>
              </a:r>
            </a:p>
          </p:txBody>
        </p:sp>
        <p:sp>
          <p:nvSpPr>
            <p:cNvPr id="49" name="Rectangle 48">
              <a:extLst>
                <a:ext uri="{FF2B5EF4-FFF2-40B4-BE49-F238E27FC236}">
                  <a16:creationId xmlns:a16="http://schemas.microsoft.com/office/drawing/2014/main" id="{DA83DF8C-49A1-4DD1-B306-53E8DCA8F7BC}"/>
                </a:ext>
              </a:extLst>
            </p:cNvPr>
            <p:cNvSpPr/>
            <p:nvPr/>
          </p:nvSpPr>
          <p:spPr bwMode="auto">
            <a:xfrm>
              <a:off x="3605144" y="5766941"/>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Find &amp; classify assets with business critical, life safety, and operational/physical impact (via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unify threat detection and response processes for OT, IT, and IoT assets (via Microsoft Defender for IoT)</a:t>
              </a:r>
            </a:p>
          </p:txBody>
        </p:sp>
        <p:grpSp>
          <p:nvGrpSpPr>
            <p:cNvPr id="24" name="!! Ops">
              <a:extLst>
                <a:ext uri="{FF2B5EF4-FFF2-40B4-BE49-F238E27FC236}">
                  <a16:creationId xmlns:a16="http://schemas.microsoft.com/office/drawing/2014/main" id="{EEB5B22F-19E4-497E-BE98-00B51B2915B1}"/>
                </a:ext>
                <a:ext uri="{C183D7F6-B498-43B3-948B-1728B52AA6E4}">
                  <adec:decorative xmlns:adec="http://schemas.microsoft.com/office/drawing/2017/decorative" val="1"/>
                </a:ext>
              </a:extLst>
            </p:cNvPr>
            <p:cNvGrpSpPr/>
            <p:nvPr/>
          </p:nvGrpSpPr>
          <p:grpSpPr>
            <a:xfrm>
              <a:off x="580953" y="6118357"/>
              <a:ext cx="244380" cy="246454"/>
              <a:chOff x="10351024" y="3989686"/>
              <a:chExt cx="379641" cy="382863"/>
            </a:xfrm>
            <a:solidFill>
              <a:schemeClr val="tx1"/>
            </a:solidFill>
          </p:grpSpPr>
          <p:sp>
            <p:nvSpPr>
              <p:cNvPr id="25" name="Rectangle 24">
                <a:extLst>
                  <a:ext uri="{FF2B5EF4-FFF2-40B4-BE49-F238E27FC236}">
                    <a16:creationId xmlns:a16="http://schemas.microsoft.com/office/drawing/2014/main" id="{2576DBC6-702A-499B-B9E6-45543CB8E0E8}"/>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2CD0728-64A5-4EAB-95ED-753D22F4141D}"/>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0BFB0E6F-365A-43A3-83CE-2FEE7A95994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5FC30D01-D518-4ED1-9559-10102CE780AB}"/>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E05BDC-A93B-4389-AB6A-0AE4F622C184}"/>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12E535EE-4218-43D6-98A0-6D99B142A2E0}"/>
                  </a:ext>
                </a:extLst>
              </p:cNvPr>
              <p:cNvGrpSpPr/>
              <p:nvPr/>
            </p:nvGrpSpPr>
            <p:grpSpPr>
              <a:xfrm>
                <a:off x="10351024" y="3989686"/>
                <a:ext cx="379641" cy="382863"/>
                <a:chOff x="10351024" y="3989686"/>
                <a:chExt cx="379641" cy="382863"/>
              </a:xfrm>
              <a:grpFill/>
            </p:grpSpPr>
            <p:sp>
              <p:nvSpPr>
                <p:cNvPr id="32" name="Oval 31">
                  <a:extLst>
                    <a:ext uri="{FF2B5EF4-FFF2-40B4-BE49-F238E27FC236}">
                      <a16:creationId xmlns:a16="http://schemas.microsoft.com/office/drawing/2014/main" id="{A953160A-56DD-4C2B-9024-46D56A22893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56C276F-4A91-4A68-B82B-BF9B59F36215}"/>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26FBF4D-C560-4AD1-8FE7-2BF7C83E0CD3}"/>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89957EA-025A-4DC0-825A-08A367D06E05}"/>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D97CB6E-B67F-41BC-AD39-320BB386C1DB}"/>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268CC862-F41E-4E56-B14F-1370E2956183}"/>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9" name="!! Moderize">
            <a:extLst>
              <a:ext uri="{FF2B5EF4-FFF2-40B4-BE49-F238E27FC236}">
                <a16:creationId xmlns:a16="http://schemas.microsoft.com/office/drawing/2014/main" id="{0A1C54F5-C7AC-45B7-8EE7-AEFD59AAEC14}"/>
              </a:ext>
              <a:ext uri="{C183D7F6-B498-43B3-948B-1728B52AA6E4}">
                <adec:decorative xmlns:adec="http://schemas.microsoft.com/office/drawing/2017/decorative" val="1"/>
              </a:ext>
            </a:extLst>
          </p:cNvPr>
          <p:cNvGrpSpPr/>
          <p:nvPr/>
        </p:nvGrpSpPr>
        <p:grpSpPr>
          <a:xfrm>
            <a:off x="644852" y="3479732"/>
            <a:ext cx="243194" cy="238074"/>
            <a:chOff x="2668480" y="1249680"/>
            <a:chExt cx="412066" cy="403390"/>
          </a:xfrm>
          <a:solidFill>
            <a:srgbClr val="107C10"/>
          </a:solidFill>
        </p:grpSpPr>
        <p:sp>
          <p:nvSpPr>
            <p:cNvPr id="60" name="Freeform 987">
              <a:extLst>
                <a:ext uri="{FF2B5EF4-FFF2-40B4-BE49-F238E27FC236}">
                  <a16:creationId xmlns:a16="http://schemas.microsoft.com/office/drawing/2014/main" id="{3D89F57D-F0AA-423F-9799-055200C12A5E}"/>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988">
              <a:extLst>
                <a:ext uri="{FF2B5EF4-FFF2-40B4-BE49-F238E27FC236}">
                  <a16:creationId xmlns:a16="http://schemas.microsoft.com/office/drawing/2014/main" id="{44F91667-3FE5-4EB2-8F83-82E807A21571}"/>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Oval 989">
              <a:extLst>
                <a:ext uri="{FF2B5EF4-FFF2-40B4-BE49-F238E27FC236}">
                  <a16:creationId xmlns:a16="http://schemas.microsoft.com/office/drawing/2014/main" id="{1808AA3D-6DF8-409F-8B76-73DCEF13DEE3}"/>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990">
              <a:extLst>
                <a:ext uri="{FF2B5EF4-FFF2-40B4-BE49-F238E27FC236}">
                  <a16:creationId xmlns:a16="http://schemas.microsoft.com/office/drawing/2014/main" id="{99797218-C8C9-4D9A-A490-272732A8CE34}"/>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991">
              <a:extLst>
                <a:ext uri="{FF2B5EF4-FFF2-40B4-BE49-F238E27FC236}">
                  <a16:creationId xmlns:a16="http://schemas.microsoft.com/office/drawing/2014/main" id="{8D570025-3430-4793-AF73-E6FD023F0CE0}"/>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AAC78216-2A5E-4ABA-84D1-D85EF6E4B859}"/>
              </a:ext>
            </a:extLst>
          </p:cNvPr>
          <p:cNvSpPr/>
          <p:nvPr/>
        </p:nvSpPr>
        <p:spPr bwMode="auto">
          <a:xfrm>
            <a:off x="297446" y="1457930"/>
            <a:ext cx="11667251" cy="267916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CFBAE44-A981-4000-810A-17B3E541B882}"/>
              </a:ext>
            </a:extLst>
          </p:cNvPr>
          <p:cNvSpPr/>
          <p:nvPr/>
        </p:nvSpPr>
        <p:spPr bwMode="auto">
          <a:xfrm>
            <a:off x="297446" y="4551098"/>
            <a:ext cx="11667250"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3F911132-CE41-4CB4-9E58-3BEA72B33100}"/>
              </a:ext>
            </a:extLst>
          </p:cNvPr>
          <p:cNvSpPr txBox="1"/>
          <p:nvPr/>
        </p:nvSpPr>
        <p:spPr>
          <a:xfrm>
            <a:off x="3328909" y="1319786"/>
            <a:ext cx="4841646" cy="246221"/>
          </a:xfrm>
          <a:prstGeom prst="rect">
            <a:avLst/>
          </a:prstGeom>
          <a:solidFill>
            <a:schemeClr val="bg1"/>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3" name="TextBox 2">
            <a:extLst>
              <a:ext uri="{FF2B5EF4-FFF2-40B4-BE49-F238E27FC236}">
                <a16:creationId xmlns:a16="http://schemas.microsoft.com/office/drawing/2014/main" id="{0E6CAC29-D2A0-4D48-A0FB-64899995CCFC}"/>
              </a:ext>
            </a:extLst>
          </p:cNvPr>
          <p:cNvSpPr txBox="1"/>
          <p:nvPr/>
        </p:nvSpPr>
        <p:spPr>
          <a:xfrm>
            <a:off x="2818117" y="4405814"/>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grpSp>
        <p:nvGrpSpPr>
          <p:cNvPr id="74" name="Group 73">
            <a:extLst>
              <a:ext uri="{FF2B5EF4-FFF2-40B4-BE49-F238E27FC236}">
                <a16:creationId xmlns:a16="http://schemas.microsoft.com/office/drawing/2014/main" id="{D03B8F36-5F59-4E08-931C-F5BC8F5FBC8F}"/>
              </a:ext>
            </a:extLst>
          </p:cNvPr>
          <p:cNvGrpSpPr/>
          <p:nvPr/>
        </p:nvGrpSpPr>
        <p:grpSpPr>
          <a:xfrm>
            <a:off x="471572" y="4738269"/>
            <a:ext cx="11184017" cy="1018157"/>
            <a:chOff x="471572" y="4738269"/>
            <a:chExt cx="11184017" cy="1018157"/>
          </a:xfrm>
        </p:grpSpPr>
        <p:grpSp>
          <p:nvGrpSpPr>
            <p:cNvPr id="11" name="!! Data">
              <a:extLst>
                <a:ext uri="{FF2B5EF4-FFF2-40B4-BE49-F238E27FC236}">
                  <a16:creationId xmlns:a16="http://schemas.microsoft.com/office/drawing/2014/main" id="{D78C999A-86C5-4A23-B07E-1993F9A2C29C}"/>
                </a:ext>
                <a:ext uri="{C183D7F6-B498-43B3-948B-1728B52AA6E4}">
                  <adec:decorative xmlns:adec="http://schemas.microsoft.com/office/drawing/2017/decorative" val="1"/>
                </a:ext>
              </a:extLst>
            </p:cNvPr>
            <p:cNvGrpSpPr/>
            <p:nvPr/>
          </p:nvGrpSpPr>
          <p:grpSpPr>
            <a:xfrm>
              <a:off x="581045" y="5011268"/>
              <a:ext cx="265804" cy="235536"/>
              <a:chOff x="858926" y="5757133"/>
              <a:chExt cx="524526" cy="464796"/>
            </a:xfrm>
          </p:grpSpPr>
          <p:sp>
            <p:nvSpPr>
              <p:cNvPr id="41" name="Freeform 163">
                <a:extLst>
                  <a:ext uri="{FF2B5EF4-FFF2-40B4-BE49-F238E27FC236}">
                    <a16:creationId xmlns:a16="http://schemas.microsoft.com/office/drawing/2014/main" id="{BDB9FF55-8EB7-4A09-9C81-14DCC2CA100C}"/>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2" name="Group 4">
                <a:extLst>
                  <a:ext uri="{FF2B5EF4-FFF2-40B4-BE49-F238E27FC236}">
                    <a16:creationId xmlns:a16="http://schemas.microsoft.com/office/drawing/2014/main" id="{689A9F6A-537E-4C35-88AB-DE5ADD2FFF3C}"/>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solidFill>
                <a:schemeClr val="tx1"/>
              </a:solidFill>
            </p:grpSpPr>
            <p:sp>
              <p:nvSpPr>
                <p:cNvPr id="43" name="Freeform 5">
                  <a:extLst>
                    <a:ext uri="{FF2B5EF4-FFF2-40B4-BE49-F238E27FC236}">
                      <a16:creationId xmlns:a16="http://schemas.microsoft.com/office/drawing/2014/main" id="{7A8FFFFE-B2BF-4E85-9139-D2964B004CB9}"/>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2116B030-0D31-4038-8F3A-7F4D1A09C496}"/>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722749DC-5F63-409A-B9D1-BB14CD6A8C44}"/>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25AC9F5D-D522-459B-B02A-A779B46EA0C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 Data box">
              <a:extLst>
                <a:ext uri="{FF2B5EF4-FFF2-40B4-BE49-F238E27FC236}">
                  <a16:creationId xmlns:a16="http://schemas.microsoft.com/office/drawing/2014/main" id="{145BA007-DDE6-4355-AA25-6BAFA51F37D6}"/>
                </a:ext>
              </a:extLst>
            </p:cNvPr>
            <p:cNvSpPr/>
            <p:nvPr/>
          </p:nvSpPr>
          <p:spPr bwMode="auto">
            <a:xfrm>
              <a:off x="471572" y="4738269"/>
              <a:ext cx="11129060" cy="1018157"/>
            </a:xfrm>
            <a:prstGeom prst="homePlate">
              <a:avLst>
                <a:gd name="adj" fmla="val 0"/>
              </a:avLst>
            </a:prstGeom>
            <a:solidFill>
              <a:srgbClr val="75767A">
                <a:alpha val="3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Infrastructure &amp;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Development</a:t>
              </a:r>
              <a:endParaRPr kumimoji="0" lang="gsw-CH"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Datacenter &amp; DevOps Security</a:t>
              </a:r>
            </a:p>
          </p:txBody>
        </p:sp>
        <p:sp>
          <p:nvSpPr>
            <p:cNvPr id="48" name="Rectangle 47">
              <a:extLst>
                <a:ext uri="{FF2B5EF4-FFF2-40B4-BE49-F238E27FC236}">
                  <a16:creationId xmlns:a16="http://schemas.microsoft.com/office/drawing/2014/main" id="{5D9218C1-95CB-4917-A2DA-EAFA8BDF3C40}"/>
                </a:ext>
              </a:extLst>
            </p:cNvPr>
            <p:cNvSpPr/>
            <p:nvPr/>
          </p:nvSpPr>
          <p:spPr bwMode="auto">
            <a:xfrm>
              <a:off x="3607989" y="4762986"/>
              <a:ext cx="8047600"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 Rigorously </a:t>
              </a:r>
              <a:r>
                <a:rPr kumimoji="0" lang="en-US" sz="11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monitor+remediate</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security configurations, permissions (CIEM), security updates, and more</a:t>
              </a:r>
            </a:p>
            <a:p>
              <a:pPr marL="230188" marR="0" lvl="1"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Microsegmentation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restrictions (dynamic trust-based and/or static rules)</a:t>
              </a:r>
            </a:p>
          </p:txBody>
        </p:sp>
      </p:grpSp>
      <p:sp>
        <p:nvSpPr>
          <p:cNvPr id="16" name="Speech Bubble: Rectangle 15">
            <a:extLst>
              <a:ext uri="{FF2B5EF4-FFF2-40B4-BE49-F238E27FC236}">
                <a16:creationId xmlns:a16="http://schemas.microsoft.com/office/drawing/2014/main" id="{962B0CC4-C87F-43E2-95A1-279D8504C388}"/>
              </a:ext>
            </a:extLst>
          </p:cNvPr>
          <p:cNvSpPr/>
          <p:nvPr/>
        </p:nvSpPr>
        <p:spPr bwMode="auto">
          <a:xfrm>
            <a:off x="9430949" y="960951"/>
            <a:ext cx="2011680" cy="830997"/>
          </a:xfrm>
          <a:prstGeom prst="wedgeRectCallout">
            <a:avLst>
              <a:gd name="adj1" fmla="val -53552"/>
              <a:gd name="adj2" fmla="val 49514"/>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grpSp>
        <p:nvGrpSpPr>
          <p:cNvPr id="72" name="Group 71">
            <a:extLst>
              <a:ext uri="{FF2B5EF4-FFF2-40B4-BE49-F238E27FC236}">
                <a16:creationId xmlns:a16="http://schemas.microsoft.com/office/drawing/2014/main" id="{F444F50F-81AC-4BD5-8FA2-1D23F30AC0B8}"/>
              </a:ext>
            </a:extLst>
          </p:cNvPr>
          <p:cNvGrpSpPr/>
          <p:nvPr/>
        </p:nvGrpSpPr>
        <p:grpSpPr>
          <a:xfrm>
            <a:off x="471571" y="1619273"/>
            <a:ext cx="11419644" cy="5032905"/>
            <a:chOff x="471571" y="1500204"/>
            <a:chExt cx="11419644" cy="5032905"/>
          </a:xfrm>
        </p:grpSpPr>
        <p:sp>
          <p:nvSpPr>
            <p:cNvPr id="4" name="Rectangle 3">
              <a:extLst>
                <a:ext uri="{FF2B5EF4-FFF2-40B4-BE49-F238E27FC236}">
                  <a16:creationId xmlns:a16="http://schemas.microsoft.com/office/drawing/2014/main" id="{584A6AED-9C8E-4165-9EBB-B369B8A07CBE}"/>
                </a:ext>
              </a:extLst>
            </p:cNvPr>
            <p:cNvSpPr/>
            <p:nvPr/>
          </p:nvSpPr>
          <p:spPr bwMode="auto">
            <a:xfrm>
              <a:off x="11674483" y="1500204"/>
              <a:ext cx="216732" cy="5032905"/>
            </a:xfrm>
            <a:prstGeom prst="rect">
              <a:avLst/>
            </a:prstGeom>
            <a:solidFill>
              <a:srgbClr val="FFF1C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endParaRPr>
            </a:p>
          </p:txBody>
        </p:sp>
        <p:sp>
          <p:nvSpPr>
            <p:cNvPr id="66" name="!! User box">
              <a:extLst>
                <a:ext uri="{FF2B5EF4-FFF2-40B4-BE49-F238E27FC236}">
                  <a16:creationId xmlns:a16="http://schemas.microsoft.com/office/drawing/2014/main" id="{79F779A2-B2AB-479E-A279-DC122EE3559D}"/>
                </a:ext>
              </a:extLst>
            </p:cNvPr>
            <p:cNvSpPr/>
            <p:nvPr/>
          </p:nvSpPr>
          <p:spPr bwMode="auto">
            <a:xfrm>
              <a:off x="471571" y="2497419"/>
              <a:ext cx="11202728" cy="526544"/>
            </a:xfrm>
            <a:prstGeom prst="homePlate">
              <a:avLst>
                <a:gd name="adj" fmla="val 0"/>
              </a:avLst>
            </a:prstGeom>
            <a:solidFill>
              <a:srgbClr val="FFF1C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54864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Data, Compliance &amp; Governance</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050" b="0" i="1" u="none" strike="noStrike" kern="1200" cap="none" spc="0" normalizeH="0" baseline="0" noProof="0">
                  <a:ln>
                    <a:noFill/>
                  </a:ln>
                  <a:gradFill>
                    <a:gsLst>
                      <a:gs pos="83000">
                        <a:srgbClr val="243A5E"/>
                      </a:gs>
                      <a:gs pos="100000">
                        <a:srgbClr val="243A5E"/>
                      </a:gs>
                    </a:gsLst>
                    <a:lin ang="5400000" scaled="1"/>
                  </a:gradFill>
                  <a:effectLst/>
                  <a:uLnTx/>
                  <a:uFillTx/>
                  <a:latin typeface="Segoe UI"/>
                  <a:ea typeface="+mn-ea"/>
                  <a:cs typeface="+mn-cs"/>
                </a:rPr>
                <a:t>Align to business and mission</a:t>
              </a:r>
              <a:endPar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sp>
          <p:nvSpPr>
            <p:cNvPr id="67" name="Rectangle 66">
              <a:extLst>
                <a:ext uri="{FF2B5EF4-FFF2-40B4-BE49-F238E27FC236}">
                  <a16:creationId xmlns:a16="http://schemas.microsoft.com/office/drawing/2014/main" id="{3B197CBC-0435-47C5-96FC-F524D27B8282}"/>
                </a:ext>
              </a:extLst>
            </p:cNvPr>
            <p:cNvSpPr/>
            <p:nvPr/>
          </p:nvSpPr>
          <p:spPr>
            <a:xfrm>
              <a:off x="3602036" y="2574152"/>
              <a:ext cx="8145930" cy="33855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Ransomware Recovery Readiness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Ensure backups are validated, secure, and immutable to enable rapid recovery</a:t>
              </a:r>
            </a:p>
            <a:p>
              <a:pPr marL="0" marR="0" lvl="0" indent="-228600" algn="l" defTabSz="914400" rtl="0" eaLnBrk="1" fontAlgn="auto" latinLnBrk="0" hangingPunct="1">
                <a:lnSpc>
                  <a:spcPct val="100000"/>
                </a:lnSpc>
                <a:spcBef>
                  <a:spcPts val="0"/>
                </a:spcBef>
                <a:spcAft>
                  <a:spcPts val="60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Microsoft Info Protection, Defender for Cloud Apps, CA App Control)</a:t>
              </a:r>
              <a:endParaRPr kumimoji="0" lang="en-US" sz="1100" b="0" i="0" u="none" strike="noStrike" kern="1200" cap="none" spc="0" normalizeH="0" baseline="0" noProof="0">
                <a:ln>
                  <a:noFill/>
                </a:ln>
                <a:gradFill>
                  <a:gsLst>
                    <a:gs pos="83000">
                      <a:srgbClr val="000000"/>
                    </a:gs>
                    <a:gs pos="100000">
                      <a:srgbClr val="000000"/>
                    </a:gs>
                  </a:gsLst>
                  <a:lin ang="5400000" scaled="1"/>
                </a:gradFill>
                <a:effectLst/>
                <a:highlight>
                  <a:srgbClr val="FFFF00"/>
                </a:highlight>
                <a:uLnTx/>
                <a:uFillTx/>
                <a:latin typeface="Segoe UI"/>
                <a:ea typeface="+mn-ea"/>
                <a:cs typeface="Segoe UI" panose="020B0502040204020203" pitchFamily="34" charset="0"/>
              </a:endParaRPr>
            </a:p>
          </p:txBody>
        </p:sp>
        <p:pic>
          <p:nvPicPr>
            <p:cNvPr id="19" name="Graphic 18" descr="Flowchart with solid fill">
              <a:extLst>
                <a:ext uri="{FF2B5EF4-FFF2-40B4-BE49-F238E27FC236}">
                  <a16:creationId xmlns:a16="http://schemas.microsoft.com/office/drawing/2014/main" id="{1C86F169-0A1C-47B6-BAFF-4579816081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930" y="2603874"/>
              <a:ext cx="322022" cy="322022"/>
            </a:xfrm>
            <a:prstGeom prst="rect">
              <a:avLst/>
            </a:prstGeom>
          </p:spPr>
        </p:pic>
      </p:grpSp>
      <p:sp>
        <p:nvSpPr>
          <p:cNvPr id="36" name="Speech Bubble: Rectangle 35">
            <a:extLst>
              <a:ext uri="{FF2B5EF4-FFF2-40B4-BE49-F238E27FC236}">
                <a16:creationId xmlns:a16="http://schemas.microsoft.com/office/drawing/2014/main" id="{8251044D-9468-452C-907E-7C2C474FE678}"/>
              </a:ext>
              <a:ext uri="{C183D7F6-B498-43B3-948B-1728B52AA6E4}">
                <adec:decorative xmlns:adec="http://schemas.microsoft.com/office/drawing/2017/decorative" val="0"/>
              </a:ext>
            </a:extLst>
          </p:cNvPr>
          <p:cNvSpPr/>
          <p:nvPr/>
        </p:nvSpPr>
        <p:spPr bwMode="auto">
          <a:xfrm>
            <a:off x="10997969" y="4980924"/>
            <a:ext cx="770684" cy="800219"/>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71CA38BE-40E6-499A-9304-952E01113237}"/>
                  </a:ext>
                </a:extLst>
              </p:cNvPr>
              <p:cNvGraphicFramePr>
                <a:graphicFrameLocks noChangeAspect="1"/>
              </p:cNvGraphicFramePr>
              <p:nvPr>
                <p:extLst>
                  <p:ext uri="{D42A27DB-BD31-4B8C-83A1-F6EECF244321}">
                    <p14:modId xmlns:p14="http://schemas.microsoft.com/office/powerpoint/2010/main" val="2352033054"/>
                  </p:ext>
                </p:extLst>
              </p:nvPr>
            </p:nvGraphicFramePr>
            <p:xfrm>
              <a:off x="2888641" y="1836594"/>
              <a:ext cx="686842" cy="386349"/>
            </p:xfrm>
            <a:graphic>
              <a:graphicData uri="http://schemas.microsoft.com/office/powerpoint/2016/slidezoom">
                <pslz:sldZm>
                  <pslz:sldZmObj sldId="2147468993" cId="3773554425">
                    <pslz:zmPr id="{BBC9F441-2BDB-4FA4-BA2A-50720965454E}" transitionDur="1000">
                      <p166:blipFill xmlns:p166="http://schemas.microsoft.com/office/powerpoint/2016/6/main">
                        <a:blip r:embed="rId7"/>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6" name="Slide Zoom 5">
                <a:hlinkClick r:id="rId8" action="ppaction://hlinksldjump"/>
                <a:extLst>
                  <a:ext uri="{FF2B5EF4-FFF2-40B4-BE49-F238E27FC236}">
                    <a16:creationId xmlns:a16="http://schemas.microsoft.com/office/drawing/2014/main" id="{71CA38BE-40E6-499A-9304-952E01113237}"/>
                  </a:ext>
                </a:extLst>
              </p:cNvPr>
              <p:cNvPicPr>
                <a:picLocks noGrp="1" noRot="1" noChangeAspect="1" noMove="1" noResize="1" noEditPoints="1" noAdjustHandles="1" noChangeArrowheads="1" noChangeShapeType="1"/>
              </p:cNvPicPr>
              <p:nvPr/>
            </p:nvPicPr>
            <p:blipFill>
              <a:blip r:embed="rId7"/>
              <a:stretch>
                <a:fillRect/>
              </a:stretch>
            </p:blipFill>
            <p:spPr>
              <a:xfrm>
                <a:off x="2888641" y="1836594"/>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E36F3421-724A-46D9-BA5B-61B8E78A6105}"/>
                  </a:ext>
                </a:extLst>
              </p:cNvPr>
              <p:cNvGraphicFramePr>
                <a:graphicFrameLocks noChangeAspect="1"/>
              </p:cNvGraphicFramePr>
              <p:nvPr>
                <p:extLst>
                  <p:ext uri="{D42A27DB-BD31-4B8C-83A1-F6EECF244321}">
                    <p14:modId xmlns:p14="http://schemas.microsoft.com/office/powerpoint/2010/main" val="1608606945"/>
                  </p:ext>
                </p:extLst>
              </p:nvPr>
            </p:nvGraphicFramePr>
            <p:xfrm>
              <a:off x="2892082" y="3312430"/>
              <a:ext cx="686842" cy="386349"/>
            </p:xfrm>
            <a:graphic>
              <a:graphicData uri="http://schemas.microsoft.com/office/powerpoint/2016/slidezoom">
                <pslz:sldZm>
                  <pslz:sldZmObj sldId="2123259192" cId="3416287217">
                    <pslz:zmPr id="{45310425-6EAA-4C31-BDFF-C1DAFF93FB14}" transitionDur="1000">
                      <p166:blipFill xmlns:p166="http://schemas.microsoft.com/office/powerpoint/2016/6/main">
                        <a:blip r:embed="rId9"/>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9" name="Slide Zoom 8">
                <a:hlinkClick r:id="rId10" action="ppaction://hlinksldjump"/>
                <a:extLst>
                  <a:ext uri="{FF2B5EF4-FFF2-40B4-BE49-F238E27FC236}">
                    <a16:creationId xmlns:a16="http://schemas.microsoft.com/office/drawing/2014/main" id="{E36F3421-724A-46D9-BA5B-61B8E78A6105}"/>
                  </a:ext>
                </a:extLst>
              </p:cNvPr>
              <p:cNvPicPr>
                <a:picLocks noGrp="1" noRot="1" noChangeAspect="1" noMove="1" noResize="1" noEditPoints="1" noAdjustHandles="1" noChangeArrowheads="1" noChangeShapeType="1"/>
              </p:cNvPicPr>
              <p:nvPr/>
            </p:nvPicPr>
            <p:blipFill>
              <a:blip r:embed="rId9"/>
              <a:stretch>
                <a:fillRect/>
              </a:stretch>
            </p:blipFill>
            <p:spPr>
              <a:xfrm>
                <a:off x="2892082" y="3312430"/>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AEA412E2-71D7-47EE-9D44-B9016AEB40A4}"/>
                  </a:ext>
                </a:extLst>
              </p:cNvPr>
              <p:cNvGraphicFramePr>
                <a:graphicFrameLocks noChangeAspect="1"/>
              </p:cNvGraphicFramePr>
              <p:nvPr>
                <p:extLst>
                  <p:ext uri="{D42A27DB-BD31-4B8C-83A1-F6EECF244321}">
                    <p14:modId xmlns:p14="http://schemas.microsoft.com/office/powerpoint/2010/main" val="2581103315"/>
                  </p:ext>
                </p:extLst>
              </p:nvPr>
            </p:nvGraphicFramePr>
            <p:xfrm>
              <a:off x="2905931" y="4945897"/>
              <a:ext cx="686842" cy="386349"/>
            </p:xfrm>
            <a:graphic>
              <a:graphicData uri="http://schemas.microsoft.com/office/powerpoint/2016/slidezoom">
                <pslz:sldZm>
                  <pslz:sldZmObj sldId="2076136558" cId="2835287369">
                    <pslz:zmPr id="{A921DAC1-4A64-488C-B1E0-6E2D90B0A8B9}" transitionDur="1000">
                      <p166:blipFill xmlns:p166="http://schemas.microsoft.com/office/powerpoint/2016/6/main">
                        <a:blip r:embed="rId11"/>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12" name="Slide Zoom 11">
                <a:hlinkClick r:id="rId12" action="ppaction://hlinksldjump"/>
                <a:extLst>
                  <a:ext uri="{FF2B5EF4-FFF2-40B4-BE49-F238E27FC236}">
                    <a16:creationId xmlns:a16="http://schemas.microsoft.com/office/drawing/2014/main" id="{AEA412E2-71D7-47EE-9D44-B9016AEB40A4}"/>
                  </a:ext>
                </a:extLst>
              </p:cNvPr>
              <p:cNvPicPr>
                <a:picLocks noGrp="1" noRot="1" noChangeAspect="1" noMove="1" noResize="1" noEditPoints="1" noAdjustHandles="1" noChangeArrowheads="1" noChangeShapeType="1"/>
              </p:cNvPicPr>
              <p:nvPr/>
            </p:nvPicPr>
            <p:blipFill>
              <a:blip r:embed="rId11"/>
              <a:stretch>
                <a:fillRect/>
              </a:stretch>
            </p:blipFill>
            <p:spPr>
              <a:xfrm>
                <a:off x="2905931" y="4945897"/>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E54032D6-2EC9-4407-BFE0-301C31C9335D}"/>
                  </a:ext>
                </a:extLst>
              </p:cNvPr>
              <p:cNvGraphicFramePr>
                <a:graphicFrameLocks noChangeAspect="1"/>
              </p:cNvGraphicFramePr>
              <p:nvPr>
                <p:extLst>
                  <p:ext uri="{D42A27DB-BD31-4B8C-83A1-F6EECF244321}">
                    <p14:modId xmlns:p14="http://schemas.microsoft.com/office/powerpoint/2010/main" val="4132582936"/>
                  </p:ext>
                </p:extLst>
              </p:nvPr>
            </p:nvGraphicFramePr>
            <p:xfrm>
              <a:off x="2911110" y="6090436"/>
              <a:ext cx="686842" cy="386349"/>
            </p:xfrm>
            <a:graphic>
              <a:graphicData uri="http://schemas.microsoft.com/office/powerpoint/2016/slidezoom">
                <pslz:sldZm>
                  <pslz:sldZmObj sldId="1710" cId="3260416653">
                    <pslz:zmPr id="{981DC9B4-6764-4936-8D1C-F421F4BBA50E}" transitionDur="1000">
                      <p166:blipFill xmlns:p166="http://schemas.microsoft.com/office/powerpoint/2016/6/main">
                        <a:blip r:embed="rId13"/>
                        <a:stretch>
                          <a:fillRect/>
                        </a:stretch>
                      </p166:blipFill>
                      <p166:spPr xmlns:p166="http://schemas.microsoft.com/office/powerpoint/2016/6/main">
                        <a:xfrm>
                          <a:off x="0" y="0"/>
                          <a:ext cx="686842" cy="386349"/>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14" name="Slide Zoom 13">
                <a:hlinkClick r:id="rId14" action="ppaction://hlinksldjump"/>
                <a:extLst>
                  <a:ext uri="{FF2B5EF4-FFF2-40B4-BE49-F238E27FC236}">
                    <a16:creationId xmlns:a16="http://schemas.microsoft.com/office/drawing/2014/main" id="{E54032D6-2EC9-4407-BFE0-301C31C9335D}"/>
                  </a:ext>
                </a:extLst>
              </p:cNvPr>
              <p:cNvPicPr>
                <a:picLocks noGrp="1" noRot="1" noChangeAspect="1" noMove="1" noResize="1" noEditPoints="1" noAdjustHandles="1" noChangeArrowheads="1" noChangeShapeType="1"/>
              </p:cNvPicPr>
              <p:nvPr/>
            </p:nvPicPr>
            <p:blipFill>
              <a:blip r:embed="rId13"/>
              <a:stretch>
                <a:fillRect/>
              </a:stretch>
            </p:blipFill>
            <p:spPr>
              <a:xfrm>
                <a:off x="2911110" y="6090436"/>
                <a:ext cx="686842" cy="386349"/>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spTree>
    <p:extLst>
      <p:ext uri="{BB962C8B-B14F-4D97-AF65-F5344CB8AC3E}">
        <p14:creationId xmlns:p14="http://schemas.microsoft.com/office/powerpoint/2010/main" val="398360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5" grpId="0"/>
      <p:bldP spid="17" grpId="0"/>
      <p:bldP spid="56" grpId="0"/>
      <p:bldP spid="55" grpId="0"/>
      <p:bldP spid="51" grpId="0" animBg="1"/>
      <p:bldP spid="54" grpId="0"/>
      <p:bldP spid="16"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DC2F16A7-F8A7-4D6F-8787-3A760D204950}"/>
              </a:ext>
            </a:extLst>
          </p:cNvPr>
          <p:cNvGrpSpPr/>
          <p:nvPr/>
        </p:nvGrpSpPr>
        <p:grpSpPr>
          <a:xfrm>
            <a:off x="4978524" y="2869323"/>
            <a:ext cx="2035922" cy="2035922"/>
            <a:chOff x="4730870" y="2532601"/>
            <a:chExt cx="2035922" cy="2035922"/>
          </a:xfrm>
        </p:grpSpPr>
        <p:grpSp>
          <p:nvGrpSpPr>
            <p:cNvPr id="89" name="Group 88">
              <a:extLst>
                <a:ext uri="{FF2B5EF4-FFF2-40B4-BE49-F238E27FC236}">
                  <a16:creationId xmlns:a16="http://schemas.microsoft.com/office/drawing/2014/main" id="{95482907-E411-4043-A8E1-BAF7932B81F3}"/>
                </a:ext>
              </a:extLst>
            </p:cNvPr>
            <p:cNvGrpSpPr/>
            <p:nvPr/>
          </p:nvGrpSpPr>
          <p:grpSpPr>
            <a:xfrm>
              <a:off x="4730870" y="2532601"/>
              <a:ext cx="2035922" cy="2035922"/>
              <a:chOff x="4730870" y="2532601"/>
              <a:chExt cx="2035922" cy="2035922"/>
            </a:xfrm>
          </p:grpSpPr>
          <p:sp>
            <p:nvSpPr>
              <p:cNvPr id="92" name="Oval 91">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9864C7-5D94-4238-84DB-7407532D433A}"/>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93" name="Group 92">
                <a:extLst>
                  <a:ext uri="{FF2B5EF4-FFF2-40B4-BE49-F238E27FC236}">
                    <a16:creationId xmlns:a16="http://schemas.microsoft.com/office/drawing/2014/main" id="{D16E1527-98F0-4F47-885B-BBE059E09063}"/>
                  </a:ext>
                </a:extLst>
              </p:cNvPr>
              <p:cNvGrpSpPr/>
              <p:nvPr/>
            </p:nvGrpSpPr>
            <p:grpSpPr>
              <a:xfrm>
                <a:off x="5610959" y="2697970"/>
                <a:ext cx="716814" cy="328712"/>
                <a:chOff x="4841248" y="2536588"/>
                <a:chExt cx="1278249" cy="586170"/>
              </a:xfrm>
            </p:grpSpPr>
            <p:sp>
              <p:nvSpPr>
                <p:cNvPr id="110" name="Flowchart: Decision 109">
                  <a:extLst>
                    <a:ext uri="{FF2B5EF4-FFF2-40B4-BE49-F238E27FC236}">
                      <a16:creationId xmlns:a16="http://schemas.microsoft.com/office/drawing/2014/main" id="{23EE0FAC-552F-4B9C-B789-2685E4897879}"/>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Arrow Connector 141">
                  <a:extLst>
                    <a:ext uri="{FF2B5EF4-FFF2-40B4-BE49-F238E27FC236}">
                      <a16:creationId xmlns:a16="http://schemas.microsoft.com/office/drawing/2014/main" id="{AFCDE7F9-F6F5-4960-B2F1-B7248BCA3894}"/>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8" name="Rectangle 147">
                  <a:extLst>
                    <a:ext uri="{FF2B5EF4-FFF2-40B4-BE49-F238E27FC236}">
                      <a16:creationId xmlns:a16="http://schemas.microsoft.com/office/drawing/2014/main" id="{6275037E-8A51-49E7-AD14-48BA7F726A0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4372BE89-5340-4142-89F5-88AC6B451E16}"/>
                    </a:ext>
                  </a:extLst>
                </p:cNvPr>
                <p:cNvGrpSpPr/>
                <p:nvPr/>
              </p:nvGrpSpPr>
              <p:grpSpPr>
                <a:xfrm>
                  <a:off x="5184128" y="2729796"/>
                  <a:ext cx="246315" cy="202204"/>
                  <a:chOff x="5226988" y="2702783"/>
                  <a:chExt cx="318420" cy="202204"/>
                </a:xfrm>
              </p:grpSpPr>
              <p:sp>
                <p:nvSpPr>
                  <p:cNvPr id="159" name="Rectangle 158">
                    <a:extLst>
                      <a:ext uri="{FF2B5EF4-FFF2-40B4-BE49-F238E27FC236}">
                        <a16:creationId xmlns:a16="http://schemas.microsoft.com/office/drawing/2014/main" id="{6DC67BBF-5D22-4546-8AFB-D6F75F4F77C9}"/>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F397716-23D5-41B6-A96B-5007197EB04F}"/>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6" name="Oval 155">
                  <a:extLst>
                    <a:ext uri="{FF2B5EF4-FFF2-40B4-BE49-F238E27FC236}">
                      <a16:creationId xmlns:a16="http://schemas.microsoft.com/office/drawing/2014/main" id="{DA8C7D15-839A-498B-8466-124B2117ECD6}"/>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B729DC75-0066-4F1B-B5BC-CA3C5A298C45}"/>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ECE94637-BD98-4345-9EE0-4346779B431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Freeform: Shape 93">
                <a:hlinkClick r:id="rId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7DAA155-25B3-4C6D-B82F-B1E439A006C0}"/>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95" name="Freeform: Shape 94">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46C8E9D-480D-4C9C-BBC4-A697196C91C4}"/>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96" name="Group 95">
                <a:extLst>
                  <a:ext uri="{FF2B5EF4-FFF2-40B4-BE49-F238E27FC236}">
                    <a16:creationId xmlns:a16="http://schemas.microsoft.com/office/drawing/2014/main" id="{9049FF99-CA7F-4BED-A2A7-DDCC5CD237BA}"/>
                  </a:ext>
                </a:extLst>
              </p:cNvPr>
              <p:cNvGrpSpPr/>
              <p:nvPr/>
            </p:nvGrpSpPr>
            <p:grpSpPr>
              <a:xfrm>
                <a:off x="5183887" y="2697096"/>
                <a:ext cx="346347" cy="346347"/>
                <a:chOff x="6364588" y="5695686"/>
                <a:chExt cx="516315" cy="516315"/>
              </a:xfrm>
            </p:grpSpPr>
            <p:sp>
              <p:nvSpPr>
                <p:cNvPr id="97" name="Oval 96">
                  <a:extLst>
                    <a:ext uri="{FF2B5EF4-FFF2-40B4-BE49-F238E27FC236}">
                      <a16:creationId xmlns:a16="http://schemas.microsoft.com/office/drawing/2014/main" id="{039BD857-9386-4DF4-9469-5D490DC21DC7}"/>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771E3C48-C982-4441-BC83-75640482F3DD}"/>
                    </a:ext>
                  </a:extLst>
                </p:cNvPr>
                <p:cNvGrpSpPr/>
                <p:nvPr/>
              </p:nvGrpSpPr>
              <p:grpSpPr>
                <a:xfrm>
                  <a:off x="6497358" y="5795347"/>
                  <a:ext cx="250774" cy="280274"/>
                  <a:chOff x="5593458" y="2766299"/>
                  <a:chExt cx="268374" cy="299948"/>
                </a:xfrm>
                <a:solidFill>
                  <a:schemeClr val="bg1"/>
                </a:solidFill>
              </p:grpSpPr>
              <p:sp>
                <p:nvSpPr>
                  <p:cNvPr id="108" name="Freeform 1059">
                    <a:extLst>
                      <a:ext uri="{FF2B5EF4-FFF2-40B4-BE49-F238E27FC236}">
                        <a16:creationId xmlns:a16="http://schemas.microsoft.com/office/drawing/2014/main" id="{23578A75-DA01-42E4-BB98-34C2FEE90DE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Oval 1060">
                    <a:extLst>
                      <a:ext uri="{FF2B5EF4-FFF2-40B4-BE49-F238E27FC236}">
                        <a16:creationId xmlns:a16="http://schemas.microsoft.com/office/drawing/2014/main" id="{7241E2A1-7B74-46CC-AC15-13D722A7D50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90" name="Graphic 89">
              <a:extLst>
                <a:ext uri="{FF2B5EF4-FFF2-40B4-BE49-F238E27FC236}">
                  <a16:creationId xmlns:a16="http://schemas.microsoft.com/office/drawing/2014/main" id="{35E691B0-954B-493A-B778-B88D4BE499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2737" y="3712276"/>
              <a:ext cx="183196" cy="183196"/>
            </a:xfrm>
            <a:prstGeom prst="rect">
              <a:avLst/>
            </a:prstGeom>
          </p:spPr>
        </p:pic>
        <p:pic>
          <p:nvPicPr>
            <p:cNvPr id="91" name="Graphic 90">
              <a:extLst>
                <a:ext uri="{FF2B5EF4-FFF2-40B4-BE49-F238E27FC236}">
                  <a16:creationId xmlns:a16="http://schemas.microsoft.com/office/drawing/2014/main" id="{DB413981-0F80-4D37-9EE8-FC98BCAE8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841" y="4073888"/>
              <a:ext cx="183196" cy="183196"/>
            </a:xfrm>
            <a:prstGeom prst="rect">
              <a:avLst/>
            </a:prstGeom>
          </p:spPr>
        </p:pic>
      </p:grpSp>
      <p:grpSp>
        <p:nvGrpSpPr>
          <p:cNvPr id="11" name="Group 10">
            <a:extLst>
              <a:ext uri="{FF2B5EF4-FFF2-40B4-BE49-F238E27FC236}">
                <a16:creationId xmlns:a16="http://schemas.microsoft.com/office/drawing/2014/main" id="{B2EDAA7D-B541-452C-9CB5-D2647751AB5A}"/>
              </a:ext>
            </a:extLst>
          </p:cNvPr>
          <p:cNvGrpSpPr/>
          <p:nvPr/>
        </p:nvGrpSpPr>
        <p:grpSpPr>
          <a:xfrm>
            <a:off x="2774417" y="1887305"/>
            <a:ext cx="6510337" cy="3996832"/>
            <a:chOff x="2774417" y="1887305"/>
            <a:chExt cx="6510337" cy="3996832"/>
          </a:xfrm>
        </p:grpSpPr>
        <p:sp>
          <p:nvSpPr>
            <p:cNvPr id="48" name="Freeform: Shape 47">
              <a:extLst>
                <a:ext uri="{FF2B5EF4-FFF2-40B4-BE49-F238E27FC236}">
                  <a16:creationId xmlns:a16="http://schemas.microsoft.com/office/drawing/2014/main" id="{E1B3E2FF-AEAA-4C80-B1B1-D4E90EEC7D46}"/>
                </a:ext>
              </a:extLst>
            </p:cNvPr>
            <p:cNvSpPr/>
            <p:nvPr/>
          </p:nvSpPr>
          <p:spPr bwMode="auto">
            <a:xfrm>
              <a:off x="2774417"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Freeform: Shape 49">
              <a:extLst>
                <a:ext uri="{FF2B5EF4-FFF2-40B4-BE49-F238E27FC236}">
                  <a16:creationId xmlns:a16="http://schemas.microsoft.com/office/drawing/2014/main" id="{1F6ECBE8-8B57-4AFE-A769-8DEBF040DD08}"/>
                </a:ext>
              </a:extLst>
            </p:cNvPr>
            <p:cNvSpPr/>
            <p:nvPr/>
          </p:nvSpPr>
          <p:spPr bwMode="auto">
            <a:xfrm flipH="1">
              <a:off x="6393234"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05" name="Oval 104">
            <a:extLst>
              <a:ext uri="{FF2B5EF4-FFF2-40B4-BE49-F238E27FC236}">
                <a16:creationId xmlns:a16="http://schemas.microsoft.com/office/drawing/2014/main" id="{6A5FC255-8215-448B-8B4B-97E65C41F57D}"/>
              </a:ext>
            </a:extLst>
          </p:cNvPr>
          <p:cNvSpPr>
            <a:spLocks noChangeAspect="1"/>
          </p:cNvSpPr>
          <p:nvPr/>
        </p:nvSpPr>
        <p:spPr bwMode="auto">
          <a:xfrm>
            <a:off x="4361787" y="2291130"/>
            <a:ext cx="3229722" cy="3189182"/>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white"/>
              </a:solidFill>
              <a:effectLst/>
              <a:uLnTx/>
              <a:uFillTx/>
              <a:latin typeface="Segoe UI" panose="020B0502040204020203" pitchFamily="34" charset="0"/>
              <a:cs typeface="Arial" pitchFamily="34" charset="0"/>
            </a:endParaRPr>
          </a:p>
        </p:txBody>
      </p:sp>
      <p:sp>
        <p:nvSpPr>
          <p:cNvPr id="112" name="TextBox 111">
            <a:extLst>
              <a:ext uri="{FF2B5EF4-FFF2-40B4-BE49-F238E27FC236}">
                <a16:creationId xmlns:a16="http://schemas.microsoft.com/office/drawing/2014/main" id="{AE5058A9-21D9-494D-99C6-DBA423AA508C}"/>
              </a:ext>
            </a:extLst>
          </p:cNvPr>
          <p:cNvSpPr txBox="1">
            <a:spLocks noChangeAspect="1"/>
          </p:cNvSpPr>
          <p:nvPr/>
        </p:nvSpPr>
        <p:spPr>
          <a:xfrm>
            <a:off x="4603888" y="2513517"/>
            <a:ext cx="2758936" cy="2818729"/>
          </a:xfrm>
          <a:prstGeom prst="rect">
            <a:avLst/>
          </a:prstGeom>
          <a:noFill/>
        </p:spPr>
        <p:txBody>
          <a:bodyPr spcFirstLastPara="1" wrap="square" numCol="1">
            <a:prstTxWarp prst="textArchUp">
              <a:avLst/>
            </a:prstTxWarp>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300" b="0" i="1" u="none" strike="noStrike" cap="none" spc="0" normalizeH="0" baseline="0">
                <a:ln>
                  <a:noFill/>
                </a:ln>
                <a:solidFill>
                  <a:srgbClr val="000000"/>
                </a:solidFill>
                <a:effectLst/>
                <a:uLnTx/>
                <a:uFillTx/>
                <a:latin typeface="Segoe UI"/>
              </a:defRPr>
            </a:lvl1p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Continuous risk assessment &amp; Automation</a:t>
            </a:r>
          </a:p>
        </p:txBody>
      </p:sp>
      <p:sp>
        <p:nvSpPr>
          <p:cNvPr id="149" name="Oval 148">
            <a:extLst>
              <a:ext uri="{FF2B5EF4-FFF2-40B4-BE49-F238E27FC236}">
                <a16:creationId xmlns:a16="http://schemas.microsoft.com/office/drawing/2014/main" id="{3597A89F-8FF3-4A47-AAAE-72E7394A3F01}"/>
              </a:ext>
            </a:extLst>
          </p:cNvPr>
          <p:cNvSpPr/>
          <p:nvPr/>
        </p:nvSpPr>
        <p:spPr bwMode="auto">
          <a:xfrm>
            <a:off x="5735738" y="5631667"/>
            <a:ext cx="586342" cy="58634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2" name="Title 1">
            <a:extLst>
              <a:ext uri="{FF2B5EF4-FFF2-40B4-BE49-F238E27FC236}">
                <a16:creationId xmlns:a16="http://schemas.microsoft.com/office/drawing/2014/main" id="{DC7787A2-38E7-46D9-AC9F-6764498CE7C4}"/>
              </a:ext>
            </a:extLst>
          </p:cNvPr>
          <p:cNvSpPr>
            <a:spLocks noGrp="1"/>
          </p:cNvSpPr>
          <p:nvPr>
            <p:ph type="title"/>
          </p:nvPr>
        </p:nvSpPr>
        <p:spPr>
          <a:xfrm>
            <a:off x="2865592" y="314797"/>
            <a:ext cx="6510337" cy="553998"/>
          </a:xfrm>
        </p:spPr>
        <p:txBody>
          <a:bodyPr vert="horz" wrap="square" lIns="0" tIns="0" rIns="0" bIns="0" rtlCol="0" anchor="t">
            <a:spAutoFit/>
          </a:bodyPr>
          <a:lstStyle/>
          <a:p>
            <a:r>
              <a:rPr lang="en-US" b="1" kern="0" spc="-100">
                <a:ln>
                  <a:noFill/>
                </a:ln>
                <a:gradFill>
                  <a:gsLst>
                    <a:gs pos="0">
                      <a:srgbClr val="243A5E"/>
                    </a:gs>
                    <a:gs pos="100000">
                      <a:srgbClr val="0078D4"/>
                    </a:gs>
                  </a:gsLst>
                  <a:lin ang="18900000" scaled="0"/>
                </a:gradFill>
                <a:latin typeface="Segoe UI Semibold"/>
              </a:rPr>
              <a:t>Microsoft Zero Trust Capabilities</a:t>
            </a:r>
          </a:p>
        </p:txBody>
      </p:sp>
      <p:sp>
        <p:nvSpPr>
          <p:cNvPr id="64" name="TextBox 63">
            <a:extLst>
              <a:ext uri="{FF2B5EF4-FFF2-40B4-BE49-F238E27FC236}">
                <a16:creationId xmlns:a16="http://schemas.microsoft.com/office/drawing/2014/main" id="{5CE6F506-8122-4336-9604-6C455054EB50}"/>
              </a:ext>
            </a:extLst>
          </p:cNvPr>
          <p:cNvSpPr txBox="1"/>
          <p:nvPr/>
        </p:nvSpPr>
        <p:spPr>
          <a:xfrm>
            <a:off x="2358554" y="4190571"/>
            <a:ext cx="1312882"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grpSp>
        <p:nvGrpSpPr>
          <p:cNvPr id="7" name="Group 6">
            <a:extLst>
              <a:ext uri="{FF2B5EF4-FFF2-40B4-BE49-F238E27FC236}">
                <a16:creationId xmlns:a16="http://schemas.microsoft.com/office/drawing/2014/main" id="{50627ADF-8CF5-4CE0-BFA0-8B535DDF359A}"/>
              </a:ext>
            </a:extLst>
          </p:cNvPr>
          <p:cNvGrpSpPr/>
          <p:nvPr/>
        </p:nvGrpSpPr>
        <p:grpSpPr>
          <a:xfrm>
            <a:off x="2389141" y="4502550"/>
            <a:ext cx="479775" cy="1192929"/>
            <a:chOff x="4906115" y="4331322"/>
            <a:chExt cx="548640" cy="1364157"/>
          </a:xfrm>
        </p:grpSpPr>
        <p:pic>
          <p:nvPicPr>
            <p:cNvPr id="65" name="Graphic 64">
              <a:extLst>
                <a:ext uri="{FF2B5EF4-FFF2-40B4-BE49-F238E27FC236}">
                  <a16:creationId xmlns:a16="http://schemas.microsoft.com/office/drawing/2014/main" id="{15710AAE-A45B-45CE-B0A3-82E676478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6115" y="5146839"/>
              <a:ext cx="548640" cy="548640"/>
            </a:xfrm>
            <a:prstGeom prst="rect">
              <a:avLst/>
            </a:prstGeom>
          </p:spPr>
        </p:pic>
        <p:pic>
          <p:nvPicPr>
            <p:cNvPr id="66" name="Graphic 65">
              <a:extLst>
                <a:ext uri="{FF2B5EF4-FFF2-40B4-BE49-F238E27FC236}">
                  <a16:creationId xmlns:a16="http://schemas.microsoft.com/office/drawing/2014/main" id="{33C823EB-D24B-4C93-B8DC-8315FD068C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6115" y="4331322"/>
              <a:ext cx="548640" cy="548640"/>
            </a:xfrm>
            <a:prstGeom prst="rect">
              <a:avLst/>
            </a:prstGeom>
          </p:spPr>
        </p:pic>
      </p:grpSp>
      <p:sp>
        <p:nvSpPr>
          <p:cNvPr id="79" name="TextBox 78">
            <a:extLst>
              <a:ext uri="{FF2B5EF4-FFF2-40B4-BE49-F238E27FC236}">
                <a16:creationId xmlns:a16="http://schemas.microsoft.com/office/drawing/2014/main" id="{66F0A594-159A-473C-9F87-245FE1E853A1}"/>
              </a:ext>
            </a:extLst>
          </p:cNvPr>
          <p:cNvSpPr txBox="1"/>
          <p:nvPr/>
        </p:nvSpPr>
        <p:spPr>
          <a:xfrm>
            <a:off x="2351268" y="2010588"/>
            <a:ext cx="1312882"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cs typeface="Arial" pitchFamily="34" charset="0"/>
              </a:rPr>
              <a:t>Identities</a:t>
            </a:r>
          </a:p>
        </p:txBody>
      </p:sp>
      <p:grpSp>
        <p:nvGrpSpPr>
          <p:cNvPr id="3" name="Group 2">
            <a:extLst>
              <a:ext uri="{FF2B5EF4-FFF2-40B4-BE49-F238E27FC236}">
                <a16:creationId xmlns:a16="http://schemas.microsoft.com/office/drawing/2014/main" id="{C8D8C86D-ED3F-45E0-9B7B-2D3EB1770D5A}"/>
              </a:ext>
            </a:extLst>
          </p:cNvPr>
          <p:cNvGrpSpPr/>
          <p:nvPr/>
        </p:nvGrpSpPr>
        <p:grpSpPr>
          <a:xfrm>
            <a:off x="2389141" y="2343109"/>
            <a:ext cx="487529" cy="1201558"/>
            <a:chOff x="4906115" y="2343108"/>
            <a:chExt cx="548640" cy="1352171"/>
          </a:xfrm>
        </p:grpSpPr>
        <p:grpSp>
          <p:nvGrpSpPr>
            <p:cNvPr id="74" name="Group 73">
              <a:extLst>
                <a:ext uri="{FF2B5EF4-FFF2-40B4-BE49-F238E27FC236}">
                  <a16:creationId xmlns:a16="http://schemas.microsoft.com/office/drawing/2014/main" id="{766E97B6-7391-43A8-91D5-0A2FA3285312}"/>
                </a:ext>
              </a:extLst>
            </p:cNvPr>
            <p:cNvGrpSpPr>
              <a:grpSpLocks noChangeAspect="1"/>
            </p:cNvGrpSpPr>
            <p:nvPr/>
          </p:nvGrpSpPr>
          <p:grpSpPr>
            <a:xfrm>
              <a:off x="4906115" y="2343108"/>
              <a:ext cx="548640" cy="588543"/>
              <a:chOff x="5619750" y="2468195"/>
              <a:chExt cx="1196083" cy="1283073"/>
            </a:xfrm>
          </p:grpSpPr>
          <p:pic>
            <p:nvPicPr>
              <p:cNvPr id="75" name="Graphic 74">
                <a:extLst>
                  <a:ext uri="{FF2B5EF4-FFF2-40B4-BE49-F238E27FC236}">
                    <a16:creationId xmlns:a16="http://schemas.microsoft.com/office/drawing/2014/main" id="{FEACA340-5D80-474A-A2C1-F1489C5858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9750" y="2468195"/>
                <a:ext cx="1143000" cy="1143000"/>
              </a:xfrm>
              <a:prstGeom prst="rect">
                <a:avLst/>
              </a:prstGeom>
            </p:spPr>
          </p:pic>
          <p:grpSp>
            <p:nvGrpSpPr>
              <p:cNvPr id="76" name="Group 75">
                <a:extLst>
                  <a:ext uri="{FF2B5EF4-FFF2-40B4-BE49-F238E27FC236}">
                    <a16:creationId xmlns:a16="http://schemas.microsoft.com/office/drawing/2014/main" id="{B042FDB6-32D3-42AF-A98F-A6EF1F917471}"/>
                  </a:ext>
                </a:extLst>
              </p:cNvPr>
              <p:cNvGrpSpPr/>
              <p:nvPr/>
            </p:nvGrpSpPr>
            <p:grpSpPr>
              <a:xfrm>
                <a:off x="6358633" y="3385508"/>
                <a:ext cx="457200" cy="365760"/>
                <a:chOff x="6358633" y="3445172"/>
                <a:chExt cx="457200" cy="365760"/>
              </a:xfrm>
            </p:grpSpPr>
            <p:sp>
              <p:nvSpPr>
                <p:cNvPr id="77" name="Rectangle: Rounded Corners 76">
                  <a:extLst>
                    <a:ext uri="{FF2B5EF4-FFF2-40B4-BE49-F238E27FC236}">
                      <a16:creationId xmlns:a16="http://schemas.microsoft.com/office/drawing/2014/main" id="{9C723B83-F485-457A-842B-6DB31B9A5294}"/>
                    </a:ext>
                  </a:extLst>
                </p:cNvPr>
                <p:cNvSpPr/>
                <p:nvPr/>
              </p:nvSpPr>
              <p:spPr bwMode="auto">
                <a:xfrm>
                  <a:off x="6411612" y="3487555"/>
                  <a:ext cx="351242" cy="280994"/>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78" name="Graphic 5">
                  <a:extLst>
                    <a:ext uri="{FF2B5EF4-FFF2-40B4-BE49-F238E27FC236}">
                      <a16:creationId xmlns:a16="http://schemas.microsoft.com/office/drawing/2014/main" id="{BDE1BC0C-C383-4418-8F09-CD410D2CA654}"/>
                    </a:ext>
                  </a:extLst>
                </p:cNvPr>
                <p:cNvSpPr/>
                <p:nvPr/>
              </p:nvSpPr>
              <p:spPr>
                <a:xfrm>
                  <a:off x="6358633" y="3445172"/>
                  <a:ext cx="457200" cy="365760"/>
                </a:xfrm>
                <a:custGeom>
                  <a:avLst/>
                  <a:gdLst>
                    <a:gd name="connsiteX0" fmla="*/ 403886 w 455082"/>
                    <a:gd name="connsiteY0" fmla="*/ 0 h 364170"/>
                    <a:gd name="connsiteX1" fmla="*/ 455083 w 455082"/>
                    <a:gd name="connsiteY1" fmla="*/ 51197 h 364170"/>
                    <a:gd name="connsiteX2" fmla="*/ 455083 w 455082"/>
                    <a:gd name="connsiteY2" fmla="*/ 312974 h 364170"/>
                    <a:gd name="connsiteX3" fmla="*/ 403886 w 455082"/>
                    <a:gd name="connsiteY3" fmla="*/ 364171 h 364170"/>
                    <a:gd name="connsiteX4" fmla="*/ 51197 w 455082"/>
                    <a:gd name="connsiteY4" fmla="*/ 364171 h 364170"/>
                    <a:gd name="connsiteX5" fmla="*/ 0 w 455082"/>
                    <a:gd name="connsiteY5" fmla="*/ 312974 h 364170"/>
                    <a:gd name="connsiteX6" fmla="*/ 0 w 455082"/>
                    <a:gd name="connsiteY6" fmla="*/ 51197 h 364170"/>
                    <a:gd name="connsiteX7" fmla="*/ 51197 w 455082"/>
                    <a:gd name="connsiteY7" fmla="*/ 0 h 364170"/>
                    <a:gd name="connsiteX8" fmla="*/ 403886 w 455082"/>
                    <a:gd name="connsiteY8" fmla="*/ 0 h 364170"/>
                    <a:gd name="connsiteX9" fmla="*/ 176344 w 455082"/>
                    <a:gd name="connsiteY9" fmla="*/ 193410 h 364170"/>
                    <a:gd name="connsiteX10" fmla="*/ 96705 w 455082"/>
                    <a:gd name="connsiteY10" fmla="*/ 193410 h 364170"/>
                    <a:gd name="connsiteX11" fmla="*/ 79795 w 455082"/>
                    <a:gd name="connsiteY11" fmla="*/ 208159 h 364170"/>
                    <a:gd name="connsiteX12" fmla="*/ 79639 w 455082"/>
                    <a:gd name="connsiteY12" fmla="*/ 210476 h 364170"/>
                    <a:gd name="connsiteX13" fmla="*/ 79639 w 455082"/>
                    <a:gd name="connsiteY13" fmla="*/ 221666 h 364170"/>
                    <a:gd name="connsiteX14" fmla="*/ 79819 w 455082"/>
                    <a:gd name="connsiteY14" fmla="*/ 224130 h 364170"/>
                    <a:gd name="connsiteX15" fmla="*/ 136524 w 455082"/>
                    <a:gd name="connsiteY15" fmla="*/ 261693 h 364170"/>
                    <a:gd name="connsiteX16" fmla="*/ 192584 w 455082"/>
                    <a:gd name="connsiteY16" fmla="*/ 227687 h 364170"/>
                    <a:gd name="connsiteX17" fmla="*/ 193230 w 455082"/>
                    <a:gd name="connsiteY17" fmla="*/ 224158 h 364170"/>
                    <a:gd name="connsiteX18" fmla="*/ 193410 w 455082"/>
                    <a:gd name="connsiteY18" fmla="*/ 221687 h 364170"/>
                    <a:gd name="connsiteX19" fmla="*/ 193410 w 455082"/>
                    <a:gd name="connsiteY19" fmla="*/ 210476 h 364170"/>
                    <a:gd name="connsiteX20" fmla="*/ 178660 w 455082"/>
                    <a:gd name="connsiteY20" fmla="*/ 193565 h 364170"/>
                    <a:gd name="connsiteX21" fmla="*/ 176344 w 455082"/>
                    <a:gd name="connsiteY21" fmla="*/ 193410 h 364170"/>
                    <a:gd name="connsiteX22" fmla="*/ 358377 w 455082"/>
                    <a:gd name="connsiteY22" fmla="*/ 204698 h 364170"/>
                    <a:gd name="connsiteX23" fmla="*/ 256036 w 455082"/>
                    <a:gd name="connsiteY23" fmla="*/ 204698 h 364170"/>
                    <a:gd name="connsiteX24" fmla="*/ 253720 w 455082"/>
                    <a:gd name="connsiteY24" fmla="*/ 204855 h 364170"/>
                    <a:gd name="connsiteX25" fmla="*/ 238971 w 455082"/>
                    <a:gd name="connsiteY25" fmla="*/ 221764 h 364170"/>
                    <a:gd name="connsiteX26" fmla="*/ 253720 w 455082"/>
                    <a:gd name="connsiteY26" fmla="*/ 238675 h 364170"/>
                    <a:gd name="connsiteX27" fmla="*/ 256036 w 455082"/>
                    <a:gd name="connsiteY27" fmla="*/ 238830 h 364170"/>
                    <a:gd name="connsiteX28" fmla="*/ 358377 w 455082"/>
                    <a:gd name="connsiteY28" fmla="*/ 238830 h 364170"/>
                    <a:gd name="connsiteX29" fmla="*/ 360694 w 455082"/>
                    <a:gd name="connsiteY29" fmla="*/ 238675 h 364170"/>
                    <a:gd name="connsiteX30" fmla="*/ 375443 w 455082"/>
                    <a:gd name="connsiteY30" fmla="*/ 221764 h 364170"/>
                    <a:gd name="connsiteX31" fmla="*/ 360694 w 455082"/>
                    <a:gd name="connsiteY31" fmla="*/ 204855 h 364170"/>
                    <a:gd name="connsiteX32" fmla="*/ 358377 w 455082"/>
                    <a:gd name="connsiteY32" fmla="*/ 204698 h 364170"/>
                    <a:gd name="connsiteX33" fmla="*/ 136525 w 455082"/>
                    <a:gd name="connsiteY33" fmla="*/ 102443 h 364170"/>
                    <a:gd name="connsiteX34" fmla="*/ 102394 w 455082"/>
                    <a:gd name="connsiteY34" fmla="*/ 136575 h 364170"/>
                    <a:gd name="connsiteX35" fmla="*/ 136525 w 455082"/>
                    <a:gd name="connsiteY35" fmla="*/ 170704 h 364170"/>
                    <a:gd name="connsiteX36" fmla="*/ 170655 w 455082"/>
                    <a:gd name="connsiteY36" fmla="*/ 136575 h 364170"/>
                    <a:gd name="connsiteX37" fmla="*/ 136525 w 455082"/>
                    <a:gd name="connsiteY37" fmla="*/ 102443 h 364170"/>
                    <a:gd name="connsiteX38" fmla="*/ 358377 w 455082"/>
                    <a:gd name="connsiteY38" fmla="*/ 125148 h 364170"/>
                    <a:gd name="connsiteX39" fmla="*/ 256036 w 455082"/>
                    <a:gd name="connsiteY39" fmla="*/ 125148 h 364170"/>
                    <a:gd name="connsiteX40" fmla="*/ 253720 w 455082"/>
                    <a:gd name="connsiteY40" fmla="*/ 125304 h 364170"/>
                    <a:gd name="connsiteX41" fmla="*/ 238971 w 455082"/>
                    <a:gd name="connsiteY41" fmla="*/ 142213 h 364170"/>
                    <a:gd name="connsiteX42" fmla="*/ 253720 w 455082"/>
                    <a:gd name="connsiteY42" fmla="*/ 159124 h 364170"/>
                    <a:gd name="connsiteX43" fmla="*/ 256036 w 455082"/>
                    <a:gd name="connsiteY43" fmla="*/ 159279 h 364170"/>
                    <a:gd name="connsiteX44" fmla="*/ 358377 w 455082"/>
                    <a:gd name="connsiteY44" fmla="*/ 159279 h 364170"/>
                    <a:gd name="connsiteX45" fmla="*/ 360694 w 455082"/>
                    <a:gd name="connsiteY45" fmla="*/ 159124 h 364170"/>
                    <a:gd name="connsiteX46" fmla="*/ 375443 w 455082"/>
                    <a:gd name="connsiteY46" fmla="*/ 142213 h 364170"/>
                    <a:gd name="connsiteX47" fmla="*/ 360694 w 455082"/>
                    <a:gd name="connsiteY47" fmla="*/ 125304 h 364170"/>
                    <a:gd name="connsiteX48" fmla="*/ 358377 w 455082"/>
                    <a:gd name="connsiteY48" fmla="*/ 125148 h 36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5082" h="364170">
                      <a:moveTo>
                        <a:pt x="403886" y="0"/>
                      </a:moveTo>
                      <a:cubicBezTo>
                        <a:pt x="432160" y="0"/>
                        <a:pt x="455083" y="22922"/>
                        <a:pt x="455083" y="51197"/>
                      </a:cubicBezTo>
                      <a:lnTo>
                        <a:pt x="455083" y="312974"/>
                      </a:lnTo>
                      <a:cubicBezTo>
                        <a:pt x="455083" y="341248"/>
                        <a:pt x="432160" y="364171"/>
                        <a:pt x="403886" y="364171"/>
                      </a:cubicBezTo>
                      <a:lnTo>
                        <a:pt x="51197" y="364171"/>
                      </a:lnTo>
                      <a:cubicBezTo>
                        <a:pt x="22922" y="364171"/>
                        <a:pt x="0" y="341248"/>
                        <a:pt x="0" y="312974"/>
                      </a:cubicBezTo>
                      <a:lnTo>
                        <a:pt x="0" y="51197"/>
                      </a:lnTo>
                      <a:cubicBezTo>
                        <a:pt x="0" y="22922"/>
                        <a:pt x="22922" y="0"/>
                        <a:pt x="51197" y="0"/>
                      </a:cubicBezTo>
                      <a:lnTo>
                        <a:pt x="403886" y="0"/>
                      </a:lnTo>
                      <a:close/>
                      <a:moveTo>
                        <a:pt x="176344" y="193410"/>
                      </a:moveTo>
                      <a:lnTo>
                        <a:pt x="96705" y="193410"/>
                      </a:lnTo>
                      <a:cubicBezTo>
                        <a:pt x="88065" y="193410"/>
                        <a:pt x="80925" y="199831"/>
                        <a:pt x="79795" y="208159"/>
                      </a:cubicBezTo>
                      <a:lnTo>
                        <a:pt x="79639" y="210476"/>
                      </a:lnTo>
                      <a:lnTo>
                        <a:pt x="79639" y="221666"/>
                      </a:lnTo>
                      <a:lnTo>
                        <a:pt x="79819" y="224130"/>
                      </a:lnTo>
                      <a:cubicBezTo>
                        <a:pt x="83519" y="249469"/>
                        <a:pt x="104717" y="261693"/>
                        <a:pt x="136524" y="261693"/>
                      </a:cubicBezTo>
                      <a:cubicBezTo>
                        <a:pt x="166813" y="261693"/>
                        <a:pt x="187483" y="250616"/>
                        <a:pt x="192584" y="227687"/>
                      </a:cubicBezTo>
                      <a:lnTo>
                        <a:pt x="193230" y="224158"/>
                      </a:lnTo>
                      <a:lnTo>
                        <a:pt x="193410" y="221687"/>
                      </a:lnTo>
                      <a:lnTo>
                        <a:pt x="193410" y="210476"/>
                      </a:lnTo>
                      <a:cubicBezTo>
                        <a:pt x="193410" y="201836"/>
                        <a:pt x="186989" y="194696"/>
                        <a:pt x="178660" y="193565"/>
                      </a:cubicBezTo>
                      <a:lnTo>
                        <a:pt x="176344" y="193410"/>
                      </a:lnTo>
                      <a:close/>
                      <a:moveTo>
                        <a:pt x="358377" y="204698"/>
                      </a:moveTo>
                      <a:lnTo>
                        <a:pt x="256036" y="204698"/>
                      </a:lnTo>
                      <a:lnTo>
                        <a:pt x="253720" y="204855"/>
                      </a:lnTo>
                      <a:cubicBezTo>
                        <a:pt x="245390" y="205984"/>
                        <a:pt x="238971" y="213124"/>
                        <a:pt x="238971" y="221764"/>
                      </a:cubicBezTo>
                      <a:cubicBezTo>
                        <a:pt x="238971" y="230404"/>
                        <a:pt x="245390" y="237544"/>
                        <a:pt x="253720" y="238675"/>
                      </a:cubicBezTo>
                      <a:lnTo>
                        <a:pt x="256036" y="238830"/>
                      </a:lnTo>
                      <a:lnTo>
                        <a:pt x="358377" y="238830"/>
                      </a:lnTo>
                      <a:lnTo>
                        <a:pt x="360694" y="238675"/>
                      </a:lnTo>
                      <a:cubicBezTo>
                        <a:pt x="369022" y="237544"/>
                        <a:pt x="375443" y="230404"/>
                        <a:pt x="375443" y="221764"/>
                      </a:cubicBezTo>
                      <a:cubicBezTo>
                        <a:pt x="375443" y="213124"/>
                        <a:pt x="369022" y="205984"/>
                        <a:pt x="360694" y="204855"/>
                      </a:cubicBezTo>
                      <a:lnTo>
                        <a:pt x="358377" y="204698"/>
                      </a:lnTo>
                      <a:close/>
                      <a:moveTo>
                        <a:pt x="136525" y="102443"/>
                      </a:moveTo>
                      <a:cubicBezTo>
                        <a:pt x="117675" y="102443"/>
                        <a:pt x="102394" y="117724"/>
                        <a:pt x="102394" y="136575"/>
                      </a:cubicBezTo>
                      <a:cubicBezTo>
                        <a:pt x="102394" y="155424"/>
                        <a:pt x="117675" y="170704"/>
                        <a:pt x="136525" y="170704"/>
                      </a:cubicBezTo>
                      <a:cubicBezTo>
                        <a:pt x="155375" y="170704"/>
                        <a:pt x="170655" y="155424"/>
                        <a:pt x="170655" y="136575"/>
                      </a:cubicBezTo>
                      <a:cubicBezTo>
                        <a:pt x="170655" y="117724"/>
                        <a:pt x="155375" y="102443"/>
                        <a:pt x="136525" y="102443"/>
                      </a:cubicBezTo>
                      <a:close/>
                      <a:moveTo>
                        <a:pt x="358377" y="125148"/>
                      </a:moveTo>
                      <a:lnTo>
                        <a:pt x="256036" y="125148"/>
                      </a:lnTo>
                      <a:lnTo>
                        <a:pt x="253720" y="125304"/>
                      </a:lnTo>
                      <a:cubicBezTo>
                        <a:pt x="245390" y="126434"/>
                        <a:pt x="238971" y="133574"/>
                        <a:pt x="238971" y="142213"/>
                      </a:cubicBezTo>
                      <a:cubicBezTo>
                        <a:pt x="238971" y="150853"/>
                        <a:pt x="245390" y="157993"/>
                        <a:pt x="253720" y="159124"/>
                      </a:cubicBezTo>
                      <a:lnTo>
                        <a:pt x="256036" y="159279"/>
                      </a:lnTo>
                      <a:lnTo>
                        <a:pt x="358377" y="159279"/>
                      </a:lnTo>
                      <a:lnTo>
                        <a:pt x="360694" y="159124"/>
                      </a:lnTo>
                      <a:cubicBezTo>
                        <a:pt x="369022" y="157993"/>
                        <a:pt x="375443" y="150853"/>
                        <a:pt x="375443" y="142213"/>
                      </a:cubicBezTo>
                      <a:cubicBezTo>
                        <a:pt x="375443" y="133574"/>
                        <a:pt x="369022" y="126434"/>
                        <a:pt x="360694" y="125304"/>
                      </a:cubicBezTo>
                      <a:lnTo>
                        <a:pt x="358377" y="125148"/>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80" name="Group 79">
              <a:extLst>
                <a:ext uri="{FF2B5EF4-FFF2-40B4-BE49-F238E27FC236}">
                  <a16:creationId xmlns:a16="http://schemas.microsoft.com/office/drawing/2014/main" id="{B59CD55D-0AEC-491F-AF03-20DF1C7B17CB}"/>
                </a:ext>
              </a:extLst>
            </p:cNvPr>
            <p:cNvGrpSpPr>
              <a:grpSpLocks noChangeAspect="1"/>
            </p:cNvGrpSpPr>
            <p:nvPr/>
          </p:nvGrpSpPr>
          <p:grpSpPr>
            <a:xfrm>
              <a:off x="4906115" y="3247548"/>
              <a:ext cx="548640" cy="447731"/>
              <a:chOff x="5555438" y="4745104"/>
              <a:chExt cx="1327814" cy="1083596"/>
            </a:xfrm>
          </p:grpSpPr>
          <p:grpSp>
            <p:nvGrpSpPr>
              <p:cNvPr id="81" name="Graphic 63">
                <a:extLst>
                  <a:ext uri="{FF2B5EF4-FFF2-40B4-BE49-F238E27FC236}">
                    <a16:creationId xmlns:a16="http://schemas.microsoft.com/office/drawing/2014/main" id="{EB19E576-FD79-4D29-B2DC-0359E17B1324}"/>
                  </a:ext>
                </a:extLst>
              </p:cNvPr>
              <p:cNvGrpSpPr/>
              <p:nvPr/>
            </p:nvGrpSpPr>
            <p:grpSpPr>
              <a:xfrm>
                <a:off x="5555438" y="4745104"/>
                <a:ext cx="1199516" cy="964345"/>
                <a:chOff x="5705918" y="4334086"/>
                <a:chExt cx="970663" cy="780358"/>
              </a:xfrm>
            </p:grpSpPr>
            <p:sp>
              <p:nvSpPr>
                <p:cNvPr id="84" name="Freeform: Shape 83">
                  <a:extLst>
                    <a:ext uri="{FF2B5EF4-FFF2-40B4-BE49-F238E27FC236}">
                      <a16:creationId xmlns:a16="http://schemas.microsoft.com/office/drawing/2014/main" id="{16C77BAC-6F7C-4144-9B7F-E9559F66B9A8}"/>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5" name="Freeform: Shape 84">
                  <a:extLst>
                    <a:ext uri="{FF2B5EF4-FFF2-40B4-BE49-F238E27FC236}">
                      <a16:creationId xmlns:a16="http://schemas.microsoft.com/office/drawing/2014/main" id="{5D9F4226-5397-402A-808D-E5432050AD3D}"/>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6" name="Freeform: Shape 85">
                  <a:extLst>
                    <a:ext uri="{FF2B5EF4-FFF2-40B4-BE49-F238E27FC236}">
                      <a16:creationId xmlns:a16="http://schemas.microsoft.com/office/drawing/2014/main" id="{18194100-CAF4-43B7-9200-9E75C89A499D}"/>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7" name="Freeform: Shape 86">
                  <a:extLst>
                    <a:ext uri="{FF2B5EF4-FFF2-40B4-BE49-F238E27FC236}">
                      <a16:creationId xmlns:a16="http://schemas.microsoft.com/office/drawing/2014/main" id="{EF6D0E7A-5726-4953-8854-746313901242}"/>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82" name="Rectangle: Rounded Corners 81">
                <a:extLst>
                  <a:ext uri="{FF2B5EF4-FFF2-40B4-BE49-F238E27FC236}">
                    <a16:creationId xmlns:a16="http://schemas.microsoft.com/office/drawing/2014/main" id="{45EDA950-37DB-4348-9C32-38BFB841EF63}"/>
                  </a:ext>
                </a:extLst>
              </p:cNvPr>
              <p:cNvSpPr/>
              <p:nvPr/>
            </p:nvSpPr>
            <p:spPr bwMode="auto">
              <a:xfrm>
                <a:off x="6392216" y="5432425"/>
                <a:ext cx="460864" cy="371926"/>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83" name="Freeform: Shape 82">
                <a:extLst>
                  <a:ext uri="{FF2B5EF4-FFF2-40B4-BE49-F238E27FC236}">
                    <a16:creationId xmlns:a16="http://schemas.microsoft.com/office/drawing/2014/main" id="{B0D23E87-0CE8-4B25-A3EE-6C35EF0E7307}"/>
                  </a:ext>
                </a:extLst>
              </p:cNvPr>
              <p:cNvSpPr/>
              <p:nvPr/>
            </p:nvSpPr>
            <p:spPr bwMode="auto">
              <a:xfrm>
                <a:off x="6362044" y="5408076"/>
                <a:ext cx="521208" cy="420624"/>
              </a:xfrm>
              <a:custGeom>
                <a:avLst/>
                <a:gdLst>
                  <a:gd name="connsiteX0" fmla="*/ 317874 w 564995"/>
                  <a:gd name="connsiteY0" fmla="*/ 254065 h 451997"/>
                  <a:gd name="connsiteX1" fmla="*/ 314999 w 564995"/>
                  <a:gd name="connsiteY1" fmla="*/ 254260 h 451997"/>
                  <a:gd name="connsiteX2" fmla="*/ 296688 w 564995"/>
                  <a:gd name="connsiteY2" fmla="*/ 275247 h 451997"/>
                  <a:gd name="connsiteX3" fmla="*/ 314999 w 564995"/>
                  <a:gd name="connsiteY3" fmla="*/ 296236 h 451997"/>
                  <a:gd name="connsiteX4" fmla="*/ 317874 w 564995"/>
                  <a:gd name="connsiteY4" fmla="*/ 296428 h 451997"/>
                  <a:gd name="connsiteX5" fmla="*/ 444933 w 564995"/>
                  <a:gd name="connsiteY5" fmla="*/ 296428 h 451997"/>
                  <a:gd name="connsiteX6" fmla="*/ 447810 w 564995"/>
                  <a:gd name="connsiteY6" fmla="*/ 296236 h 451997"/>
                  <a:gd name="connsiteX7" fmla="*/ 466121 w 564995"/>
                  <a:gd name="connsiteY7" fmla="*/ 275247 h 451997"/>
                  <a:gd name="connsiteX8" fmla="*/ 447810 w 564995"/>
                  <a:gd name="connsiteY8" fmla="*/ 254260 h 451997"/>
                  <a:gd name="connsiteX9" fmla="*/ 444933 w 564995"/>
                  <a:gd name="connsiteY9" fmla="*/ 254065 h 451997"/>
                  <a:gd name="connsiteX10" fmla="*/ 165068 w 564995"/>
                  <a:gd name="connsiteY10" fmla="*/ 190303 h 451997"/>
                  <a:gd name="connsiteX11" fmla="*/ 209786 w 564995"/>
                  <a:gd name="connsiteY11" fmla="*/ 235021 h 451997"/>
                  <a:gd name="connsiteX12" fmla="*/ 165136 w 564995"/>
                  <a:gd name="connsiteY12" fmla="*/ 279739 h 451997"/>
                  <a:gd name="connsiteX13" fmla="*/ 165068 w 564995"/>
                  <a:gd name="connsiteY13" fmla="*/ 279739 h 451997"/>
                  <a:gd name="connsiteX14" fmla="*/ 120350 w 564995"/>
                  <a:gd name="connsiteY14" fmla="*/ 235021 h 451997"/>
                  <a:gd name="connsiteX15" fmla="*/ 165068 w 564995"/>
                  <a:gd name="connsiteY15" fmla="*/ 190303 h 451997"/>
                  <a:gd name="connsiteX16" fmla="*/ 317874 w 564995"/>
                  <a:gd name="connsiteY16" fmla="*/ 155330 h 451997"/>
                  <a:gd name="connsiteX17" fmla="*/ 314999 w 564995"/>
                  <a:gd name="connsiteY17" fmla="*/ 155524 h 451997"/>
                  <a:gd name="connsiteX18" fmla="*/ 296688 w 564995"/>
                  <a:gd name="connsiteY18" fmla="*/ 176510 h 451997"/>
                  <a:gd name="connsiteX19" fmla="*/ 314999 w 564995"/>
                  <a:gd name="connsiteY19" fmla="*/ 197500 h 451997"/>
                  <a:gd name="connsiteX20" fmla="*/ 317874 w 564995"/>
                  <a:gd name="connsiteY20" fmla="*/ 197692 h 451997"/>
                  <a:gd name="connsiteX21" fmla="*/ 444933 w 564995"/>
                  <a:gd name="connsiteY21" fmla="*/ 197692 h 451997"/>
                  <a:gd name="connsiteX22" fmla="*/ 447810 w 564995"/>
                  <a:gd name="connsiteY22" fmla="*/ 197500 h 451997"/>
                  <a:gd name="connsiteX23" fmla="*/ 466121 w 564995"/>
                  <a:gd name="connsiteY23" fmla="*/ 176510 h 451997"/>
                  <a:gd name="connsiteX24" fmla="*/ 447810 w 564995"/>
                  <a:gd name="connsiteY24" fmla="*/ 155524 h 451997"/>
                  <a:gd name="connsiteX25" fmla="*/ 444933 w 564995"/>
                  <a:gd name="connsiteY25" fmla="*/ 155330 h 451997"/>
                  <a:gd name="connsiteX26" fmla="*/ 152841 w 564995"/>
                  <a:gd name="connsiteY26" fmla="*/ 133132 h 451997"/>
                  <a:gd name="connsiteX27" fmla="*/ 151619 w 564995"/>
                  <a:gd name="connsiteY27" fmla="*/ 136392 h 451997"/>
                  <a:gd name="connsiteX28" fmla="*/ 143468 w 564995"/>
                  <a:gd name="connsiteY28" fmla="*/ 161299 h 451997"/>
                  <a:gd name="connsiteX29" fmla="*/ 127618 w 564995"/>
                  <a:gd name="connsiteY29" fmla="*/ 167820 h 451997"/>
                  <a:gd name="connsiteX30" fmla="*/ 101082 w 564995"/>
                  <a:gd name="connsiteY30" fmla="*/ 155140 h 451997"/>
                  <a:gd name="connsiteX31" fmla="*/ 84779 w 564995"/>
                  <a:gd name="connsiteY31" fmla="*/ 171442 h 451997"/>
                  <a:gd name="connsiteX32" fmla="*/ 86410 w 564995"/>
                  <a:gd name="connsiteY32" fmla="*/ 174703 h 451997"/>
                  <a:gd name="connsiteX33" fmla="*/ 98274 w 564995"/>
                  <a:gd name="connsiteY33" fmla="*/ 197933 h 451997"/>
                  <a:gd name="connsiteX34" fmla="*/ 91753 w 564995"/>
                  <a:gd name="connsiteY34" fmla="*/ 213783 h 451997"/>
                  <a:gd name="connsiteX35" fmla="*/ 63179 w 564995"/>
                  <a:gd name="connsiteY35" fmla="*/ 224017 h 451997"/>
                  <a:gd name="connsiteX36" fmla="*/ 63179 w 564995"/>
                  <a:gd name="connsiteY36" fmla="*/ 247248 h 451997"/>
                  <a:gd name="connsiteX37" fmla="*/ 66439 w 564995"/>
                  <a:gd name="connsiteY37" fmla="*/ 248470 h 451997"/>
                  <a:gd name="connsiteX38" fmla="*/ 91346 w 564995"/>
                  <a:gd name="connsiteY38" fmla="*/ 256621 h 451997"/>
                  <a:gd name="connsiteX39" fmla="*/ 97867 w 564995"/>
                  <a:gd name="connsiteY39" fmla="*/ 272471 h 451997"/>
                  <a:gd name="connsiteX40" fmla="*/ 85187 w 564995"/>
                  <a:gd name="connsiteY40" fmla="*/ 299415 h 451997"/>
                  <a:gd name="connsiteX41" fmla="*/ 101489 w 564995"/>
                  <a:gd name="connsiteY41" fmla="*/ 315717 h 451997"/>
                  <a:gd name="connsiteX42" fmla="*/ 104750 w 564995"/>
                  <a:gd name="connsiteY42" fmla="*/ 314087 h 451997"/>
                  <a:gd name="connsiteX43" fmla="*/ 127980 w 564995"/>
                  <a:gd name="connsiteY43" fmla="*/ 302268 h 451997"/>
                  <a:gd name="connsiteX44" fmla="*/ 143830 w 564995"/>
                  <a:gd name="connsiteY44" fmla="*/ 308789 h 451997"/>
                  <a:gd name="connsiteX45" fmla="*/ 154064 w 564995"/>
                  <a:gd name="connsiteY45" fmla="*/ 336910 h 451997"/>
                  <a:gd name="connsiteX46" fmla="*/ 177295 w 564995"/>
                  <a:gd name="connsiteY46" fmla="*/ 336910 h 451997"/>
                  <a:gd name="connsiteX47" fmla="*/ 178517 w 564995"/>
                  <a:gd name="connsiteY47" fmla="*/ 333650 h 451997"/>
                  <a:gd name="connsiteX48" fmla="*/ 186668 w 564995"/>
                  <a:gd name="connsiteY48" fmla="*/ 308743 h 451997"/>
                  <a:gd name="connsiteX49" fmla="*/ 202518 w 564995"/>
                  <a:gd name="connsiteY49" fmla="*/ 302222 h 451997"/>
                  <a:gd name="connsiteX50" fmla="*/ 229417 w 564995"/>
                  <a:gd name="connsiteY50" fmla="*/ 314857 h 451997"/>
                  <a:gd name="connsiteX51" fmla="*/ 245719 w 564995"/>
                  <a:gd name="connsiteY51" fmla="*/ 298554 h 451997"/>
                  <a:gd name="connsiteX52" fmla="*/ 244089 w 564995"/>
                  <a:gd name="connsiteY52" fmla="*/ 295294 h 451997"/>
                  <a:gd name="connsiteX53" fmla="*/ 232315 w 564995"/>
                  <a:gd name="connsiteY53" fmla="*/ 272109 h 451997"/>
                  <a:gd name="connsiteX54" fmla="*/ 238836 w 564995"/>
                  <a:gd name="connsiteY54" fmla="*/ 256259 h 451997"/>
                  <a:gd name="connsiteX55" fmla="*/ 266957 w 564995"/>
                  <a:gd name="connsiteY55" fmla="*/ 246025 h 451997"/>
                  <a:gd name="connsiteX56" fmla="*/ 266957 w 564995"/>
                  <a:gd name="connsiteY56" fmla="*/ 222794 h 451997"/>
                  <a:gd name="connsiteX57" fmla="*/ 263697 w 564995"/>
                  <a:gd name="connsiteY57" fmla="*/ 221572 h 451997"/>
                  <a:gd name="connsiteX58" fmla="*/ 238790 w 564995"/>
                  <a:gd name="connsiteY58" fmla="*/ 213421 h 451997"/>
                  <a:gd name="connsiteX59" fmla="*/ 232269 w 564995"/>
                  <a:gd name="connsiteY59" fmla="*/ 197571 h 451997"/>
                  <a:gd name="connsiteX60" fmla="*/ 244904 w 564995"/>
                  <a:gd name="connsiteY60" fmla="*/ 170672 h 451997"/>
                  <a:gd name="connsiteX61" fmla="*/ 228601 w 564995"/>
                  <a:gd name="connsiteY61" fmla="*/ 154370 h 451997"/>
                  <a:gd name="connsiteX62" fmla="*/ 225341 w 564995"/>
                  <a:gd name="connsiteY62" fmla="*/ 156000 h 451997"/>
                  <a:gd name="connsiteX63" fmla="*/ 202156 w 564995"/>
                  <a:gd name="connsiteY63" fmla="*/ 167774 h 451997"/>
                  <a:gd name="connsiteX64" fmla="*/ 186306 w 564995"/>
                  <a:gd name="connsiteY64" fmla="*/ 161253 h 451997"/>
                  <a:gd name="connsiteX65" fmla="*/ 176072 w 564995"/>
                  <a:gd name="connsiteY65" fmla="*/ 133132 h 451997"/>
                  <a:gd name="connsiteX66" fmla="*/ 63562 w 564995"/>
                  <a:gd name="connsiteY66" fmla="*/ 0 h 451997"/>
                  <a:gd name="connsiteX67" fmla="*/ 501433 w 564995"/>
                  <a:gd name="connsiteY67" fmla="*/ 0 h 451997"/>
                  <a:gd name="connsiteX68" fmla="*/ 564995 w 564995"/>
                  <a:gd name="connsiteY68" fmla="*/ 63544 h 451997"/>
                  <a:gd name="connsiteX69" fmla="*/ 564995 w 564995"/>
                  <a:gd name="connsiteY69" fmla="*/ 388453 h 451997"/>
                  <a:gd name="connsiteX70" fmla="*/ 501433 w 564995"/>
                  <a:gd name="connsiteY70" fmla="*/ 451997 h 451997"/>
                  <a:gd name="connsiteX71" fmla="*/ 63562 w 564995"/>
                  <a:gd name="connsiteY71" fmla="*/ 451997 h 451997"/>
                  <a:gd name="connsiteX72" fmla="*/ 0 w 564995"/>
                  <a:gd name="connsiteY72" fmla="*/ 388453 h 451997"/>
                  <a:gd name="connsiteX73" fmla="*/ 0 w 564995"/>
                  <a:gd name="connsiteY73" fmla="*/ 63544 h 451997"/>
                  <a:gd name="connsiteX74" fmla="*/ 63562 w 564995"/>
                  <a:gd name="connsiteY74" fmla="*/ 0 h 45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64995" h="451997">
                    <a:moveTo>
                      <a:pt x="317874" y="254065"/>
                    </a:moveTo>
                    <a:lnTo>
                      <a:pt x="314999" y="254260"/>
                    </a:lnTo>
                    <a:cubicBezTo>
                      <a:pt x="304657" y="255661"/>
                      <a:pt x="296688" y="264523"/>
                      <a:pt x="296688" y="275247"/>
                    </a:cubicBezTo>
                    <a:cubicBezTo>
                      <a:pt x="296688" y="285970"/>
                      <a:pt x="304657" y="294832"/>
                      <a:pt x="314999" y="296236"/>
                    </a:cubicBezTo>
                    <a:lnTo>
                      <a:pt x="317874" y="296428"/>
                    </a:lnTo>
                    <a:lnTo>
                      <a:pt x="444933" y="296428"/>
                    </a:lnTo>
                    <a:lnTo>
                      <a:pt x="447810" y="296236"/>
                    </a:lnTo>
                    <a:cubicBezTo>
                      <a:pt x="458149" y="294832"/>
                      <a:pt x="466121" y="285970"/>
                      <a:pt x="466121" y="275247"/>
                    </a:cubicBezTo>
                    <a:cubicBezTo>
                      <a:pt x="466121" y="264523"/>
                      <a:pt x="458149" y="255661"/>
                      <a:pt x="447810" y="254260"/>
                    </a:cubicBezTo>
                    <a:lnTo>
                      <a:pt x="444933" y="254065"/>
                    </a:lnTo>
                    <a:close/>
                    <a:moveTo>
                      <a:pt x="165068" y="190303"/>
                    </a:moveTo>
                    <a:cubicBezTo>
                      <a:pt x="189765" y="190303"/>
                      <a:pt x="209786" y="210324"/>
                      <a:pt x="209786" y="235021"/>
                    </a:cubicBezTo>
                    <a:cubicBezTo>
                      <a:pt x="209805" y="259700"/>
                      <a:pt x="189815" y="279720"/>
                      <a:pt x="165136" y="279739"/>
                    </a:cubicBezTo>
                    <a:cubicBezTo>
                      <a:pt x="165113" y="279739"/>
                      <a:pt x="165091" y="279739"/>
                      <a:pt x="165068" y="279739"/>
                    </a:cubicBezTo>
                    <a:cubicBezTo>
                      <a:pt x="140371" y="279739"/>
                      <a:pt x="120350" y="259718"/>
                      <a:pt x="120350" y="235021"/>
                    </a:cubicBezTo>
                    <a:cubicBezTo>
                      <a:pt x="120350" y="210324"/>
                      <a:pt x="140371" y="190303"/>
                      <a:pt x="165068" y="190303"/>
                    </a:cubicBezTo>
                    <a:close/>
                    <a:moveTo>
                      <a:pt x="317874" y="155330"/>
                    </a:moveTo>
                    <a:lnTo>
                      <a:pt x="314999" y="155524"/>
                    </a:lnTo>
                    <a:cubicBezTo>
                      <a:pt x="304657" y="156926"/>
                      <a:pt x="296688" y="165788"/>
                      <a:pt x="296688" y="176510"/>
                    </a:cubicBezTo>
                    <a:cubicBezTo>
                      <a:pt x="296688" y="187234"/>
                      <a:pt x="304657" y="196096"/>
                      <a:pt x="314999" y="197500"/>
                    </a:cubicBezTo>
                    <a:lnTo>
                      <a:pt x="317874" y="197692"/>
                    </a:lnTo>
                    <a:lnTo>
                      <a:pt x="444933" y="197692"/>
                    </a:lnTo>
                    <a:lnTo>
                      <a:pt x="447810" y="197500"/>
                    </a:lnTo>
                    <a:cubicBezTo>
                      <a:pt x="458149" y="196096"/>
                      <a:pt x="466121" y="187234"/>
                      <a:pt x="466121" y="176510"/>
                    </a:cubicBezTo>
                    <a:cubicBezTo>
                      <a:pt x="466121" y="165788"/>
                      <a:pt x="458149" y="156926"/>
                      <a:pt x="447810" y="155524"/>
                    </a:cubicBezTo>
                    <a:lnTo>
                      <a:pt x="444933" y="155330"/>
                    </a:lnTo>
                    <a:close/>
                    <a:moveTo>
                      <a:pt x="152841" y="133132"/>
                    </a:moveTo>
                    <a:lnTo>
                      <a:pt x="151619" y="136392"/>
                    </a:lnTo>
                    <a:lnTo>
                      <a:pt x="143468" y="161299"/>
                    </a:lnTo>
                    <a:lnTo>
                      <a:pt x="127618" y="167820"/>
                    </a:lnTo>
                    <a:lnTo>
                      <a:pt x="101082" y="155140"/>
                    </a:lnTo>
                    <a:lnTo>
                      <a:pt x="84779" y="171442"/>
                    </a:lnTo>
                    <a:lnTo>
                      <a:pt x="86410" y="174703"/>
                    </a:lnTo>
                    <a:lnTo>
                      <a:pt x="98274" y="197933"/>
                    </a:lnTo>
                    <a:lnTo>
                      <a:pt x="91753" y="213783"/>
                    </a:lnTo>
                    <a:lnTo>
                      <a:pt x="63179" y="224017"/>
                    </a:lnTo>
                    <a:lnTo>
                      <a:pt x="63179" y="247248"/>
                    </a:lnTo>
                    <a:lnTo>
                      <a:pt x="66439" y="248470"/>
                    </a:lnTo>
                    <a:lnTo>
                      <a:pt x="91346" y="256621"/>
                    </a:lnTo>
                    <a:lnTo>
                      <a:pt x="97867" y="272471"/>
                    </a:lnTo>
                    <a:lnTo>
                      <a:pt x="85187" y="299415"/>
                    </a:lnTo>
                    <a:lnTo>
                      <a:pt x="101489" y="315717"/>
                    </a:lnTo>
                    <a:lnTo>
                      <a:pt x="104750" y="314087"/>
                    </a:lnTo>
                    <a:lnTo>
                      <a:pt x="127980" y="302268"/>
                    </a:lnTo>
                    <a:lnTo>
                      <a:pt x="143830" y="308789"/>
                    </a:lnTo>
                    <a:lnTo>
                      <a:pt x="154064" y="336910"/>
                    </a:lnTo>
                    <a:lnTo>
                      <a:pt x="177295" y="336910"/>
                    </a:lnTo>
                    <a:lnTo>
                      <a:pt x="178517" y="333650"/>
                    </a:lnTo>
                    <a:lnTo>
                      <a:pt x="186668" y="308743"/>
                    </a:lnTo>
                    <a:lnTo>
                      <a:pt x="202518" y="302222"/>
                    </a:lnTo>
                    <a:lnTo>
                      <a:pt x="229417" y="314857"/>
                    </a:lnTo>
                    <a:lnTo>
                      <a:pt x="245719" y="298554"/>
                    </a:lnTo>
                    <a:lnTo>
                      <a:pt x="244089" y="295294"/>
                    </a:lnTo>
                    <a:lnTo>
                      <a:pt x="232315" y="272109"/>
                    </a:lnTo>
                    <a:lnTo>
                      <a:pt x="238836" y="256259"/>
                    </a:lnTo>
                    <a:lnTo>
                      <a:pt x="266957" y="246025"/>
                    </a:lnTo>
                    <a:lnTo>
                      <a:pt x="266957" y="222794"/>
                    </a:lnTo>
                    <a:lnTo>
                      <a:pt x="263697" y="221572"/>
                    </a:lnTo>
                    <a:lnTo>
                      <a:pt x="238790" y="213421"/>
                    </a:lnTo>
                    <a:lnTo>
                      <a:pt x="232269" y="197571"/>
                    </a:lnTo>
                    <a:lnTo>
                      <a:pt x="244904" y="170672"/>
                    </a:lnTo>
                    <a:lnTo>
                      <a:pt x="228601" y="154370"/>
                    </a:lnTo>
                    <a:lnTo>
                      <a:pt x="225341" y="156000"/>
                    </a:lnTo>
                    <a:lnTo>
                      <a:pt x="202156" y="167774"/>
                    </a:lnTo>
                    <a:lnTo>
                      <a:pt x="186306" y="161253"/>
                    </a:lnTo>
                    <a:lnTo>
                      <a:pt x="176072" y="133132"/>
                    </a:lnTo>
                    <a:close/>
                    <a:moveTo>
                      <a:pt x="63562" y="0"/>
                    </a:moveTo>
                    <a:lnTo>
                      <a:pt x="501433" y="0"/>
                    </a:lnTo>
                    <a:cubicBezTo>
                      <a:pt x="536536" y="0"/>
                      <a:pt x="564995" y="28450"/>
                      <a:pt x="564995" y="63544"/>
                    </a:cubicBezTo>
                    <a:lnTo>
                      <a:pt x="564995" y="388453"/>
                    </a:lnTo>
                    <a:cubicBezTo>
                      <a:pt x="564995" y="423546"/>
                      <a:pt x="536536" y="451997"/>
                      <a:pt x="501433" y="451997"/>
                    </a:cubicBezTo>
                    <a:lnTo>
                      <a:pt x="63562" y="451997"/>
                    </a:lnTo>
                    <a:cubicBezTo>
                      <a:pt x="28458" y="451997"/>
                      <a:pt x="0" y="423546"/>
                      <a:pt x="0" y="388453"/>
                    </a:cubicBezTo>
                    <a:lnTo>
                      <a:pt x="0" y="63544"/>
                    </a:lnTo>
                    <a:cubicBezTo>
                      <a:pt x="0" y="28450"/>
                      <a:pt x="28458" y="0"/>
                      <a:pt x="63562"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sp>
        <p:nvSpPr>
          <p:cNvPr id="106" name="Oval 105">
            <a:extLst>
              <a:ext uri="{FF2B5EF4-FFF2-40B4-BE49-F238E27FC236}">
                <a16:creationId xmlns:a16="http://schemas.microsoft.com/office/drawing/2014/main" id="{2A799EA5-5352-47E8-ACA7-057C5944B473}"/>
              </a:ext>
            </a:extLst>
          </p:cNvPr>
          <p:cNvSpPr>
            <a:spLocks noChangeAspect="1"/>
          </p:cNvSpPr>
          <p:nvPr/>
        </p:nvSpPr>
        <p:spPr bwMode="auto">
          <a:xfrm>
            <a:off x="4774359" y="2673614"/>
            <a:ext cx="2425571" cy="2425572"/>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101" tIns="503483" rIns="171101" bIns="251742" numCol="1" spcCol="0" rtlCol="0" fromWordArt="0" anchor="ctr" anchorCtr="0" forceAA="0" compatLnSpc="1">
            <a:prstTxWarp prst="textNoShape">
              <a:avLst/>
            </a:prstTxWarp>
            <a:noAutofit/>
          </a:bodyPr>
          <a:lstStyle/>
          <a:p>
            <a:pPr marL="0" marR="0" lvl="0" indent="0" algn="ctr" defTabSz="872340" rtl="0" eaLnBrk="1" fontAlgn="base" latinLnBrk="0" hangingPunct="1">
              <a:lnSpc>
                <a:spcPct val="100000"/>
              </a:lnSpc>
              <a:spcBef>
                <a:spcPct val="0"/>
              </a:spcBef>
              <a:spcAft>
                <a:spcPct val="0"/>
              </a:spcAft>
              <a:buClrTx/>
              <a:buSzTx/>
              <a:buFontTx/>
              <a:buNone/>
              <a:tabLst/>
              <a:defRPr/>
            </a:pPr>
            <a:endParaRPr kumimoji="0" lang="en-US" sz="128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cs typeface="Segoe UI" pitchFamily="34" charset="0"/>
            </a:endParaRPr>
          </a:p>
        </p:txBody>
      </p:sp>
      <p:sp>
        <p:nvSpPr>
          <p:cNvPr id="111" name="Rectangle 110">
            <a:extLst>
              <a:ext uri="{FF2B5EF4-FFF2-40B4-BE49-F238E27FC236}">
                <a16:creationId xmlns:a16="http://schemas.microsoft.com/office/drawing/2014/main" id="{9EC825D8-7456-47BF-85B4-E3DBA0B64CC3}"/>
              </a:ext>
            </a:extLst>
          </p:cNvPr>
          <p:cNvSpPr>
            <a:spLocks noChangeAspect="1"/>
          </p:cNvSpPr>
          <p:nvPr/>
        </p:nvSpPr>
        <p:spPr>
          <a:xfrm>
            <a:off x="4702592" y="3022125"/>
            <a:ext cx="2589725" cy="487826"/>
          </a:xfrm>
          <a:prstGeom prst="rect">
            <a:avLst/>
          </a:prstGeom>
        </p:spPr>
        <p:txBody>
          <a:bodyPr wrap="square" anchor="ctr" anchorCtr="0">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Zero Trust</a:t>
            </a:r>
            <a:b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b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policy enforcement</a:t>
            </a:r>
          </a:p>
        </p:txBody>
      </p:sp>
      <p:sp>
        <p:nvSpPr>
          <p:cNvPr id="113" name="TextBox 112">
            <a:extLst>
              <a:ext uri="{FF2B5EF4-FFF2-40B4-BE49-F238E27FC236}">
                <a16:creationId xmlns:a16="http://schemas.microsoft.com/office/drawing/2014/main" id="{6AF2FDF7-4FB1-4C9A-9988-15768575CE9F}"/>
              </a:ext>
            </a:extLst>
          </p:cNvPr>
          <p:cNvSpPr txBox="1">
            <a:spLocks noChangeAspect="1"/>
          </p:cNvSpPr>
          <p:nvPr/>
        </p:nvSpPr>
        <p:spPr>
          <a:xfrm>
            <a:off x="4892549" y="4233641"/>
            <a:ext cx="2209810" cy="487826"/>
          </a:xfrm>
          <a:prstGeom prst="rect">
            <a:avLst/>
          </a:prstGeom>
          <a:noFill/>
        </p:spPr>
        <p:txBody>
          <a:bodyPr wrap="square">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Microsoft Conditional Access</a:t>
            </a:r>
          </a:p>
        </p:txBody>
      </p:sp>
      <p:sp>
        <p:nvSpPr>
          <p:cNvPr id="114" name="Arrow: Chevron 113">
            <a:extLst>
              <a:ext uri="{FF2B5EF4-FFF2-40B4-BE49-F238E27FC236}">
                <a16:creationId xmlns:a16="http://schemas.microsoft.com/office/drawing/2014/main" id="{DE7A64BC-A027-46E8-A01E-889C3265FA40}"/>
              </a:ext>
            </a:extLst>
          </p:cNvPr>
          <p:cNvSpPr>
            <a:spLocks noChangeAspect="1"/>
          </p:cNvSpPr>
          <p:nvPr/>
        </p:nvSpPr>
        <p:spPr>
          <a:xfrm rot="16200000">
            <a:off x="4512392" y="3700103"/>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5" name="Arrow: Chevron 114">
            <a:extLst>
              <a:ext uri="{FF2B5EF4-FFF2-40B4-BE49-F238E27FC236}">
                <a16:creationId xmlns:a16="http://schemas.microsoft.com/office/drawing/2014/main" id="{9C7D2F2F-918E-417E-924E-419DA8A4EE41}"/>
              </a:ext>
            </a:extLst>
          </p:cNvPr>
          <p:cNvSpPr>
            <a:spLocks noChangeAspect="1"/>
          </p:cNvSpPr>
          <p:nvPr/>
        </p:nvSpPr>
        <p:spPr>
          <a:xfrm rot="5400000">
            <a:off x="7322647" y="3731497"/>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6" name="Rectangle 115">
            <a:extLst>
              <a:ext uri="{FF2B5EF4-FFF2-40B4-BE49-F238E27FC236}">
                <a16:creationId xmlns:a16="http://schemas.microsoft.com/office/drawing/2014/main" id="{0BC9954E-B09D-4DBA-9DE4-08A69EFDEA3E}"/>
              </a:ext>
            </a:extLst>
          </p:cNvPr>
          <p:cNvSpPr>
            <a:spLocks noChangeAspect="1"/>
          </p:cNvSpPr>
          <p:nvPr/>
        </p:nvSpPr>
        <p:spPr>
          <a:xfrm>
            <a:off x="4664535" y="2925976"/>
            <a:ext cx="2621542" cy="2371885"/>
          </a:xfrm>
          <a:prstGeom prst="rect">
            <a:avLst/>
          </a:prstGeom>
          <a:noFill/>
        </p:spPr>
        <p:txBody>
          <a:bodyPr spcFirstLastPara="1" wrap="square" numCol="1">
            <a:prstTxWarp prst="textArchDown">
              <a:avLst>
                <a:gd name="adj" fmla="val 862028"/>
              </a:avLst>
            </a:prstTxWarp>
            <a:spAutoFit/>
          </a:body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Threat intelligence &amp; Telemetry</a:t>
            </a:r>
          </a:p>
        </p:txBody>
      </p:sp>
      <p:pic>
        <p:nvPicPr>
          <p:cNvPr id="117" name="Graphic 116">
            <a:extLst>
              <a:ext uri="{FF2B5EF4-FFF2-40B4-BE49-F238E27FC236}">
                <a16:creationId xmlns:a16="http://schemas.microsoft.com/office/drawing/2014/main" id="{269A1E21-9BF9-4D50-AEA3-72BB6C8B0C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07758" y="5249580"/>
            <a:ext cx="409290" cy="409290"/>
          </a:xfrm>
          <a:prstGeom prst="rect">
            <a:avLst/>
          </a:prstGeom>
        </p:spPr>
      </p:pic>
      <p:sp>
        <p:nvSpPr>
          <p:cNvPr id="118" name="TextBox 117">
            <a:extLst>
              <a:ext uri="{FF2B5EF4-FFF2-40B4-BE49-F238E27FC236}">
                <a16:creationId xmlns:a16="http://schemas.microsoft.com/office/drawing/2014/main" id="{FFAAC561-9166-4CDC-9D96-86A919A68EA7}"/>
              </a:ext>
            </a:extLst>
          </p:cNvPr>
          <p:cNvSpPr txBox="1"/>
          <p:nvPr/>
        </p:nvSpPr>
        <p:spPr>
          <a:xfrm>
            <a:off x="8768086" y="4852740"/>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grpSp>
        <p:nvGrpSpPr>
          <p:cNvPr id="119" name="Graphic 63">
            <a:extLst>
              <a:ext uri="{FF2B5EF4-FFF2-40B4-BE49-F238E27FC236}">
                <a16:creationId xmlns:a16="http://schemas.microsoft.com/office/drawing/2014/main" id="{0543D5EE-464C-4BD0-A8FA-3036A3EA5BF5}"/>
              </a:ext>
            </a:extLst>
          </p:cNvPr>
          <p:cNvGrpSpPr>
            <a:grpSpLocks noChangeAspect="1"/>
          </p:cNvGrpSpPr>
          <p:nvPr/>
        </p:nvGrpSpPr>
        <p:grpSpPr>
          <a:xfrm>
            <a:off x="8907758" y="2372540"/>
            <a:ext cx="409290" cy="329046"/>
            <a:chOff x="5705918" y="4334086"/>
            <a:chExt cx="970663" cy="780358"/>
          </a:xfrm>
        </p:grpSpPr>
        <p:sp>
          <p:nvSpPr>
            <p:cNvPr id="120" name="Freeform: Shape 119">
              <a:extLst>
                <a:ext uri="{FF2B5EF4-FFF2-40B4-BE49-F238E27FC236}">
                  <a16:creationId xmlns:a16="http://schemas.microsoft.com/office/drawing/2014/main" id="{761D5D55-5B1F-4937-9604-8596C8AE736E}"/>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1" name="Freeform: Shape 120">
              <a:extLst>
                <a:ext uri="{FF2B5EF4-FFF2-40B4-BE49-F238E27FC236}">
                  <a16:creationId xmlns:a16="http://schemas.microsoft.com/office/drawing/2014/main" id="{91178264-D64C-4BE4-A79A-1413CC4C5DC6}"/>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2" name="Freeform: Shape 121">
              <a:extLst>
                <a:ext uri="{FF2B5EF4-FFF2-40B4-BE49-F238E27FC236}">
                  <a16:creationId xmlns:a16="http://schemas.microsoft.com/office/drawing/2014/main" id="{FB485A70-E3B0-4FCA-9A46-C0DA5F162D12}"/>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3" name="Freeform: Shape 122">
              <a:extLst>
                <a:ext uri="{FF2B5EF4-FFF2-40B4-BE49-F238E27FC236}">
                  <a16:creationId xmlns:a16="http://schemas.microsoft.com/office/drawing/2014/main" id="{DAEA1F5B-D169-4E8F-BE3E-1598C5DDF1F7}"/>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4" name="TextBox 123">
            <a:extLst>
              <a:ext uri="{FF2B5EF4-FFF2-40B4-BE49-F238E27FC236}">
                <a16:creationId xmlns:a16="http://schemas.microsoft.com/office/drawing/2014/main" id="{9707DE41-53DE-4EC7-9513-409AD87B93EA}"/>
              </a:ext>
            </a:extLst>
          </p:cNvPr>
          <p:cNvSpPr txBox="1"/>
          <p:nvPr/>
        </p:nvSpPr>
        <p:spPr>
          <a:xfrm>
            <a:off x="8768086" y="1959186"/>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grpSp>
        <p:nvGrpSpPr>
          <p:cNvPr id="125" name="Graphic 3">
            <a:extLst>
              <a:ext uri="{FF2B5EF4-FFF2-40B4-BE49-F238E27FC236}">
                <a16:creationId xmlns:a16="http://schemas.microsoft.com/office/drawing/2014/main" id="{D9115897-FB3D-423D-9841-B74281C7EBF2}"/>
              </a:ext>
            </a:extLst>
          </p:cNvPr>
          <p:cNvGrpSpPr>
            <a:grpSpLocks noChangeAspect="1"/>
          </p:cNvGrpSpPr>
          <p:nvPr/>
        </p:nvGrpSpPr>
        <p:grpSpPr>
          <a:xfrm>
            <a:off x="8907758" y="4324996"/>
            <a:ext cx="409290" cy="303742"/>
            <a:chOff x="8535235" y="2976645"/>
            <a:chExt cx="1030882" cy="765036"/>
          </a:xfrm>
        </p:grpSpPr>
        <p:grpSp>
          <p:nvGrpSpPr>
            <p:cNvPr id="126" name="Graphic 3">
              <a:extLst>
                <a:ext uri="{FF2B5EF4-FFF2-40B4-BE49-F238E27FC236}">
                  <a16:creationId xmlns:a16="http://schemas.microsoft.com/office/drawing/2014/main" id="{51247E69-115A-4969-B647-DAD938DE8B72}"/>
                </a:ext>
              </a:extLst>
            </p:cNvPr>
            <p:cNvGrpSpPr/>
            <p:nvPr/>
          </p:nvGrpSpPr>
          <p:grpSpPr>
            <a:xfrm>
              <a:off x="8535235" y="2976645"/>
              <a:ext cx="1030882" cy="765036"/>
              <a:chOff x="8535235" y="2976645"/>
              <a:chExt cx="1030882" cy="765036"/>
            </a:xfrm>
          </p:grpSpPr>
          <p:sp>
            <p:nvSpPr>
              <p:cNvPr id="133" name="Rectangle: Rounded Corners 132">
                <a:extLst>
                  <a:ext uri="{FF2B5EF4-FFF2-40B4-BE49-F238E27FC236}">
                    <a16:creationId xmlns:a16="http://schemas.microsoft.com/office/drawing/2014/main" id="{90003A10-C689-496C-A162-57EC9211D43A}"/>
                  </a:ext>
                </a:extLst>
              </p:cNvPr>
              <p:cNvSpPr/>
              <p:nvPr/>
            </p:nvSpPr>
            <p:spPr>
              <a:xfrm rot="5400000">
                <a:off x="8927637" y="2584243"/>
                <a:ext cx="246077" cy="1030882"/>
              </a:xfrm>
              <a:prstGeom prst="roundRect">
                <a:avLst/>
              </a:prstGeom>
              <a:gradFill flip="none" rotWithShape="1">
                <a:gsLst>
                  <a:gs pos="0">
                    <a:srgbClr val="5EA0EF">
                      <a:shade val="30000"/>
                      <a:satMod val="115000"/>
                    </a:srgbClr>
                  </a:gs>
                  <a:gs pos="50000">
                    <a:srgbClr val="5EA0EF">
                      <a:shade val="67500"/>
                      <a:satMod val="115000"/>
                    </a:srgbClr>
                  </a:gs>
                  <a:gs pos="100000">
                    <a:srgbClr val="5EA0EF">
                      <a:shade val="100000"/>
                      <a:satMod val="115000"/>
                    </a:srgbClr>
                  </a:gs>
                </a:gsLst>
                <a:lin ang="189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4" name="Rectangle: Rounded Corners 133">
                <a:extLst>
                  <a:ext uri="{FF2B5EF4-FFF2-40B4-BE49-F238E27FC236}">
                    <a16:creationId xmlns:a16="http://schemas.microsoft.com/office/drawing/2014/main" id="{BDD76011-3FD9-4833-868E-11E3AC9398D2}"/>
                  </a:ext>
                </a:extLst>
              </p:cNvPr>
              <p:cNvSpPr/>
              <p:nvPr/>
            </p:nvSpPr>
            <p:spPr>
              <a:xfrm rot="5400000">
                <a:off x="8927637" y="2843723"/>
                <a:ext cx="246077" cy="1030882"/>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5" name="Rectangle: Rounded Corners 134">
                <a:extLst>
                  <a:ext uri="{FF2B5EF4-FFF2-40B4-BE49-F238E27FC236}">
                    <a16:creationId xmlns:a16="http://schemas.microsoft.com/office/drawing/2014/main" id="{3601C538-5421-4321-8224-9198998479CF}"/>
                  </a:ext>
                </a:extLst>
              </p:cNvPr>
              <p:cNvSpPr/>
              <p:nvPr/>
            </p:nvSpPr>
            <p:spPr>
              <a:xfrm rot="5400000">
                <a:off x="8927637" y="3103202"/>
                <a:ext cx="246077" cy="1030882"/>
              </a:xfrm>
              <a:prstGeom prst="roundRect">
                <a:avLst/>
              </a:prstGeom>
              <a:gradFill flip="none" rotWithShape="1">
                <a:gsLst>
                  <a:gs pos="0">
                    <a:srgbClr val="005BA1">
                      <a:shade val="30000"/>
                      <a:satMod val="115000"/>
                    </a:srgbClr>
                  </a:gs>
                  <a:gs pos="50000">
                    <a:srgbClr val="005BA1">
                      <a:shade val="67500"/>
                      <a:satMod val="115000"/>
                    </a:srgbClr>
                  </a:gs>
                  <a:gs pos="100000">
                    <a:srgbClr val="005BA1">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7" name="Freeform: Shape 126">
              <a:extLst>
                <a:ext uri="{FF2B5EF4-FFF2-40B4-BE49-F238E27FC236}">
                  <a16:creationId xmlns:a16="http://schemas.microsoft.com/office/drawing/2014/main" id="{DD0FA8A1-7753-406C-BADB-9C3CE8CFAB3E}"/>
                </a:ext>
              </a:extLst>
            </p:cNvPr>
            <p:cNvSpPr/>
            <p:nvPr/>
          </p:nvSpPr>
          <p:spPr>
            <a:xfrm>
              <a:off x="864329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8" name="Freeform: Shape 127">
              <a:extLst>
                <a:ext uri="{FF2B5EF4-FFF2-40B4-BE49-F238E27FC236}">
                  <a16:creationId xmlns:a16="http://schemas.microsoft.com/office/drawing/2014/main" id="{2BD38CD6-D733-4E28-A69B-1DF4289AAAFC}"/>
                </a:ext>
              </a:extLst>
            </p:cNvPr>
            <p:cNvSpPr/>
            <p:nvPr/>
          </p:nvSpPr>
          <p:spPr>
            <a:xfrm>
              <a:off x="881751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9" name="Freeform: Shape 128">
              <a:extLst>
                <a:ext uri="{FF2B5EF4-FFF2-40B4-BE49-F238E27FC236}">
                  <a16:creationId xmlns:a16="http://schemas.microsoft.com/office/drawing/2014/main" id="{3C45C045-1FD1-4EEF-B555-500BE808D6AE}"/>
                </a:ext>
              </a:extLst>
            </p:cNvPr>
            <p:cNvSpPr/>
            <p:nvPr/>
          </p:nvSpPr>
          <p:spPr>
            <a:xfrm>
              <a:off x="864329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0" name="Freeform: Shape 129">
              <a:extLst>
                <a:ext uri="{FF2B5EF4-FFF2-40B4-BE49-F238E27FC236}">
                  <a16:creationId xmlns:a16="http://schemas.microsoft.com/office/drawing/2014/main" id="{DFF52A31-CC75-4096-9A21-DD8361BB40D8}"/>
                </a:ext>
              </a:extLst>
            </p:cNvPr>
            <p:cNvSpPr/>
            <p:nvPr/>
          </p:nvSpPr>
          <p:spPr>
            <a:xfrm>
              <a:off x="881751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1" name="Freeform: Shape 130">
              <a:extLst>
                <a:ext uri="{FF2B5EF4-FFF2-40B4-BE49-F238E27FC236}">
                  <a16:creationId xmlns:a16="http://schemas.microsoft.com/office/drawing/2014/main" id="{6C6D7A86-B7AA-4BEB-A782-F2F7FDBC3DE0}"/>
                </a:ext>
              </a:extLst>
            </p:cNvPr>
            <p:cNvSpPr/>
            <p:nvPr/>
          </p:nvSpPr>
          <p:spPr>
            <a:xfrm>
              <a:off x="864329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2" name="Freeform: Shape 131">
              <a:extLst>
                <a:ext uri="{FF2B5EF4-FFF2-40B4-BE49-F238E27FC236}">
                  <a16:creationId xmlns:a16="http://schemas.microsoft.com/office/drawing/2014/main" id="{448E8232-BE8F-4877-9B0A-F14D203A4BAD}"/>
                </a:ext>
              </a:extLst>
            </p:cNvPr>
            <p:cNvSpPr/>
            <p:nvPr/>
          </p:nvSpPr>
          <p:spPr>
            <a:xfrm>
              <a:off x="881751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36" name="TextBox 135">
            <a:extLst>
              <a:ext uri="{FF2B5EF4-FFF2-40B4-BE49-F238E27FC236}">
                <a16:creationId xmlns:a16="http://schemas.microsoft.com/office/drawing/2014/main" id="{5B7103F2-B34C-46B9-A029-3A95020ABB0A}"/>
              </a:ext>
            </a:extLst>
          </p:cNvPr>
          <p:cNvSpPr txBox="1"/>
          <p:nvPr/>
        </p:nvSpPr>
        <p:spPr>
          <a:xfrm>
            <a:off x="8768086" y="3937597"/>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Infrastructure</a:t>
            </a:r>
          </a:p>
        </p:txBody>
      </p:sp>
      <p:sp>
        <p:nvSpPr>
          <p:cNvPr id="137" name="TextBox 136">
            <a:extLst>
              <a:ext uri="{FF2B5EF4-FFF2-40B4-BE49-F238E27FC236}">
                <a16:creationId xmlns:a16="http://schemas.microsoft.com/office/drawing/2014/main" id="{82DF0F86-8052-4829-AD02-79F387BF9DD8}"/>
              </a:ext>
            </a:extLst>
          </p:cNvPr>
          <p:cNvSpPr txBox="1"/>
          <p:nvPr/>
        </p:nvSpPr>
        <p:spPr>
          <a:xfrm>
            <a:off x="8768086" y="2960962"/>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Data</a:t>
            </a:r>
          </a:p>
        </p:txBody>
      </p:sp>
      <p:pic>
        <p:nvPicPr>
          <p:cNvPr id="138" name="Graphic 137">
            <a:extLst>
              <a:ext uri="{FF2B5EF4-FFF2-40B4-BE49-F238E27FC236}">
                <a16:creationId xmlns:a16="http://schemas.microsoft.com/office/drawing/2014/main" id="{74FE779B-9274-4673-A874-402EB65807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07758" y="3353027"/>
            <a:ext cx="409290" cy="355902"/>
          </a:xfrm>
          <a:prstGeom prst="rect">
            <a:avLst/>
          </a:prstGeom>
        </p:spPr>
      </p:pic>
      <p:sp>
        <p:nvSpPr>
          <p:cNvPr id="98" name="TextBox 97">
            <a:extLst>
              <a:ext uri="{FF2B5EF4-FFF2-40B4-BE49-F238E27FC236}">
                <a16:creationId xmlns:a16="http://schemas.microsoft.com/office/drawing/2014/main" id="{9A24F327-B9A0-46C5-BD70-E2B6AD8DD4CC}"/>
              </a:ext>
            </a:extLst>
          </p:cNvPr>
          <p:cNvSpPr txBox="1"/>
          <p:nvPr/>
        </p:nvSpPr>
        <p:spPr>
          <a:xfrm>
            <a:off x="3516017" y="2741093"/>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AD</a:t>
            </a:r>
          </a:p>
        </p:txBody>
      </p:sp>
      <p:sp>
        <p:nvSpPr>
          <p:cNvPr id="99" name="TextBox 98">
            <a:extLst>
              <a:ext uri="{FF2B5EF4-FFF2-40B4-BE49-F238E27FC236}">
                <a16:creationId xmlns:a16="http://schemas.microsoft.com/office/drawing/2014/main" id="{2B81A291-3C79-4733-8BAE-A947F61AE48C}"/>
              </a:ext>
            </a:extLst>
          </p:cNvPr>
          <p:cNvSpPr txBox="1"/>
          <p:nvPr/>
        </p:nvSpPr>
        <p:spPr>
          <a:xfrm>
            <a:off x="3369238" y="367134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Identity</a:t>
            </a:r>
          </a:p>
        </p:txBody>
      </p:sp>
      <p:pic>
        <p:nvPicPr>
          <p:cNvPr id="100" name="Picture 99" descr="A close up of a logo&#10;&#10;Description generated with very high confidence">
            <a:extLst>
              <a:ext uri="{FF2B5EF4-FFF2-40B4-BE49-F238E27FC236}">
                <a16:creationId xmlns:a16="http://schemas.microsoft.com/office/drawing/2014/main" id="{D0D8CDC8-FF06-4CA2-8A90-51D96DFBE0AE}"/>
              </a:ext>
            </a:extLst>
          </p:cNvPr>
          <p:cNvPicPr>
            <a:picLocks noChangeAspect="1"/>
          </p:cNvPicPr>
          <p:nvPr/>
        </p:nvPicPr>
        <p:blipFill>
          <a:blip r:embed="rId18"/>
          <a:stretch>
            <a:fillRect/>
          </a:stretch>
        </p:blipFill>
        <p:spPr>
          <a:xfrm>
            <a:off x="3446653" y="3227581"/>
            <a:ext cx="486182" cy="375206"/>
          </a:xfrm>
          <a:prstGeom prst="rect">
            <a:avLst/>
          </a:prstGeom>
        </p:spPr>
      </p:pic>
      <p:pic>
        <p:nvPicPr>
          <p:cNvPr id="101" name="Graphic 100">
            <a:extLst>
              <a:ext uri="{FF2B5EF4-FFF2-40B4-BE49-F238E27FC236}">
                <a16:creationId xmlns:a16="http://schemas.microsoft.com/office/drawing/2014/main" id="{53A06434-B443-41F6-98A0-08F408CAF8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571" y="2199139"/>
            <a:ext cx="522070" cy="522070"/>
          </a:xfrm>
          <a:prstGeom prst="rect">
            <a:avLst/>
          </a:prstGeom>
        </p:spPr>
      </p:pic>
      <p:pic>
        <p:nvPicPr>
          <p:cNvPr id="102" name="Graphic 101">
            <a:extLst>
              <a:ext uri="{FF2B5EF4-FFF2-40B4-BE49-F238E27FC236}">
                <a16:creationId xmlns:a16="http://schemas.microsoft.com/office/drawing/2014/main" id="{42AA3C7B-B848-4420-BBDB-8F602ED540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91754" y="3231951"/>
            <a:ext cx="500644" cy="500642"/>
          </a:xfrm>
          <a:prstGeom prst="rect">
            <a:avLst/>
          </a:prstGeom>
        </p:spPr>
      </p:pic>
      <p:sp>
        <p:nvSpPr>
          <p:cNvPr id="103" name="TextBox 102">
            <a:extLst>
              <a:ext uri="{FF2B5EF4-FFF2-40B4-BE49-F238E27FC236}">
                <a16:creationId xmlns:a16="http://schemas.microsoft.com/office/drawing/2014/main" id="{AFE56581-D0E1-42F4-92F0-803141EADEDA}"/>
              </a:ext>
            </a:extLst>
          </p:cNvPr>
          <p:cNvSpPr txBox="1"/>
          <p:nvPr/>
        </p:nvSpPr>
        <p:spPr>
          <a:xfrm>
            <a:off x="7634412" y="3792588"/>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Information Protection</a:t>
            </a:r>
          </a:p>
        </p:txBody>
      </p:sp>
      <p:sp>
        <p:nvSpPr>
          <p:cNvPr id="104" name="TextBox 103">
            <a:extLst>
              <a:ext uri="{FF2B5EF4-FFF2-40B4-BE49-F238E27FC236}">
                <a16:creationId xmlns:a16="http://schemas.microsoft.com/office/drawing/2014/main" id="{340A8969-ED83-4A62-93FD-BE758F130DC1}"/>
              </a:ext>
            </a:extLst>
          </p:cNvPr>
          <p:cNvSpPr txBox="1"/>
          <p:nvPr/>
        </p:nvSpPr>
        <p:spPr>
          <a:xfrm>
            <a:off x="7634412" y="4872737"/>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lang="en-US" sz="1100" spc="-40">
                <a:solidFill>
                  <a:srgbClr val="000000"/>
                </a:solidFill>
                <a:latin typeface="Segoe UI Semibold" panose="020B0702040204020203" pitchFamily="34" charset="0"/>
                <a:cs typeface="Segoe UI Semibold" panose="020B0702040204020203" pitchFamily="34" charset="0"/>
              </a:rPr>
              <a:t>Defender for Cloud Apps</a:t>
            </a:r>
            <a:endPar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2E1D57F8-949D-48E4-9847-924D5E39305D}"/>
              </a:ext>
            </a:extLst>
          </p:cNvPr>
          <p:cNvGrpSpPr/>
          <p:nvPr/>
        </p:nvGrpSpPr>
        <p:grpSpPr>
          <a:xfrm>
            <a:off x="7861684" y="4366561"/>
            <a:ext cx="560784" cy="452700"/>
            <a:chOff x="8079381" y="4078583"/>
            <a:chExt cx="440682" cy="355746"/>
          </a:xfrm>
        </p:grpSpPr>
        <p:sp>
          <p:nvSpPr>
            <p:cNvPr id="140" name="Freeform: Shape 139">
              <a:extLst>
                <a:ext uri="{FF2B5EF4-FFF2-40B4-BE49-F238E27FC236}">
                  <a16:creationId xmlns:a16="http://schemas.microsoft.com/office/drawing/2014/main" id="{BA88EDAD-217E-4D6B-82F9-E3EA0FC7B0A3}"/>
                </a:ext>
              </a:extLst>
            </p:cNvPr>
            <p:cNvSpPr>
              <a:spLocks noChangeAspect="1"/>
            </p:cNvSpPr>
            <p:nvPr/>
          </p:nvSpPr>
          <p:spPr bwMode="auto">
            <a:xfrm rot="5400000">
              <a:off x="8200642" y="4114444"/>
              <a:ext cx="199746" cy="391167"/>
            </a:xfrm>
            <a:custGeom>
              <a:avLst/>
              <a:gdLst>
                <a:gd name="connsiteX0" fmla="*/ 0 w 199746"/>
                <a:gd name="connsiteY0" fmla="*/ 237888 h 391167"/>
                <a:gd name="connsiteX1" fmla="*/ 50112 w 199746"/>
                <a:gd name="connsiteY1" fmla="*/ 161652 h 391167"/>
                <a:gd name="connsiteX2" fmla="*/ 52671 w 199746"/>
                <a:gd name="connsiteY2" fmla="*/ 161131 h 391167"/>
                <a:gd name="connsiteX3" fmla="*/ 45685 w 199746"/>
                <a:gd name="connsiteY3" fmla="*/ 156381 h 391167"/>
                <a:gd name="connsiteX4" fmla="*/ 30406 w 199746"/>
                <a:gd name="connsiteY4" fmla="*/ 119184 h 391167"/>
                <a:gd name="connsiteX5" fmla="*/ 82572 w 199746"/>
                <a:gd name="connsiteY5" fmla="*/ 66578 h 391167"/>
                <a:gd name="connsiteX6" fmla="*/ 98736 w 199746"/>
                <a:gd name="connsiteY6" fmla="*/ 69870 h 391167"/>
                <a:gd name="connsiteX7" fmla="*/ 98736 w 199746"/>
                <a:gd name="connsiteY7" fmla="*/ 50505 h 391167"/>
                <a:gd name="connsiteX8" fmla="*/ 149241 w 199746"/>
                <a:gd name="connsiteY8" fmla="*/ 0 h 391167"/>
                <a:gd name="connsiteX9" fmla="*/ 199746 w 199746"/>
                <a:gd name="connsiteY9" fmla="*/ 50505 h 391167"/>
                <a:gd name="connsiteX10" fmla="*/ 199746 w 199746"/>
                <a:gd name="connsiteY10" fmla="*/ 340662 h 391167"/>
                <a:gd name="connsiteX11" fmla="*/ 149241 w 199746"/>
                <a:gd name="connsiteY11" fmla="*/ 391167 h 391167"/>
                <a:gd name="connsiteX12" fmla="*/ 98736 w 199746"/>
                <a:gd name="connsiteY12" fmla="*/ 340662 h 391167"/>
                <a:gd name="connsiteX13" fmla="*/ 98736 w 199746"/>
                <a:gd name="connsiteY13" fmla="*/ 317230 h 391167"/>
                <a:gd name="connsiteX14" fmla="*/ 82048 w 199746"/>
                <a:gd name="connsiteY14" fmla="*/ 320627 h 391167"/>
                <a:gd name="connsiteX15" fmla="*/ 0 w 199746"/>
                <a:gd name="connsiteY15" fmla="*/ 237888 h 391167"/>
                <a:gd name="connsiteX16" fmla="*/ 71713 w 199746"/>
                <a:gd name="connsiteY16" fmla="*/ 195583 h 391167"/>
                <a:gd name="connsiteX17" fmla="*/ 102456 w 199746"/>
                <a:gd name="connsiteY17" fmla="*/ 226327 h 391167"/>
                <a:gd name="connsiteX18" fmla="*/ 130784 w 199746"/>
                <a:gd name="connsiteY18" fmla="*/ 207550 h 391167"/>
                <a:gd name="connsiteX19" fmla="*/ 131761 w 199746"/>
                <a:gd name="connsiteY19" fmla="*/ 202713 h 391167"/>
                <a:gd name="connsiteX20" fmla="*/ 167662 w 199746"/>
                <a:gd name="connsiteY20" fmla="*/ 202713 h 391167"/>
                <a:gd name="connsiteX21" fmla="*/ 174792 w 199746"/>
                <a:gd name="connsiteY21" fmla="*/ 195583 h 391167"/>
                <a:gd name="connsiteX22" fmla="*/ 167662 w 199746"/>
                <a:gd name="connsiteY22" fmla="*/ 188453 h 391167"/>
                <a:gd name="connsiteX23" fmla="*/ 131761 w 199746"/>
                <a:gd name="connsiteY23" fmla="*/ 188453 h 391167"/>
                <a:gd name="connsiteX24" fmla="*/ 130784 w 199746"/>
                <a:gd name="connsiteY24" fmla="*/ 183616 h 391167"/>
                <a:gd name="connsiteX25" fmla="*/ 102456 w 199746"/>
                <a:gd name="connsiteY25" fmla="*/ 164839 h 391167"/>
                <a:gd name="connsiteX26" fmla="*/ 71713 w 199746"/>
                <a:gd name="connsiteY26" fmla="*/ 195583 h 3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746" h="391167">
                  <a:moveTo>
                    <a:pt x="0" y="237888"/>
                  </a:moveTo>
                  <a:cubicBezTo>
                    <a:pt x="0" y="203617"/>
                    <a:pt x="20663" y="174212"/>
                    <a:pt x="50112" y="161652"/>
                  </a:cubicBezTo>
                  <a:lnTo>
                    <a:pt x="52671" y="161131"/>
                  </a:lnTo>
                  <a:lnTo>
                    <a:pt x="45685" y="156381"/>
                  </a:lnTo>
                  <a:cubicBezTo>
                    <a:pt x="36245" y="146861"/>
                    <a:pt x="30406" y="133710"/>
                    <a:pt x="30406" y="119184"/>
                  </a:cubicBezTo>
                  <a:cubicBezTo>
                    <a:pt x="30406" y="90131"/>
                    <a:pt x="53761" y="66578"/>
                    <a:pt x="82572" y="66578"/>
                  </a:cubicBezTo>
                  <a:lnTo>
                    <a:pt x="98736" y="69870"/>
                  </a:lnTo>
                  <a:lnTo>
                    <a:pt x="98736" y="50505"/>
                  </a:lnTo>
                  <a:cubicBezTo>
                    <a:pt x="98736" y="22612"/>
                    <a:pt x="121348" y="0"/>
                    <a:pt x="149241" y="0"/>
                  </a:cubicBezTo>
                  <a:cubicBezTo>
                    <a:pt x="177134" y="0"/>
                    <a:pt x="199746" y="22612"/>
                    <a:pt x="199746" y="50505"/>
                  </a:cubicBezTo>
                  <a:lnTo>
                    <a:pt x="199746" y="340662"/>
                  </a:lnTo>
                  <a:cubicBezTo>
                    <a:pt x="199746" y="368555"/>
                    <a:pt x="177134" y="391167"/>
                    <a:pt x="149241" y="391167"/>
                  </a:cubicBezTo>
                  <a:cubicBezTo>
                    <a:pt x="121348" y="391167"/>
                    <a:pt x="98736" y="368555"/>
                    <a:pt x="98736" y="340662"/>
                  </a:cubicBezTo>
                  <a:lnTo>
                    <a:pt x="98736" y="317230"/>
                  </a:lnTo>
                  <a:lnTo>
                    <a:pt x="82048" y="320627"/>
                  </a:lnTo>
                  <a:cubicBezTo>
                    <a:pt x="36735" y="320627"/>
                    <a:pt x="0" y="283584"/>
                    <a:pt x="0" y="237888"/>
                  </a:cubicBezTo>
                  <a:close/>
                  <a:moveTo>
                    <a:pt x="71713" y="195583"/>
                  </a:moveTo>
                  <a:cubicBezTo>
                    <a:pt x="71713" y="212562"/>
                    <a:pt x="85477" y="226327"/>
                    <a:pt x="102456" y="226327"/>
                  </a:cubicBezTo>
                  <a:cubicBezTo>
                    <a:pt x="115191" y="226327"/>
                    <a:pt x="126117" y="218584"/>
                    <a:pt x="130784" y="207550"/>
                  </a:cubicBezTo>
                  <a:lnTo>
                    <a:pt x="131761" y="202713"/>
                  </a:lnTo>
                  <a:lnTo>
                    <a:pt x="167662" y="202713"/>
                  </a:lnTo>
                  <a:cubicBezTo>
                    <a:pt x="171600" y="202713"/>
                    <a:pt x="174792" y="199521"/>
                    <a:pt x="174792" y="195583"/>
                  </a:cubicBezTo>
                  <a:cubicBezTo>
                    <a:pt x="174792" y="191645"/>
                    <a:pt x="171600" y="188453"/>
                    <a:pt x="167662" y="188453"/>
                  </a:cubicBezTo>
                  <a:lnTo>
                    <a:pt x="131761" y="188453"/>
                  </a:lnTo>
                  <a:lnTo>
                    <a:pt x="130784" y="183616"/>
                  </a:lnTo>
                  <a:cubicBezTo>
                    <a:pt x="126117" y="172582"/>
                    <a:pt x="115191" y="164839"/>
                    <a:pt x="102456" y="164839"/>
                  </a:cubicBezTo>
                  <a:cubicBezTo>
                    <a:pt x="85477" y="164839"/>
                    <a:pt x="71713" y="178603"/>
                    <a:pt x="71713" y="19558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BD24C6A-F274-456E-8E6C-8014873C3791}"/>
                </a:ext>
              </a:extLst>
            </p:cNvPr>
            <p:cNvSpPr>
              <a:spLocks noChangeAspect="1"/>
            </p:cNvSpPr>
            <p:nvPr/>
          </p:nvSpPr>
          <p:spPr bwMode="auto">
            <a:xfrm rot="5400000">
              <a:off x="8121849" y="4036115"/>
              <a:ext cx="355746" cy="440682"/>
            </a:xfrm>
            <a:custGeom>
              <a:avLst/>
              <a:gdLst>
                <a:gd name="connsiteX0" fmla="*/ 651546 w 1140565"/>
                <a:gd name="connsiteY0" fmla="*/ 706439 h 1412877"/>
                <a:gd name="connsiteX1" fmla="*/ 750114 w 1140565"/>
                <a:gd name="connsiteY1" fmla="*/ 607871 h 1412877"/>
                <a:gd name="connsiteX2" fmla="*/ 840936 w 1140565"/>
                <a:gd name="connsiteY2" fmla="*/ 668071 h 1412877"/>
                <a:gd name="connsiteX3" fmla="*/ 844067 w 1140565"/>
                <a:gd name="connsiteY3" fmla="*/ 683579 h 1412877"/>
                <a:gd name="connsiteX4" fmla="*/ 959172 w 1140565"/>
                <a:gd name="connsiteY4" fmla="*/ 683579 h 1412877"/>
                <a:gd name="connsiteX5" fmla="*/ 982032 w 1140565"/>
                <a:gd name="connsiteY5" fmla="*/ 706439 h 1412877"/>
                <a:gd name="connsiteX6" fmla="*/ 959172 w 1140565"/>
                <a:gd name="connsiteY6" fmla="*/ 729299 h 1412877"/>
                <a:gd name="connsiteX7" fmla="*/ 844067 w 1140565"/>
                <a:gd name="connsiteY7" fmla="*/ 729299 h 1412877"/>
                <a:gd name="connsiteX8" fmla="*/ 840936 w 1140565"/>
                <a:gd name="connsiteY8" fmla="*/ 744807 h 1412877"/>
                <a:gd name="connsiteX9" fmla="*/ 750114 w 1140565"/>
                <a:gd name="connsiteY9" fmla="*/ 805007 h 1412877"/>
                <a:gd name="connsiteX10" fmla="*/ 651546 w 1140565"/>
                <a:gd name="connsiteY10" fmla="*/ 706439 h 1412877"/>
                <a:gd name="connsiteX11" fmla="*/ 421627 w 1140565"/>
                <a:gd name="connsiteY11" fmla="*/ 842075 h 1412877"/>
                <a:gd name="connsiteX12" fmla="*/ 684684 w 1140565"/>
                <a:gd name="connsiteY12" fmla="*/ 1107346 h 1412877"/>
                <a:gd name="connsiteX13" fmla="*/ 738187 w 1140565"/>
                <a:gd name="connsiteY13" fmla="*/ 1096454 h 1412877"/>
                <a:gd name="connsiteX14" fmla="*/ 738187 w 1140565"/>
                <a:gd name="connsiteY14" fmla="*/ 1171578 h 1412877"/>
                <a:gd name="connsiteX15" fmla="*/ 900112 w 1140565"/>
                <a:gd name="connsiteY15" fmla="*/ 1333503 h 1412877"/>
                <a:gd name="connsiteX16" fmla="*/ 1062037 w 1140565"/>
                <a:gd name="connsiteY16" fmla="*/ 1171578 h 1412877"/>
                <a:gd name="connsiteX17" fmla="*/ 1062037 w 1140565"/>
                <a:gd name="connsiteY17" fmla="*/ 241302 h 1412877"/>
                <a:gd name="connsiteX18" fmla="*/ 900112 w 1140565"/>
                <a:gd name="connsiteY18" fmla="*/ 79377 h 1412877"/>
                <a:gd name="connsiteX19" fmla="*/ 738187 w 1140565"/>
                <a:gd name="connsiteY19" fmla="*/ 241302 h 1412877"/>
                <a:gd name="connsiteX20" fmla="*/ 738187 w 1140565"/>
                <a:gd name="connsiteY20" fmla="*/ 303387 h 1412877"/>
                <a:gd name="connsiteX21" fmla="*/ 686361 w 1140565"/>
                <a:gd name="connsiteY21" fmla="*/ 292835 h 1412877"/>
                <a:gd name="connsiteX22" fmla="*/ 519112 w 1140565"/>
                <a:gd name="connsiteY22" fmla="*/ 461493 h 1412877"/>
                <a:gd name="connsiteX23" fmla="*/ 568098 w 1140565"/>
                <a:gd name="connsiteY23" fmla="*/ 580753 h 1412877"/>
                <a:gd name="connsiteX24" fmla="*/ 590495 w 1140565"/>
                <a:gd name="connsiteY24" fmla="*/ 595980 h 1412877"/>
                <a:gd name="connsiteX25" fmla="*/ 582291 w 1140565"/>
                <a:gd name="connsiteY25" fmla="*/ 597651 h 1412877"/>
                <a:gd name="connsiteX26" fmla="*/ 421627 w 1140565"/>
                <a:gd name="connsiteY26" fmla="*/ 842075 h 1412877"/>
                <a:gd name="connsiteX27" fmla="*/ 79377 w 1140565"/>
                <a:gd name="connsiteY27" fmla="*/ 706440 h 1412877"/>
                <a:gd name="connsiteX28" fmla="*/ 241780 w 1140565"/>
                <a:gd name="connsiteY28" fmla="*/ 868843 h 1412877"/>
                <a:gd name="connsiteX29" fmla="*/ 344064 w 1140565"/>
                <a:gd name="connsiteY29" fmla="*/ 868843 h 1412877"/>
                <a:gd name="connsiteX30" fmla="*/ 341314 w 1140565"/>
                <a:gd name="connsiteY30" fmla="*/ 837421 h 1412877"/>
                <a:gd name="connsiteX31" fmla="*/ 440221 w 1140565"/>
                <a:gd name="connsiteY31" fmla="*/ 596629 h 1412877"/>
                <a:gd name="connsiteX32" fmla="*/ 473218 w 1140565"/>
                <a:gd name="connsiteY32" fmla="*/ 569175 h 1412877"/>
                <a:gd name="connsiteX33" fmla="*/ 463504 w 1140565"/>
                <a:gd name="connsiteY33" fmla="*/ 551127 h 1412877"/>
                <a:gd name="connsiteX34" fmla="*/ 462152 w 1140565"/>
                <a:gd name="connsiteY34" fmla="*/ 546735 h 1412877"/>
                <a:gd name="connsiteX35" fmla="*/ 448789 w 1140565"/>
                <a:gd name="connsiteY35" fmla="*/ 544037 h 1412877"/>
                <a:gd name="connsiteX36" fmla="*/ 241780 w 1140565"/>
                <a:gd name="connsiteY36" fmla="*/ 544037 h 1412877"/>
                <a:gd name="connsiteX37" fmla="*/ 79377 w 1140565"/>
                <a:gd name="connsiteY37" fmla="*/ 706440 h 1412877"/>
                <a:gd name="connsiteX38" fmla="*/ 0 w 1140565"/>
                <a:gd name="connsiteY38" fmla="*/ 704374 h 1412877"/>
                <a:gd name="connsiteX39" fmla="*/ 242410 w 1140565"/>
                <a:gd name="connsiteY39" fmla="*/ 461963 h 1412877"/>
                <a:gd name="connsiteX40" fmla="*/ 395767 w 1140565"/>
                <a:gd name="connsiteY40" fmla="*/ 461963 h 1412877"/>
                <a:gd name="connsiteX41" fmla="*/ 444621 w 1140565"/>
                <a:gd name="connsiteY41" fmla="*/ 466888 h 1412877"/>
                <a:gd name="connsiteX42" fmla="*/ 445597 w 1140565"/>
                <a:gd name="connsiteY42" fmla="*/ 467191 h 1412877"/>
                <a:gd name="connsiteX43" fmla="*/ 444497 w 1140565"/>
                <a:gd name="connsiteY43" fmla="*/ 456189 h 1412877"/>
                <a:gd name="connsiteX44" fmla="*/ 592217 w 1140565"/>
                <a:gd name="connsiteY44" fmla="*/ 231455 h 1412877"/>
                <a:gd name="connsiteX45" fmla="*/ 662717 w 1140565"/>
                <a:gd name="connsiteY45" fmla="*/ 217102 h 1412877"/>
                <a:gd name="connsiteX46" fmla="*/ 665278 w 1140565"/>
                <a:gd name="connsiteY46" fmla="*/ 191697 h 1412877"/>
                <a:gd name="connsiteX47" fmla="*/ 900483 w 1140565"/>
                <a:gd name="connsiteY47" fmla="*/ 0 h 1412877"/>
                <a:gd name="connsiteX48" fmla="*/ 900483 w 1140565"/>
                <a:gd name="connsiteY48" fmla="*/ 1 h 1412877"/>
                <a:gd name="connsiteX49" fmla="*/ 1140565 w 1140565"/>
                <a:gd name="connsiteY49" fmla="*/ 240083 h 1412877"/>
                <a:gd name="connsiteX50" fmla="*/ 1140564 w 1140565"/>
                <a:gd name="connsiteY50" fmla="*/ 1172795 h 1412877"/>
                <a:gd name="connsiteX51" fmla="*/ 993933 w 1140565"/>
                <a:gd name="connsiteY51" fmla="*/ 1394010 h 1412877"/>
                <a:gd name="connsiteX52" fmla="*/ 900482 w 1140565"/>
                <a:gd name="connsiteY52" fmla="*/ 1412877 h 1412877"/>
                <a:gd name="connsiteX53" fmla="*/ 807032 w 1140565"/>
                <a:gd name="connsiteY53" fmla="*/ 1394010 h 1412877"/>
                <a:gd name="connsiteX54" fmla="*/ 665278 w 1140565"/>
                <a:gd name="connsiteY54" fmla="*/ 1221180 h 1412877"/>
                <a:gd name="connsiteX55" fmla="*/ 660733 w 1140565"/>
                <a:gd name="connsiteY55" fmla="*/ 1176095 h 1412877"/>
                <a:gd name="connsiteX56" fmla="*/ 610947 w 1140565"/>
                <a:gd name="connsiteY56" fmla="*/ 1171034 h 1412877"/>
                <a:gd name="connsiteX57" fmla="*/ 361805 w 1140565"/>
                <a:gd name="connsiteY57" fmla="*/ 954507 h 1412877"/>
                <a:gd name="connsiteX58" fmla="*/ 359736 w 1140565"/>
                <a:gd name="connsiteY58" fmla="*/ 946784 h 1412877"/>
                <a:gd name="connsiteX59" fmla="*/ 242410 w 1140565"/>
                <a:gd name="connsiteY59" fmla="*/ 946784 h 1412877"/>
                <a:gd name="connsiteX60" fmla="*/ 0 w 1140565"/>
                <a:gd name="connsiteY60" fmla="*/ 704374 h 14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0565" h="1412877">
                  <a:moveTo>
                    <a:pt x="651546" y="706439"/>
                  </a:moveTo>
                  <a:cubicBezTo>
                    <a:pt x="651546" y="652001"/>
                    <a:pt x="695676" y="607871"/>
                    <a:pt x="750114" y="607871"/>
                  </a:cubicBezTo>
                  <a:cubicBezTo>
                    <a:pt x="790943" y="607871"/>
                    <a:pt x="825973" y="632694"/>
                    <a:pt x="840936" y="668071"/>
                  </a:cubicBezTo>
                  <a:lnTo>
                    <a:pt x="844067" y="683579"/>
                  </a:lnTo>
                  <a:lnTo>
                    <a:pt x="959172" y="683579"/>
                  </a:lnTo>
                  <a:cubicBezTo>
                    <a:pt x="971797" y="683579"/>
                    <a:pt x="982032" y="693814"/>
                    <a:pt x="982032" y="706439"/>
                  </a:cubicBezTo>
                  <a:cubicBezTo>
                    <a:pt x="982032" y="719064"/>
                    <a:pt x="971797" y="729299"/>
                    <a:pt x="959172" y="729299"/>
                  </a:cubicBezTo>
                  <a:lnTo>
                    <a:pt x="844067" y="729299"/>
                  </a:lnTo>
                  <a:lnTo>
                    <a:pt x="840936" y="744807"/>
                  </a:lnTo>
                  <a:cubicBezTo>
                    <a:pt x="825973" y="780184"/>
                    <a:pt x="790943" y="805007"/>
                    <a:pt x="750114" y="805007"/>
                  </a:cubicBezTo>
                  <a:cubicBezTo>
                    <a:pt x="695676" y="805007"/>
                    <a:pt x="651546" y="760877"/>
                    <a:pt x="651546" y="706439"/>
                  </a:cubicBezTo>
                  <a:close/>
                  <a:moveTo>
                    <a:pt x="421627" y="842075"/>
                  </a:moveTo>
                  <a:cubicBezTo>
                    <a:pt x="421627" y="988580"/>
                    <a:pt x="539402" y="1107346"/>
                    <a:pt x="684684" y="1107346"/>
                  </a:cubicBezTo>
                  <a:lnTo>
                    <a:pt x="738187" y="1096454"/>
                  </a:lnTo>
                  <a:lnTo>
                    <a:pt x="738187" y="1171578"/>
                  </a:lnTo>
                  <a:cubicBezTo>
                    <a:pt x="738187" y="1261007"/>
                    <a:pt x="810683" y="1333503"/>
                    <a:pt x="900112" y="1333503"/>
                  </a:cubicBezTo>
                  <a:cubicBezTo>
                    <a:pt x="989541" y="1333503"/>
                    <a:pt x="1062037" y="1261007"/>
                    <a:pt x="1062037" y="1171578"/>
                  </a:cubicBezTo>
                  <a:lnTo>
                    <a:pt x="1062037" y="241302"/>
                  </a:lnTo>
                  <a:cubicBezTo>
                    <a:pt x="1062037" y="151873"/>
                    <a:pt x="989541" y="79377"/>
                    <a:pt x="900112" y="79377"/>
                  </a:cubicBezTo>
                  <a:cubicBezTo>
                    <a:pt x="810683" y="79377"/>
                    <a:pt x="738187" y="151873"/>
                    <a:pt x="738187" y="241302"/>
                  </a:cubicBezTo>
                  <a:lnTo>
                    <a:pt x="738187" y="303387"/>
                  </a:lnTo>
                  <a:lnTo>
                    <a:pt x="686361" y="292835"/>
                  </a:lnTo>
                  <a:cubicBezTo>
                    <a:pt x="593992" y="292835"/>
                    <a:pt x="519112" y="368346"/>
                    <a:pt x="519112" y="461493"/>
                  </a:cubicBezTo>
                  <a:cubicBezTo>
                    <a:pt x="519112" y="508067"/>
                    <a:pt x="537832" y="550231"/>
                    <a:pt x="568098" y="580753"/>
                  </a:cubicBezTo>
                  <a:lnTo>
                    <a:pt x="590495" y="595980"/>
                  </a:lnTo>
                  <a:lnTo>
                    <a:pt x="582291" y="597651"/>
                  </a:lnTo>
                  <a:cubicBezTo>
                    <a:pt x="487876" y="637921"/>
                    <a:pt x="421627" y="732196"/>
                    <a:pt x="421627" y="842075"/>
                  </a:cubicBezTo>
                  <a:close/>
                  <a:moveTo>
                    <a:pt x="79377" y="706440"/>
                  </a:moveTo>
                  <a:cubicBezTo>
                    <a:pt x="79377" y="796133"/>
                    <a:pt x="152087" y="868843"/>
                    <a:pt x="241780" y="868843"/>
                  </a:cubicBezTo>
                  <a:lnTo>
                    <a:pt x="344064" y="868843"/>
                  </a:lnTo>
                  <a:lnTo>
                    <a:pt x="341314" y="837421"/>
                  </a:lnTo>
                  <a:cubicBezTo>
                    <a:pt x="341314" y="743386"/>
                    <a:pt x="379112" y="658253"/>
                    <a:pt x="440221" y="596629"/>
                  </a:cubicBezTo>
                  <a:lnTo>
                    <a:pt x="473218" y="569175"/>
                  </a:lnTo>
                  <a:lnTo>
                    <a:pt x="463504" y="551127"/>
                  </a:lnTo>
                  <a:lnTo>
                    <a:pt x="462152" y="546735"/>
                  </a:lnTo>
                  <a:lnTo>
                    <a:pt x="448789" y="544037"/>
                  </a:lnTo>
                  <a:lnTo>
                    <a:pt x="241780" y="544037"/>
                  </a:lnTo>
                  <a:cubicBezTo>
                    <a:pt x="152087" y="544037"/>
                    <a:pt x="79377" y="616747"/>
                    <a:pt x="79377" y="706440"/>
                  </a:cubicBezTo>
                  <a:close/>
                  <a:moveTo>
                    <a:pt x="0" y="704374"/>
                  </a:moveTo>
                  <a:cubicBezTo>
                    <a:pt x="0" y="570495"/>
                    <a:pt x="108531" y="461963"/>
                    <a:pt x="242410" y="461963"/>
                  </a:cubicBezTo>
                  <a:lnTo>
                    <a:pt x="395767" y="461963"/>
                  </a:lnTo>
                  <a:cubicBezTo>
                    <a:pt x="412502" y="461963"/>
                    <a:pt x="428840" y="463659"/>
                    <a:pt x="444621" y="466888"/>
                  </a:cubicBezTo>
                  <a:lnTo>
                    <a:pt x="445597" y="467191"/>
                  </a:lnTo>
                  <a:lnTo>
                    <a:pt x="444497" y="456189"/>
                  </a:lnTo>
                  <a:cubicBezTo>
                    <a:pt x="444497" y="355162"/>
                    <a:pt x="505408" y="268481"/>
                    <a:pt x="592217" y="231455"/>
                  </a:cubicBezTo>
                  <a:lnTo>
                    <a:pt x="662717" y="217102"/>
                  </a:lnTo>
                  <a:lnTo>
                    <a:pt x="665278" y="191697"/>
                  </a:lnTo>
                  <a:cubicBezTo>
                    <a:pt x="687665" y="82296"/>
                    <a:pt x="784463" y="0"/>
                    <a:pt x="900483" y="0"/>
                  </a:cubicBezTo>
                  <a:lnTo>
                    <a:pt x="900483" y="1"/>
                  </a:lnTo>
                  <a:cubicBezTo>
                    <a:pt x="1033077" y="1"/>
                    <a:pt x="1140565" y="107489"/>
                    <a:pt x="1140565" y="240083"/>
                  </a:cubicBezTo>
                  <a:lnTo>
                    <a:pt x="1140564" y="1172795"/>
                  </a:lnTo>
                  <a:cubicBezTo>
                    <a:pt x="1140564" y="1272240"/>
                    <a:pt x="1080102" y="1357564"/>
                    <a:pt x="993933" y="1394010"/>
                  </a:cubicBezTo>
                  <a:lnTo>
                    <a:pt x="900482" y="1412877"/>
                  </a:lnTo>
                  <a:lnTo>
                    <a:pt x="807032" y="1394010"/>
                  </a:lnTo>
                  <a:cubicBezTo>
                    <a:pt x="735224" y="1363638"/>
                    <a:pt x="681269" y="1299324"/>
                    <a:pt x="665278" y="1221180"/>
                  </a:cubicBezTo>
                  <a:lnTo>
                    <a:pt x="660733" y="1176095"/>
                  </a:lnTo>
                  <a:lnTo>
                    <a:pt x="610947" y="1171034"/>
                  </a:lnTo>
                  <a:cubicBezTo>
                    <a:pt x="495538" y="1147219"/>
                    <a:pt x="401574" y="1064035"/>
                    <a:pt x="361805" y="954507"/>
                  </a:cubicBezTo>
                  <a:lnTo>
                    <a:pt x="359736" y="946784"/>
                  </a:lnTo>
                  <a:lnTo>
                    <a:pt x="242410" y="946784"/>
                  </a:lnTo>
                  <a:cubicBezTo>
                    <a:pt x="108531" y="946784"/>
                    <a:pt x="0" y="838253"/>
                    <a:pt x="0" y="70437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670D130-F190-4F06-BC8D-65433D248936}"/>
              </a:ext>
            </a:extLst>
          </p:cNvPr>
          <p:cNvGrpSpPr/>
          <p:nvPr/>
        </p:nvGrpSpPr>
        <p:grpSpPr>
          <a:xfrm>
            <a:off x="2692025" y="5704605"/>
            <a:ext cx="6675120" cy="947066"/>
            <a:chOff x="2692025" y="5647451"/>
            <a:chExt cx="6675120" cy="947066"/>
          </a:xfrm>
        </p:grpSpPr>
        <p:sp>
          <p:nvSpPr>
            <p:cNvPr id="4" name="Right Bracket 3">
              <a:extLst>
                <a:ext uri="{FF2B5EF4-FFF2-40B4-BE49-F238E27FC236}">
                  <a16:creationId xmlns:a16="http://schemas.microsoft.com/office/drawing/2014/main" id="{DAB2EAFC-11DF-46A3-8CDA-4AFDFAA08FCC}"/>
                </a:ext>
              </a:extLst>
            </p:cNvPr>
            <p:cNvSpPr/>
            <p:nvPr/>
          </p:nvSpPr>
          <p:spPr>
            <a:xfrm rot="5400000">
              <a:off x="5916952" y="2595710"/>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67" name="TextBox 66">
              <a:extLst>
                <a:ext uri="{FF2B5EF4-FFF2-40B4-BE49-F238E27FC236}">
                  <a16:creationId xmlns:a16="http://schemas.microsoft.com/office/drawing/2014/main" id="{0EFDAC12-DC3D-4598-80A7-BE1620F5FD96}"/>
                </a:ext>
              </a:extLst>
            </p:cNvPr>
            <p:cNvSpPr txBox="1"/>
            <p:nvPr/>
          </p:nvSpPr>
          <p:spPr>
            <a:xfrm>
              <a:off x="4145754" y="6255963"/>
              <a:ext cx="3703400" cy="338554"/>
            </a:xfrm>
            <a:prstGeom prst="rect">
              <a:avLst/>
            </a:prstGeom>
            <a:no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Microsoft Sentinel</a:t>
              </a:r>
            </a:p>
          </p:txBody>
        </p:sp>
        <p:pic>
          <p:nvPicPr>
            <p:cNvPr id="143" name="Graphic 142">
              <a:extLst>
                <a:ext uri="{FF2B5EF4-FFF2-40B4-BE49-F238E27FC236}">
                  <a16:creationId xmlns:a16="http://schemas.microsoft.com/office/drawing/2014/main" id="{05EF96E3-5F56-413A-BB2E-9D88AD8EDDF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33814" y="5647451"/>
              <a:ext cx="591542" cy="591542"/>
            </a:xfrm>
            <a:prstGeom prst="rect">
              <a:avLst/>
            </a:prstGeom>
          </p:spPr>
        </p:pic>
      </p:grpSp>
      <p:pic>
        <p:nvPicPr>
          <p:cNvPr id="144" name="Graphic 143">
            <a:extLst>
              <a:ext uri="{FF2B5EF4-FFF2-40B4-BE49-F238E27FC236}">
                <a16:creationId xmlns:a16="http://schemas.microsoft.com/office/drawing/2014/main" id="{DA12E325-B30B-436B-8E4F-5587B087A9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4992" y="5121838"/>
            <a:ext cx="377875" cy="377875"/>
          </a:xfrm>
          <a:prstGeom prst="rect">
            <a:avLst/>
          </a:prstGeom>
        </p:spPr>
      </p:pic>
      <p:pic>
        <p:nvPicPr>
          <p:cNvPr id="145" name="Graphic 144">
            <a:extLst>
              <a:ext uri="{FF2B5EF4-FFF2-40B4-BE49-F238E27FC236}">
                <a16:creationId xmlns:a16="http://schemas.microsoft.com/office/drawing/2014/main" id="{4C07BAA9-9CA0-4B63-84A6-A0E1E6F6A08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58094" y="4572344"/>
            <a:ext cx="417924" cy="440914"/>
          </a:xfrm>
          <a:prstGeom prst="rect">
            <a:avLst/>
          </a:prstGeom>
        </p:spPr>
      </p:pic>
      <p:sp>
        <p:nvSpPr>
          <p:cNvPr id="146" name="TextBox 145">
            <a:extLst>
              <a:ext uri="{FF2B5EF4-FFF2-40B4-BE49-F238E27FC236}">
                <a16:creationId xmlns:a16="http://schemas.microsoft.com/office/drawing/2014/main" id="{071694E4-B988-4DC3-9A58-02B4FB2124A4}"/>
              </a:ext>
            </a:extLst>
          </p:cNvPr>
          <p:cNvSpPr txBox="1"/>
          <p:nvPr/>
        </p:nvSpPr>
        <p:spPr>
          <a:xfrm>
            <a:off x="3860336" y="4612752"/>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p>
        </p:txBody>
      </p:sp>
      <p:sp>
        <p:nvSpPr>
          <p:cNvPr id="147" name="TextBox 146">
            <a:extLst>
              <a:ext uri="{FF2B5EF4-FFF2-40B4-BE49-F238E27FC236}">
                <a16:creationId xmlns:a16="http://schemas.microsoft.com/office/drawing/2014/main" id="{4F6751D0-6F5E-4107-871B-36BBDF74F6E8}"/>
              </a:ext>
            </a:extLst>
          </p:cNvPr>
          <p:cNvSpPr txBox="1"/>
          <p:nvPr/>
        </p:nvSpPr>
        <p:spPr>
          <a:xfrm>
            <a:off x="3887210" y="5130726"/>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 Manager</a:t>
            </a:r>
          </a:p>
        </p:txBody>
      </p:sp>
      <p:pic>
        <p:nvPicPr>
          <p:cNvPr id="151" name="Graphic 150">
            <a:extLst>
              <a:ext uri="{FF2B5EF4-FFF2-40B4-BE49-F238E27FC236}">
                <a16:creationId xmlns:a16="http://schemas.microsoft.com/office/drawing/2014/main" id="{D3C053C2-E65B-42EF-888B-F8F928FA417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615658" y="3494805"/>
            <a:ext cx="855376" cy="855376"/>
          </a:xfrm>
          <a:prstGeom prst="rect">
            <a:avLst/>
          </a:prstGeom>
        </p:spPr>
      </p:pic>
      <p:grpSp>
        <p:nvGrpSpPr>
          <p:cNvPr id="6" name="Group 5">
            <a:extLst>
              <a:ext uri="{FF2B5EF4-FFF2-40B4-BE49-F238E27FC236}">
                <a16:creationId xmlns:a16="http://schemas.microsoft.com/office/drawing/2014/main" id="{725CE477-1A96-4E23-B7F0-43231ADFC886}"/>
              </a:ext>
            </a:extLst>
          </p:cNvPr>
          <p:cNvGrpSpPr/>
          <p:nvPr/>
        </p:nvGrpSpPr>
        <p:grpSpPr>
          <a:xfrm>
            <a:off x="2692025" y="1403590"/>
            <a:ext cx="6675120" cy="430368"/>
            <a:chOff x="2692025" y="1403590"/>
            <a:chExt cx="6675120" cy="430368"/>
          </a:xfrm>
        </p:grpSpPr>
        <p:sp>
          <p:nvSpPr>
            <p:cNvPr id="153" name="Right Bracket 152">
              <a:extLst>
                <a:ext uri="{FF2B5EF4-FFF2-40B4-BE49-F238E27FC236}">
                  <a16:creationId xmlns:a16="http://schemas.microsoft.com/office/drawing/2014/main" id="{90A12CD5-DFB2-4777-BDF7-2DA32895CED7}"/>
                </a:ext>
              </a:extLst>
            </p:cNvPr>
            <p:cNvSpPr/>
            <p:nvPr/>
          </p:nvSpPr>
          <p:spPr>
            <a:xfrm rot="16200000" flipV="1">
              <a:off x="5916952" y="-1616235"/>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52" name="TextBox 151">
              <a:extLst>
                <a:ext uri="{FF2B5EF4-FFF2-40B4-BE49-F238E27FC236}">
                  <a16:creationId xmlns:a16="http://schemas.microsoft.com/office/drawing/2014/main" id="{DE3D207A-249D-4463-87CD-378ACB45266C}"/>
                </a:ext>
              </a:extLst>
            </p:cNvPr>
            <p:cNvSpPr txBox="1"/>
            <p:nvPr/>
          </p:nvSpPr>
          <p:spPr>
            <a:xfrm>
              <a:off x="4970220" y="1403590"/>
              <a:ext cx="2054468" cy="338554"/>
            </a:xfrm>
            <a:prstGeom prst="rect">
              <a:avLst/>
            </a:prstGeom>
            <a:solidFill>
              <a:schemeClr val="bg1"/>
            </a:solid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Posture Management</a:t>
              </a:r>
            </a:p>
          </p:txBody>
        </p:sp>
      </p:grpSp>
      <p:grpSp>
        <p:nvGrpSpPr>
          <p:cNvPr id="8" name="Group 7">
            <a:extLst>
              <a:ext uri="{FF2B5EF4-FFF2-40B4-BE49-F238E27FC236}">
                <a16:creationId xmlns:a16="http://schemas.microsoft.com/office/drawing/2014/main" id="{BEE3B617-783E-4713-9ACF-7C2B25A34A77}"/>
              </a:ext>
            </a:extLst>
          </p:cNvPr>
          <p:cNvGrpSpPr/>
          <p:nvPr/>
        </p:nvGrpSpPr>
        <p:grpSpPr>
          <a:xfrm>
            <a:off x="7422116" y="2548911"/>
            <a:ext cx="1599522" cy="498598"/>
            <a:chOff x="5449365" y="6387419"/>
            <a:chExt cx="1599522" cy="498598"/>
          </a:xfrm>
        </p:grpSpPr>
        <p:pic>
          <p:nvPicPr>
            <p:cNvPr id="154" name="Graphic 153">
              <a:extLst>
                <a:ext uri="{FF2B5EF4-FFF2-40B4-BE49-F238E27FC236}">
                  <a16:creationId xmlns:a16="http://schemas.microsoft.com/office/drawing/2014/main" id="{DF032FF5-78FA-4E55-BBAD-846C417155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9365" y="6403416"/>
              <a:ext cx="417924" cy="440914"/>
            </a:xfrm>
            <a:prstGeom prst="rect">
              <a:avLst/>
            </a:prstGeom>
          </p:spPr>
        </p:pic>
        <p:sp>
          <p:nvSpPr>
            <p:cNvPr id="155" name="TextBox 154">
              <a:extLst>
                <a:ext uri="{FF2B5EF4-FFF2-40B4-BE49-F238E27FC236}">
                  <a16:creationId xmlns:a16="http://schemas.microsoft.com/office/drawing/2014/main" id="{F7F9051D-BE68-439E-96D6-4AE227BDA971}"/>
                </a:ext>
              </a:extLst>
            </p:cNvPr>
            <p:cNvSpPr txBox="1"/>
            <p:nvPr/>
          </p:nvSpPr>
          <p:spPr>
            <a:xfrm>
              <a:off x="5951607" y="638741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grpSp>
    </p:spTree>
    <p:extLst>
      <p:ext uri="{BB962C8B-B14F-4D97-AF65-F5344CB8AC3E}">
        <p14:creationId xmlns:p14="http://schemas.microsoft.com/office/powerpoint/2010/main" val="3884964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13"/>
                                        </p:tgtEl>
                                      </p:cBhvr>
                                    </p:animEffect>
                                    <p:animScale>
                                      <p:cBhvr>
                                        <p:cTn id="11" dur="250" autoRev="1" fill="hold"/>
                                        <p:tgtEl>
                                          <p:spTgt spid="11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51"/>
                                        </p:tgtEl>
                                      </p:cBhvr>
                                    </p:animEffect>
                                    <p:animScale>
                                      <p:cBhvr>
                                        <p:cTn id="14" dur="250" autoRev="1" fill="hold"/>
                                        <p:tgtEl>
                                          <p:spTgt spid="151"/>
                                        </p:tgtEl>
                                      </p:cBhvr>
                                      <p:by x="105000" y="105000"/>
                                    </p:animScale>
                                  </p:childTnLst>
                                </p:cTn>
                              </p:par>
                              <p:par>
                                <p:cTn id="15" presetID="26" presetClass="emph" presetSubtype="0" fill="hold" grpId="0" nodeType="withEffect">
                                  <p:stCondLst>
                                    <p:cond delay="0"/>
                                  </p:stCondLst>
                                  <p:childTnLst>
                                    <p:animEffect transition="out" filter="fade">
                                      <p:cBhvr>
                                        <p:cTn id="16" dur="500" tmFilter="0, 0; .2, .5; .8, .5; 1, 0"/>
                                        <p:tgtEl>
                                          <p:spTgt spid="111"/>
                                        </p:tgtEl>
                                      </p:cBhvr>
                                    </p:animEffect>
                                    <p:animScale>
                                      <p:cBhvr>
                                        <p:cTn id="17" dur="250" autoRev="1" fill="hold"/>
                                        <p:tgtEl>
                                          <p:spTgt spid="11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250"/>
                                        <p:tgtEl>
                                          <p:spTgt spid="98"/>
                                        </p:tgtEl>
                                      </p:cBhvr>
                                    </p:animEffect>
                                  </p:childTnLst>
                                </p:cTn>
                              </p:par>
                              <p:par>
                                <p:cTn id="23" presetID="42" presetClass="path" presetSubtype="0" decel="100000" fill="hold" grpId="1" nodeType="withEffect">
                                  <p:stCondLst>
                                    <p:cond delay="0"/>
                                  </p:stCondLst>
                                  <p:childTnLst>
                                    <p:animMotion origin="layout" path="M -0.01719 -0.00023 L 2.29167E-6 -2.59259E-6 " pathEditMode="relative" rAng="0" ptsTypes="AA">
                                      <p:cBhvr>
                                        <p:cTn id="24" dur="500" fill="hold"/>
                                        <p:tgtEl>
                                          <p:spTgt spid="9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par>
                                <p:cTn id="28" presetID="42" presetClass="path" presetSubtype="0" decel="100000" fill="hold" nodeType="withEffect">
                                  <p:stCondLst>
                                    <p:cond delay="0"/>
                                  </p:stCondLst>
                                  <p:childTnLst>
                                    <p:animMotion origin="layout" path="M -0.01719 -0.00023 L 3.95833E-6 -4.81481E-6 " pathEditMode="relative" rAng="0" ptsTypes="AA">
                                      <p:cBhvr>
                                        <p:cTn id="29" dur="500" fill="hold"/>
                                        <p:tgtEl>
                                          <p:spTgt spid="101"/>
                                        </p:tgtEl>
                                        <p:attrNameLst>
                                          <p:attrName>ppt_x</p:attrName>
                                          <p:attrName>ppt_y</p:attrName>
                                        </p:attrNameLst>
                                      </p:cBhvr>
                                      <p:rCtr x="859" y="0"/>
                                    </p:animMotion>
                                  </p:childTnLst>
                                </p:cTn>
                              </p:par>
                              <p:par>
                                <p:cTn id="30" presetID="10" presetClass="entr" presetSubtype="0" fill="hold" grpId="0" nodeType="withEffect">
                                  <p:stCondLst>
                                    <p:cond delay="25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250"/>
                                        <p:tgtEl>
                                          <p:spTgt spid="99"/>
                                        </p:tgtEl>
                                      </p:cBhvr>
                                    </p:animEffect>
                                  </p:childTnLst>
                                </p:cTn>
                              </p:par>
                              <p:par>
                                <p:cTn id="33" presetID="42" presetClass="path" presetSubtype="0" decel="100000" fill="hold" grpId="1" nodeType="withEffect">
                                  <p:stCondLst>
                                    <p:cond delay="250"/>
                                  </p:stCondLst>
                                  <p:childTnLst>
                                    <p:animMotion origin="layout" path="M -0.01719 -0.00023 L 1.45833E-6 7.40741E-7 " pathEditMode="relative" rAng="0" ptsTypes="AA">
                                      <p:cBhvr>
                                        <p:cTn id="34" dur="500" fill="hold"/>
                                        <p:tgtEl>
                                          <p:spTgt spid="99"/>
                                        </p:tgtEl>
                                        <p:attrNameLst>
                                          <p:attrName>ppt_x</p:attrName>
                                          <p:attrName>ppt_y</p:attrName>
                                        </p:attrNameLst>
                                      </p:cBhvr>
                                      <p:rCtr x="859" y="0"/>
                                    </p:animMotion>
                                  </p:childTnLst>
                                </p:cTn>
                              </p:par>
                              <p:par>
                                <p:cTn id="35" presetID="10" presetClass="entr" presetSubtype="0" fill="hold" nodeType="withEffect">
                                  <p:stCondLst>
                                    <p:cond delay="2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250"/>
                                        <p:tgtEl>
                                          <p:spTgt spid="100"/>
                                        </p:tgtEl>
                                      </p:cBhvr>
                                    </p:animEffect>
                                  </p:childTnLst>
                                </p:cTn>
                              </p:par>
                              <p:par>
                                <p:cTn id="38" presetID="42" presetClass="path" presetSubtype="0" decel="100000" fill="hold" nodeType="withEffect">
                                  <p:stCondLst>
                                    <p:cond delay="250"/>
                                  </p:stCondLst>
                                  <p:childTnLst>
                                    <p:animMotion origin="layout" path="M -0.01719 -0.00023 L 1.45833E-6 3.33333E-6 " pathEditMode="relative" rAng="0" ptsTypes="AA">
                                      <p:cBhvr>
                                        <p:cTn id="39" dur="500" fill="hold"/>
                                        <p:tgtEl>
                                          <p:spTgt spid="100"/>
                                        </p:tgtEl>
                                        <p:attrNameLst>
                                          <p:attrName>ppt_x</p:attrName>
                                          <p:attrName>ppt_y</p:attrName>
                                        </p:attrNameLst>
                                      </p:cBhvr>
                                      <p:rCtr x="859" y="0"/>
                                    </p:animMotion>
                                  </p:childTnLst>
                                </p:cTn>
                              </p:par>
                            </p:childTnLst>
                          </p:cTn>
                        </p:par>
                        <p:par>
                          <p:cTn id="40" fill="hold">
                            <p:stCondLst>
                              <p:cond delay="750"/>
                            </p:stCondLst>
                            <p:childTnLst>
                              <p:par>
                                <p:cTn id="41" presetID="10" presetClass="entr" presetSubtype="0" fill="hold" nodeType="afterEffect">
                                  <p:stCondLst>
                                    <p:cond delay="25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250"/>
                                        <p:tgtEl>
                                          <p:spTgt spid="145"/>
                                        </p:tgtEl>
                                      </p:cBhvr>
                                    </p:animEffect>
                                  </p:childTnLst>
                                </p:cTn>
                              </p:par>
                              <p:par>
                                <p:cTn id="44" presetID="42" presetClass="path" presetSubtype="0" decel="100000" fill="hold" nodeType="withEffect">
                                  <p:stCondLst>
                                    <p:cond delay="0"/>
                                  </p:stCondLst>
                                  <p:childTnLst>
                                    <p:animMotion origin="layout" path="M -0.01718 -0.00023 L -2.5E-6 -2.59259E-6 " pathEditMode="relative" rAng="0" ptsTypes="AA">
                                      <p:cBhvr>
                                        <p:cTn id="45" dur="500" fill="hold"/>
                                        <p:tgtEl>
                                          <p:spTgt spid="145"/>
                                        </p:tgtEl>
                                        <p:attrNameLst>
                                          <p:attrName>ppt_x</p:attrName>
                                          <p:attrName>ppt_y</p:attrName>
                                        </p:attrNameLst>
                                      </p:cBhvr>
                                      <p:rCtr x="859" y="0"/>
                                    </p:animMotion>
                                  </p:childTnLst>
                                </p:cTn>
                              </p:par>
                              <p:par>
                                <p:cTn id="46" presetID="10" presetClass="entr" presetSubtype="0" fill="hold" grpId="0" nodeType="withEffect">
                                  <p:stCondLst>
                                    <p:cond delay="25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250"/>
                                        <p:tgtEl>
                                          <p:spTgt spid="146"/>
                                        </p:tgtEl>
                                      </p:cBhvr>
                                    </p:animEffect>
                                  </p:childTnLst>
                                </p:cTn>
                              </p:par>
                              <p:par>
                                <p:cTn id="49" presetID="42" presetClass="path" presetSubtype="0" decel="100000" fill="hold" grpId="1" nodeType="withEffect">
                                  <p:stCondLst>
                                    <p:cond delay="0"/>
                                  </p:stCondLst>
                                  <p:childTnLst>
                                    <p:animMotion origin="layout" path="M -0.01718 -0.00023 L -2.91667E-6 7.40741E-7 " pathEditMode="relative" rAng="0" ptsTypes="AA">
                                      <p:cBhvr>
                                        <p:cTn id="50" dur="500" fill="hold"/>
                                        <p:tgtEl>
                                          <p:spTgt spid="146"/>
                                        </p:tgtEl>
                                        <p:attrNameLst>
                                          <p:attrName>ppt_x</p:attrName>
                                          <p:attrName>ppt_y</p:attrName>
                                        </p:attrNameLst>
                                      </p:cBhvr>
                                      <p:rCtr x="859" y="0"/>
                                    </p:animMotion>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250"/>
                                        <p:tgtEl>
                                          <p:spTgt spid="144"/>
                                        </p:tgtEl>
                                      </p:cBhvr>
                                    </p:animEffect>
                                  </p:childTnLst>
                                </p:cTn>
                              </p:par>
                              <p:par>
                                <p:cTn id="55" presetID="42" presetClass="path" presetSubtype="0" decel="100000" fill="hold" nodeType="withEffect">
                                  <p:stCondLst>
                                    <p:cond delay="0"/>
                                  </p:stCondLst>
                                  <p:childTnLst>
                                    <p:animMotion origin="layout" path="M -0.01719 -0.00024 L 3.95833E-6 4.44444E-6 " pathEditMode="relative" rAng="0" ptsTypes="AA">
                                      <p:cBhvr>
                                        <p:cTn id="56" dur="500" fill="hold"/>
                                        <p:tgtEl>
                                          <p:spTgt spid="144"/>
                                        </p:tgtEl>
                                        <p:attrNameLst>
                                          <p:attrName>ppt_x</p:attrName>
                                          <p:attrName>ppt_y</p:attrName>
                                        </p:attrNameLst>
                                      </p:cBhvr>
                                      <p:rCtr x="859" y="0"/>
                                    </p:animMotion>
                                  </p:childTnLst>
                                </p:cTn>
                              </p:par>
                              <p:par>
                                <p:cTn id="57" presetID="10" presetClass="entr"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250"/>
                                        <p:tgtEl>
                                          <p:spTgt spid="147"/>
                                        </p:tgtEl>
                                      </p:cBhvr>
                                    </p:animEffect>
                                  </p:childTnLst>
                                </p:cTn>
                              </p:par>
                              <p:par>
                                <p:cTn id="60" presetID="42" presetClass="path" presetSubtype="0" decel="100000" fill="hold" grpId="1" nodeType="withEffect">
                                  <p:stCondLst>
                                    <p:cond delay="0"/>
                                  </p:stCondLst>
                                  <p:childTnLst>
                                    <p:animMotion origin="layout" path="M -0.01719 -0.00023 L -2.08333E-6 -7.40741E-7 " pathEditMode="relative" rAng="0" ptsTypes="AA">
                                      <p:cBhvr>
                                        <p:cTn id="61" dur="500" fill="hold"/>
                                        <p:tgtEl>
                                          <p:spTgt spid="147"/>
                                        </p:tgtEl>
                                        <p:attrNameLst>
                                          <p:attrName>ppt_x</p:attrName>
                                          <p:attrName>ppt_y</p:attrName>
                                        </p:attrNameLst>
                                      </p:cBhvr>
                                      <p:rCtr x="859" y="0"/>
                                    </p:animMotion>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nodeType="withEffect">
                                  <p:stCondLst>
                                    <p:cond delay="25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500"/>
                                        <p:tgtEl>
                                          <p:spTgt spid="102"/>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500"/>
                                        <p:tgtEl>
                                          <p:spTgt spid="103"/>
                                        </p:tgtEl>
                                      </p:cBhvr>
                                    </p:animEffect>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childTnLst>
                          </p:cTn>
                        </p:par>
                        <p:par>
                          <p:cTn id="78" fill="hold">
                            <p:stCondLst>
                              <p:cond delay="2750"/>
                            </p:stCondLst>
                            <p:childTnLst>
                              <p:par>
                                <p:cTn id="79" presetID="47"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1000"/>
                                        <p:tgtEl>
                                          <p:spTgt spid="9"/>
                                        </p:tgtEl>
                                      </p:cBhvr>
                                    </p:animEffect>
                                    <p:anim calcmode="lin" valueType="num">
                                      <p:cBhvr>
                                        <p:cTn id="87" dur="1000" fill="hold"/>
                                        <p:tgtEl>
                                          <p:spTgt spid="9"/>
                                        </p:tgtEl>
                                        <p:attrNameLst>
                                          <p:attrName>ppt_x</p:attrName>
                                        </p:attrNameLst>
                                      </p:cBhvr>
                                      <p:tavLst>
                                        <p:tav tm="0">
                                          <p:val>
                                            <p:strVal val="#ppt_x"/>
                                          </p:val>
                                        </p:tav>
                                        <p:tav tm="100000">
                                          <p:val>
                                            <p:strVal val="#ppt_x"/>
                                          </p:val>
                                        </p:tav>
                                      </p:tavLst>
                                    </p:anim>
                                    <p:anim calcmode="lin" valueType="num">
                                      <p:cBhvr>
                                        <p:cTn id="8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3" grpId="0"/>
      <p:bldP spid="98" grpId="0"/>
      <p:bldP spid="98" grpId="1"/>
      <p:bldP spid="99" grpId="0"/>
      <p:bldP spid="99" grpId="1"/>
      <p:bldP spid="103" grpId="0"/>
      <p:bldP spid="104" grpId="0"/>
      <p:bldP spid="146" grpId="0"/>
      <p:bldP spid="146" grpId="1"/>
      <p:bldP spid="147" grpId="0"/>
      <p:bldP spid="14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673AC0-C455-454C-938F-0A4784705924}"/>
              </a:ext>
            </a:extLst>
          </p:cNvPr>
          <p:cNvSpPr/>
          <p:nvPr/>
        </p:nvSpPr>
        <p:spPr bwMode="auto">
          <a:xfrm>
            <a:off x="644916" y="2048724"/>
            <a:ext cx="11073228" cy="907561"/>
          </a:xfrm>
          <a:prstGeom prst="rect">
            <a:avLst/>
          </a:prstGeom>
          <a:solidFill>
            <a:srgbClr val="0070C0"/>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algn="ctr" defTabSz="914225">
              <a:spcAft>
                <a:spcPts val="300"/>
              </a:spcAft>
            </a:pPr>
            <a:r>
              <a:rPr lang="en-US" sz="2400" b="1" kern="0">
                <a:solidFill>
                  <a:schemeClr val="bg1"/>
                </a:solidFill>
                <a:latin typeface="Segoe UI"/>
              </a:rPr>
              <a:t>Zero Trust Resources</a:t>
            </a:r>
          </a:p>
          <a:p>
            <a:pPr algn="ctr" defTabSz="914225">
              <a:spcAft>
                <a:spcPts val="300"/>
              </a:spcAft>
            </a:pPr>
            <a:r>
              <a:rPr lang="en-US" sz="1600" b="1" kern="0">
                <a:solidFill>
                  <a:schemeClr val="bg1"/>
                </a:solidFill>
                <a:latin typeface="+mj-lt"/>
                <a:hlinkClick r:id="rId3">
                  <a:extLst>
                    <a:ext uri="{A12FA001-AC4F-418D-AE19-62706E023703}">
                      <ahyp:hlinkClr xmlns:ahyp="http://schemas.microsoft.com/office/drawing/2018/hyperlinkcolor" val="tx"/>
                    </a:ext>
                  </a:extLst>
                </a:hlinkClick>
              </a:rPr>
              <a:t>aka.ms/zerotrust</a:t>
            </a:r>
            <a:r>
              <a:rPr lang="en-US" sz="1600" b="1" kern="0">
                <a:solidFill>
                  <a:schemeClr val="bg1"/>
                </a:solidFill>
                <a:latin typeface="+mj-lt"/>
              </a:rPr>
              <a:t> </a:t>
            </a:r>
            <a:endParaRPr lang="en-US" sz="1600" b="1" kern="0">
              <a:solidFill>
                <a:schemeClr val="bg1"/>
              </a:solidFill>
              <a:latin typeface="+mj-lt"/>
              <a:cs typeface="Segoe UI Semibold"/>
            </a:endParaRPr>
          </a:p>
        </p:txBody>
      </p:sp>
      <p:sp>
        <p:nvSpPr>
          <p:cNvPr id="5" name="Rectangle 4">
            <a:extLst>
              <a:ext uri="{FF2B5EF4-FFF2-40B4-BE49-F238E27FC236}">
                <a16:creationId xmlns:a16="http://schemas.microsoft.com/office/drawing/2014/main" id="{C61FC843-AF83-4E9E-AFA0-6A2580BBAEA4}"/>
              </a:ext>
            </a:extLst>
          </p:cNvPr>
          <p:cNvSpPr/>
          <p:nvPr/>
        </p:nvSpPr>
        <p:spPr bwMode="auto">
          <a:xfrm>
            <a:off x="644916"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Maturity Model</a:t>
            </a:r>
          </a:p>
          <a:p>
            <a:pPr algn="ctr" defTabSz="914225">
              <a:spcAft>
                <a:spcPts val="300"/>
              </a:spcAft>
            </a:pPr>
            <a:r>
              <a:rPr lang="en-US" sz="1600" b="1" kern="0">
                <a:gradFill>
                  <a:gsLst>
                    <a:gs pos="68000">
                      <a:srgbClr val="0078D4"/>
                    </a:gs>
                    <a:gs pos="0">
                      <a:srgbClr val="0078D4"/>
                    </a:gs>
                  </a:gsLst>
                  <a:lin ang="7800000" scaled="0"/>
                </a:gradFill>
                <a:latin typeface="+mj-lt"/>
                <a:hlinkClick r:id="rId3">
                  <a:extLst>
                    <a:ext uri="{A12FA001-AC4F-418D-AE19-62706E023703}">
                      <ahyp:hlinkClr xmlns:ahyp="http://schemas.microsoft.com/office/drawing/2018/hyperlinkcolor" val="tx"/>
                    </a:ext>
                  </a:extLst>
                </a:hlinkClick>
              </a:rPr>
              <a:t>aka.ms/</a:t>
            </a:r>
            <a:r>
              <a:rPr lang="en-US" sz="1600" b="1" kern="0" err="1">
                <a:gradFill>
                  <a:gsLst>
                    <a:gs pos="68000">
                      <a:srgbClr val="0078D4"/>
                    </a:gs>
                    <a:gs pos="0">
                      <a:srgbClr val="0078D4"/>
                    </a:gs>
                  </a:gsLst>
                  <a:lin ang="7800000" scaled="0"/>
                </a:gradFill>
                <a:latin typeface="+mj-lt"/>
                <a:hlinkClick r:id="rId3">
                  <a:extLst>
                    <a:ext uri="{A12FA001-AC4F-418D-AE19-62706E023703}">
                      <ahyp:hlinkClr xmlns:ahyp="http://schemas.microsoft.com/office/drawing/2018/hyperlinkcolor" val="tx"/>
                    </a:ext>
                  </a:extLst>
                </a:hlinkClick>
              </a:rPr>
              <a:t>zerotrust</a:t>
            </a:r>
            <a:r>
              <a:rPr lang="en-US" sz="1600" b="1" kern="0">
                <a:gradFill>
                  <a:gsLst>
                    <a:gs pos="68000">
                      <a:srgbClr val="0078D4"/>
                    </a:gs>
                    <a:gs pos="0">
                      <a:srgbClr val="0078D4"/>
                    </a:gs>
                  </a:gsLst>
                  <a:lin ang="7800000" scaled="0"/>
                </a:gradFill>
                <a:latin typeface="+mj-lt"/>
              </a:rPr>
              <a:t> </a:t>
            </a:r>
          </a:p>
        </p:txBody>
      </p:sp>
      <p:sp>
        <p:nvSpPr>
          <p:cNvPr id="6" name="Rectangle 5">
            <a:extLst>
              <a:ext uri="{FF2B5EF4-FFF2-40B4-BE49-F238E27FC236}">
                <a16:creationId xmlns:a16="http://schemas.microsoft.com/office/drawing/2014/main" id="{F38D3A70-85FA-45D5-AC33-9C7062014E5E}"/>
              </a:ext>
            </a:extLst>
          </p:cNvPr>
          <p:cNvSpPr/>
          <p:nvPr/>
        </p:nvSpPr>
        <p:spPr bwMode="auto">
          <a:xfrm>
            <a:off x="4427206"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Business Plan</a:t>
            </a:r>
          </a:p>
          <a:p>
            <a:pPr algn="ctr" defTabSz="914225">
              <a:spcAft>
                <a:spcPts val="300"/>
              </a:spcAft>
            </a:pPr>
            <a:r>
              <a:rPr lang="en-US" sz="1600" b="1" kern="0">
                <a:latin typeface="+mj-lt"/>
                <a:hlinkClick r:id="rId4"/>
              </a:rPr>
              <a:t>aka.ms/ztbizplan</a:t>
            </a:r>
            <a:endParaRPr lang="en-US"/>
          </a:p>
        </p:txBody>
      </p:sp>
      <p:sp>
        <p:nvSpPr>
          <p:cNvPr id="7" name="Rectangle 6">
            <a:extLst>
              <a:ext uri="{FF2B5EF4-FFF2-40B4-BE49-F238E27FC236}">
                <a16:creationId xmlns:a16="http://schemas.microsoft.com/office/drawing/2014/main" id="{C06D76B2-19EE-4C89-9F47-522E4DF783FE}"/>
              </a:ext>
            </a:extLst>
          </p:cNvPr>
          <p:cNvSpPr/>
          <p:nvPr/>
        </p:nvSpPr>
        <p:spPr bwMode="auto">
          <a:xfrm>
            <a:off x="8209497" y="3090863"/>
            <a:ext cx="3470975" cy="1297709"/>
          </a:xfrm>
          <a:prstGeom prst="rect">
            <a:avLst/>
          </a:prstGeom>
          <a:solidFill>
            <a:srgbClr val="C3E5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 rIns="91440" bIns="91440" numCol="1" spcCol="0" rtlCol="0" fromWordArt="0" anchor="ctr" anchorCtr="0" forceAA="0" compatLnSpc="1">
            <a:prstTxWarp prst="textNoShape">
              <a:avLst/>
            </a:prstTxWarp>
            <a:noAutofit/>
          </a:bodyPr>
          <a:lstStyle/>
          <a:p>
            <a:pPr algn="ctr" defTabSz="914225">
              <a:spcAft>
                <a:spcPts val="300"/>
              </a:spcAft>
            </a:pPr>
            <a:r>
              <a:rPr lang="en-US" sz="2400" b="1" kern="0">
                <a:gradFill>
                  <a:gsLst>
                    <a:gs pos="68000">
                      <a:srgbClr val="0078D4"/>
                    </a:gs>
                    <a:gs pos="0">
                      <a:srgbClr val="0078D4"/>
                    </a:gs>
                  </a:gsLst>
                  <a:lin ang="7800000" scaled="0"/>
                </a:gradFill>
                <a:latin typeface="Segoe UI"/>
              </a:rPr>
              <a:t>Deployment Guidance</a:t>
            </a:r>
          </a:p>
          <a:p>
            <a:pPr algn="ctr" defTabSz="914225">
              <a:spcAft>
                <a:spcPts val="300"/>
              </a:spcAft>
            </a:pPr>
            <a:r>
              <a:rPr lang="en-US" sz="1600" b="1" kern="0">
                <a:gradFill>
                  <a:gsLst>
                    <a:gs pos="68000">
                      <a:srgbClr val="0078D4"/>
                    </a:gs>
                    <a:gs pos="0">
                      <a:srgbClr val="0078D4"/>
                    </a:gs>
                  </a:gsLst>
                  <a:lin ang="7800000" scaled="0"/>
                </a:gradFill>
                <a:latin typeface="+mj-lt"/>
                <a:hlinkClick r:id="rId5">
                  <a:extLst>
                    <a:ext uri="{A12FA001-AC4F-418D-AE19-62706E023703}">
                      <ahyp:hlinkClr xmlns:ahyp="http://schemas.microsoft.com/office/drawing/2018/hyperlinkcolor" val="tx"/>
                    </a:ext>
                  </a:extLst>
                </a:hlinkClick>
              </a:rPr>
              <a:t>aka.ms/</a:t>
            </a:r>
            <a:r>
              <a:rPr lang="en-US" sz="1600" b="1" kern="0" err="1">
                <a:gradFill>
                  <a:gsLst>
                    <a:gs pos="68000">
                      <a:srgbClr val="0078D4"/>
                    </a:gs>
                    <a:gs pos="0">
                      <a:srgbClr val="0078D4"/>
                    </a:gs>
                  </a:gsLst>
                  <a:lin ang="7800000" scaled="0"/>
                </a:gradFill>
                <a:latin typeface="+mj-lt"/>
                <a:hlinkClick r:id="rId5">
                  <a:extLst>
                    <a:ext uri="{A12FA001-AC4F-418D-AE19-62706E023703}">
                      <ahyp:hlinkClr xmlns:ahyp="http://schemas.microsoft.com/office/drawing/2018/hyperlinkcolor" val="tx"/>
                    </a:ext>
                  </a:extLst>
                </a:hlinkClick>
              </a:rPr>
              <a:t>ztguide</a:t>
            </a:r>
            <a:r>
              <a:rPr lang="en-US" sz="1600" b="1" kern="0">
                <a:gradFill>
                  <a:gsLst>
                    <a:gs pos="68000">
                      <a:srgbClr val="0078D4"/>
                    </a:gs>
                    <a:gs pos="0">
                      <a:srgbClr val="0078D4"/>
                    </a:gs>
                  </a:gsLst>
                  <a:lin ang="7800000" scaled="0"/>
                </a:gradFill>
                <a:latin typeface="+mj-lt"/>
              </a:rPr>
              <a:t> </a:t>
            </a:r>
          </a:p>
        </p:txBody>
      </p:sp>
      <p:sp>
        <p:nvSpPr>
          <p:cNvPr id="3" name="Rectangle 2">
            <a:extLst>
              <a:ext uri="{FF2B5EF4-FFF2-40B4-BE49-F238E27FC236}">
                <a16:creationId xmlns:a16="http://schemas.microsoft.com/office/drawing/2014/main" id="{4454F3B6-D590-4E92-8E00-9FF6FD918FF9}"/>
              </a:ext>
            </a:extLst>
          </p:cNvPr>
          <p:cNvSpPr/>
          <p:nvPr/>
        </p:nvSpPr>
        <p:spPr bwMode="auto">
          <a:xfrm>
            <a:off x="644916" y="4494203"/>
            <a:ext cx="11073228" cy="1343024"/>
          </a:xfrm>
          <a:prstGeom prst="rect">
            <a:avLst/>
          </a:prstGeom>
          <a:solidFill>
            <a:srgbClr val="E1F2FF"/>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algn="ctr" defTabSz="914225">
              <a:spcAft>
                <a:spcPts val="300"/>
              </a:spcAft>
            </a:pPr>
            <a:endParaRPr lang="en-US" sz="2400" b="1" kern="0">
              <a:gradFill>
                <a:gsLst>
                  <a:gs pos="68000">
                    <a:srgbClr val="0078D4"/>
                  </a:gs>
                  <a:gs pos="0">
                    <a:srgbClr val="0078D4"/>
                  </a:gs>
                </a:gsLst>
                <a:lin ang="7800000" scaled="0"/>
              </a:gradFill>
              <a:latin typeface="Segoe UI"/>
            </a:endParaRPr>
          </a:p>
        </p:txBody>
      </p:sp>
      <p:sp>
        <p:nvSpPr>
          <p:cNvPr id="2" name="Title 1">
            <a:extLst>
              <a:ext uri="{FF2B5EF4-FFF2-40B4-BE49-F238E27FC236}">
                <a16:creationId xmlns:a16="http://schemas.microsoft.com/office/drawing/2014/main" id="{5153BD74-80B6-4213-B0F9-DF0B64ED7157}"/>
              </a:ext>
            </a:extLst>
          </p:cNvPr>
          <p:cNvSpPr>
            <a:spLocks noGrp="1"/>
          </p:cNvSpPr>
          <p:nvPr>
            <p:ph type="title"/>
          </p:nvPr>
        </p:nvSpPr>
        <p:spPr>
          <a:xfrm>
            <a:off x="588263" y="457200"/>
            <a:ext cx="11018520" cy="923330"/>
          </a:xfrm>
        </p:spPr>
        <p:txBody>
          <a:bodyPr/>
          <a:lstStyle/>
          <a:p>
            <a:r>
              <a:rPr lang="en-US"/>
              <a:t>Key Zero Trust Resources</a:t>
            </a:r>
            <a:br>
              <a:rPr lang="en-US"/>
            </a:br>
            <a:r>
              <a:rPr lang="en-US" sz="2400" i="1">
                <a:latin typeface="+mn-lt"/>
              </a:rPr>
              <a:t>to help you on your Zero Trust journey</a:t>
            </a:r>
            <a:endParaRPr lang="en-US"/>
          </a:p>
        </p:txBody>
      </p:sp>
      <p:sp>
        <p:nvSpPr>
          <p:cNvPr id="4" name="Text Placeholder 5">
            <a:extLst>
              <a:ext uri="{FF2B5EF4-FFF2-40B4-BE49-F238E27FC236}">
                <a16:creationId xmlns:a16="http://schemas.microsoft.com/office/drawing/2014/main" id="{0D8C79FE-C471-4608-BB41-7BA68B88C437}"/>
              </a:ext>
            </a:extLst>
          </p:cNvPr>
          <p:cNvSpPr txBox="1">
            <a:spLocks/>
          </p:cNvSpPr>
          <p:nvPr/>
        </p:nvSpPr>
        <p:spPr>
          <a:xfrm>
            <a:off x="584200" y="1435100"/>
            <a:ext cx="11018838"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US"/>
          </a:p>
        </p:txBody>
      </p:sp>
      <p:sp>
        <p:nvSpPr>
          <p:cNvPr id="12" name="TextBox 11">
            <a:extLst>
              <a:ext uri="{FF2B5EF4-FFF2-40B4-BE49-F238E27FC236}">
                <a16:creationId xmlns:a16="http://schemas.microsoft.com/office/drawing/2014/main" id="{1951FA70-4DF5-4C3D-90B0-CB1ABBF674E4}"/>
              </a:ext>
            </a:extLst>
          </p:cNvPr>
          <p:cNvSpPr txBox="1"/>
          <p:nvPr/>
        </p:nvSpPr>
        <p:spPr>
          <a:xfrm>
            <a:off x="2637911" y="4596626"/>
            <a:ext cx="9452171" cy="1077218"/>
          </a:xfrm>
          <a:prstGeom prst="rect">
            <a:avLst/>
          </a:prstGeom>
          <a:noFill/>
        </p:spPr>
        <p:txBody>
          <a:bodyPr wrap="square" lIns="91440" tIns="45720" rIns="91440" bIns="45720" anchor="ctr">
            <a:spAutoFit/>
          </a:bodyPr>
          <a:lstStyle/>
          <a:p>
            <a:pPr marL="285750" indent="-285750">
              <a:spcAft>
                <a:spcPts val="600"/>
              </a:spcAft>
              <a:buFont typeface="Arial" panose="020B0604020202020204" pitchFamily="34" charset="0"/>
              <a:buChar char="•"/>
            </a:pPr>
            <a:r>
              <a:rPr lang="en-US" b="1" i="0">
                <a:effectLst/>
                <a:latin typeface="+mj-lt"/>
              </a:rPr>
              <a:t>Zero Trust: Security Through a Clearer Lens session</a:t>
            </a:r>
            <a:r>
              <a:rPr lang="en-US" i="0">
                <a:effectLst/>
                <a:latin typeface="+mj-lt"/>
              </a:rPr>
              <a:t> (</a:t>
            </a:r>
            <a:r>
              <a:rPr lang="en-US" i="0" u="none" strike="noStrike">
                <a:effectLst/>
                <a:latin typeface="+mj-lt"/>
                <a:hlinkClick r:id="rId6"/>
              </a:rPr>
              <a:t>Recording</a:t>
            </a:r>
            <a:r>
              <a:rPr lang="en-US" i="0">
                <a:effectLst/>
                <a:latin typeface="+mj-lt"/>
              </a:rPr>
              <a:t> | </a:t>
            </a:r>
            <a:r>
              <a:rPr lang="en-US" i="0" u="none" strike="noStrike">
                <a:effectLst/>
                <a:latin typeface="+mj-lt"/>
                <a:hlinkClick r:id="rId7"/>
              </a:rPr>
              <a:t>Slides</a:t>
            </a:r>
            <a:r>
              <a:rPr lang="en-US" i="0">
                <a:effectLst/>
                <a:latin typeface="+mj-lt"/>
              </a:rPr>
              <a:t>)</a:t>
            </a:r>
          </a:p>
          <a:p>
            <a:pPr marL="285750" indent="-285750" algn="l" fontAlgn="base">
              <a:spcAft>
                <a:spcPts val="600"/>
              </a:spcAft>
              <a:buFont typeface="Arial" panose="020B0604020202020204" pitchFamily="34" charset="0"/>
              <a:buChar char="•"/>
            </a:pPr>
            <a:r>
              <a:rPr lang="en-US" b="1" i="0" u="none" strike="noStrike">
                <a:effectLst/>
                <a:latin typeface="+mj-lt"/>
                <a:hlinkClick r:id="rId8"/>
              </a:rPr>
              <a:t>CISO Workshop Slides/Videos</a:t>
            </a:r>
            <a:endParaRPr lang="en-US" b="0" i="0">
              <a:effectLst/>
              <a:latin typeface="+mj-lt"/>
              <a:hlinkClick r:id="rId8"/>
            </a:endParaRPr>
          </a:p>
          <a:p>
            <a:pPr marL="285750" indent="-285750" algn="l" fontAlgn="base">
              <a:spcAft>
                <a:spcPts val="600"/>
              </a:spcAft>
              <a:buFont typeface="Arial" panose="020B0604020202020204" pitchFamily="34" charset="0"/>
              <a:buChar char="•"/>
            </a:pPr>
            <a:r>
              <a:rPr lang="en-US" b="1" i="0" u="none" strike="noStrike">
                <a:effectLst/>
                <a:latin typeface="+mj-lt"/>
                <a:hlinkClick r:id="rId9"/>
              </a:rPr>
              <a:t>Microsoft’s IT Learnings</a:t>
            </a:r>
            <a:r>
              <a:rPr lang="en-US" b="1" i="0">
                <a:effectLst/>
                <a:latin typeface="+mj-lt"/>
              </a:rPr>
              <a:t> </a:t>
            </a:r>
            <a:r>
              <a:rPr lang="en-US" b="0" i="0">
                <a:effectLst/>
                <a:latin typeface="+mj-lt"/>
              </a:rPr>
              <a:t>from (ongoing) Zero Trust journey</a:t>
            </a:r>
            <a:endParaRPr lang="en-US">
              <a:latin typeface="+mj-lt"/>
              <a:cs typeface="Segoe UI Semibold"/>
            </a:endParaRPr>
          </a:p>
        </p:txBody>
      </p:sp>
      <p:grpSp>
        <p:nvGrpSpPr>
          <p:cNvPr id="16" name="Group 15">
            <a:extLst>
              <a:ext uri="{FF2B5EF4-FFF2-40B4-BE49-F238E27FC236}">
                <a16:creationId xmlns:a16="http://schemas.microsoft.com/office/drawing/2014/main" id="{D0105A61-FF42-4212-9AAF-BCE9A204E198}"/>
              </a:ext>
            </a:extLst>
          </p:cNvPr>
          <p:cNvGrpSpPr/>
          <p:nvPr/>
        </p:nvGrpSpPr>
        <p:grpSpPr>
          <a:xfrm>
            <a:off x="1764087" y="4926240"/>
            <a:ext cx="660921" cy="402749"/>
            <a:chOff x="739443" y="4995545"/>
            <a:chExt cx="1219200" cy="742951"/>
          </a:xfrm>
        </p:grpSpPr>
        <p:sp>
          <p:nvSpPr>
            <p:cNvPr id="15" name="Rectangle: Rounded Corners 14">
              <a:extLst>
                <a:ext uri="{FF2B5EF4-FFF2-40B4-BE49-F238E27FC236}">
                  <a16:creationId xmlns:a16="http://schemas.microsoft.com/office/drawing/2014/main" id="{381885B8-A9C1-416E-83C3-E03A0CE20A85}"/>
                </a:ext>
              </a:extLst>
            </p:cNvPr>
            <p:cNvSpPr/>
            <p:nvPr/>
          </p:nvSpPr>
          <p:spPr bwMode="auto">
            <a:xfrm>
              <a:off x="739443" y="4995546"/>
              <a:ext cx="1219200" cy="742950"/>
            </a:xfrm>
            <a:prstGeom prst="roundRect">
              <a:avLst/>
            </a:prstGeom>
            <a:solidFill>
              <a:schemeClr val="accent1">
                <a:lumMod val="75000"/>
              </a:schemeClr>
            </a:solidFill>
            <a:ln w="28575" cap="flat">
              <a:solidFill>
                <a:schemeClr val="accent1">
                  <a:lumMod val="75000"/>
                </a:schemeClr>
              </a:solid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Play with solid fill">
              <a:extLst>
                <a:ext uri="{FF2B5EF4-FFF2-40B4-BE49-F238E27FC236}">
                  <a16:creationId xmlns:a16="http://schemas.microsoft.com/office/drawing/2014/main" id="{2BB55F63-70D8-4CD4-B520-792FC2EB9E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879" y="4995545"/>
              <a:ext cx="742951" cy="742951"/>
            </a:xfrm>
            <a:prstGeom prst="rect">
              <a:avLst/>
            </a:prstGeom>
          </p:spPr>
        </p:pic>
      </p:grpSp>
    </p:spTree>
    <p:extLst>
      <p:ext uri="{BB962C8B-B14F-4D97-AF65-F5344CB8AC3E}">
        <p14:creationId xmlns:p14="http://schemas.microsoft.com/office/powerpoint/2010/main" val="1853322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 name="Rectangle 156">
            <a:extLst>
              <a:ext uri="{FF2B5EF4-FFF2-40B4-BE49-F238E27FC236}">
                <a16:creationId xmlns:a16="http://schemas.microsoft.com/office/drawing/2014/main" id="{C0D9C91C-E3DF-478C-BCB1-BFFF7E884E7D}"/>
              </a:ext>
            </a:extLst>
          </p:cNvPr>
          <p:cNvSpPr/>
          <p:nvPr/>
        </p:nvSpPr>
        <p:spPr bwMode="auto">
          <a:xfrm>
            <a:off x="5019981" y="5563044"/>
            <a:ext cx="2039262"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C1F2009F-32F8-4AD1-B83B-0014FD322651}"/>
              </a:ext>
            </a:extLst>
          </p:cNvPr>
          <p:cNvSpPr/>
          <p:nvPr/>
        </p:nvSpPr>
        <p:spPr bwMode="auto">
          <a:xfrm>
            <a:off x="897307" y="5304833"/>
            <a:ext cx="10539087"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52" name="!! Devices line">
            <a:extLst>
              <a:ext uri="{FF2B5EF4-FFF2-40B4-BE49-F238E27FC236}">
                <a16:creationId xmlns:a16="http://schemas.microsoft.com/office/drawing/2014/main" id="{F03A22E4-55F5-4B2F-9E05-AE7B226FC30D}"/>
              </a:ext>
            </a:extLst>
          </p:cNvPr>
          <p:cNvCxnSpPr>
            <a:cxnSpLocks/>
          </p:cNvCxnSpPr>
          <p:nvPr/>
        </p:nvCxnSpPr>
        <p:spPr>
          <a:xfrm>
            <a:off x="3394649" y="2542495"/>
            <a:ext cx="2006483" cy="0"/>
          </a:xfrm>
          <a:prstGeom prst="line">
            <a:avLst/>
          </a:prstGeom>
          <a:solidFill>
            <a:srgbClr val="FFFFFF">
              <a:lumMod val="95000"/>
            </a:srgbClr>
          </a:solidFill>
          <a:ln w="19050" cap="flat" cmpd="sng" algn="ctr">
            <a:solidFill>
              <a:srgbClr val="505050"/>
            </a:solidFill>
            <a:prstDash val="solid"/>
          </a:ln>
          <a:effectLst/>
        </p:spPr>
      </p:cxnSp>
      <p:cxnSp>
        <p:nvCxnSpPr>
          <p:cNvPr id="153" name="!! Cloud line">
            <a:extLst>
              <a:ext uri="{FF2B5EF4-FFF2-40B4-BE49-F238E27FC236}">
                <a16:creationId xmlns:a16="http://schemas.microsoft.com/office/drawing/2014/main" id="{E3CA0FB9-0B43-42DF-9E6C-13DE17A87755}"/>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723" name="Straight Connector 722">
            <a:extLst>
              <a:ext uri="{FF2B5EF4-FFF2-40B4-BE49-F238E27FC236}">
                <a16:creationId xmlns:a16="http://schemas.microsoft.com/office/drawing/2014/main" id="{24C86D28-ECFA-4301-ADB4-A9CDAC65E078}"/>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Typical ‘Flat’ Network</a:t>
            </a:r>
          </a:p>
        </p:txBody>
      </p:sp>
      <p:cxnSp>
        <p:nvCxnSpPr>
          <p:cNvPr id="197" name="Straight Connector 196">
            <a:extLst>
              <a:ext uri="{FF2B5EF4-FFF2-40B4-BE49-F238E27FC236}">
                <a16:creationId xmlns:a16="http://schemas.microsoft.com/office/drawing/2014/main" id="{435D09A4-F23E-4695-87A3-3267FCB20250}"/>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198" name="Straight Connector 197">
            <a:extLst>
              <a:ext uri="{FF2B5EF4-FFF2-40B4-BE49-F238E27FC236}">
                <a16:creationId xmlns:a16="http://schemas.microsoft.com/office/drawing/2014/main" id="{A1976314-E6E6-447A-A3AF-43F4E04DAFE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9" name="Straight Connector 198">
            <a:extLst>
              <a:ext uri="{FF2B5EF4-FFF2-40B4-BE49-F238E27FC236}">
                <a16:creationId xmlns:a16="http://schemas.microsoft.com/office/drawing/2014/main" id="{3EE98B9F-1DCA-4858-B33C-9D4C3E4FD881}"/>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0" name="Straight Connector 199">
            <a:extLst>
              <a:ext uri="{FF2B5EF4-FFF2-40B4-BE49-F238E27FC236}">
                <a16:creationId xmlns:a16="http://schemas.microsoft.com/office/drawing/2014/main" id="{E7E1AF56-921A-43E0-A15A-9893E28C82DB}"/>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1" name="Straight Connector 200">
            <a:extLst>
              <a:ext uri="{FF2B5EF4-FFF2-40B4-BE49-F238E27FC236}">
                <a16:creationId xmlns:a16="http://schemas.microsoft.com/office/drawing/2014/main" id="{E4A5AD61-35CB-4391-9B68-5452644C5743}"/>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89" name="Graphic 188">
            <a:extLst>
              <a:ext uri="{FF2B5EF4-FFF2-40B4-BE49-F238E27FC236}">
                <a16:creationId xmlns:a16="http://schemas.microsoft.com/office/drawing/2014/main" id="{9CBB96AE-B4E9-43E2-B7A2-3FED30769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192" name="Straight Connector 191">
            <a:extLst>
              <a:ext uri="{FF2B5EF4-FFF2-40B4-BE49-F238E27FC236}">
                <a16:creationId xmlns:a16="http://schemas.microsoft.com/office/drawing/2014/main" id="{F5CCE5A9-E381-4C12-B56C-4D9049D0A822}"/>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203" name="Group 202">
            <a:extLst>
              <a:ext uri="{FF2B5EF4-FFF2-40B4-BE49-F238E27FC236}">
                <a16:creationId xmlns:a16="http://schemas.microsoft.com/office/drawing/2014/main" id="{B2D8951F-6559-440C-8B5E-2D6DFD1442BD}"/>
              </a:ext>
            </a:extLst>
          </p:cNvPr>
          <p:cNvGrpSpPr/>
          <p:nvPr/>
        </p:nvGrpSpPr>
        <p:grpSpPr>
          <a:xfrm>
            <a:off x="6154055" y="5701971"/>
            <a:ext cx="370338" cy="327772"/>
            <a:chOff x="4723767" y="3080378"/>
            <a:chExt cx="439858" cy="389301"/>
          </a:xfrm>
        </p:grpSpPr>
        <p:pic>
          <p:nvPicPr>
            <p:cNvPr id="204" name="Picture 203">
              <a:extLst>
                <a:ext uri="{FF2B5EF4-FFF2-40B4-BE49-F238E27FC236}">
                  <a16:creationId xmlns:a16="http://schemas.microsoft.com/office/drawing/2014/main" id="{6A43FE35-917D-48F7-9876-E01EEA810056}"/>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05" name="Group 204">
              <a:extLst>
                <a:ext uri="{FF2B5EF4-FFF2-40B4-BE49-F238E27FC236}">
                  <a16:creationId xmlns:a16="http://schemas.microsoft.com/office/drawing/2014/main" id="{97EF05FF-D9D3-48C1-97C4-8ABBABA4E342}"/>
                </a:ext>
              </a:extLst>
            </p:cNvPr>
            <p:cNvGrpSpPr/>
            <p:nvPr/>
          </p:nvGrpSpPr>
          <p:grpSpPr>
            <a:xfrm>
              <a:off x="4723767" y="3080378"/>
              <a:ext cx="439858" cy="389301"/>
              <a:chOff x="3131835" y="4047725"/>
              <a:chExt cx="439858" cy="389301"/>
            </a:xfrm>
          </p:grpSpPr>
          <p:grpSp>
            <p:nvGrpSpPr>
              <p:cNvPr id="206" name="Group 205">
                <a:extLst>
                  <a:ext uri="{FF2B5EF4-FFF2-40B4-BE49-F238E27FC236}">
                    <a16:creationId xmlns:a16="http://schemas.microsoft.com/office/drawing/2014/main" id="{0045D976-26FD-422D-BDA2-78F2D489D36B}"/>
                  </a:ext>
                </a:extLst>
              </p:cNvPr>
              <p:cNvGrpSpPr/>
              <p:nvPr/>
            </p:nvGrpSpPr>
            <p:grpSpPr>
              <a:xfrm>
                <a:off x="3131835" y="4047725"/>
                <a:ext cx="182560" cy="348911"/>
                <a:chOff x="2136298" y="4226790"/>
                <a:chExt cx="196678" cy="375893"/>
              </a:xfrm>
            </p:grpSpPr>
            <p:sp>
              <p:nvSpPr>
                <p:cNvPr id="210" name="Rectangle 209">
                  <a:extLst>
                    <a:ext uri="{FF2B5EF4-FFF2-40B4-BE49-F238E27FC236}">
                      <a16:creationId xmlns:a16="http://schemas.microsoft.com/office/drawing/2014/main" id="{1AF82193-4BD7-4813-85EC-43FB76119BC8}"/>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server">
                  <a:extLst>
                    <a:ext uri="{FF2B5EF4-FFF2-40B4-BE49-F238E27FC236}">
                      <a16:creationId xmlns:a16="http://schemas.microsoft.com/office/drawing/2014/main" id="{3F3CCDBC-C224-4562-A8D5-35A10A1E6F43}"/>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07" name="Oval 206">
                <a:extLst>
                  <a:ext uri="{FF2B5EF4-FFF2-40B4-BE49-F238E27FC236}">
                    <a16:creationId xmlns:a16="http://schemas.microsoft.com/office/drawing/2014/main" id="{3BEFF7E5-3B64-4280-A568-B38EE07F8E16}"/>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8" name="Picture 207">
                <a:extLst>
                  <a:ext uri="{FF2B5EF4-FFF2-40B4-BE49-F238E27FC236}">
                    <a16:creationId xmlns:a16="http://schemas.microsoft.com/office/drawing/2014/main" id="{4F600553-B4A9-4BF5-ABBF-7309F87A3B5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09" name="Freeform 6">
                <a:extLst>
                  <a:ext uri="{FF2B5EF4-FFF2-40B4-BE49-F238E27FC236}">
                    <a16:creationId xmlns:a16="http://schemas.microsoft.com/office/drawing/2014/main" id="{3CDE497D-1873-48C5-8B2A-8B023E7653F0}"/>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18" name="Group 217">
            <a:extLst>
              <a:ext uri="{FF2B5EF4-FFF2-40B4-BE49-F238E27FC236}">
                <a16:creationId xmlns:a16="http://schemas.microsoft.com/office/drawing/2014/main" id="{9AD40361-AE61-4791-BD37-29D55B1ADFE7}"/>
              </a:ext>
            </a:extLst>
          </p:cNvPr>
          <p:cNvGrpSpPr/>
          <p:nvPr/>
        </p:nvGrpSpPr>
        <p:grpSpPr>
          <a:xfrm>
            <a:off x="4524709" y="5678446"/>
            <a:ext cx="426956" cy="327217"/>
            <a:chOff x="2892310" y="4439341"/>
            <a:chExt cx="376337" cy="288423"/>
          </a:xfrm>
        </p:grpSpPr>
        <p:sp>
          <p:nvSpPr>
            <p:cNvPr id="265" name="monitor">
              <a:extLst>
                <a:ext uri="{FF2B5EF4-FFF2-40B4-BE49-F238E27FC236}">
                  <a16:creationId xmlns:a16="http://schemas.microsoft.com/office/drawing/2014/main" id="{DCEFA8C4-B84D-47A6-B32C-F82B857C88E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1C1C8D80-5037-4B98-A17F-F0FC53CE43DE}"/>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7" name="Picture 266">
              <a:extLst>
                <a:ext uri="{FF2B5EF4-FFF2-40B4-BE49-F238E27FC236}">
                  <a16:creationId xmlns:a16="http://schemas.microsoft.com/office/drawing/2014/main" id="{25A0A08C-495A-4ACF-AFEB-F37941436DB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19" name="Group 218">
            <a:extLst>
              <a:ext uri="{FF2B5EF4-FFF2-40B4-BE49-F238E27FC236}">
                <a16:creationId xmlns:a16="http://schemas.microsoft.com/office/drawing/2014/main" id="{4C131BA5-7E29-4A6F-A08F-7F06CD22EA64}"/>
              </a:ext>
            </a:extLst>
          </p:cNvPr>
          <p:cNvGrpSpPr/>
          <p:nvPr/>
        </p:nvGrpSpPr>
        <p:grpSpPr>
          <a:xfrm>
            <a:off x="5047747" y="5678446"/>
            <a:ext cx="433476" cy="327215"/>
            <a:chOff x="7987238" y="1610486"/>
            <a:chExt cx="506061" cy="382007"/>
          </a:xfrm>
        </p:grpSpPr>
        <p:sp>
          <p:nvSpPr>
            <p:cNvPr id="259" name="Rectangle 258">
              <a:extLst>
                <a:ext uri="{FF2B5EF4-FFF2-40B4-BE49-F238E27FC236}">
                  <a16:creationId xmlns:a16="http://schemas.microsoft.com/office/drawing/2014/main" id="{29D01FA6-C045-47CD-8756-1ACA86D38E8D}"/>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AA447CB6-9BD7-4AF7-82D0-F4C04D568DD5}"/>
                </a:ext>
              </a:extLst>
            </p:cNvPr>
            <p:cNvGrpSpPr/>
            <p:nvPr/>
          </p:nvGrpSpPr>
          <p:grpSpPr>
            <a:xfrm>
              <a:off x="7987238" y="1610486"/>
              <a:ext cx="498447" cy="382007"/>
              <a:chOff x="9563138" y="2462727"/>
              <a:chExt cx="516394" cy="395761"/>
            </a:xfrm>
          </p:grpSpPr>
          <p:sp>
            <p:nvSpPr>
              <p:cNvPr id="261" name="monitor">
                <a:extLst>
                  <a:ext uri="{FF2B5EF4-FFF2-40B4-BE49-F238E27FC236}">
                    <a16:creationId xmlns:a16="http://schemas.microsoft.com/office/drawing/2014/main" id="{EC04302A-33E9-400E-8FC7-895ECBF4C34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BA2E59FE-937A-4EB3-ACDD-1C5AB9335AD7}"/>
                  </a:ext>
                </a:extLst>
              </p:cNvPr>
              <p:cNvGrpSpPr/>
              <p:nvPr/>
            </p:nvGrpSpPr>
            <p:grpSpPr>
              <a:xfrm>
                <a:off x="9746672" y="2545410"/>
                <a:ext cx="107950" cy="134938"/>
                <a:chOff x="9444088" y="2885171"/>
                <a:chExt cx="107950" cy="134938"/>
              </a:xfrm>
              <a:solidFill>
                <a:srgbClr val="505050"/>
              </a:solidFill>
            </p:grpSpPr>
            <p:sp>
              <p:nvSpPr>
                <p:cNvPr id="263" name="Freeform 26">
                  <a:extLst>
                    <a:ext uri="{FF2B5EF4-FFF2-40B4-BE49-F238E27FC236}">
                      <a16:creationId xmlns:a16="http://schemas.microsoft.com/office/drawing/2014/main" id="{287E9DEC-A958-46D2-A40A-CB16494B0E5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4" name="Freeform 27">
                  <a:extLst>
                    <a:ext uri="{FF2B5EF4-FFF2-40B4-BE49-F238E27FC236}">
                      <a16:creationId xmlns:a16="http://schemas.microsoft.com/office/drawing/2014/main" id="{C2DE0466-C904-4D92-B90A-2367FF0C5CA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29" name="Group 228">
            <a:extLst>
              <a:ext uri="{FF2B5EF4-FFF2-40B4-BE49-F238E27FC236}">
                <a16:creationId xmlns:a16="http://schemas.microsoft.com/office/drawing/2014/main" id="{4CCA857A-4486-47D5-98D0-A8676805C380}"/>
              </a:ext>
            </a:extLst>
          </p:cNvPr>
          <p:cNvGrpSpPr/>
          <p:nvPr/>
        </p:nvGrpSpPr>
        <p:grpSpPr>
          <a:xfrm>
            <a:off x="4019511" y="5678446"/>
            <a:ext cx="426956" cy="327217"/>
            <a:chOff x="7398246" y="1610486"/>
            <a:chExt cx="498447" cy="382007"/>
          </a:xfrm>
        </p:grpSpPr>
        <p:sp>
          <p:nvSpPr>
            <p:cNvPr id="230" name="monitor">
              <a:extLst>
                <a:ext uri="{FF2B5EF4-FFF2-40B4-BE49-F238E27FC236}">
                  <a16:creationId xmlns:a16="http://schemas.microsoft.com/office/drawing/2014/main" id="{17916AAA-52BA-406A-BF22-06AA229A463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Rectangle 230">
              <a:extLst>
                <a:ext uri="{FF2B5EF4-FFF2-40B4-BE49-F238E27FC236}">
                  <a16:creationId xmlns:a16="http://schemas.microsoft.com/office/drawing/2014/main" id="{BF60C8A1-728F-4CF1-B423-49A90423A30C}"/>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2" name="Group 11">
              <a:extLst>
                <a:ext uri="{FF2B5EF4-FFF2-40B4-BE49-F238E27FC236}">
                  <a16:creationId xmlns:a16="http://schemas.microsoft.com/office/drawing/2014/main" id="{6B3662AA-25E3-4E3C-9645-980E7822ED46}"/>
                </a:ext>
              </a:extLst>
            </p:cNvPr>
            <p:cNvGrpSpPr>
              <a:grpSpLocks noChangeAspect="1"/>
            </p:cNvGrpSpPr>
            <p:nvPr/>
          </p:nvGrpSpPr>
          <p:grpSpPr bwMode="auto">
            <a:xfrm>
              <a:off x="7581678" y="1714920"/>
              <a:ext cx="111860" cy="111860"/>
              <a:chOff x="5664" y="1835"/>
              <a:chExt cx="73" cy="73"/>
            </a:xfrm>
            <a:solidFill>
              <a:srgbClr val="FFFFFF"/>
            </a:solidFill>
          </p:grpSpPr>
          <p:sp>
            <p:nvSpPr>
              <p:cNvPr id="233" name="Freeform 12">
                <a:extLst>
                  <a:ext uri="{FF2B5EF4-FFF2-40B4-BE49-F238E27FC236}">
                    <a16:creationId xmlns:a16="http://schemas.microsoft.com/office/drawing/2014/main" id="{B015429F-6072-44BC-927F-D5DB5D76545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13">
                <a:extLst>
                  <a:ext uri="{FF2B5EF4-FFF2-40B4-BE49-F238E27FC236}">
                    <a16:creationId xmlns:a16="http://schemas.microsoft.com/office/drawing/2014/main" id="{2C07C184-0375-463F-B49D-388C6127CEA6}"/>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14">
                <a:extLst>
                  <a:ext uri="{FF2B5EF4-FFF2-40B4-BE49-F238E27FC236}">
                    <a16:creationId xmlns:a16="http://schemas.microsoft.com/office/drawing/2014/main" id="{6230BDC8-9465-4C6B-A22E-A654C035A2B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15">
                <a:extLst>
                  <a:ext uri="{FF2B5EF4-FFF2-40B4-BE49-F238E27FC236}">
                    <a16:creationId xmlns:a16="http://schemas.microsoft.com/office/drawing/2014/main" id="{8F26DEE6-E057-4533-8866-CDDC156DA1E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D1464E41-941E-4A34-A45F-DB08EB51F349}"/>
              </a:ext>
            </a:extLst>
          </p:cNvPr>
          <p:cNvGrpSpPr/>
          <p:nvPr/>
        </p:nvGrpSpPr>
        <p:grpSpPr>
          <a:xfrm>
            <a:off x="6798396" y="5712906"/>
            <a:ext cx="370338" cy="327772"/>
            <a:chOff x="4723767" y="3080378"/>
            <a:chExt cx="439858" cy="389301"/>
          </a:xfrm>
        </p:grpSpPr>
        <p:pic>
          <p:nvPicPr>
            <p:cNvPr id="273" name="Picture 272">
              <a:extLst>
                <a:ext uri="{FF2B5EF4-FFF2-40B4-BE49-F238E27FC236}">
                  <a16:creationId xmlns:a16="http://schemas.microsoft.com/office/drawing/2014/main" id="{F480AF9F-DC1D-4A02-8313-5585A5382A2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4" name="Group 273">
              <a:extLst>
                <a:ext uri="{FF2B5EF4-FFF2-40B4-BE49-F238E27FC236}">
                  <a16:creationId xmlns:a16="http://schemas.microsoft.com/office/drawing/2014/main" id="{6F45E20F-BBC4-447A-B8B4-261EBDDE305C}"/>
                </a:ext>
              </a:extLst>
            </p:cNvPr>
            <p:cNvGrpSpPr/>
            <p:nvPr/>
          </p:nvGrpSpPr>
          <p:grpSpPr>
            <a:xfrm>
              <a:off x="4723767" y="3080378"/>
              <a:ext cx="439858" cy="389301"/>
              <a:chOff x="3131835" y="4047725"/>
              <a:chExt cx="439858" cy="389301"/>
            </a:xfrm>
          </p:grpSpPr>
          <p:grpSp>
            <p:nvGrpSpPr>
              <p:cNvPr id="275" name="Group 274">
                <a:extLst>
                  <a:ext uri="{FF2B5EF4-FFF2-40B4-BE49-F238E27FC236}">
                    <a16:creationId xmlns:a16="http://schemas.microsoft.com/office/drawing/2014/main" id="{4D416BE8-CEB8-4F12-AE59-EF808958A15C}"/>
                  </a:ext>
                </a:extLst>
              </p:cNvPr>
              <p:cNvGrpSpPr/>
              <p:nvPr/>
            </p:nvGrpSpPr>
            <p:grpSpPr>
              <a:xfrm>
                <a:off x="3131835" y="4047725"/>
                <a:ext cx="182560" cy="348911"/>
                <a:chOff x="2136298" y="4226790"/>
                <a:chExt cx="196678" cy="375893"/>
              </a:xfrm>
            </p:grpSpPr>
            <p:sp>
              <p:nvSpPr>
                <p:cNvPr id="279" name="Rectangle 278">
                  <a:extLst>
                    <a:ext uri="{FF2B5EF4-FFF2-40B4-BE49-F238E27FC236}">
                      <a16:creationId xmlns:a16="http://schemas.microsoft.com/office/drawing/2014/main" id="{E7F9FDE2-7742-4C5C-9995-0B3693397EA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server">
                  <a:extLst>
                    <a:ext uri="{FF2B5EF4-FFF2-40B4-BE49-F238E27FC236}">
                      <a16:creationId xmlns:a16="http://schemas.microsoft.com/office/drawing/2014/main" id="{C9C9824D-8FF6-413D-B727-2314E129B12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6" name="Oval 275">
                <a:extLst>
                  <a:ext uri="{FF2B5EF4-FFF2-40B4-BE49-F238E27FC236}">
                    <a16:creationId xmlns:a16="http://schemas.microsoft.com/office/drawing/2014/main" id="{80399193-5E24-4634-B5A7-3A822233297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7" name="Picture 276">
                <a:extLst>
                  <a:ext uri="{FF2B5EF4-FFF2-40B4-BE49-F238E27FC236}">
                    <a16:creationId xmlns:a16="http://schemas.microsoft.com/office/drawing/2014/main" id="{C68EB325-987B-4FD7-8CEC-C33C8FDF856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78" name="Freeform 6">
                <a:extLst>
                  <a:ext uri="{FF2B5EF4-FFF2-40B4-BE49-F238E27FC236}">
                    <a16:creationId xmlns:a16="http://schemas.microsoft.com/office/drawing/2014/main" id="{75957916-135A-475E-9277-605852A83D6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20" name="Straight Connector 119">
            <a:extLst>
              <a:ext uri="{FF2B5EF4-FFF2-40B4-BE49-F238E27FC236}">
                <a16:creationId xmlns:a16="http://schemas.microsoft.com/office/drawing/2014/main" id="{352F5AC4-8D54-4E46-8D92-11506751223D}"/>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122" name="Straight Connector 121">
            <a:extLst>
              <a:ext uri="{FF2B5EF4-FFF2-40B4-BE49-F238E27FC236}">
                <a16:creationId xmlns:a16="http://schemas.microsoft.com/office/drawing/2014/main" id="{44DA5FC6-3515-4F41-954D-F72A23C518DA}"/>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131" name="Straight Connector 130">
            <a:extLst>
              <a:ext uri="{FF2B5EF4-FFF2-40B4-BE49-F238E27FC236}">
                <a16:creationId xmlns:a16="http://schemas.microsoft.com/office/drawing/2014/main" id="{D10E6392-34C3-4EC5-846F-4FED240230B5}"/>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2" name="Straight Connector 131">
            <a:extLst>
              <a:ext uri="{FF2B5EF4-FFF2-40B4-BE49-F238E27FC236}">
                <a16:creationId xmlns:a16="http://schemas.microsoft.com/office/drawing/2014/main" id="{6410802E-783F-4691-9F8B-65261CF3C2AE}"/>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3" name="Straight Connector 132">
            <a:extLst>
              <a:ext uri="{FF2B5EF4-FFF2-40B4-BE49-F238E27FC236}">
                <a16:creationId xmlns:a16="http://schemas.microsoft.com/office/drawing/2014/main" id="{05D328B3-57AC-436A-B5C1-7C5A88B12A40}"/>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4" name="Straight Connector 133">
            <a:extLst>
              <a:ext uri="{FF2B5EF4-FFF2-40B4-BE49-F238E27FC236}">
                <a16:creationId xmlns:a16="http://schemas.microsoft.com/office/drawing/2014/main" id="{020C064E-3EFA-46D0-BB82-90FA9F7A51C5}"/>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135" name="Straight Connector 134">
            <a:extLst>
              <a:ext uri="{FF2B5EF4-FFF2-40B4-BE49-F238E27FC236}">
                <a16:creationId xmlns:a16="http://schemas.microsoft.com/office/drawing/2014/main" id="{1F997FC2-0F47-4388-B084-7A89E2C77DE0}"/>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137" name="Straight Connector 136">
            <a:extLst>
              <a:ext uri="{FF2B5EF4-FFF2-40B4-BE49-F238E27FC236}">
                <a16:creationId xmlns:a16="http://schemas.microsoft.com/office/drawing/2014/main" id="{1E7971CC-CB72-4CAC-B1EC-0A4273724BFE}"/>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88823C64-D76D-40E2-AEDD-5ED67B815407}"/>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14" name="Laptop_E770">
            <a:extLst>
              <a:ext uri="{FF2B5EF4-FFF2-40B4-BE49-F238E27FC236}">
                <a16:creationId xmlns:a16="http://schemas.microsoft.com/office/drawing/2014/main" id="{FF5D5B76-C8D1-424D-815A-DE75F7E6ED8B}"/>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Rectangle 222">
            <a:extLst>
              <a:ext uri="{FF2B5EF4-FFF2-40B4-BE49-F238E27FC236}">
                <a16:creationId xmlns:a16="http://schemas.microsoft.com/office/drawing/2014/main" id="{57DA2980-2A52-4169-A769-F7233BF9D996}"/>
              </a:ext>
            </a:extLst>
          </p:cNvPr>
          <p:cNvSpPr/>
          <p:nvPr/>
        </p:nvSpPr>
        <p:spPr bwMode="auto">
          <a:xfrm>
            <a:off x="1162480" y="5456317"/>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212" name="!! Freeform 5">
            <a:extLst>
              <a:ext uri="{FF2B5EF4-FFF2-40B4-BE49-F238E27FC236}">
                <a16:creationId xmlns:a16="http://schemas.microsoft.com/office/drawing/2014/main" id="{D5FA4F62-9DF4-4225-B039-84241BDF6AC9}"/>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13" name="Group 212">
            <a:extLst>
              <a:ext uri="{FF2B5EF4-FFF2-40B4-BE49-F238E27FC236}">
                <a16:creationId xmlns:a16="http://schemas.microsoft.com/office/drawing/2014/main" id="{87E10028-48F9-4DC8-9F5D-F8629ED6615F}"/>
              </a:ext>
            </a:extLst>
          </p:cNvPr>
          <p:cNvGrpSpPr/>
          <p:nvPr/>
        </p:nvGrpSpPr>
        <p:grpSpPr>
          <a:xfrm>
            <a:off x="1318823" y="2379354"/>
            <a:ext cx="2082348" cy="431174"/>
            <a:chOff x="1571071" y="2257105"/>
            <a:chExt cx="2082348" cy="431174"/>
          </a:xfrm>
        </p:grpSpPr>
        <p:grpSp>
          <p:nvGrpSpPr>
            <p:cNvPr id="215" name="Group 214">
              <a:extLst>
                <a:ext uri="{FF2B5EF4-FFF2-40B4-BE49-F238E27FC236}">
                  <a16:creationId xmlns:a16="http://schemas.microsoft.com/office/drawing/2014/main" id="{8B14009E-F85A-47DC-9B08-277F043FD9C5}"/>
                </a:ext>
              </a:extLst>
            </p:cNvPr>
            <p:cNvGrpSpPr/>
            <p:nvPr/>
          </p:nvGrpSpPr>
          <p:grpSpPr>
            <a:xfrm>
              <a:off x="2696905" y="2301259"/>
              <a:ext cx="426956" cy="327217"/>
              <a:chOff x="2892310" y="4439341"/>
              <a:chExt cx="376337" cy="288423"/>
            </a:xfrm>
          </p:grpSpPr>
          <p:sp>
            <p:nvSpPr>
              <p:cNvPr id="293" name="monitor">
                <a:extLst>
                  <a:ext uri="{FF2B5EF4-FFF2-40B4-BE49-F238E27FC236}">
                    <a16:creationId xmlns:a16="http://schemas.microsoft.com/office/drawing/2014/main" id="{43C65462-3DD1-4002-A11A-ABAA74589566}"/>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Rectangle 293">
                <a:extLst>
                  <a:ext uri="{FF2B5EF4-FFF2-40B4-BE49-F238E27FC236}">
                    <a16:creationId xmlns:a16="http://schemas.microsoft.com/office/drawing/2014/main" id="{4EF8FB0D-BC22-41C8-BC63-9CEF159B28BD}"/>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6" name="Picture 295">
                <a:extLst>
                  <a:ext uri="{FF2B5EF4-FFF2-40B4-BE49-F238E27FC236}">
                    <a16:creationId xmlns:a16="http://schemas.microsoft.com/office/drawing/2014/main" id="{20BC4FFA-C850-476C-862F-569366E44C0E}"/>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216" name="Group 215">
              <a:extLst>
                <a:ext uri="{FF2B5EF4-FFF2-40B4-BE49-F238E27FC236}">
                  <a16:creationId xmlns:a16="http://schemas.microsoft.com/office/drawing/2014/main" id="{78290D23-1234-4B79-BC0E-2833CF277BDB}"/>
                </a:ext>
              </a:extLst>
            </p:cNvPr>
            <p:cNvGrpSpPr/>
            <p:nvPr/>
          </p:nvGrpSpPr>
          <p:grpSpPr>
            <a:xfrm>
              <a:off x="3219943" y="2301259"/>
              <a:ext cx="433476" cy="327215"/>
              <a:chOff x="7987238" y="1610486"/>
              <a:chExt cx="506061" cy="382007"/>
            </a:xfrm>
          </p:grpSpPr>
          <p:sp>
            <p:nvSpPr>
              <p:cNvPr id="269" name="Rectangle 268">
                <a:extLst>
                  <a:ext uri="{FF2B5EF4-FFF2-40B4-BE49-F238E27FC236}">
                    <a16:creationId xmlns:a16="http://schemas.microsoft.com/office/drawing/2014/main" id="{1CAE783F-56F2-40B5-8CE1-74DFF3961D31}"/>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0" name="Group 269">
                <a:extLst>
                  <a:ext uri="{FF2B5EF4-FFF2-40B4-BE49-F238E27FC236}">
                    <a16:creationId xmlns:a16="http://schemas.microsoft.com/office/drawing/2014/main" id="{1B6431E8-41A2-4687-BD63-63A056CC02E0}"/>
                  </a:ext>
                </a:extLst>
              </p:cNvPr>
              <p:cNvGrpSpPr/>
              <p:nvPr/>
            </p:nvGrpSpPr>
            <p:grpSpPr>
              <a:xfrm>
                <a:off x="7987238" y="1610486"/>
                <a:ext cx="498447" cy="382007"/>
                <a:chOff x="9563138" y="2462727"/>
                <a:chExt cx="516394" cy="395761"/>
              </a:xfrm>
            </p:grpSpPr>
            <p:sp>
              <p:nvSpPr>
                <p:cNvPr id="271" name="monitor">
                  <a:extLst>
                    <a:ext uri="{FF2B5EF4-FFF2-40B4-BE49-F238E27FC236}">
                      <a16:creationId xmlns:a16="http://schemas.microsoft.com/office/drawing/2014/main" id="{9A9D7825-6BF4-4976-8758-2CD579CAA387}"/>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90" name="Group 289">
                  <a:extLst>
                    <a:ext uri="{FF2B5EF4-FFF2-40B4-BE49-F238E27FC236}">
                      <a16:creationId xmlns:a16="http://schemas.microsoft.com/office/drawing/2014/main" id="{21848CA0-B6FB-4953-B51D-07B724B989A9}"/>
                    </a:ext>
                  </a:extLst>
                </p:cNvPr>
                <p:cNvGrpSpPr/>
                <p:nvPr/>
              </p:nvGrpSpPr>
              <p:grpSpPr>
                <a:xfrm>
                  <a:off x="9746672" y="2545410"/>
                  <a:ext cx="107950" cy="134938"/>
                  <a:chOff x="9444088" y="2885171"/>
                  <a:chExt cx="107950" cy="134938"/>
                </a:xfrm>
                <a:solidFill>
                  <a:srgbClr val="505050"/>
                </a:solidFill>
              </p:grpSpPr>
              <p:sp>
                <p:nvSpPr>
                  <p:cNvPr id="291" name="Freeform 26">
                    <a:extLst>
                      <a:ext uri="{FF2B5EF4-FFF2-40B4-BE49-F238E27FC236}">
                        <a16:creationId xmlns:a16="http://schemas.microsoft.com/office/drawing/2014/main" id="{CE13D977-3920-45F3-8D0E-06AC2282253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2" name="Freeform 27">
                    <a:extLst>
                      <a:ext uri="{FF2B5EF4-FFF2-40B4-BE49-F238E27FC236}">
                        <a16:creationId xmlns:a16="http://schemas.microsoft.com/office/drawing/2014/main" id="{A449C415-70D6-418B-BB87-0910F46BF12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20" name="Group 219">
              <a:extLst>
                <a:ext uri="{FF2B5EF4-FFF2-40B4-BE49-F238E27FC236}">
                  <a16:creationId xmlns:a16="http://schemas.microsoft.com/office/drawing/2014/main" id="{EAFD4172-F78C-4DE1-9DBA-262CA3DA2E03}"/>
                </a:ext>
              </a:extLst>
            </p:cNvPr>
            <p:cNvGrpSpPr/>
            <p:nvPr/>
          </p:nvGrpSpPr>
          <p:grpSpPr>
            <a:xfrm>
              <a:off x="1872084" y="2257105"/>
              <a:ext cx="205700" cy="341495"/>
              <a:chOff x="7084723" y="1610486"/>
              <a:chExt cx="212660" cy="353049"/>
            </a:xfrm>
          </p:grpSpPr>
          <p:sp>
            <p:nvSpPr>
              <p:cNvPr id="254" name="Rectangle 253">
                <a:extLst>
                  <a:ext uri="{FF2B5EF4-FFF2-40B4-BE49-F238E27FC236}">
                    <a16:creationId xmlns:a16="http://schemas.microsoft.com/office/drawing/2014/main" id="{39483041-F843-49D1-9380-618DDE1A013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5" name="Group 254">
                <a:extLst>
                  <a:ext uri="{FF2B5EF4-FFF2-40B4-BE49-F238E27FC236}">
                    <a16:creationId xmlns:a16="http://schemas.microsoft.com/office/drawing/2014/main" id="{D1B87FF3-AE4D-43DE-B87F-0DF483E3C252}"/>
                  </a:ext>
                </a:extLst>
              </p:cNvPr>
              <p:cNvGrpSpPr/>
              <p:nvPr/>
            </p:nvGrpSpPr>
            <p:grpSpPr>
              <a:xfrm>
                <a:off x="7138556" y="1706457"/>
                <a:ext cx="104198" cy="130248"/>
                <a:chOff x="9444088" y="2885171"/>
                <a:chExt cx="107950" cy="134938"/>
              </a:xfrm>
              <a:solidFill>
                <a:srgbClr val="FFFFFF"/>
              </a:solidFill>
            </p:grpSpPr>
            <p:sp>
              <p:nvSpPr>
                <p:cNvPr id="258" name="Freeform 26">
                  <a:extLst>
                    <a:ext uri="{FF2B5EF4-FFF2-40B4-BE49-F238E27FC236}">
                      <a16:creationId xmlns:a16="http://schemas.microsoft.com/office/drawing/2014/main" id="{A751CCCC-3324-4E71-BDA3-12EE1FFE011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27">
                  <a:extLst>
                    <a:ext uri="{FF2B5EF4-FFF2-40B4-BE49-F238E27FC236}">
                      <a16:creationId xmlns:a16="http://schemas.microsoft.com/office/drawing/2014/main" id="{CFB4E30D-0165-4F35-92D9-00CF5B22860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56" name="CellPhone_E8EA">
                <a:extLst>
                  <a:ext uri="{FF2B5EF4-FFF2-40B4-BE49-F238E27FC236}">
                    <a16:creationId xmlns:a16="http://schemas.microsoft.com/office/drawing/2014/main" id="{CAB35711-4866-4D69-9356-32E10CFA0392}"/>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57" name="Straight Connector 256">
                <a:extLst>
                  <a:ext uri="{FF2B5EF4-FFF2-40B4-BE49-F238E27FC236}">
                    <a16:creationId xmlns:a16="http://schemas.microsoft.com/office/drawing/2014/main" id="{EE7EDB97-0988-4E9F-9693-0D0B703D6530}"/>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1" name="Group 220">
              <a:extLst>
                <a:ext uri="{FF2B5EF4-FFF2-40B4-BE49-F238E27FC236}">
                  <a16:creationId xmlns:a16="http://schemas.microsoft.com/office/drawing/2014/main" id="{1DEB5CC9-D4DC-4ECC-BA76-5C3489A63BFB}"/>
                </a:ext>
              </a:extLst>
            </p:cNvPr>
            <p:cNvGrpSpPr/>
            <p:nvPr/>
          </p:nvGrpSpPr>
          <p:grpSpPr>
            <a:xfrm>
              <a:off x="1571071" y="2257105"/>
              <a:ext cx="204931" cy="341495"/>
              <a:chOff x="6490922" y="1610486"/>
              <a:chExt cx="211865" cy="353049"/>
            </a:xfrm>
          </p:grpSpPr>
          <p:sp>
            <p:nvSpPr>
              <p:cNvPr id="242" name="Rectangle 241">
                <a:extLst>
                  <a:ext uri="{FF2B5EF4-FFF2-40B4-BE49-F238E27FC236}">
                    <a16:creationId xmlns:a16="http://schemas.microsoft.com/office/drawing/2014/main" id="{B659C747-FE42-4542-B16F-C7B634E73C45}"/>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3" name="Group 30">
                <a:extLst>
                  <a:ext uri="{FF2B5EF4-FFF2-40B4-BE49-F238E27FC236}">
                    <a16:creationId xmlns:a16="http://schemas.microsoft.com/office/drawing/2014/main" id="{7C09D4F0-2FD2-4A92-81E6-30F2E93C66C9}"/>
                  </a:ext>
                </a:extLst>
              </p:cNvPr>
              <p:cNvGrpSpPr>
                <a:grpSpLocks noChangeAspect="1"/>
              </p:cNvGrpSpPr>
              <p:nvPr/>
            </p:nvGrpSpPr>
            <p:grpSpPr bwMode="auto">
              <a:xfrm>
                <a:off x="6545792" y="1729376"/>
                <a:ext cx="111361" cy="115269"/>
                <a:chOff x="5049" y="1841"/>
                <a:chExt cx="57" cy="59"/>
              </a:xfrm>
              <a:solidFill>
                <a:srgbClr val="FFFFFF"/>
              </a:solidFill>
            </p:grpSpPr>
            <p:sp>
              <p:nvSpPr>
                <p:cNvPr id="246" name="Freeform 31">
                  <a:extLst>
                    <a:ext uri="{FF2B5EF4-FFF2-40B4-BE49-F238E27FC236}">
                      <a16:creationId xmlns:a16="http://schemas.microsoft.com/office/drawing/2014/main" id="{6ED40979-5911-410A-ADDA-0728507356B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7" name="Freeform 32">
                  <a:extLst>
                    <a:ext uri="{FF2B5EF4-FFF2-40B4-BE49-F238E27FC236}">
                      <a16:creationId xmlns:a16="http://schemas.microsoft.com/office/drawing/2014/main" id="{A854C6DE-A73C-4AAB-B973-80A6161CE572}"/>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33">
                  <a:extLst>
                    <a:ext uri="{FF2B5EF4-FFF2-40B4-BE49-F238E27FC236}">
                      <a16:creationId xmlns:a16="http://schemas.microsoft.com/office/drawing/2014/main" id="{943F5BA6-1686-4A36-82F1-C1D8687525DA}"/>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34">
                  <a:extLst>
                    <a:ext uri="{FF2B5EF4-FFF2-40B4-BE49-F238E27FC236}">
                      <a16:creationId xmlns:a16="http://schemas.microsoft.com/office/drawing/2014/main" id="{D2892A22-668E-418F-9027-AA7B426DB9C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35">
                  <a:extLst>
                    <a:ext uri="{FF2B5EF4-FFF2-40B4-BE49-F238E27FC236}">
                      <a16:creationId xmlns:a16="http://schemas.microsoft.com/office/drawing/2014/main" id="{43E40BAC-6D3A-409E-9D98-1DDF4F73662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36">
                  <a:extLst>
                    <a:ext uri="{FF2B5EF4-FFF2-40B4-BE49-F238E27FC236}">
                      <a16:creationId xmlns:a16="http://schemas.microsoft.com/office/drawing/2014/main" id="{05B37028-4B6C-4362-AC77-9060C0B6816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37">
                  <a:extLst>
                    <a:ext uri="{FF2B5EF4-FFF2-40B4-BE49-F238E27FC236}">
                      <a16:creationId xmlns:a16="http://schemas.microsoft.com/office/drawing/2014/main" id="{08E3C3C2-7B1B-40B2-9330-7E16C70AC28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3" name="Freeform 38">
                  <a:extLst>
                    <a:ext uri="{FF2B5EF4-FFF2-40B4-BE49-F238E27FC236}">
                      <a16:creationId xmlns:a16="http://schemas.microsoft.com/office/drawing/2014/main" id="{78801CE4-19CF-480D-A3E5-E84E4FB4496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4" name="CellPhone_E8EA">
                <a:extLst>
                  <a:ext uri="{FF2B5EF4-FFF2-40B4-BE49-F238E27FC236}">
                    <a16:creationId xmlns:a16="http://schemas.microsoft.com/office/drawing/2014/main" id="{B549513F-E890-49E1-AF94-02FA8C78700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5" name="Straight Connector 244">
                <a:extLst>
                  <a:ext uri="{FF2B5EF4-FFF2-40B4-BE49-F238E27FC236}">
                    <a16:creationId xmlns:a16="http://schemas.microsoft.com/office/drawing/2014/main" id="{82777517-BC33-494C-8932-5CCECFDE1B78}"/>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A8192FA0-3084-4216-B3EA-39DF8DB0FEF6}"/>
                </a:ext>
              </a:extLst>
            </p:cNvPr>
            <p:cNvGrpSpPr/>
            <p:nvPr/>
          </p:nvGrpSpPr>
          <p:grpSpPr>
            <a:xfrm>
              <a:off x="2173867" y="2309875"/>
              <a:ext cx="426956" cy="327217"/>
              <a:chOff x="7398246" y="1610486"/>
              <a:chExt cx="498447" cy="382007"/>
            </a:xfrm>
          </p:grpSpPr>
          <p:sp>
            <p:nvSpPr>
              <p:cNvPr id="227" name="monitor">
                <a:extLst>
                  <a:ext uri="{FF2B5EF4-FFF2-40B4-BE49-F238E27FC236}">
                    <a16:creationId xmlns:a16="http://schemas.microsoft.com/office/drawing/2014/main" id="{E57251C4-90B2-4D31-8A7A-50DC8BCBC18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8" name="Rectangle 227">
                <a:extLst>
                  <a:ext uri="{FF2B5EF4-FFF2-40B4-BE49-F238E27FC236}">
                    <a16:creationId xmlns:a16="http://schemas.microsoft.com/office/drawing/2014/main" id="{FD0B998E-02F1-442E-9E5B-E052BC91BB9D}"/>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7" name="Group 11">
                <a:extLst>
                  <a:ext uri="{FF2B5EF4-FFF2-40B4-BE49-F238E27FC236}">
                    <a16:creationId xmlns:a16="http://schemas.microsoft.com/office/drawing/2014/main" id="{C6057FF3-7574-4CEC-AD0D-8FD15A8F6630}"/>
                  </a:ext>
                </a:extLst>
              </p:cNvPr>
              <p:cNvGrpSpPr>
                <a:grpSpLocks noChangeAspect="1"/>
              </p:cNvGrpSpPr>
              <p:nvPr/>
            </p:nvGrpSpPr>
            <p:grpSpPr bwMode="auto">
              <a:xfrm>
                <a:off x="7581678" y="1714920"/>
                <a:ext cx="111860" cy="111860"/>
                <a:chOff x="5664" y="1835"/>
                <a:chExt cx="73" cy="73"/>
              </a:xfrm>
              <a:solidFill>
                <a:srgbClr val="FFFFFF"/>
              </a:solidFill>
            </p:grpSpPr>
            <p:sp>
              <p:nvSpPr>
                <p:cNvPr id="238" name="Freeform 12">
                  <a:extLst>
                    <a:ext uri="{FF2B5EF4-FFF2-40B4-BE49-F238E27FC236}">
                      <a16:creationId xmlns:a16="http://schemas.microsoft.com/office/drawing/2014/main" id="{6CAC7C7E-DC0B-47B1-942F-307D6FADFA6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9" name="Freeform 13">
                  <a:extLst>
                    <a:ext uri="{FF2B5EF4-FFF2-40B4-BE49-F238E27FC236}">
                      <a16:creationId xmlns:a16="http://schemas.microsoft.com/office/drawing/2014/main" id="{A57813AB-2CBB-46BC-A984-503465551EBF}"/>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0" name="Freeform 14">
                  <a:extLst>
                    <a:ext uri="{FF2B5EF4-FFF2-40B4-BE49-F238E27FC236}">
                      <a16:creationId xmlns:a16="http://schemas.microsoft.com/office/drawing/2014/main" id="{21031152-58D5-41ED-BC32-6A056A369E56}"/>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1" name="Freeform 15">
                  <a:extLst>
                    <a:ext uri="{FF2B5EF4-FFF2-40B4-BE49-F238E27FC236}">
                      <a16:creationId xmlns:a16="http://schemas.microsoft.com/office/drawing/2014/main" id="{65D7260C-EF03-4C7D-BBE0-47A80D2FCFF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444B7CD9-4D66-44FE-9912-B8BD296E0C8A}"/>
                </a:ext>
              </a:extLst>
            </p:cNvPr>
            <p:cNvGrpSpPr/>
            <p:nvPr/>
          </p:nvGrpSpPr>
          <p:grpSpPr>
            <a:xfrm>
              <a:off x="1724250" y="2490343"/>
              <a:ext cx="197936" cy="197936"/>
              <a:chOff x="1724250" y="2490343"/>
              <a:chExt cx="197936" cy="197936"/>
            </a:xfrm>
          </p:grpSpPr>
          <p:sp>
            <p:nvSpPr>
              <p:cNvPr id="225" name="Oval 224">
                <a:extLst>
                  <a:ext uri="{FF2B5EF4-FFF2-40B4-BE49-F238E27FC236}">
                    <a16:creationId xmlns:a16="http://schemas.microsoft.com/office/drawing/2014/main" id="{5FBD6AA2-F83D-43B2-897E-1A610420291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Commitments_EC4D">
                <a:extLst>
                  <a:ext uri="{FF2B5EF4-FFF2-40B4-BE49-F238E27FC236}">
                    <a16:creationId xmlns:a16="http://schemas.microsoft.com/office/drawing/2014/main" id="{7C1DCC8F-5CA1-41AA-8B64-6A0A141E7DD7}"/>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8" name="Group 297">
            <a:extLst>
              <a:ext uri="{FF2B5EF4-FFF2-40B4-BE49-F238E27FC236}">
                <a16:creationId xmlns:a16="http://schemas.microsoft.com/office/drawing/2014/main" id="{3897E47D-04F7-4E6A-94AA-DF2BA8E44F87}"/>
              </a:ext>
            </a:extLst>
          </p:cNvPr>
          <p:cNvGrpSpPr/>
          <p:nvPr/>
        </p:nvGrpSpPr>
        <p:grpSpPr>
          <a:xfrm>
            <a:off x="4871628" y="1319480"/>
            <a:ext cx="1828002" cy="547384"/>
            <a:chOff x="4546063" y="1319480"/>
            <a:chExt cx="1828002" cy="547384"/>
          </a:xfrm>
        </p:grpSpPr>
        <p:sp>
          <p:nvSpPr>
            <p:cNvPr id="299" name="Rectangle 298">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2A2AACA0-BD6B-46C8-9443-28B90BDF2C18}"/>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00" name="Picture 299">
              <a:extLst>
                <a:ext uri="{FF2B5EF4-FFF2-40B4-BE49-F238E27FC236}">
                  <a16:creationId xmlns:a16="http://schemas.microsoft.com/office/drawing/2014/main" id="{4E0D7494-18E3-4CE4-81E0-0E5B1CDD85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01" name="Picture 300">
              <a:extLst>
                <a:ext uri="{FF2B5EF4-FFF2-40B4-BE49-F238E27FC236}">
                  <a16:creationId xmlns:a16="http://schemas.microsoft.com/office/drawing/2014/main" id="{FD8E8D3F-E70E-4707-8139-AF8A820F97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02" name="Picture 301">
              <a:extLst>
                <a:ext uri="{FF2B5EF4-FFF2-40B4-BE49-F238E27FC236}">
                  <a16:creationId xmlns:a16="http://schemas.microsoft.com/office/drawing/2014/main" id="{6E0B7B31-ABCD-4EF9-AF56-8D1DCBC4A2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04" name="Picture 303">
              <a:extLst>
                <a:ext uri="{FF2B5EF4-FFF2-40B4-BE49-F238E27FC236}">
                  <a16:creationId xmlns:a16="http://schemas.microsoft.com/office/drawing/2014/main" id="{FFCC9561-73AD-4477-B9A5-CBF9FC93D3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05" name="Group 304">
              <a:extLst>
                <a:ext uri="{FF2B5EF4-FFF2-40B4-BE49-F238E27FC236}">
                  <a16:creationId xmlns:a16="http://schemas.microsoft.com/office/drawing/2014/main" id="{6E0FB7FE-33C0-4152-94FF-030255A186DF}"/>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12" name="Oval 311">
                <a:extLst>
                  <a:ext uri="{FF2B5EF4-FFF2-40B4-BE49-F238E27FC236}">
                    <a16:creationId xmlns:a16="http://schemas.microsoft.com/office/drawing/2014/main" id="{6386707F-42B3-46C1-8366-4DA80F6E1CD9}"/>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Oval 312">
                <a:extLst>
                  <a:ext uri="{FF2B5EF4-FFF2-40B4-BE49-F238E27FC236}">
                    <a16:creationId xmlns:a16="http://schemas.microsoft.com/office/drawing/2014/main" id="{BB096CF8-88A3-4356-AA45-4D85210D0268}"/>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Oval 313">
                <a:extLst>
                  <a:ext uri="{FF2B5EF4-FFF2-40B4-BE49-F238E27FC236}">
                    <a16:creationId xmlns:a16="http://schemas.microsoft.com/office/drawing/2014/main" id="{63AFBBA0-45E3-4D6F-BE17-38DB355B1D1E}"/>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6" name="Picture 305">
              <a:extLst>
                <a:ext uri="{FF2B5EF4-FFF2-40B4-BE49-F238E27FC236}">
                  <a16:creationId xmlns:a16="http://schemas.microsoft.com/office/drawing/2014/main" id="{1A9CDA24-7C2C-4DAB-B957-99EE20846C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07" name="Picture 306">
              <a:extLst>
                <a:ext uri="{FF2B5EF4-FFF2-40B4-BE49-F238E27FC236}">
                  <a16:creationId xmlns:a16="http://schemas.microsoft.com/office/drawing/2014/main" id="{908B9DC7-C340-419D-A73F-C1E22AF580F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08" name="Picture 307">
              <a:extLst>
                <a:ext uri="{FF2B5EF4-FFF2-40B4-BE49-F238E27FC236}">
                  <a16:creationId xmlns:a16="http://schemas.microsoft.com/office/drawing/2014/main" id="{AF2FF8D1-E5E5-4156-A90F-6223EF46EC4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09" name="Picture 308">
              <a:extLst>
                <a:ext uri="{FF2B5EF4-FFF2-40B4-BE49-F238E27FC236}">
                  <a16:creationId xmlns:a16="http://schemas.microsoft.com/office/drawing/2014/main" id="{14A5EC54-23D6-4CF6-97AD-C3DDAD4E3C7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10" name="TextBox 309">
              <a:extLst>
                <a:ext uri="{FF2B5EF4-FFF2-40B4-BE49-F238E27FC236}">
                  <a16:creationId xmlns:a16="http://schemas.microsoft.com/office/drawing/2014/main" id="{DDB0318F-9F7F-42F5-B58F-8586623F75AA}"/>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311" name="TextBox 310">
              <a:extLst>
                <a:ext uri="{FF2B5EF4-FFF2-40B4-BE49-F238E27FC236}">
                  <a16:creationId xmlns:a16="http://schemas.microsoft.com/office/drawing/2014/main" id="{970CE18B-9E77-405E-BE64-427E79705E43}"/>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pic>
        <p:nvPicPr>
          <p:cNvPr id="315" name="!! Graphic 314">
            <a:extLst>
              <a:ext uri="{FF2B5EF4-FFF2-40B4-BE49-F238E27FC236}">
                <a16:creationId xmlns:a16="http://schemas.microsoft.com/office/drawing/2014/main" id="{9661CB15-C380-41BD-A43B-B7F543E3BF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190008"/>
            <a:ext cx="196950" cy="182880"/>
          </a:xfrm>
          <a:prstGeom prst="rect">
            <a:avLst/>
          </a:prstGeom>
        </p:spPr>
      </p:pic>
      <p:sp>
        <p:nvSpPr>
          <p:cNvPr id="317" name="Manufacturing_E99C" title="Icon of a robotic arm">
            <a:extLst>
              <a:ext uri="{FF2B5EF4-FFF2-40B4-BE49-F238E27FC236}">
                <a16:creationId xmlns:a16="http://schemas.microsoft.com/office/drawing/2014/main" id="{039E387A-713F-402B-8DC1-8D6F8D2C9BAD}"/>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8" name="Beaker_F196" title="Icon of a scientific flask with liquid in it">
            <a:extLst>
              <a:ext uri="{FF2B5EF4-FFF2-40B4-BE49-F238E27FC236}">
                <a16:creationId xmlns:a16="http://schemas.microsoft.com/office/drawing/2014/main" id="{1B4C301A-677E-4EBE-BDF1-2812A3F61120}"/>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9" name="printer" title="Icon of a printer">
            <a:extLst>
              <a:ext uri="{FF2B5EF4-FFF2-40B4-BE49-F238E27FC236}">
                <a16:creationId xmlns:a16="http://schemas.microsoft.com/office/drawing/2014/main" id="{0AC40EC9-4ACE-4E8A-9EC6-416F651F6001}"/>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Money_3" title="Icon of a dollar sign">
            <a:extLst>
              <a:ext uri="{FF2B5EF4-FFF2-40B4-BE49-F238E27FC236}">
                <a16:creationId xmlns:a16="http://schemas.microsoft.com/office/drawing/2014/main" id="{FA39C198-8A70-4100-9C0A-332CB22BF646}"/>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332BA52F-85D8-4E3D-BAE3-046655B4B945}"/>
              </a:ext>
            </a:extLst>
          </p:cNvPr>
          <p:cNvGrpSpPr/>
          <p:nvPr/>
        </p:nvGrpSpPr>
        <p:grpSpPr>
          <a:xfrm>
            <a:off x="7513058" y="5439633"/>
            <a:ext cx="370338" cy="611980"/>
            <a:chOff x="7513058" y="5677627"/>
            <a:chExt cx="370338" cy="611980"/>
          </a:xfrm>
        </p:grpSpPr>
        <p:grpSp>
          <p:nvGrpSpPr>
            <p:cNvPr id="281" name="Group 280">
              <a:extLst>
                <a:ext uri="{FF2B5EF4-FFF2-40B4-BE49-F238E27FC236}">
                  <a16:creationId xmlns:a16="http://schemas.microsoft.com/office/drawing/2014/main" id="{1289CC9A-D20B-434C-96A0-2D8CB52079DF}"/>
                </a:ext>
              </a:extLst>
            </p:cNvPr>
            <p:cNvGrpSpPr/>
            <p:nvPr/>
          </p:nvGrpSpPr>
          <p:grpSpPr>
            <a:xfrm>
              <a:off x="7513058" y="5961835"/>
              <a:ext cx="370338" cy="327772"/>
              <a:chOff x="4723767" y="3080378"/>
              <a:chExt cx="439858" cy="389301"/>
            </a:xfrm>
          </p:grpSpPr>
          <p:pic>
            <p:nvPicPr>
              <p:cNvPr id="282" name="Picture 281">
                <a:extLst>
                  <a:ext uri="{FF2B5EF4-FFF2-40B4-BE49-F238E27FC236}">
                    <a16:creationId xmlns:a16="http://schemas.microsoft.com/office/drawing/2014/main" id="{304FC0AC-C8CC-4FD3-87E6-F61CE9483A21}"/>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83" name="Group 282">
                <a:extLst>
                  <a:ext uri="{FF2B5EF4-FFF2-40B4-BE49-F238E27FC236}">
                    <a16:creationId xmlns:a16="http://schemas.microsoft.com/office/drawing/2014/main" id="{FB8DF23A-C6C0-45C5-B9A9-A29C43D6D925}"/>
                  </a:ext>
                </a:extLst>
              </p:cNvPr>
              <p:cNvGrpSpPr/>
              <p:nvPr/>
            </p:nvGrpSpPr>
            <p:grpSpPr>
              <a:xfrm>
                <a:off x="4723767" y="3080378"/>
                <a:ext cx="439858" cy="389301"/>
                <a:chOff x="3131835" y="4047725"/>
                <a:chExt cx="439858" cy="389301"/>
              </a:xfrm>
            </p:grpSpPr>
            <p:grpSp>
              <p:nvGrpSpPr>
                <p:cNvPr id="284" name="Group 283">
                  <a:extLst>
                    <a:ext uri="{FF2B5EF4-FFF2-40B4-BE49-F238E27FC236}">
                      <a16:creationId xmlns:a16="http://schemas.microsoft.com/office/drawing/2014/main" id="{1B0DD99C-853C-4FF7-8B5C-DCD5AA1344C6}"/>
                    </a:ext>
                  </a:extLst>
                </p:cNvPr>
                <p:cNvGrpSpPr/>
                <p:nvPr/>
              </p:nvGrpSpPr>
              <p:grpSpPr>
                <a:xfrm>
                  <a:off x="3131835" y="4047725"/>
                  <a:ext cx="182560" cy="348911"/>
                  <a:chOff x="2136298" y="4226790"/>
                  <a:chExt cx="196678" cy="375893"/>
                </a:xfrm>
              </p:grpSpPr>
              <p:sp>
                <p:nvSpPr>
                  <p:cNvPr id="288" name="Rectangle 287">
                    <a:extLst>
                      <a:ext uri="{FF2B5EF4-FFF2-40B4-BE49-F238E27FC236}">
                        <a16:creationId xmlns:a16="http://schemas.microsoft.com/office/drawing/2014/main" id="{9FF9E94C-7220-4CCE-BBA1-69EBC666F62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server">
                    <a:extLst>
                      <a:ext uri="{FF2B5EF4-FFF2-40B4-BE49-F238E27FC236}">
                        <a16:creationId xmlns:a16="http://schemas.microsoft.com/office/drawing/2014/main" id="{E6B46506-2B68-42F0-9DD8-D33E339857B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85" name="Oval 284">
                  <a:extLst>
                    <a:ext uri="{FF2B5EF4-FFF2-40B4-BE49-F238E27FC236}">
                      <a16:creationId xmlns:a16="http://schemas.microsoft.com/office/drawing/2014/main" id="{69BB53AD-7542-4213-BA41-581FE4CC0D44}"/>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6" name="Picture 285">
                  <a:extLst>
                    <a:ext uri="{FF2B5EF4-FFF2-40B4-BE49-F238E27FC236}">
                      <a16:creationId xmlns:a16="http://schemas.microsoft.com/office/drawing/2014/main" id="{6AF865B2-002C-407D-98B5-32152E0261E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7" name="Freeform 6">
                  <a:extLst>
                    <a:ext uri="{FF2B5EF4-FFF2-40B4-BE49-F238E27FC236}">
                      <a16:creationId xmlns:a16="http://schemas.microsoft.com/office/drawing/2014/main" id="{7437260F-5407-495A-BD4E-66B233F17C4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21" name="money_2" title="Icon of a dollar sign with an arrow around it pointing clockwise">
              <a:extLst>
                <a:ext uri="{FF2B5EF4-FFF2-40B4-BE49-F238E27FC236}">
                  <a16:creationId xmlns:a16="http://schemas.microsoft.com/office/drawing/2014/main" id="{D8A00BC6-1FCF-448B-A4FE-DF0DB94A5AC0}"/>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9810F9C4-C79F-49C8-8332-AC91F6885937}"/>
              </a:ext>
            </a:extLst>
          </p:cNvPr>
          <p:cNvGrpSpPr/>
          <p:nvPr/>
        </p:nvGrpSpPr>
        <p:grpSpPr>
          <a:xfrm>
            <a:off x="8286291" y="5426687"/>
            <a:ext cx="769392" cy="608251"/>
            <a:chOff x="8286291" y="5664681"/>
            <a:chExt cx="769392" cy="608251"/>
          </a:xfrm>
        </p:grpSpPr>
        <p:sp>
          <p:nvSpPr>
            <p:cNvPr id="323" name="IoT" title="Icon of five circles that all connect to a center circle">
              <a:extLst>
                <a:ext uri="{FF2B5EF4-FFF2-40B4-BE49-F238E27FC236}">
                  <a16:creationId xmlns:a16="http://schemas.microsoft.com/office/drawing/2014/main" id="{437BCAFD-7F09-49C5-A010-6959D73C8676}"/>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EF6EF09-9842-42E9-A475-7531D3143E68}"/>
                </a:ext>
              </a:extLst>
            </p:cNvPr>
            <p:cNvGrpSpPr/>
            <p:nvPr/>
          </p:nvGrpSpPr>
          <p:grpSpPr>
            <a:xfrm>
              <a:off x="8286291" y="6019187"/>
              <a:ext cx="263113" cy="252728"/>
              <a:chOff x="8685564" y="6019187"/>
              <a:chExt cx="263113" cy="252728"/>
            </a:xfrm>
          </p:grpSpPr>
          <p:sp>
            <p:nvSpPr>
              <p:cNvPr id="331" name="Database_EFC7" title="Icon of a cylinder">
                <a:extLst>
                  <a:ext uri="{FF2B5EF4-FFF2-40B4-BE49-F238E27FC236}">
                    <a16:creationId xmlns:a16="http://schemas.microsoft.com/office/drawing/2014/main" id="{35A66A46-A019-4CCC-A32A-A1DBB3DB365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2" name="Database_EFC7" title="Icon of a cylinder">
                <a:extLst>
                  <a:ext uri="{FF2B5EF4-FFF2-40B4-BE49-F238E27FC236}">
                    <a16:creationId xmlns:a16="http://schemas.microsoft.com/office/drawing/2014/main" id="{E932A1AB-0983-4CD4-AC16-A2B595AF1743}"/>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8" name="Database_EFC7" title="Icon of a cylinder">
                <a:extLst>
                  <a:ext uri="{FF2B5EF4-FFF2-40B4-BE49-F238E27FC236}">
                    <a16:creationId xmlns:a16="http://schemas.microsoft.com/office/drawing/2014/main" id="{3A1818FE-BA3D-43A8-9E07-0024AFC7805C}"/>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0" name="Database_EFC7" title="Icon of a cylinder">
                <a:extLst>
                  <a:ext uri="{FF2B5EF4-FFF2-40B4-BE49-F238E27FC236}">
                    <a16:creationId xmlns:a16="http://schemas.microsoft.com/office/drawing/2014/main" id="{692C06AD-CCE8-42E4-BC87-4029A85052F7}"/>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2F90F72-4F79-479D-9031-C251D60162F5}"/>
                </a:ext>
              </a:extLst>
            </p:cNvPr>
            <p:cNvGrpSpPr/>
            <p:nvPr/>
          </p:nvGrpSpPr>
          <p:grpSpPr>
            <a:xfrm>
              <a:off x="8769825" y="5984247"/>
              <a:ext cx="285858" cy="288685"/>
              <a:chOff x="9163903" y="5979052"/>
              <a:chExt cx="285858" cy="288685"/>
            </a:xfrm>
          </p:grpSpPr>
          <p:sp>
            <p:nvSpPr>
              <p:cNvPr id="327" name="door" title="Icon of an open doorway">
                <a:extLst>
                  <a:ext uri="{FF2B5EF4-FFF2-40B4-BE49-F238E27FC236}">
                    <a16:creationId xmlns:a16="http://schemas.microsoft.com/office/drawing/2014/main" id="{0B4BA95B-B349-417F-9A4B-5AE6930D9A38}"/>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PaymentCard_E8C7" title="Icon of a credit card">
                <a:extLst>
                  <a:ext uri="{FF2B5EF4-FFF2-40B4-BE49-F238E27FC236}">
                    <a16:creationId xmlns:a16="http://schemas.microsoft.com/office/drawing/2014/main" id="{39A06CAD-5F6B-4DBD-8692-63D207DE3B03}"/>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71D5CB3-5F88-4806-B083-E4266571A82A}"/>
              </a:ext>
            </a:extLst>
          </p:cNvPr>
          <p:cNvGrpSpPr/>
          <p:nvPr/>
        </p:nvGrpSpPr>
        <p:grpSpPr>
          <a:xfrm>
            <a:off x="10497504" y="5683040"/>
            <a:ext cx="252179" cy="299978"/>
            <a:chOff x="10497504" y="5921034"/>
            <a:chExt cx="252179" cy="299978"/>
          </a:xfrm>
        </p:grpSpPr>
        <p:sp>
          <p:nvSpPr>
            <p:cNvPr id="12" name="Rectangle 11">
              <a:extLst>
                <a:ext uri="{FF2B5EF4-FFF2-40B4-BE49-F238E27FC236}">
                  <a16:creationId xmlns:a16="http://schemas.microsoft.com/office/drawing/2014/main" id="{FCF35909-31F5-479E-9085-8D8EF6DDA658}"/>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325" name="people_12" title="Icon of three people">
              <a:extLst>
                <a:ext uri="{FF2B5EF4-FFF2-40B4-BE49-F238E27FC236}">
                  <a16:creationId xmlns:a16="http://schemas.microsoft.com/office/drawing/2014/main" id="{14A52FDE-0B3D-473A-A9A3-0ABF633EE18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9A53A2F3-8D42-4027-B66D-E187E939F146}"/>
              </a:ext>
            </a:extLst>
          </p:cNvPr>
          <p:cNvSpPr/>
          <p:nvPr/>
        </p:nvSpPr>
        <p:spPr bwMode="auto">
          <a:xfrm>
            <a:off x="1167275" y="5453760"/>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a:t>
            </a:r>
            <a:r>
              <a:rPr kumimoji="0" lang="en-US" sz="11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56" name="TextBox 155">
            <a:extLst>
              <a:ext uri="{FF2B5EF4-FFF2-40B4-BE49-F238E27FC236}">
                <a16:creationId xmlns:a16="http://schemas.microsoft.com/office/drawing/2014/main" id="{D3D2B5CF-BCE9-4916-99F4-E4A4A63BBFFC}"/>
              </a:ext>
            </a:extLst>
          </p:cNvPr>
          <p:cNvSpPr txBox="1"/>
          <p:nvPr/>
        </p:nvSpPr>
        <p:spPr>
          <a:xfrm>
            <a:off x="10447850" y="129332"/>
            <a:ext cx="942232"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rPr>
              <a:t>Menu</a:t>
            </a:r>
          </a:p>
        </p:txBody>
      </p:sp>
      <p:grpSp>
        <p:nvGrpSpPr>
          <p:cNvPr id="158" name="Group 157">
            <a:extLst>
              <a:ext uri="{FF2B5EF4-FFF2-40B4-BE49-F238E27FC236}">
                <a16:creationId xmlns:a16="http://schemas.microsoft.com/office/drawing/2014/main" id="{DDDF6F44-66CD-474E-8EA5-21199CFAA19F}"/>
              </a:ext>
            </a:extLst>
          </p:cNvPr>
          <p:cNvGrpSpPr/>
          <p:nvPr/>
        </p:nvGrpSpPr>
        <p:grpSpPr>
          <a:xfrm rot="10800000">
            <a:off x="10303438" y="245877"/>
            <a:ext cx="275209" cy="275209"/>
            <a:chOff x="602504" y="1875589"/>
            <a:chExt cx="3154895" cy="3154895"/>
          </a:xfrm>
        </p:grpSpPr>
        <p:sp>
          <p:nvSpPr>
            <p:cNvPr id="159" name="Oval 158">
              <a:extLst>
                <a:ext uri="{FF2B5EF4-FFF2-40B4-BE49-F238E27FC236}">
                  <a16:creationId xmlns:a16="http://schemas.microsoft.com/office/drawing/2014/main" id="{E9CE6070-F84C-4C05-B5B4-58A48EC1C01A}"/>
                </a:ext>
              </a:extLst>
            </p:cNvPr>
            <p:cNvSpPr/>
            <p:nvPr/>
          </p:nvSpPr>
          <p:spPr bwMode="auto">
            <a:xfrm>
              <a:off x="602504" y="1875589"/>
              <a:ext cx="3154895" cy="3154895"/>
            </a:xfrm>
            <a:prstGeom prst="ellipse">
              <a:avLst/>
            </a:prstGeom>
            <a:solidFill>
              <a:schemeClr val="accent1"/>
            </a:solidFill>
            <a:ln>
              <a:noFill/>
              <a:headEnd type="none" w="med" len="med"/>
              <a:tailEnd type="none" w="med" len="med"/>
            </a:ln>
            <a:effectLst>
              <a:outerShdw blurRad="1778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arrow" title="Icon of an arrow">
              <a:extLst>
                <a:ext uri="{FF2B5EF4-FFF2-40B4-BE49-F238E27FC236}">
                  <a16:creationId xmlns:a16="http://schemas.microsoft.com/office/drawing/2014/main" id="{8DDC2E9C-DF02-463F-ABE0-B1A431532F7D}"/>
                </a:ext>
              </a:extLst>
            </p:cNvPr>
            <p:cNvSpPr>
              <a:spLocks noChangeAspect="1" noEditPoints="1"/>
            </p:cNvSpPr>
            <p:nvPr/>
          </p:nvSpPr>
          <p:spPr bwMode="auto">
            <a:xfrm>
              <a:off x="1255875" y="2565083"/>
              <a:ext cx="1872462" cy="17278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18DBC9A5-94E5-42C0-A090-0EDCCEE2084B}"/>
                  </a:ext>
                </a:extLst>
              </p:cNvPr>
              <p:cNvGraphicFramePr>
                <a:graphicFrameLocks noChangeAspect="1"/>
              </p:cNvGraphicFramePr>
              <p:nvPr>
                <p:extLst>
                  <p:ext uri="{D42A27DB-BD31-4B8C-83A1-F6EECF244321}">
                    <p14:modId xmlns:p14="http://schemas.microsoft.com/office/powerpoint/2010/main" val="2905163380"/>
                  </p:ext>
                </p:extLst>
              </p:nvPr>
            </p:nvGraphicFramePr>
            <p:xfrm>
              <a:off x="11208497" y="137804"/>
              <a:ext cx="823440" cy="463185"/>
            </p:xfrm>
            <a:graphic>
              <a:graphicData uri="http://schemas.microsoft.com/office/powerpoint/2016/slidezoom">
                <pslz:sldZm>
                  <pslz:sldZmObj sldId="2123259245" cId="2940792">
                    <pslz:zmPr id="{4554E46A-5410-4E6E-835B-F427A62A253F}" returnToParent="0" transitionDur="1000">
                      <p166:blipFill xmlns:p166="http://schemas.microsoft.com/office/powerpoint/2016/6/main">
                        <a:blip r:embed="rId19"/>
                        <a:stretch>
                          <a:fillRect/>
                        </a:stretch>
                      </p166:blipFill>
                      <p166:spPr xmlns:p166="http://schemas.microsoft.com/office/powerpoint/2016/6/main">
                        <a:xfrm>
                          <a:off x="0" y="0"/>
                          <a:ext cx="823440" cy="46318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166:spPr>
                    </pslz:zmPr>
                  </pslz:sldZmObj>
                </pslz:sldZm>
              </a:graphicData>
            </a:graphic>
          </p:graphicFrame>
        </mc:Choice>
        <mc:Fallback>
          <p:pic>
            <p:nvPicPr>
              <p:cNvPr id="3" name="Slide Zoom 2">
                <a:extLst>
                  <a:ext uri="{FF2B5EF4-FFF2-40B4-BE49-F238E27FC236}">
                    <a16:creationId xmlns:a16="http://schemas.microsoft.com/office/drawing/2014/main" id="{18DBC9A5-94E5-42C0-A090-0EDCCEE2084B}"/>
                  </a:ext>
                </a:extLst>
              </p:cNvPr>
              <p:cNvPicPr>
                <a:picLocks noGrp="1" noRot="1" noChangeAspect="1" noMove="1" noResize="1" noEditPoints="1" noAdjustHandles="1" noChangeArrowheads="1" noChangeShapeType="1"/>
              </p:cNvPicPr>
              <p:nvPr/>
            </p:nvPicPr>
            <p:blipFill>
              <a:blip r:embed="rId19"/>
              <a:stretch>
                <a:fillRect/>
              </a:stretch>
            </p:blipFill>
            <p:spPr>
              <a:xfrm>
                <a:off x="11208497" y="137804"/>
                <a:ext cx="823440" cy="46318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pic>
        </mc:Fallback>
      </mc:AlternateContent>
    </p:spTree>
    <p:extLst>
      <p:ext uri="{BB962C8B-B14F-4D97-AF65-F5344CB8AC3E}">
        <p14:creationId xmlns:p14="http://schemas.microsoft.com/office/powerpoint/2010/main" val="403820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78" name="Rectangle: Rounded Corners 177">
            <a:extLst>
              <a:ext uri="{FF2B5EF4-FFF2-40B4-BE49-F238E27FC236}">
                <a16:creationId xmlns:a16="http://schemas.microsoft.com/office/drawing/2014/main" id="{7C4EF8CE-47B1-464D-AB4D-E34126456381}"/>
              </a:ext>
            </a:extLst>
          </p:cNvPr>
          <p:cNvSpPr/>
          <p:nvPr/>
        </p:nvSpPr>
        <p:spPr bwMode="auto">
          <a:xfrm>
            <a:off x="3401170" y="5304833"/>
            <a:ext cx="8035223"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97" name="Straight Connector 196">
            <a:extLst>
              <a:ext uri="{FF2B5EF4-FFF2-40B4-BE49-F238E27FC236}">
                <a16:creationId xmlns:a16="http://schemas.microsoft.com/office/drawing/2014/main" id="{C8D1C52D-DC7A-4236-94F1-BFA73F6D017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214" name="Straight Connector 213">
            <a:extLst>
              <a:ext uri="{FF2B5EF4-FFF2-40B4-BE49-F238E27FC236}">
                <a16:creationId xmlns:a16="http://schemas.microsoft.com/office/drawing/2014/main" id="{48E24F03-450E-4205-8DBC-AEA240C0CC8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6" name="Straight Connector 215">
            <a:extLst>
              <a:ext uri="{FF2B5EF4-FFF2-40B4-BE49-F238E27FC236}">
                <a16:creationId xmlns:a16="http://schemas.microsoft.com/office/drawing/2014/main" id="{6D8712B0-BB44-44F8-B1DE-C6BC88C8500C}"/>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7" name="Straight Connector 216">
            <a:extLst>
              <a:ext uri="{FF2B5EF4-FFF2-40B4-BE49-F238E27FC236}">
                <a16:creationId xmlns:a16="http://schemas.microsoft.com/office/drawing/2014/main" id="{6C7A28A0-391B-4BBD-B140-C99BA7A50E7D}"/>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18" name="Graphic 217">
            <a:extLst>
              <a:ext uri="{FF2B5EF4-FFF2-40B4-BE49-F238E27FC236}">
                <a16:creationId xmlns:a16="http://schemas.microsoft.com/office/drawing/2014/main" id="{AE390450-891B-495C-B0BF-81FC5EFB1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220" name="Group 219">
            <a:extLst>
              <a:ext uri="{FF2B5EF4-FFF2-40B4-BE49-F238E27FC236}">
                <a16:creationId xmlns:a16="http://schemas.microsoft.com/office/drawing/2014/main" id="{6F710F41-E0C1-43B7-823F-A18B0ACAFFF0}"/>
              </a:ext>
            </a:extLst>
          </p:cNvPr>
          <p:cNvGrpSpPr/>
          <p:nvPr/>
        </p:nvGrpSpPr>
        <p:grpSpPr>
          <a:xfrm>
            <a:off x="6154055" y="5701971"/>
            <a:ext cx="370338" cy="327772"/>
            <a:chOff x="4723767" y="3080378"/>
            <a:chExt cx="439858" cy="389301"/>
          </a:xfrm>
        </p:grpSpPr>
        <p:pic>
          <p:nvPicPr>
            <p:cNvPr id="221" name="Picture 220">
              <a:extLst>
                <a:ext uri="{FF2B5EF4-FFF2-40B4-BE49-F238E27FC236}">
                  <a16:creationId xmlns:a16="http://schemas.microsoft.com/office/drawing/2014/main" id="{6594828E-303D-4266-9083-842F9AEFAE8B}"/>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2" name="Group 221">
              <a:extLst>
                <a:ext uri="{FF2B5EF4-FFF2-40B4-BE49-F238E27FC236}">
                  <a16:creationId xmlns:a16="http://schemas.microsoft.com/office/drawing/2014/main" id="{6B5AB24B-8EF7-4D86-8524-C3C87E080AE2}"/>
                </a:ext>
              </a:extLst>
            </p:cNvPr>
            <p:cNvGrpSpPr/>
            <p:nvPr/>
          </p:nvGrpSpPr>
          <p:grpSpPr>
            <a:xfrm>
              <a:off x="4723767" y="3080378"/>
              <a:ext cx="439858" cy="389301"/>
              <a:chOff x="3131835" y="4047725"/>
              <a:chExt cx="439858" cy="389301"/>
            </a:xfrm>
          </p:grpSpPr>
          <p:grpSp>
            <p:nvGrpSpPr>
              <p:cNvPr id="223" name="Group 222">
                <a:extLst>
                  <a:ext uri="{FF2B5EF4-FFF2-40B4-BE49-F238E27FC236}">
                    <a16:creationId xmlns:a16="http://schemas.microsoft.com/office/drawing/2014/main" id="{837CB17F-0023-4B21-8D7A-982DC0134614}"/>
                  </a:ext>
                </a:extLst>
              </p:cNvPr>
              <p:cNvGrpSpPr/>
              <p:nvPr/>
            </p:nvGrpSpPr>
            <p:grpSpPr>
              <a:xfrm>
                <a:off x="3131835" y="4047725"/>
                <a:ext cx="182560" cy="348911"/>
                <a:chOff x="2136298" y="4226790"/>
                <a:chExt cx="196678" cy="375893"/>
              </a:xfrm>
            </p:grpSpPr>
            <p:sp>
              <p:nvSpPr>
                <p:cNvPr id="227" name="Rectangle 226">
                  <a:extLst>
                    <a:ext uri="{FF2B5EF4-FFF2-40B4-BE49-F238E27FC236}">
                      <a16:creationId xmlns:a16="http://schemas.microsoft.com/office/drawing/2014/main" id="{680BAEEE-8C4F-4A1F-8831-8EE82D37A9F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server">
                  <a:extLst>
                    <a:ext uri="{FF2B5EF4-FFF2-40B4-BE49-F238E27FC236}">
                      <a16:creationId xmlns:a16="http://schemas.microsoft.com/office/drawing/2014/main" id="{84F44BA2-88C5-41BD-82C4-D914E075A2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4" name="Oval 223">
                <a:extLst>
                  <a:ext uri="{FF2B5EF4-FFF2-40B4-BE49-F238E27FC236}">
                    <a16:creationId xmlns:a16="http://schemas.microsoft.com/office/drawing/2014/main" id="{6175DC23-7CCC-4F10-BD5A-80CC9240CC0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E915D24A-1787-4CD8-8E66-5E10DCF439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26" name="Freeform 6">
                <a:extLst>
                  <a:ext uri="{FF2B5EF4-FFF2-40B4-BE49-F238E27FC236}">
                    <a16:creationId xmlns:a16="http://schemas.microsoft.com/office/drawing/2014/main" id="{1BA8F6EB-484E-4599-914D-737D001C6F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8" name="Group 247">
            <a:extLst>
              <a:ext uri="{FF2B5EF4-FFF2-40B4-BE49-F238E27FC236}">
                <a16:creationId xmlns:a16="http://schemas.microsoft.com/office/drawing/2014/main" id="{AE71888F-F726-47AE-823D-C11FC2308575}"/>
              </a:ext>
            </a:extLst>
          </p:cNvPr>
          <p:cNvGrpSpPr/>
          <p:nvPr/>
        </p:nvGrpSpPr>
        <p:grpSpPr>
          <a:xfrm>
            <a:off x="6798396" y="5712906"/>
            <a:ext cx="370338" cy="327772"/>
            <a:chOff x="4723767" y="3080378"/>
            <a:chExt cx="439858" cy="389301"/>
          </a:xfrm>
        </p:grpSpPr>
        <p:pic>
          <p:nvPicPr>
            <p:cNvPr id="249" name="Picture 248">
              <a:extLst>
                <a:ext uri="{FF2B5EF4-FFF2-40B4-BE49-F238E27FC236}">
                  <a16:creationId xmlns:a16="http://schemas.microsoft.com/office/drawing/2014/main" id="{4C702919-E614-4528-918B-A1FCB85C5CD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50" name="Group 249">
              <a:extLst>
                <a:ext uri="{FF2B5EF4-FFF2-40B4-BE49-F238E27FC236}">
                  <a16:creationId xmlns:a16="http://schemas.microsoft.com/office/drawing/2014/main" id="{ECC49ABA-7DF0-497C-8EAD-72649ECFC0DE}"/>
                </a:ext>
              </a:extLst>
            </p:cNvPr>
            <p:cNvGrpSpPr/>
            <p:nvPr/>
          </p:nvGrpSpPr>
          <p:grpSpPr>
            <a:xfrm>
              <a:off x="4723767" y="3080378"/>
              <a:ext cx="439858" cy="389301"/>
              <a:chOff x="3131835" y="4047725"/>
              <a:chExt cx="439858" cy="389301"/>
            </a:xfrm>
          </p:grpSpPr>
          <p:grpSp>
            <p:nvGrpSpPr>
              <p:cNvPr id="251" name="Group 250">
                <a:extLst>
                  <a:ext uri="{FF2B5EF4-FFF2-40B4-BE49-F238E27FC236}">
                    <a16:creationId xmlns:a16="http://schemas.microsoft.com/office/drawing/2014/main" id="{5AD1BFE3-AC66-45C3-8FC9-7D00787CD273}"/>
                  </a:ext>
                </a:extLst>
              </p:cNvPr>
              <p:cNvGrpSpPr/>
              <p:nvPr/>
            </p:nvGrpSpPr>
            <p:grpSpPr>
              <a:xfrm>
                <a:off x="3131835" y="4047725"/>
                <a:ext cx="182560" cy="348911"/>
                <a:chOff x="2136298" y="4226790"/>
                <a:chExt cx="196678" cy="375893"/>
              </a:xfrm>
            </p:grpSpPr>
            <p:sp>
              <p:nvSpPr>
                <p:cNvPr id="255" name="Rectangle 254">
                  <a:extLst>
                    <a:ext uri="{FF2B5EF4-FFF2-40B4-BE49-F238E27FC236}">
                      <a16:creationId xmlns:a16="http://schemas.microsoft.com/office/drawing/2014/main" id="{39F6496F-B8E1-40DF-9D99-2A3E673A7F4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server">
                  <a:extLst>
                    <a:ext uri="{FF2B5EF4-FFF2-40B4-BE49-F238E27FC236}">
                      <a16:creationId xmlns:a16="http://schemas.microsoft.com/office/drawing/2014/main" id="{D904AD5A-9EF3-4827-9403-C599C8A248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2" name="Oval 251">
                <a:extLst>
                  <a:ext uri="{FF2B5EF4-FFF2-40B4-BE49-F238E27FC236}">
                    <a16:creationId xmlns:a16="http://schemas.microsoft.com/office/drawing/2014/main" id="{6A98C489-D18F-4AE2-8ADC-302A8D170D1A}"/>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Picture 252">
                <a:extLst>
                  <a:ext uri="{FF2B5EF4-FFF2-40B4-BE49-F238E27FC236}">
                    <a16:creationId xmlns:a16="http://schemas.microsoft.com/office/drawing/2014/main" id="{6DF798CC-8BD5-43B6-95A1-CF833BE15AB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54" name="Freeform 6">
                <a:extLst>
                  <a:ext uri="{FF2B5EF4-FFF2-40B4-BE49-F238E27FC236}">
                    <a16:creationId xmlns:a16="http://schemas.microsoft.com/office/drawing/2014/main" id="{91298E6E-6C2A-4914-8DFF-8C2A6719FF9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257" name="Straight Connector 256">
            <a:extLst>
              <a:ext uri="{FF2B5EF4-FFF2-40B4-BE49-F238E27FC236}">
                <a16:creationId xmlns:a16="http://schemas.microsoft.com/office/drawing/2014/main" id="{0EE57BFC-FCF1-4113-9927-D6F3EEA1A0B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258" name="Straight Connector 257">
            <a:extLst>
              <a:ext uri="{FF2B5EF4-FFF2-40B4-BE49-F238E27FC236}">
                <a16:creationId xmlns:a16="http://schemas.microsoft.com/office/drawing/2014/main" id="{C1DFBD4F-3047-4CAB-9048-BA29B7E5C243}"/>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259" name="Straight Connector 258">
            <a:extLst>
              <a:ext uri="{FF2B5EF4-FFF2-40B4-BE49-F238E27FC236}">
                <a16:creationId xmlns:a16="http://schemas.microsoft.com/office/drawing/2014/main" id="{1C5D9744-50B0-4306-8A31-A9356B9FF51C}"/>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0" name="Straight Connector 259">
            <a:extLst>
              <a:ext uri="{FF2B5EF4-FFF2-40B4-BE49-F238E27FC236}">
                <a16:creationId xmlns:a16="http://schemas.microsoft.com/office/drawing/2014/main" id="{ECF52424-46C8-4F26-AEE3-FC77C1C7E0C8}"/>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1" name="Straight Connector 260">
            <a:extLst>
              <a:ext uri="{FF2B5EF4-FFF2-40B4-BE49-F238E27FC236}">
                <a16:creationId xmlns:a16="http://schemas.microsoft.com/office/drawing/2014/main" id="{859643AF-9631-47BA-A601-17F1A8F81F1F}"/>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2" name="Straight Connector 261">
            <a:extLst>
              <a:ext uri="{FF2B5EF4-FFF2-40B4-BE49-F238E27FC236}">
                <a16:creationId xmlns:a16="http://schemas.microsoft.com/office/drawing/2014/main" id="{6F0C3D38-DD64-4E53-8192-3D4DE04D01CB}"/>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3" name="Straight Connector 262">
            <a:extLst>
              <a:ext uri="{FF2B5EF4-FFF2-40B4-BE49-F238E27FC236}">
                <a16:creationId xmlns:a16="http://schemas.microsoft.com/office/drawing/2014/main" id="{6F9985F5-FB8A-48A7-AB3B-874A28879623}"/>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268" name="Manufacturing_E99C" title="Icon of a robotic arm">
            <a:extLst>
              <a:ext uri="{FF2B5EF4-FFF2-40B4-BE49-F238E27FC236}">
                <a16:creationId xmlns:a16="http://schemas.microsoft.com/office/drawing/2014/main" id="{1B5DE0ED-D5B3-4BC0-9492-639B3D147C46}"/>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Beaker_F196" title="Icon of a scientific flask with liquid in it">
            <a:extLst>
              <a:ext uri="{FF2B5EF4-FFF2-40B4-BE49-F238E27FC236}">
                <a16:creationId xmlns:a16="http://schemas.microsoft.com/office/drawing/2014/main" id="{3D60F8DB-104E-4087-8AC0-7D8E055B01E1}"/>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printer" title="Icon of a printer">
            <a:extLst>
              <a:ext uri="{FF2B5EF4-FFF2-40B4-BE49-F238E27FC236}">
                <a16:creationId xmlns:a16="http://schemas.microsoft.com/office/drawing/2014/main" id="{5E9BF7FE-0943-47D7-B244-49695E5154D8}"/>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Money_3" title="Icon of a dollar sign">
            <a:extLst>
              <a:ext uri="{FF2B5EF4-FFF2-40B4-BE49-F238E27FC236}">
                <a16:creationId xmlns:a16="http://schemas.microsoft.com/office/drawing/2014/main" id="{1EAB8315-4CA3-4E10-B5F7-A55A2939D6E7}"/>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B6C69DC-BAA4-4EDE-A10B-DEF729F85498}"/>
              </a:ext>
            </a:extLst>
          </p:cNvPr>
          <p:cNvGrpSpPr/>
          <p:nvPr/>
        </p:nvGrpSpPr>
        <p:grpSpPr>
          <a:xfrm>
            <a:off x="7513058" y="5439633"/>
            <a:ext cx="370338" cy="611980"/>
            <a:chOff x="7513058" y="5677627"/>
            <a:chExt cx="370338" cy="611980"/>
          </a:xfrm>
        </p:grpSpPr>
        <p:grpSp>
          <p:nvGrpSpPr>
            <p:cNvPr id="273" name="Group 272">
              <a:extLst>
                <a:ext uri="{FF2B5EF4-FFF2-40B4-BE49-F238E27FC236}">
                  <a16:creationId xmlns:a16="http://schemas.microsoft.com/office/drawing/2014/main" id="{5341BC5F-26F9-4165-88A1-D94CBBD3A17B}"/>
                </a:ext>
              </a:extLst>
            </p:cNvPr>
            <p:cNvGrpSpPr/>
            <p:nvPr/>
          </p:nvGrpSpPr>
          <p:grpSpPr>
            <a:xfrm>
              <a:off x="7513058" y="5961835"/>
              <a:ext cx="370338" cy="327772"/>
              <a:chOff x="4723767" y="3080378"/>
              <a:chExt cx="439858" cy="389301"/>
            </a:xfrm>
          </p:grpSpPr>
          <p:pic>
            <p:nvPicPr>
              <p:cNvPr id="275" name="Picture 274">
                <a:extLst>
                  <a:ext uri="{FF2B5EF4-FFF2-40B4-BE49-F238E27FC236}">
                    <a16:creationId xmlns:a16="http://schemas.microsoft.com/office/drawing/2014/main" id="{826AA305-3938-48A4-861E-CD43EF563205}"/>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6" name="Group 275">
                <a:extLst>
                  <a:ext uri="{FF2B5EF4-FFF2-40B4-BE49-F238E27FC236}">
                    <a16:creationId xmlns:a16="http://schemas.microsoft.com/office/drawing/2014/main" id="{E335CCDE-B5A8-419B-A359-73127FDF5B9D}"/>
                  </a:ext>
                </a:extLst>
              </p:cNvPr>
              <p:cNvGrpSpPr/>
              <p:nvPr/>
            </p:nvGrpSpPr>
            <p:grpSpPr>
              <a:xfrm>
                <a:off x="4723767" y="3080378"/>
                <a:ext cx="439858" cy="389301"/>
                <a:chOff x="3131835" y="4047725"/>
                <a:chExt cx="439858" cy="389301"/>
              </a:xfrm>
            </p:grpSpPr>
            <p:grpSp>
              <p:nvGrpSpPr>
                <p:cNvPr id="277" name="Group 276">
                  <a:extLst>
                    <a:ext uri="{FF2B5EF4-FFF2-40B4-BE49-F238E27FC236}">
                      <a16:creationId xmlns:a16="http://schemas.microsoft.com/office/drawing/2014/main" id="{C00906F6-C195-4703-9B52-B0F4CE041B1A}"/>
                    </a:ext>
                  </a:extLst>
                </p:cNvPr>
                <p:cNvGrpSpPr/>
                <p:nvPr/>
              </p:nvGrpSpPr>
              <p:grpSpPr>
                <a:xfrm>
                  <a:off x="3131835" y="4047725"/>
                  <a:ext cx="182560" cy="348911"/>
                  <a:chOff x="2136298" y="4226790"/>
                  <a:chExt cx="196678" cy="375893"/>
                </a:xfrm>
              </p:grpSpPr>
              <p:sp>
                <p:nvSpPr>
                  <p:cNvPr id="281" name="Rectangle 280">
                    <a:extLst>
                      <a:ext uri="{FF2B5EF4-FFF2-40B4-BE49-F238E27FC236}">
                        <a16:creationId xmlns:a16="http://schemas.microsoft.com/office/drawing/2014/main" id="{2B1B7E67-92E0-45FC-AE98-DA62DD5CE09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server">
                    <a:extLst>
                      <a:ext uri="{FF2B5EF4-FFF2-40B4-BE49-F238E27FC236}">
                        <a16:creationId xmlns:a16="http://schemas.microsoft.com/office/drawing/2014/main" id="{97012D9C-6185-4C00-94E0-C6C1C0D34C7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8" name="Oval 277">
                  <a:extLst>
                    <a:ext uri="{FF2B5EF4-FFF2-40B4-BE49-F238E27FC236}">
                      <a16:creationId xmlns:a16="http://schemas.microsoft.com/office/drawing/2014/main" id="{484D61BE-88EF-40FF-B1ED-AFAB411EB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3464AE7-20E8-485C-A99F-36F086C0303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0" name="Freeform 6">
                  <a:extLst>
                    <a:ext uri="{FF2B5EF4-FFF2-40B4-BE49-F238E27FC236}">
                      <a16:creationId xmlns:a16="http://schemas.microsoft.com/office/drawing/2014/main" id="{A51318E2-1757-495A-9AB2-249E51FF01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74" name="money_2" title="Icon of a dollar sign with an arrow around it pointing clockwise">
              <a:extLst>
                <a:ext uri="{FF2B5EF4-FFF2-40B4-BE49-F238E27FC236}">
                  <a16:creationId xmlns:a16="http://schemas.microsoft.com/office/drawing/2014/main" id="{0C817346-D2E8-44B4-A475-715DA83CF452}"/>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C53089B0-A66C-406B-82CA-D89041892811}"/>
              </a:ext>
            </a:extLst>
          </p:cNvPr>
          <p:cNvGrpSpPr/>
          <p:nvPr/>
        </p:nvGrpSpPr>
        <p:grpSpPr>
          <a:xfrm>
            <a:off x="8286291" y="5426687"/>
            <a:ext cx="769392" cy="608251"/>
            <a:chOff x="8286291" y="5664681"/>
            <a:chExt cx="769392" cy="608251"/>
          </a:xfrm>
        </p:grpSpPr>
        <p:sp>
          <p:nvSpPr>
            <p:cNvPr id="284" name="IoT" title="Icon of five circles that all connect to a center circle">
              <a:extLst>
                <a:ext uri="{FF2B5EF4-FFF2-40B4-BE49-F238E27FC236}">
                  <a16:creationId xmlns:a16="http://schemas.microsoft.com/office/drawing/2014/main" id="{6BDD146C-7AAC-4651-A477-4AEFE5F8E28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5" name="Group 284">
              <a:extLst>
                <a:ext uri="{FF2B5EF4-FFF2-40B4-BE49-F238E27FC236}">
                  <a16:creationId xmlns:a16="http://schemas.microsoft.com/office/drawing/2014/main" id="{4A0E7F4E-4E83-47D4-9C2F-449C3719ADB4}"/>
                </a:ext>
              </a:extLst>
            </p:cNvPr>
            <p:cNvGrpSpPr/>
            <p:nvPr/>
          </p:nvGrpSpPr>
          <p:grpSpPr>
            <a:xfrm>
              <a:off x="8286291" y="6019187"/>
              <a:ext cx="263113" cy="252728"/>
              <a:chOff x="8685564" y="6019187"/>
              <a:chExt cx="263113" cy="252728"/>
            </a:xfrm>
          </p:grpSpPr>
          <p:sp>
            <p:nvSpPr>
              <p:cNvPr id="289" name="Database_EFC7" title="Icon of a cylinder">
                <a:extLst>
                  <a:ext uri="{FF2B5EF4-FFF2-40B4-BE49-F238E27FC236}">
                    <a16:creationId xmlns:a16="http://schemas.microsoft.com/office/drawing/2014/main" id="{BBB1C976-DDFC-4D86-845F-DC279A0C514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0" name="Database_EFC7" title="Icon of a cylinder">
                <a:extLst>
                  <a:ext uri="{FF2B5EF4-FFF2-40B4-BE49-F238E27FC236}">
                    <a16:creationId xmlns:a16="http://schemas.microsoft.com/office/drawing/2014/main" id="{67D7EE7B-3FEB-431F-9CEC-22629FD3B542}"/>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1" name="Database_EFC7" title="Icon of a cylinder">
                <a:extLst>
                  <a:ext uri="{FF2B5EF4-FFF2-40B4-BE49-F238E27FC236}">
                    <a16:creationId xmlns:a16="http://schemas.microsoft.com/office/drawing/2014/main" id="{6FE3B1C1-056C-4BB8-BA5A-DF97DADEC13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Database_EFC7" title="Icon of a cylinder">
                <a:extLst>
                  <a:ext uri="{FF2B5EF4-FFF2-40B4-BE49-F238E27FC236}">
                    <a16:creationId xmlns:a16="http://schemas.microsoft.com/office/drawing/2014/main" id="{2CEBB1D7-877F-4A28-A923-99E394F64B12}"/>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D2AA2070-50CC-4FAD-9D86-DD7BC2FF7724}"/>
                </a:ext>
              </a:extLst>
            </p:cNvPr>
            <p:cNvGrpSpPr/>
            <p:nvPr/>
          </p:nvGrpSpPr>
          <p:grpSpPr>
            <a:xfrm>
              <a:off x="8769825" y="5984247"/>
              <a:ext cx="285858" cy="288685"/>
              <a:chOff x="9163903" y="5979052"/>
              <a:chExt cx="285858" cy="288685"/>
            </a:xfrm>
          </p:grpSpPr>
          <p:sp>
            <p:nvSpPr>
              <p:cNvPr id="287" name="door" title="Icon of an open doorway">
                <a:extLst>
                  <a:ext uri="{FF2B5EF4-FFF2-40B4-BE49-F238E27FC236}">
                    <a16:creationId xmlns:a16="http://schemas.microsoft.com/office/drawing/2014/main" id="{75F1B45B-278E-4D16-9014-16BF2BDB66C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PaymentCard_E8C7" title="Icon of a credit card">
                <a:extLst>
                  <a:ext uri="{FF2B5EF4-FFF2-40B4-BE49-F238E27FC236}">
                    <a16:creationId xmlns:a16="http://schemas.microsoft.com/office/drawing/2014/main" id="{5B0296FA-7F79-40A2-8B88-9719BE26988A}"/>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3" name="Group 292">
            <a:extLst>
              <a:ext uri="{FF2B5EF4-FFF2-40B4-BE49-F238E27FC236}">
                <a16:creationId xmlns:a16="http://schemas.microsoft.com/office/drawing/2014/main" id="{F3A70D5D-33E6-429A-B2FC-08EE79BC2ACE}"/>
              </a:ext>
            </a:extLst>
          </p:cNvPr>
          <p:cNvGrpSpPr/>
          <p:nvPr/>
        </p:nvGrpSpPr>
        <p:grpSpPr>
          <a:xfrm>
            <a:off x="10497504" y="5683040"/>
            <a:ext cx="252179" cy="299978"/>
            <a:chOff x="10497504" y="5921034"/>
            <a:chExt cx="252179" cy="299978"/>
          </a:xfrm>
        </p:grpSpPr>
        <p:sp>
          <p:nvSpPr>
            <p:cNvPr id="294" name="Rectangle 293">
              <a:extLst>
                <a:ext uri="{FF2B5EF4-FFF2-40B4-BE49-F238E27FC236}">
                  <a16:creationId xmlns:a16="http://schemas.microsoft.com/office/drawing/2014/main" id="{576D5C3A-E1B0-46EA-A32D-1BA747B4B6E1}"/>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295" name="people_12" title="Icon of three people">
              <a:extLst>
                <a:ext uri="{FF2B5EF4-FFF2-40B4-BE49-F238E27FC236}">
                  <a16:creationId xmlns:a16="http://schemas.microsoft.com/office/drawing/2014/main" id="{308D6248-DB62-4D48-9191-6209AD24BFD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297" name="Laptop_E770">
            <a:extLst>
              <a:ext uri="{FF2B5EF4-FFF2-40B4-BE49-F238E27FC236}">
                <a16:creationId xmlns:a16="http://schemas.microsoft.com/office/drawing/2014/main" id="{C0019B8F-9AD3-425C-9F6E-B91D06EC5156}"/>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166" name="Rectangle 165">
            <a:extLst>
              <a:ext uri="{FF2B5EF4-FFF2-40B4-BE49-F238E27FC236}">
                <a16:creationId xmlns:a16="http://schemas.microsoft.com/office/drawing/2014/main" id="{0AA81C99-6D0C-4ABB-BF85-4EC35AABE63D}"/>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E7F55034-C8A6-4503-8E66-C615C18763FD}"/>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B899F58D-59AD-48D1-B565-DDE5779CB1B4}"/>
              </a:ext>
            </a:extLst>
          </p:cNvPr>
          <p:cNvSpPr/>
          <p:nvPr/>
        </p:nvSpPr>
        <p:spPr bwMode="auto">
          <a:xfrm>
            <a:off x="4083681" y="6315025"/>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5" name="Callout: Line 24">
            <a:extLst>
              <a:ext uri="{FF2B5EF4-FFF2-40B4-BE49-F238E27FC236}">
                <a16:creationId xmlns:a16="http://schemas.microsoft.com/office/drawing/2014/main" id="{ECCF8C82-8233-48E3-996B-6DEBB6EECA18}"/>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296" name="Straight Connector 295">
            <a:extLst>
              <a:ext uri="{FF2B5EF4-FFF2-40B4-BE49-F238E27FC236}">
                <a16:creationId xmlns:a16="http://schemas.microsoft.com/office/drawing/2014/main" id="{FDD552CB-B2D6-4719-99AF-4CC136544369}"/>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16" name="Callout: Line 15">
            <a:extLst>
              <a:ext uri="{FF2B5EF4-FFF2-40B4-BE49-F238E27FC236}">
                <a16:creationId xmlns:a16="http://schemas.microsoft.com/office/drawing/2014/main" id="{AE1BA073-F263-43DB-A13D-BBF13AAB0E5A}"/>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
        <p:nvSpPr>
          <p:cNvPr id="173" name="TextBox 172">
            <a:extLst>
              <a:ext uri="{FF2B5EF4-FFF2-40B4-BE49-F238E27FC236}">
                <a16:creationId xmlns:a16="http://schemas.microsoft.com/office/drawing/2014/main" id="{863B6E98-77E8-4FE9-A5C0-8070560B1245}"/>
              </a:ext>
            </a:extLst>
          </p:cNvPr>
          <p:cNvSpPr txBox="1"/>
          <p:nvPr/>
        </p:nvSpPr>
        <p:spPr>
          <a:xfrm>
            <a:off x="2520174" y="407168"/>
            <a:ext cx="6895114" cy="646331"/>
          </a:xfrm>
          <a:prstGeom prst="rect">
            <a:avLst/>
          </a:prstGeom>
          <a:noFill/>
        </p:spPr>
        <p:txBody>
          <a:bodyPr wrap="square">
            <a:spAutoFit/>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 Client Security Transformation</a:t>
            </a:r>
            <a:endParaRPr lang="en-US"/>
          </a:p>
        </p:txBody>
      </p:sp>
    </p:spTree>
    <p:extLst>
      <p:ext uri="{BB962C8B-B14F-4D97-AF65-F5344CB8AC3E}">
        <p14:creationId xmlns:p14="http://schemas.microsoft.com/office/powerpoint/2010/main" val="805175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6" presetClass="entr" presetSubtype="42"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barn(out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fade">
                                      <p:cBhvr>
                                        <p:cTn id="39" dur="500"/>
                                        <p:tgtEl>
                                          <p:spTgt spid="30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3" grpId="0"/>
      <p:bldP spid="5" grpId="0"/>
      <p:bldP spid="34" grpId="0"/>
      <p:bldP spid="25" grpId="0" animBg="1"/>
      <p:bldP spid="1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78" name="Rectangle: Rounded Corners 177">
            <a:extLst>
              <a:ext uri="{FF2B5EF4-FFF2-40B4-BE49-F238E27FC236}">
                <a16:creationId xmlns:a16="http://schemas.microsoft.com/office/drawing/2014/main" id="{7C4EF8CE-47B1-464D-AB4D-E34126456381}"/>
              </a:ext>
            </a:extLst>
          </p:cNvPr>
          <p:cNvSpPr/>
          <p:nvPr/>
        </p:nvSpPr>
        <p:spPr bwMode="auto">
          <a:xfrm>
            <a:off x="3401170" y="5304833"/>
            <a:ext cx="8035223"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97" name="Straight Connector 196">
            <a:extLst>
              <a:ext uri="{FF2B5EF4-FFF2-40B4-BE49-F238E27FC236}">
                <a16:creationId xmlns:a16="http://schemas.microsoft.com/office/drawing/2014/main" id="{C8D1C52D-DC7A-4236-94F1-BFA73F6D017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214" name="Straight Connector 213">
            <a:extLst>
              <a:ext uri="{FF2B5EF4-FFF2-40B4-BE49-F238E27FC236}">
                <a16:creationId xmlns:a16="http://schemas.microsoft.com/office/drawing/2014/main" id="{48E24F03-450E-4205-8DBC-AEA240C0CC8C}"/>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6" name="Straight Connector 215">
            <a:extLst>
              <a:ext uri="{FF2B5EF4-FFF2-40B4-BE49-F238E27FC236}">
                <a16:creationId xmlns:a16="http://schemas.microsoft.com/office/drawing/2014/main" id="{6D8712B0-BB44-44F8-B1DE-C6BC88C8500C}"/>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7" name="Straight Connector 216">
            <a:extLst>
              <a:ext uri="{FF2B5EF4-FFF2-40B4-BE49-F238E27FC236}">
                <a16:creationId xmlns:a16="http://schemas.microsoft.com/office/drawing/2014/main" id="{6C7A28A0-391B-4BBD-B140-C99BA7A50E7D}"/>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218" name="Graphic 217">
            <a:extLst>
              <a:ext uri="{FF2B5EF4-FFF2-40B4-BE49-F238E27FC236}">
                <a16:creationId xmlns:a16="http://schemas.microsoft.com/office/drawing/2014/main" id="{AE390450-891B-495C-B0BF-81FC5EFB1F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220" name="Group 219">
            <a:extLst>
              <a:ext uri="{FF2B5EF4-FFF2-40B4-BE49-F238E27FC236}">
                <a16:creationId xmlns:a16="http://schemas.microsoft.com/office/drawing/2014/main" id="{6F710F41-E0C1-43B7-823F-A18B0ACAFFF0}"/>
              </a:ext>
            </a:extLst>
          </p:cNvPr>
          <p:cNvGrpSpPr/>
          <p:nvPr/>
        </p:nvGrpSpPr>
        <p:grpSpPr>
          <a:xfrm>
            <a:off x="6154055" y="5701971"/>
            <a:ext cx="370338" cy="327772"/>
            <a:chOff x="4723767" y="3080378"/>
            <a:chExt cx="439858" cy="389301"/>
          </a:xfrm>
        </p:grpSpPr>
        <p:pic>
          <p:nvPicPr>
            <p:cNvPr id="221" name="Picture 220">
              <a:extLst>
                <a:ext uri="{FF2B5EF4-FFF2-40B4-BE49-F238E27FC236}">
                  <a16:creationId xmlns:a16="http://schemas.microsoft.com/office/drawing/2014/main" id="{6594828E-303D-4266-9083-842F9AEFAE8B}"/>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2" name="Group 221">
              <a:extLst>
                <a:ext uri="{FF2B5EF4-FFF2-40B4-BE49-F238E27FC236}">
                  <a16:creationId xmlns:a16="http://schemas.microsoft.com/office/drawing/2014/main" id="{6B5AB24B-8EF7-4D86-8524-C3C87E080AE2}"/>
                </a:ext>
              </a:extLst>
            </p:cNvPr>
            <p:cNvGrpSpPr/>
            <p:nvPr/>
          </p:nvGrpSpPr>
          <p:grpSpPr>
            <a:xfrm>
              <a:off x="4723767" y="3080378"/>
              <a:ext cx="439858" cy="389301"/>
              <a:chOff x="3131835" y="4047725"/>
              <a:chExt cx="439858" cy="389301"/>
            </a:xfrm>
          </p:grpSpPr>
          <p:grpSp>
            <p:nvGrpSpPr>
              <p:cNvPr id="223" name="Group 222">
                <a:extLst>
                  <a:ext uri="{FF2B5EF4-FFF2-40B4-BE49-F238E27FC236}">
                    <a16:creationId xmlns:a16="http://schemas.microsoft.com/office/drawing/2014/main" id="{837CB17F-0023-4B21-8D7A-982DC0134614}"/>
                  </a:ext>
                </a:extLst>
              </p:cNvPr>
              <p:cNvGrpSpPr/>
              <p:nvPr/>
            </p:nvGrpSpPr>
            <p:grpSpPr>
              <a:xfrm>
                <a:off x="3131835" y="4047725"/>
                <a:ext cx="182560" cy="348911"/>
                <a:chOff x="2136298" y="4226790"/>
                <a:chExt cx="196678" cy="375893"/>
              </a:xfrm>
            </p:grpSpPr>
            <p:sp>
              <p:nvSpPr>
                <p:cNvPr id="227" name="Rectangle 226">
                  <a:extLst>
                    <a:ext uri="{FF2B5EF4-FFF2-40B4-BE49-F238E27FC236}">
                      <a16:creationId xmlns:a16="http://schemas.microsoft.com/office/drawing/2014/main" id="{680BAEEE-8C4F-4A1F-8831-8EE82D37A9F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server">
                  <a:extLst>
                    <a:ext uri="{FF2B5EF4-FFF2-40B4-BE49-F238E27FC236}">
                      <a16:creationId xmlns:a16="http://schemas.microsoft.com/office/drawing/2014/main" id="{84F44BA2-88C5-41BD-82C4-D914E075A2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24" name="Oval 223">
                <a:extLst>
                  <a:ext uri="{FF2B5EF4-FFF2-40B4-BE49-F238E27FC236}">
                    <a16:creationId xmlns:a16="http://schemas.microsoft.com/office/drawing/2014/main" id="{6175DC23-7CCC-4F10-BD5A-80CC9240CC0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Picture 224">
                <a:extLst>
                  <a:ext uri="{FF2B5EF4-FFF2-40B4-BE49-F238E27FC236}">
                    <a16:creationId xmlns:a16="http://schemas.microsoft.com/office/drawing/2014/main" id="{E915D24A-1787-4CD8-8E66-5E10DCF439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26" name="Freeform 6">
                <a:extLst>
                  <a:ext uri="{FF2B5EF4-FFF2-40B4-BE49-F238E27FC236}">
                    <a16:creationId xmlns:a16="http://schemas.microsoft.com/office/drawing/2014/main" id="{1BA8F6EB-484E-4599-914D-737D001C6FB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8" name="Group 247">
            <a:extLst>
              <a:ext uri="{FF2B5EF4-FFF2-40B4-BE49-F238E27FC236}">
                <a16:creationId xmlns:a16="http://schemas.microsoft.com/office/drawing/2014/main" id="{AE71888F-F726-47AE-823D-C11FC2308575}"/>
              </a:ext>
            </a:extLst>
          </p:cNvPr>
          <p:cNvGrpSpPr/>
          <p:nvPr/>
        </p:nvGrpSpPr>
        <p:grpSpPr>
          <a:xfrm>
            <a:off x="6798396" y="5712906"/>
            <a:ext cx="370338" cy="327772"/>
            <a:chOff x="4723767" y="3080378"/>
            <a:chExt cx="439858" cy="389301"/>
          </a:xfrm>
        </p:grpSpPr>
        <p:pic>
          <p:nvPicPr>
            <p:cNvPr id="249" name="Picture 248">
              <a:extLst>
                <a:ext uri="{FF2B5EF4-FFF2-40B4-BE49-F238E27FC236}">
                  <a16:creationId xmlns:a16="http://schemas.microsoft.com/office/drawing/2014/main" id="{4C702919-E614-4528-918B-A1FCB85C5CD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50" name="Group 249">
              <a:extLst>
                <a:ext uri="{FF2B5EF4-FFF2-40B4-BE49-F238E27FC236}">
                  <a16:creationId xmlns:a16="http://schemas.microsoft.com/office/drawing/2014/main" id="{ECC49ABA-7DF0-497C-8EAD-72649ECFC0DE}"/>
                </a:ext>
              </a:extLst>
            </p:cNvPr>
            <p:cNvGrpSpPr/>
            <p:nvPr/>
          </p:nvGrpSpPr>
          <p:grpSpPr>
            <a:xfrm>
              <a:off x="4723767" y="3080378"/>
              <a:ext cx="439858" cy="389301"/>
              <a:chOff x="3131835" y="4047725"/>
              <a:chExt cx="439858" cy="389301"/>
            </a:xfrm>
          </p:grpSpPr>
          <p:grpSp>
            <p:nvGrpSpPr>
              <p:cNvPr id="251" name="Group 250">
                <a:extLst>
                  <a:ext uri="{FF2B5EF4-FFF2-40B4-BE49-F238E27FC236}">
                    <a16:creationId xmlns:a16="http://schemas.microsoft.com/office/drawing/2014/main" id="{5AD1BFE3-AC66-45C3-8FC9-7D00787CD273}"/>
                  </a:ext>
                </a:extLst>
              </p:cNvPr>
              <p:cNvGrpSpPr/>
              <p:nvPr/>
            </p:nvGrpSpPr>
            <p:grpSpPr>
              <a:xfrm>
                <a:off x="3131835" y="4047725"/>
                <a:ext cx="182560" cy="348911"/>
                <a:chOff x="2136298" y="4226790"/>
                <a:chExt cx="196678" cy="375893"/>
              </a:xfrm>
            </p:grpSpPr>
            <p:sp>
              <p:nvSpPr>
                <p:cNvPr id="255" name="Rectangle 254">
                  <a:extLst>
                    <a:ext uri="{FF2B5EF4-FFF2-40B4-BE49-F238E27FC236}">
                      <a16:creationId xmlns:a16="http://schemas.microsoft.com/office/drawing/2014/main" id="{39F6496F-B8E1-40DF-9D99-2A3E673A7F4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server">
                  <a:extLst>
                    <a:ext uri="{FF2B5EF4-FFF2-40B4-BE49-F238E27FC236}">
                      <a16:creationId xmlns:a16="http://schemas.microsoft.com/office/drawing/2014/main" id="{D904AD5A-9EF3-4827-9403-C599C8A2489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2" name="Oval 251">
                <a:extLst>
                  <a:ext uri="{FF2B5EF4-FFF2-40B4-BE49-F238E27FC236}">
                    <a16:creationId xmlns:a16="http://schemas.microsoft.com/office/drawing/2014/main" id="{6A98C489-D18F-4AE2-8ADC-302A8D170D1A}"/>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3" name="Picture 252">
                <a:extLst>
                  <a:ext uri="{FF2B5EF4-FFF2-40B4-BE49-F238E27FC236}">
                    <a16:creationId xmlns:a16="http://schemas.microsoft.com/office/drawing/2014/main" id="{6DF798CC-8BD5-43B6-95A1-CF833BE15AB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54" name="Freeform 6">
                <a:extLst>
                  <a:ext uri="{FF2B5EF4-FFF2-40B4-BE49-F238E27FC236}">
                    <a16:creationId xmlns:a16="http://schemas.microsoft.com/office/drawing/2014/main" id="{91298E6E-6C2A-4914-8DFF-8C2A6719FF9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257" name="Straight Connector 256">
            <a:extLst>
              <a:ext uri="{FF2B5EF4-FFF2-40B4-BE49-F238E27FC236}">
                <a16:creationId xmlns:a16="http://schemas.microsoft.com/office/drawing/2014/main" id="{0EE57BFC-FCF1-4113-9927-D6F3EEA1A0B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258" name="Straight Connector 257">
            <a:extLst>
              <a:ext uri="{FF2B5EF4-FFF2-40B4-BE49-F238E27FC236}">
                <a16:creationId xmlns:a16="http://schemas.microsoft.com/office/drawing/2014/main" id="{C1DFBD4F-3047-4CAB-9048-BA29B7E5C243}"/>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259" name="Straight Connector 258">
            <a:extLst>
              <a:ext uri="{FF2B5EF4-FFF2-40B4-BE49-F238E27FC236}">
                <a16:creationId xmlns:a16="http://schemas.microsoft.com/office/drawing/2014/main" id="{1C5D9744-50B0-4306-8A31-A9356B9FF51C}"/>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0" name="Straight Connector 259">
            <a:extLst>
              <a:ext uri="{FF2B5EF4-FFF2-40B4-BE49-F238E27FC236}">
                <a16:creationId xmlns:a16="http://schemas.microsoft.com/office/drawing/2014/main" id="{ECF52424-46C8-4F26-AEE3-FC77C1C7E0C8}"/>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1" name="Straight Connector 260">
            <a:extLst>
              <a:ext uri="{FF2B5EF4-FFF2-40B4-BE49-F238E27FC236}">
                <a16:creationId xmlns:a16="http://schemas.microsoft.com/office/drawing/2014/main" id="{859643AF-9631-47BA-A601-17F1A8F81F1F}"/>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2" name="Straight Connector 261">
            <a:extLst>
              <a:ext uri="{FF2B5EF4-FFF2-40B4-BE49-F238E27FC236}">
                <a16:creationId xmlns:a16="http://schemas.microsoft.com/office/drawing/2014/main" id="{6F0C3D38-DD64-4E53-8192-3D4DE04D01CB}"/>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63" name="Straight Connector 262">
            <a:extLst>
              <a:ext uri="{FF2B5EF4-FFF2-40B4-BE49-F238E27FC236}">
                <a16:creationId xmlns:a16="http://schemas.microsoft.com/office/drawing/2014/main" id="{6F9985F5-FB8A-48A7-AB3B-874A28879623}"/>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268" name="Manufacturing_E99C" title="Icon of a robotic arm">
            <a:extLst>
              <a:ext uri="{FF2B5EF4-FFF2-40B4-BE49-F238E27FC236}">
                <a16:creationId xmlns:a16="http://schemas.microsoft.com/office/drawing/2014/main" id="{1B5DE0ED-D5B3-4BC0-9492-639B3D147C46}"/>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Beaker_F196" title="Icon of a scientific flask with liquid in it">
            <a:extLst>
              <a:ext uri="{FF2B5EF4-FFF2-40B4-BE49-F238E27FC236}">
                <a16:creationId xmlns:a16="http://schemas.microsoft.com/office/drawing/2014/main" id="{3D60F8DB-104E-4087-8AC0-7D8E055B01E1}"/>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printer" title="Icon of a printer">
            <a:extLst>
              <a:ext uri="{FF2B5EF4-FFF2-40B4-BE49-F238E27FC236}">
                <a16:creationId xmlns:a16="http://schemas.microsoft.com/office/drawing/2014/main" id="{5E9BF7FE-0943-47D7-B244-49695E5154D8}"/>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Money_3" title="Icon of a dollar sign">
            <a:extLst>
              <a:ext uri="{FF2B5EF4-FFF2-40B4-BE49-F238E27FC236}">
                <a16:creationId xmlns:a16="http://schemas.microsoft.com/office/drawing/2014/main" id="{1EAB8315-4CA3-4E10-B5F7-A55A2939D6E7}"/>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B6C69DC-BAA4-4EDE-A10B-DEF729F85498}"/>
              </a:ext>
            </a:extLst>
          </p:cNvPr>
          <p:cNvGrpSpPr/>
          <p:nvPr/>
        </p:nvGrpSpPr>
        <p:grpSpPr>
          <a:xfrm>
            <a:off x="7513058" y="5439633"/>
            <a:ext cx="370338" cy="611980"/>
            <a:chOff x="7513058" y="5677627"/>
            <a:chExt cx="370338" cy="611980"/>
          </a:xfrm>
        </p:grpSpPr>
        <p:grpSp>
          <p:nvGrpSpPr>
            <p:cNvPr id="273" name="Group 272">
              <a:extLst>
                <a:ext uri="{FF2B5EF4-FFF2-40B4-BE49-F238E27FC236}">
                  <a16:creationId xmlns:a16="http://schemas.microsoft.com/office/drawing/2014/main" id="{5341BC5F-26F9-4165-88A1-D94CBBD3A17B}"/>
                </a:ext>
              </a:extLst>
            </p:cNvPr>
            <p:cNvGrpSpPr/>
            <p:nvPr/>
          </p:nvGrpSpPr>
          <p:grpSpPr>
            <a:xfrm>
              <a:off x="7513058" y="5961835"/>
              <a:ext cx="370338" cy="327772"/>
              <a:chOff x="4723767" y="3080378"/>
              <a:chExt cx="439858" cy="389301"/>
            </a:xfrm>
          </p:grpSpPr>
          <p:pic>
            <p:nvPicPr>
              <p:cNvPr id="275" name="Picture 274">
                <a:extLst>
                  <a:ext uri="{FF2B5EF4-FFF2-40B4-BE49-F238E27FC236}">
                    <a16:creationId xmlns:a16="http://schemas.microsoft.com/office/drawing/2014/main" id="{826AA305-3938-48A4-861E-CD43EF563205}"/>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76" name="Group 275">
                <a:extLst>
                  <a:ext uri="{FF2B5EF4-FFF2-40B4-BE49-F238E27FC236}">
                    <a16:creationId xmlns:a16="http://schemas.microsoft.com/office/drawing/2014/main" id="{E335CCDE-B5A8-419B-A359-73127FDF5B9D}"/>
                  </a:ext>
                </a:extLst>
              </p:cNvPr>
              <p:cNvGrpSpPr/>
              <p:nvPr/>
            </p:nvGrpSpPr>
            <p:grpSpPr>
              <a:xfrm>
                <a:off x="4723767" y="3080378"/>
                <a:ext cx="439858" cy="389301"/>
                <a:chOff x="3131835" y="4047725"/>
                <a:chExt cx="439858" cy="389301"/>
              </a:xfrm>
            </p:grpSpPr>
            <p:grpSp>
              <p:nvGrpSpPr>
                <p:cNvPr id="277" name="Group 276">
                  <a:extLst>
                    <a:ext uri="{FF2B5EF4-FFF2-40B4-BE49-F238E27FC236}">
                      <a16:creationId xmlns:a16="http://schemas.microsoft.com/office/drawing/2014/main" id="{C00906F6-C195-4703-9B52-B0F4CE041B1A}"/>
                    </a:ext>
                  </a:extLst>
                </p:cNvPr>
                <p:cNvGrpSpPr/>
                <p:nvPr/>
              </p:nvGrpSpPr>
              <p:grpSpPr>
                <a:xfrm>
                  <a:off x="3131835" y="4047725"/>
                  <a:ext cx="182560" cy="348911"/>
                  <a:chOff x="2136298" y="4226790"/>
                  <a:chExt cx="196678" cy="375893"/>
                </a:xfrm>
              </p:grpSpPr>
              <p:sp>
                <p:nvSpPr>
                  <p:cNvPr id="281" name="Rectangle 280">
                    <a:extLst>
                      <a:ext uri="{FF2B5EF4-FFF2-40B4-BE49-F238E27FC236}">
                        <a16:creationId xmlns:a16="http://schemas.microsoft.com/office/drawing/2014/main" id="{2B1B7E67-92E0-45FC-AE98-DA62DD5CE09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server">
                    <a:extLst>
                      <a:ext uri="{FF2B5EF4-FFF2-40B4-BE49-F238E27FC236}">
                        <a16:creationId xmlns:a16="http://schemas.microsoft.com/office/drawing/2014/main" id="{97012D9C-6185-4C00-94E0-C6C1C0D34C7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8" name="Oval 277">
                  <a:extLst>
                    <a:ext uri="{FF2B5EF4-FFF2-40B4-BE49-F238E27FC236}">
                      <a16:creationId xmlns:a16="http://schemas.microsoft.com/office/drawing/2014/main" id="{484D61BE-88EF-40FF-B1ED-AFAB411EBF6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9" name="Picture 278">
                  <a:extLst>
                    <a:ext uri="{FF2B5EF4-FFF2-40B4-BE49-F238E27FC236}">
                      <a16:creationId xmlns:a16="http://schemas.microsoft.com/office/drawing/2014/main" id="{13464AE7-20E8-485C-A99F-36F086C0303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80" name="Freeform 6">
                  <a:extLst>
                    <a:ext uri="{FF2B5EF4-FFF2-40B4-BE49-F238E27FC236}">
                      <a16:creationId xmlns:a16="http://schemas.microsoft.com/office/drawing/2014/main" id="{A51318E2-1757-495A-9AB2-249E51FF01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74" name="money_2" title="Icon of a dollar sign with an arrow around it pointing clockwise">
              <a:extLst>
                <a:ext uri="{FF2B5EF4-FFF2-40B4-BE49-F238E27FC236}">
                  <a16:creationId xmlns:a16="http://schemas.microsoft.com/office/drawing/2014/main" id="{0C817346-D2E8-44B4-A475-715DA83CF452}"/>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3" name="Group 282">
            <a:extLst>
              <a:ext uri="{FF2B5EF4-FFF2-40B4-BE49-F238E27FC236}">
                <a16:creationId xmlns:a16="http://schemas.microsoft.com/office/drawing/2014/main" id="{C53089B0-A66C-406B-82CA-D89041892811}"/>
              </a:ext>
            </a:extLst>
          </p:cNvPr>
          <p:cNvGrpSpPr/>
          <p:nvPr/>
        </p:nvGrpSpPr>
        <p:grpSpPr>
          <a:xfrm>
            <a:off x="8286291" y="5426687"/>
            <a:ext cx="769392" cy="608251"/>
            <a:chOff x="8286291" y="5664681"/>
            <a:chExt cx="769392" cy="608251"/>
          </a:xfrm>
        </p:grpSpPr>
        <p:sp>
          <p:nvSpPr>
            <p:cNvPr id="284" name="IoT" title="Icon of five circles that all connect to a center circle">
              <a:extLst>
                <a:ext uri="{FF2B5EF4-FFF2-40B4-BE49-F238E27FC236}">
                  <a16:creationId xmlns:a16="http://schemas.microsoft.com/office/drawing/2014/main" id="{6BDD146C-7AAC-4651-A477-4AEFE5F8E28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5" name="Group 284">
              <a:extLst>
                <a:ext uri="{FF2B5EF4-FFF2-40B4-BE49-F238E27FC236}">
                  <a16:creationId xmlns:a16="http://schemas.microsoft.com/office/drawing/2014/main" id="{4A0E7F4E-4E83-47D4-9C2F-449C3719ADB4}"/>
                </a:ext>
              </a:extLst>
            </p:cNvPr>
            <p:cNvGrpSpPr/>
            <p:nvPr/>
          </p:nvGrpSpPr>
          <p:grpSpPr>
            <a:xfrm>
              <a:off x="8286291" y="6019187"/>
              <a:ext cx="263113" cy="252728"/>
              <a:chOff x="8685564" y="6019187"/>
              <a:chExt cx="263113" cy="252728"/>
            </a:xfrm>
          </p:grpSpPr>
          <p:sp>
            <p:nvSpPr>
              <p:cNvPr id="289" name="Database_EFC7" title="Icon of a cylinder">
                <a:extLst>
                  <a:ext uri="{FF2B5EF4-FFF2-40B4-BE49-F238E27FC236}">
                    <a16:creationId xmlns:a16="http://schemas.microsoft.com/office/drawing/2014/main" id="{BBB1C976-DDFC-4D86-845F-DC279A0C514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0" name="Database_EFC7" title="Icon of a cylinder">
                <a:extLst>
                  <a:ext uri="{FF2B5EF4-FFF2-40B4-BE49-F238E27FC236}">
                    <a16:creationId xmlns:a16="http://schemas.microsoft.com/office/drawing/2014/main" id="{67D7EE7B-3FEB-431F-9CEC-22629FD3B542}"/>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1" name="Database_EFC7" title="Icon of a cylinder">
                <a:extLst>
                  <a:ext uri="{FF2B5EF4-FFF2-40B4-BE49-F238E27FC236}">
                    <a16:creationId xmlns:a16="http://schemas.microsoft.com/office/drawing/2014/main" id="{6FE3B1C1-056C-4BB8-BA5A-DF97DADEC13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Database_EFC7" title="Icon of a cylinder">
                <a:extLst>
                  <a:ext uri="{FF2B5EF4-FFF2-40B4-BE49-F238E27FC236}">
                    <a16:creationId xmlns:a16="http://schemas.microsoft.com/office/drawing/2014/main" id="{2CEBB1D7-877F-4A28-A923-99E394F64B12}"/>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D2AA2070-50CC-4FAD-9D86-DD7BC2FF7724}"/>
                </a:ext>
              </a:extLst>
            </p:cNvPr>
            <p:cNvGrpSpPr/>
            <p:nvPr/>
          </p:nvGrpSpPr>
          <p:grpSpPr>
            <a:xfrm>
              <a:off x="8769825" y="5984247"/>
              <a:ext cx="285858" cy="288685"/>
              <a:chOff x="9163903" y="5979052"/>
              <a:chExt cx="285858" cy="288685"/>
            </a:xfrm>
          </p:grpSpPr>
          <p:sp>
            <p:nvSpPr>
              <p:cNvPr id="287" name="door" title="Icon of an open doorway">
                <a:extLst>
                  <a:ext uri="{FF2B5EF4-FFF2-40B4-BE49-F238E27FC236}">
                    <a16:creationId xmlns:a16="http://schemas.microsoft.com/office/drawing/2014/main" id="{75F1B45B-278E-4D16-9014-16BF2BDB66C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PaymentCard_E8C7" title="Icon of a credit card">
                <a:extLst>
                  <a:ext uri="{FF2B5EF4-FFF2-40B4-BE49-F238E27FC236}">
                    <a16:creationId xmlns:a16="http://schemas.microsoft.com/office/drawing/2014/main" id="{5B0296FA-7F79-40A2-8B88-9719BE26988A}"/>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93" name="Group 292">
            <a:extLst>
              <a:ext uri="{FF2B5EF4-FFF2-40B4-BE49-F238E27FC236}">
                <a16:creationId xmlns:a16="http://schemas.microsoft.com/office/drawing/2014/main" id="{F3A70D5D-33E6-429A-B2FC-08EE79BC2ACE}"/>
              </a:ext>
            </a:extLst>
          </p:cNvPr>
          <p:cNvGrpSpPr/>
          <p:nvPr/>
        </p:nvGrpSpPr>
        <p:grpSpPr>
          <a:xfrm>
            <a:off x="10497504" y="5683040"/>
            <a:ext cx="252179" cy="299978"/>
            <a:chOff x="10497504" y="5921034"/>
            <a:chExt cx="252179" cy="299978"/>
          </a:xfrm>
        </p:grpSpPr>
        <p:sp>
          <p:nvSpPr>
            <p:cNvPr id="294" name="Rectangle 293">
              <a:extLst>
                <a:ext uri="{FF2B5EF4-FFF2-40B4-BE49-F238E27FC236}">
                  <a16:creationId xmlns:a16="http://schemas.microsoft.com/office/drawing/2014/main" id="{576D5C3A-E1B0-46EA-A32D-1BA747B4B6E1}"/>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295" name="people_12" title="Icon of three people">
              <a:extLst>
                <a:ext uri="{FF2B5EF4-FFF2-40B4-BE49-F238E27FC236}">
                  <a16:creationId xmlns:a16="http://schemas.microsoft.com/office/drawing/2014/main" id="{308D6248-DB62-4D48-9191-6209AD24BFD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297" name="Laptop_E770">
            <a:extLst>
              <a:ext uri="{FF2B5EF4-FFF2-40B4-BE49-F238E27FC236}">
                <a16:creationId xmlns:a16="http://schemas.microsoft.com/office/drawing/2014/main" id="{C0019B8F-9AD3-425C-9F6E-B91D06EC5156}"/>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166" name="Rectangle 165">
            <a:extLst>
              <a:ext uri="{FF2B5EF4-FFF2-40B4-BE49-F238E27FC236}">
                <a16:creationId xmlns:a16="http://schemas.microsoft.com/office/drawing/2014/main" id="{0AA81C99-6D0C-4ABB-BF85-4EC35AABE63D}"/>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E7F55034-C8A6-4503-8E66-C615C18763FD}"/>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296" name="Straight Connector 295">
            <a:extLst>
              <a:ext uri="{FF2B5EF4-FFF2-40B4-BE49-F238E27FC236}">
                <a16:creationId xmlns:a16="http://schemas.microsoft.com/office/drawing/2014/main" id="{FDD552CB-B2D6-4719-99AF-4CC136544369}"/>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170" name="Speech Bubble: Rectangle 169">
            <a:extLst>
              <a:ext uri="{FF2B5EF4-FFF2-40B4-BE49-F238E27FC236}">
                <a16:creationId xmlns:a16="http://schemas.microsoft.com/office/drawing/2014/main" id="{06033222-3103-4C53-8A86-6F982E52575A}"/>
              </a:ext>
            </a:extLst>
          </p:cNvPr>
          <p:cNvSpPr/>
          <p:nvPr/>
        </p:nvSpPr>
        <p:spPr bwMode="auto">
          <a:xfrm>
            <a:off x="8731733" y="4572488"/>
            <a:ext cx="2298217" cy="508876"/>
          </a:xfrm>
          <a:prstGeom prst="wedgeRectCallout">
            <a:avLst>
              <a:gd name="adj1" fmla="val 12739"/>
              <a:gd name="adj2" fmla="val 5759"/>
            </a:avLst>
          </a:prstGeom>
          <a:solidFill>
            <a:schemeClr val="bg1"/>
          </a:solidFill>
          <a:ln w="19050">
            <a:solidFill>
              <a:schemeClr val="accent1"/>
            </a:solidFill>
            <a:prstDash val="dash"/>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Fallback access + app usage discovery</a:t>
            </a:r>
          </a:p>
        </p:txBody>
      </p:sp>
      <p:grpSp>
        <p:nvGrpSpPr>
          <p:cNvPr id="171" name="Group 170">
            <a:extLst>
              <a:ext uri="{FF2B5EF4-FFF2-40B4-BE49-F238E27FC236}">
                <a16:creationId xmlns:a16="http://schemas.microsoft.com/office/drawing/2014/main" id="{69AD14D2-F74C-4961-B21E-81CC1B3A6B1C}"/>
              </a:ext>
            </a:extLst>
          </p:cNvPr>
          <p:cNvGrpSpPr/>
          <p:nvPr/>
        </p:nvGrpSpPr>
        <p:grpSpPr>
          <a:xfrm>
            <a:off x="6227040" y="5134695"/>
            <a:ext cx="1187138" cy="284878"/>
            <a:chOff x="2123430" y="3828285"/>
            <a:chExt cx="1187138" cy="284878"/>
          </a:xfrm>
        </p:grpSpPr>
        <p:sp>
          <p:nvSpPr>
            <p:cNvPr id="173" name="Rectangle 172">
              <a:hlinkClick r:id="rId22"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30F62C7E-06E8-4F12-ABF1-D47DC27CF68D}"/>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74" name="Picture 173">
              <a:extLst>
                <a:ext uri="{FF2B5EF4-FFF2-40B4-BE49-F238E27FC236}">
                  <a16:creationId xmlns:a16="http://schemas.microsoft.com/office/drawing/2014/main" id="{442D028D-A79A-4963-A68E-BB8FE973EBF5}"/>
                </a:ext>
              </a:extLst>
            </p:cNvPr>
            <p:cNvPicPr>
              <a:picLocks noChangeAspect="1"/>
            </p:cNvPicPr>
            <p:nvPr/>
          </p:nvPicPr>
          <p:blipFill>
            <a:blip r:embed="rId23">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175" name="Speech Bubble: Rectangle 174">
            <a:extLst>
              <a:ext uri="{FF2B5EF4-FFF2-40B4-BE49-F238E27FC236}">
                <a16:creationId xmlns:a16="http://schemas.microsoft.com/office/drawing/2014/main" id="{E6360C84-A487-488D-9F03-B75386EADDF8}"/>
              </a:ext>
            </a:extLst>
          </p:cNvPr>
          <p:cNvSpPr/>
          <p:nvPr/>
        </p:nvSpPr>
        <p:spPr bwMode="auto">
          <a:xfrm>
            <a:off x="7103437" y="4576322"/>
            <a:ext cx="1633799" cy="503318"/>
          </a:xfrm>
          <a:prstGeom prst="wedgeRectCallout">
            <a:avLst>
              <a:gd name="adj1" fmla="val -59951"/>
              <a:gd name="adj2" fmla="val 58501"/>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via Azure AD App Proxy</a:t>
            </a:r>
          </a:p>
        </p:txBody>
      </p:sp>
      <p:sp>
        <p:nvSpPr>
          <p:cNvPr id="179" name="TextBox 178">
            <a:extLst>
              <a:ext uri="{FF2B5EF4-FFF2-40B4-BE49-F238E27FC236}">
                <a16:creationId xmlns:a16="http://schemas.microsoft.com/office/drawing/2014/main" id="{8EF80349-81FB-41C6-A0E1-F2F5FAB2879A}"/>
              </a:ext>
            </a:extLst>
          </p:cNvPr>
          <p:cNvSpPr txBox="1"/>
          <p:nvPr/>
        </p:nvSpPr>
        <p:spPr>
          <a:xfrm>
            <a:off x="2641578" y="408457"/>
            <a:ext cx="5021975" cy="646331"/>
          </a:xfrm>
          <a:prstGeom prst="rect">
            <a:avLst/>
          </a:prstGeom>
          <a:noFill/>
        </p:spPr>
        <p:txBody>
          <a:bodyPr wrap="square">
            <a:spAutoFit/>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App Access for Clients</a:t>
            </a:r>
            <a:endParaRPr lang="en-US"/>
          </a:p>
        </p:txBody>
      </p:sp>
      <p:sp>
        <p:nvSpPr>
          <p:cNvPr id="10" name="Rectangle 9">
            <a:extLst>
              <a:ext uri="{FF2B5EF4-FFF2-40B4-BE49-F238E27FC236}">
                <a16:creationId xmlns:a16="http://schemas.microsoft.com/office/drawing/2014/main" id="{9BD1CED8-15ED-4BCE-8737-A98B5A9EBA6A}"/>
              </a:ext>
            </a:extLst>
          </p:cNvPr>
          <p:cNvSpPr/>
          <p:nvPr/>
        </p:nvSpPr>
        <p:spPr bwMode="auto">
          <a:xfrm>
            <a:off x="4083681" y="6315025"/>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76" name="Callout: Line 175">
            <a:extLst>
              <a:ext uri="{FF2B5EF4-FFF2-40B4-BE49-F238E27FC236}">
                <a16:creationId xmlns:a16="http://schemas.microsoft.com/office/drawing/2014/main" id="{FD97FD07-3CE5-4018-B42E-B3EBDAFBE9D9}"/>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180" name="Callout: Line 179">
            <a:extLst>
              <a:ext uri="{FF2B5EF4-FFF2-40B4-BE49-F238E27FC236}">
                <a16:creationId xmlns:a16="http://schemas.microsoft.com/office/drawing/2014/main" id="{079DAC57-EB62-4679-A29B-6562A58BF076}"/>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7262844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wipe(left)">
                                      <p:cBhvr>
                                        <p:cTn id="7" dur="500"/>
                                        <p:tgtEl>
                                          <p:spTgt spid="179"/>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593"/>
                                        </p:tgtEl>
                                      </p:cBhvr>
                                    </p:animEffect>
                                    <p:animScale>
                                      <p:cBhvr>
                                        <p:cTn id="11" dur="250" autoRev="1" fill="hold"/>
                                        <p:tgtEl>
                                          <p:spTgt spid="59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8"/>
                                        </p:tgtEl>
                                      </p:cBhvr>
                                    </p:animEffect>
                                    <p:animScale>
                                      <p:cBhvr>
                                        <p:cTn id="14" dur="250" autoRev="1" fill="hold"/>
                                        <p:tgtEl>
                                          <p:spTgt spid="8"/>
                                        </p:tgtEl>
                                      </p:cBhvr>
                                      <p:by x="105000" y="105000"/>
                                    </p:animScale>
                                  </p:childTnLst>
                                </p:cTn>
                              </p:par>
                              <p:par>
                                <p:cTn id="15" presetID="26" presetClass="emph" presetSubtype="0" fill="hold" nodeType="withEffect">
                                  <p:stCondLst>
                                    <p:cond delay="0"/>
                                  </p:stCondLst>
                                  <p:childTnLst>
                                    <p:animEffect transition="out" filter="fade">
                                      <p:cBhvr>
                                        <p:cTn id="16" dur="500" tmFilter="0, 0; .2, .5; .8, .5; 1, 0"/>
                                        <p:tgtEl>
                                          <p:spTgt spid="577"/>
                                        </p:tgtEl>
                                      </p:cBhvr>
                                    </p:animEffect>
                                    <p:animScale>
                                      <p:cBhvr>
                                        <p:cTn id="17" dur="250" autoRev="1" fill="hold"/>
                                        <p:tgtEl>
                                          <p:spTgt spid="577"/>
                                        </p:tgtEl>
                                      </p:cBhvr>
                                      <p:by x="105000" y="105000"/>
                                    </p:animScale>
                                  </p:childTnLst>
                                </p:cTn>
                              </p:par>
                              <p:par>
                                <p:cTn id="18" presetID="26" presetClass="emph" presetSubtype="0" fill="hold" nodeType="withEffect">
                                  <p:stCondLst>
                                    <p:cond delay="0"/>
                                  </p:stCondLst>
                                  <p:childTnLst>
                                    <p:animEffect transition="out" filter="fade">
                                      <p:cBhvr>
                                        <p:cTn id="19" dur="500" tmFilter="0, 0; .2, .5; .8, .5; 1, 0"/>
                                        <p:tgtEl>
                                          <p:spTgt spid="573"/>
                                        </p:tgtEl>
                                      </p:cBhvr>
                                    </p:animEffect>
                                    <p:animScale>
                                      <p:cBhvr>
                                        <p:cTn id="20" dur="250" autoRev="1" fill="hold"/>
                                        <p:tgtEl>
                                          <p:spTgt spid="573"/>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584"/>
                                        </p:tgtEl>
                                      </p:cBhvr>
                                    </p:animEffect>
                                    <p:animScale>
                                      <p:cBhvr>
                                        <p:cTn id="23" dur="250" autoRev="1" fill="hold"/>
                                        <p:tgtEl>
                                          <p:spTgt spid="584"/>
                                        </p:tgtEl>
                                      </p:cBhvr>
                                      <p:by x="105000" y="105000"/>
                                    </p:animScale>
                                  </p:childTnLst>
                                </p:cTn>
                              </p:par>
                            </p:childTnLst>
                          </p:cTn>
                        </p:par>
                        <p:par>
                          <p:cTn id="24" fill="hold">
                            <p:stCondLst>
                              <p:cond delay="1000"/>
                            </p:stCondLst>
                            <p:childTnLst>
                              <p:par>
                                <p:cTn id="25" presetID="26" presetClass="emph" presetSubtype="0" fill="hold" grpId="0" nodeType="afterEffect">
                                  <p:stCondLst>
                                    <p:cond delay="0"/>
                                  </p:stCondLst>
                                  <p:childTnLst>
                                    <p:animEffect transition="out" filter="fade">
                                      <p:cBhvr>
                                        <p:cTn id="26" dur="500" tmFilter="0, 0; .2, .5; .8, .5; 1, 0"/>
                                        <p:tgtEl>
                                          <p:spTgt spid="159"/>
                                        </p:tgtEl>
                                      </p:cBhvr>
                                    </p:animEffect>
                                    <p:animScale>
                                      <p:cBhvr>
                                        <p:cTn id="27" dur="250" autoRev="1" fill="hold"/>
                                        <p:tgtEl>
                                          <p:spTgt spid="159"/>
                                        </p:tgtEl>
                                      </p:cBhvr>
                                      <p:by x="105000" y="105000"/>
                                    </p:animScale>
                                  </p:childTnLst>
                                </p:cTn>
                              </p:par>
                            </p:childTnLst>
                          </p:cTn>
                        </p:par>
                        <p:par>
                          <p:cTn id="28" fill="hold">
                            <p:stCondLst>
                              <p:cond delay="1500"/>
                            </p:stCondLst>
                            <p:childTnLst>
                              <p:par>
                                <p:cTn id="29" presetID="26" presetClass="emph" presetSubtype="0" fill="hold" nodeType="afterEffect">
                                  <p:stCondLst>
                                    <p:cond delay="0"/>
                                  </p:stCondLst>
                                  <p:childTnLst>
                                    <p:animEffect transition="out" filter="fade">
                                      <p:cBhvr>
                                        <p:cTn id="30" dur="500" tmFilter="0, 0; .2, .5; .8, .5; 1, 0"/>
                                        <p:tgtEl>
                                          <p:spTgt spid="198"/>
                                        </p:tgtEl>
                                      </p:cBhvr>
                                    </p:animEffect>
                                    <p:animScale>
                                      <p:cBhvr>
                                        <p:cTn id="31" dur="250" autoRev="1" fill="hold"/>
                                        <p:tgtEl>
                                          <p:spTgt spid="198"/>
                                        </p:tgtEl>
                                      </p:cBhvr>
                                      <p:by x="105000" y="105000"/>
                                    </p:animScale>
                                  </p:childTnLst>
                                </p:cTn>
                              </p:par>
                            </p:childTnLst>
                          </p:cTn>
                        </p:par>
                        <p:par>
                          <p:cTn id="32" fill="hold">
                            <p:stCondLst>
                              <p:cond delay="2000"/>
                            </p:stCondLst>
                            <p:childTnLst>
                              <p:par>
                                <p:cTn id="33" presetID="26" presetClass="emph" presetSubtype="0" fill="hold" grpId="1" nodeType="afterEffect">
                                  <p:stCondLst>
                                    <p:cond delay="500"/>
                                  </p:stCondLst>
                                  <p:childTnLst>
                                    <p:animEffect transition="out" filter="fade">
                                      <p:cBhvr>
                                        <p:cTn id="34" dur="500" tmFilter="0, 0; .2, .5; .8, .5; 1, 0"/>
                                        <p:tgtEl>
                                          <p:spTgt spid="593"/>
                                        </p:tgtEl>
                                      </p:cBhvr>
                                    </p:animEffect>
                                    <p:animScale>
                                      <p:cBhvr>
                                        <p:cTn id="35" dur="250" autoRev="1" fill="hold"/>
                                        <p:tgtEl>
                                          <p:spTgt spid="593"/>
                                        </p:tgtEl>
                                      </p:cBhvr>
                                      <p:by x="105000" y="105000"/>
                                    </p:animScale>
                                  </p:childTnLst>
                                </p:cTn>
                              </p:par>
                              <p:par>
                                <p:cTn id="36" presetID="26" presetClass="emph" presetSubtype="0" fill="hold" nodeType="withEffect">
                                  <p:stCondLst>
                                    <p:cond delay="50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par>
                                <p:cTn id="39" presetID="26" presetClass="emph" presetSubtype="0" fill="hold" nodeType="withEffect">
                                  <p:stCondLst>
                                    <p:cond delay="500"/>
                                  </p:stCondLst>
                                  <p:childTnLst>
                                    <p:animEffect transition="out" filter="fade">
                                      <p:cBhvr>
                                        <p:cTn id="40" dur="500" tmFilter="0, 0; .2, .5; .8, .5; 1, 0"/>
                                        <p:tgtEl>
                                          <p:spTgt spid="577"/>
                                        </p:tgtEl>
                                      </p:cBhvr>
                                    </p:animEffect>
                                    <p:animScale>
                                      <p:cBhvr>
                                        <p:cTn id="41" dur="250" autoRev="1" fill="hold"/>
                                        <p:tgtEl>
                                          <p:spTgt spid="577"/>
                                        </p:tgtEl>
                                      </p:cBhvr>
                                      <p:by x="105000" y="105000"/>
                                    </p:animScale>
                                  </p:childTnLst>
                                </p:cTn>
                              </p:par>
                              <p:par>
                                <p:cTn id="42" presetID="26" presetClass="emph" presetSubtype="0" fill="hold" nodeType="withEffect">
                                  <p:stCondLst>
                                    <p:cond delay="500"/>
                                  </p:stCondLst>
                                  <p:childTnLst>
                                    <p:animEffect transition="out" filter="fade">
                                      <p:cBhvr>
                                        <p:cTn id="43" dur="500" tmFilter="0, 0; .2, .5; .8, .5; 1, 0"/>
                                        <p:tgtEl>
                                          <p:spTgt spid="573"/>
                                        </p:tgtEl>
                                      </p:cBhvr>
                                    </p:animEffect>
                                    <p:animScale>
                                      <p:cBhvr>
                                        <p:cTn id="44" dur="250" autoRev="1" fill="hold"/>
                                        <p:tgtEl>
                                          <p:spTgt spid="573"/>
                                        </p:tgtEl>
                                      </p:cBhvr>
                                      <p:by x="105000" y="105000"/>
                                    </p:animScale>
                                  </p:childTnLst>
                                </p:cTn>
                              </p:par>
                              <p:par>
                                <p:cTn id="45" presetID="26" presetClass="emph" presetSubtype="0" fill="hold" nodeType="withEffect">
                                  <p:stCondLst>
                                    <p:cond delay="500"/>
                                  </p:stCondLst>
                                  <p:childTnLst>
                                    <p:animEffect transition="out" filter="fade">
                                      <p:cBhvr>
                                        <p:cTn id="46" dur="500" tmFilter="0, 0; .2, .5; .8, .5; 1, 0"/>
                                        <p:tgtEl>
                                          <p:spTgt spid="584"/>
                                        </p:tgtEl>
                                      </p:cBhvr>
                                    </p:animEffect>
                                    <p:animScale>
                                      <p:cBhvr>
                                        <p:cTn id="47" dur="250" autoRev="1" fill="hold"/>
                                        <p:tgtEl>
                                          <p:spTgt spid="584"/>
                                        </p:tgtEl>
                                      </p:cBhvr>
                                      <p:by x="105000" y="105000"/>
                                    </p:animScale>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500"/>
                                        <p:tgtEl>
                                          <p:spTgt spid="171"/>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fade">
                                      <p:cBhvr>
                                        <p:cTn id="55" dur="500"/>
                                        <p:tgtEl>
                                          <p:spTgt spid="175"/>
                                        </p:tgtEl>
                                      </p:cBhvr>
                                    </p:animEffect>
                                  </p:childTnLst>
                                </p:cTn>
                              </p:par>
                            </p:childTnLst>
                          </p:cTn>
                        </p:par>
                        <p:par>
                          <p:cTn id="56" fill="hold">
                            <p:stCondLst>
                              <p:cond delay="4000"/>
                            </p:stCondLst>
                            <p:childTnLst>
                              <p:par>
                                <p:cTn id="57" presetID="10" presetClass="entr" presetSubtype="0" fill="hold" grpId="0" nodeType="afterEffect">
                                  <p:stCondLst>
                                    <p:cond delay="0"/>
                                  </p:stCondLst>
                                  <p:childTnLst>
                                    <p:set>
                                      <p:cBhvr>
                                        <p:cTn id="58" dur="1" fill="hold">
                                          <p:stCondLst>
                                            <p:cond delay="0"/>
                                          </p:stCondLst>
                                        </p:cTn>
                                        <p:tgtEl>
                                          <p:spTgt spid="170"/>
                                        </p:tgtEl>
                                        <p:attrNameLst>
                                          <p:attrName>style.visibility</p:attrName>
                                        </p:attrNameLst>
                                      </p:cBhvr>
                                      <p:to>
                                        <p:strVal val="visible"/>
                                      </p:to>
                                    </p:set>
                                    <p:animEffect transition="in" filter="fade">
                                      <p:cBhvr>
                                        <p:cTn id="59" dur="500"/>
                                        <p:tgtEl>
                                          <p:spTgt spid="170"/>
                                        </p:tgtEl>
                                      </p:cBhvr>
                                    </p:animEffect>
                                  </p:childTnLst>
                                </p:cTn>
                              </p:par>
                            </p:childTnLst>
                          </p:cTn>
                        </p:par>
                        <p:par>
                          <p:cTn id="60" fill="hold">
                            <p:stCondLst>
                              <p:cond delay="4500"/>
                            </p:stCondLst>
                            <p:childTnLst>
                              <p:par>
                                <p:cTn id="61" presetID="26" presetClass="emph" presetSubtype="0" fill="hold" nodeType="afterEffect">
                                  <p:stCondLst>
                                    <p:cond delay="0"/>
                                  </p:stCondLst>
                                  <p:childTnLst>
                                    <p:animEffect transition="out" filter="fade">
                                      <p:cBhvr>
                                        <p:cTn id="62" dur="500" tmFilter="0, 0; .2, .5; .8, .5; 1, 0"/>
                                        <p:tgtEl>
                                          <p:spTgt spid="214"/>
                                        </p:tgtEl>
                                      </p:cBhvr>
                                    </p:animEffect>
                                    <p:animScale>
                                      <p:cBhvr>
                                        <p:cTn id="63" dur="250" autoRev="1" fill="hold"/>
                                        <p:tgtEl>
                                          <p:spTgt spid="214"/>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16"/>
                                        </p:tgtEl>
                                      </p:cBhvr>
                                    </p:animEffect>
                                    <p:animScale>
                                      <p:cBhvr>
                                        <p:cTn id="66" dur="250" autoRev="1" fill="hold"/>
                                        <p:tgtEl>
                                          <p:spTgt spid="216"/>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217"/>
                                        </p:tgtEl>
                                      </p:cBhvr>
                                    </p:animEffect>
                                    <p:animScale>
                                      <p:cBhvr>
                                        <p:cTn id="69" dur="250" autoRev="1" fill="hold"/>
                                        <p:tgtEl>
                                          <p:spTgt spid="217"/>
                                        </p:tgtEl>
                                      </p:cBhvr>
                                      <p:by x="105000" y="105000"/>
                                    </p:animScale>
                                  </p:childTnLst>
                                </p:cTn>
                              </p:par>
                              <p:par>
                                <p:cTn id="70" presetID="26" presetClass="emph" presetSubtype="0" fill="hold" nodeType="withEffect">
                                  <p:stCondLst>
                                    <p:cond delay="0"/>
                                  </p:stCondLst>
                                  <p:childTnLst>
                                    <p:animEffect transition="out" filter="fade">
                                      <p:cBhvr>
                                        <p:cTn id="71" dur="500" tmFilter="0, 0; .2, .5; .8, .5; 1, 0"/>
                                        <p:tgtEl>
                                          <p:spTgt spid="220"/>
                                        </p:tgtEl>
                                      </p:cBhvr>
                                    </p:animEffect>
                                    <p:animScale>
                                      <p:cBhvr>
                                        <p:cTn id="72" dur="250" autoRev="1" fill="hold"/>
                                        <p:tgtEl>
                                          <p:spTgt spid="220"/>
                                        </p:tgtEl>
                                      </p:cBhvr>
                                      <p:by x="105000" y="105000"/>
                                    </p:animScale>
                                  </p:childTnLst>
                                </p:cTn>
                              </p:par>
                              <p:par>
                                <p:cTn id="73" presetID="26" presetClass="emph" presetSubtype="0" fill="hold" nodeType="withEffect">
                                  <p:stCondLst>
                                    <p:cond delay="0"/>
                                  </p:stCondLst>
                                  <p:childTnLst>
                                    <p:animEffect transition="out" filter="fade">
                                      <p:cBhvr>
                                        <p:cTn id="74" dur="500" tmFilter="0, 0; .2, .5; .8, .5; 1, 0"/>
                                        <p:tgtEl>
                                          <p:spTgt spid="248"/>
                                        </p:tgtEl>
                                      </p:cBhvr>
                                    </p:animEffect>
                                    <p:animScale>
                                      <p:cBhvr>
                                        <p:cTn id="75" dur="250" autoRev="1" fill="hold"/>
                                        <p:tgtEl>
                                          <p:spTgt spid="248"/>
                                        </p:tgtEl>
                                      </p:cBhvr>
                                      <p:by x="105000" y="105000"/>
                                    </p:animScale>
                                  </p:childTnLst>
                                </p:cTn>
                              </p:par>
                              <p:par>
                                <p:cTn id="76" presetID="26" presetClass="emph" presetSubtype="0" fill="hold" nodeType="withEffect">
                                  <p:stCondLst>
                                    <p:cond delay="0"/>
                                  </p:stCondLst>
                                  <p:childTnLst>
                                    <p:animEffect transition="out" filter="fade">
                                      <p:cBhvr>
                                        <p:cTn id="77" dur="500" tmFilter="0, 0; .2, .5; .8, .5; 1, 0"/>
                                        <p:tgtEl>
                                          <p:spTgt spid="257"/>
                                        </p:tgtEl>
                                      </p:cBhvr>
                                    </p:animEffect>
                                    <p:animScale>
                                      <p:cBhvr>
                                        <p:cTn id="78" dur="250" autoRev="1" fill="hold"/>
                                        <p:tgtEl>
                                          <p:spTgt spid="257"/>
                                        </p:tgtEl>
                                      </p:cBhvr>
                                      <p:by x="105000" y="105000"/>
                                    </p:animScale>
                                  </p:childTnLst>
                                </p:cTn>
                              </p:par>
                              <p:par>
                                <p:cTn id="79" presetID="26" presetClass="emph" presetSubtype="0" fill="hold" nodeType="withEffect">
                                  <p:stCondLst>
                                    <p:cond delay="0"/>
                                  </p:stCondLst>
                                  <p:childTnLst>
                                    <p:animEffect transition="out" filter="fade">
                                      <p:cBhvr>
                                        <p:cTn id="80" dur="500" tmFilter="0, 0; .2, .5; .8, .5; 1, 0"/>
                                        <p:tgtEl>
                                          <p:spTgt spid="258"/>
                                        </p:tgtEl>
                                      </p:cBhvr>
                                    </p:animEffect>
                                    <p:animScale>
                                      <p:cBhvr>
                                        <p:cTn id="81" dur="250" autoRev="1" fill="hold"/>
                                        <p:tgtEl>
                                          <p:spTgt spid="258"/>
                                        </p:tgtEl>
                                      </p:cBhvr>
                                      <p:by x="105000" y="105000"/>
                                    </p:animScale>
                                  </p:childTnLst>
                                </p:cTn>
                              </p:par>
                              <p:par>
                                <p:cTn id="82" presetID="26" presetClass="emph" presetSubtype="0" fill="hold" nodeType="withEffect">
                                  <p:stCondLst>
                                    <p:cond delay="0"/>
                                  </p:stCondLst>
                                  <p:childTnLst>
                                    <p:animEffect transition="out" filter="fade">
                                      <p:cBhvr>
                                        <p:cTn id="83" dur="500" tmFilter="0, 0; .2, .5; .8, .5; 1, 0"/>
                                        <p:tgtEl>
                                          <p:spTgt spid="259"/>
                                        </p:tgtEl>
                                      </p:cBhvr>
                                    </p:animEffect>
                                    <p:animScale>
                                      <p:cBhvr>
                                        <p:cTn id="84" dur="250" autoRev="1" fill="hold"/>
                                        <p:tgtEl>
                                          <p:spTgt spid="259"/>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260"/>
                                        </p:tgtEl>
                                      </p:cBhvr>
                                    </p:animEffect>
                                    <p:animScale>
                                      <p:cBhvr>
                                        <p:cTn id="87" dur="250" autoRev="1" fill="hold"/>
                                        <p:tgtEl>
                                          <p:spTgt spid="260"/>
                                        </p:tgtEl>
                                      </p:cBhvr>
                                      <p:by x="105000" y="105000"/>
                                    </p:animScale>
                                  </p:childTnLst>
                                </p:cTn>
                              </p:par>
                              <p:par>
                                <p:cTn id="88" presetID="26" presetClass="emph" presetSubtype="0" fill="hold" nodeType="withEffect">
                                  <p:stCondLst>
                                    <p:cond delay="0"/>
                                  </p:stCondLst>
                                  <p:childTnLst>
                                    <p:animEffect transition="out" filter="fade">
                                      <p:cBhvr>
                                        <p:cTn id="89" dur="500" tmFilter="0, 0; .2, .5; .8, .5; 1, 0"/>
                                        <p:tgtEl>
                                          <p:spTgt spid="261"/>
                                        </p:tgtEl>
                                      </p:cBhvr>
                                    </p:animEffect>
                                    <p:animScale>
                                      <p:cBhvr>
                                        <p:cTn id="90" dur="250" autoRev="1" fill="hold"/>
                                        <p:tgtEl>
                                          <p:spTgt spid="261"/>
                                        </p:tgtEl>
                                      </p:cBhvr>
                                      <p:by x="105000" y="105000"/>
                                    </p:animScale>
                                  </p:childTnLst>
                                </p:cTn>
                              </p:par>
                              <p:par>
                                <p:cTn id="91" presetID="26" presetClass="emph" presetSubtype="0" fill="hold" nodeType="withEffect">
                                  <p:stCondLst>
                                    <p:cond delay="0"/>
                                  </p:stCondLst>
                                  <p:childTnLst>
                                    <p:animEffect transition="out" filter="fade">
                                      <p:cBhvr>
                                        <p:cTn id="92" dur="500" tmFilter="0, 0; .2, .5; .8, .5; 1, 0"/>
                                        <p:tgtEl>
                                          <p:spTgt spid="262"/>
                                        </p:tgtEl>
                                      </p:cBhvr>
                                    </p:animEffect>
                                    <p:animScale>
                                      <p:cBhvr>
                                        <p:cTn id="93" dur="250" autoRev="1" fill="hold"/>
                                        <p:tgtEl>
                                          <p:spTgt spid="262"/>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263"/>
                                        </p:tgtEl>
                                      </p:cBhvr>
                                    </p:animEffect>
                                    <p:animScale>
                                      <p:cBhvr>
                                        <p:cTn id="96" dur="250" autoRev="1" fill="hold"/>
                                        <p:tgtEl>
                                          <p:spTgt spid="263"/>
                                        </p:tgtEl>
                                      </p:cBhvr>
                                      <p:by x="105000" y="105000"/>
                                    </p:animScale>
                                  </p:childTnLst>
                                </p:cTn>
                              </p:par>
                              <p:par>
                                <p:cTn id="97" presetID="26" presetClass="emph" presetSubtype="0" fill="hold" grpId="0" nodeType="withEffect">
                                  <p:stCondLst>
                                    <p:cond delay="0"/>
                                  </p:stCondLst>
                                  <p:childTnLst>
                                    <p:animEffect transition="out" filter="fade">
                                      <p:cBhvr>
                                        <p:cTn id="98" dur="500" tmFilter="0, 0; .2, .5; .8, .5; 1, 0"/>
                                        <p:tgtEl>
                                          <p:spTgt spid="268"/>
                                        </p:tgtEl>
                                      </p:cBhvr>
                                    </p:animEffect>
                                    <p:animScale>
                                      <p:cBhvr>
                                        <p:cTn id="99" dur="250" autoRev="1" fill="hold"/>
                                        <p:tgtEl>
                                          <p:spTgt spid="268"/>
                                        </p:tgtEl>
                                      </p:cBhvr>
                                      <p:by x="105000" y="105000"/>
                                    </p:animScale>
                                  </p:childTnLst>
                                </p:cTn>
                              </p:par>
                              <p:par>
                                <p:cTn id="100" presetID="26" presetClass="emph" presetSubtype="0" fill="hold" grpId="0" nodeType="withEffect">
                                  <p:stCondLst>
                                    <p:cond delay="0"/>
                                  </p:stCondLst>
                                  <p:childTnLst>
                                    <p:animEffect transition="out" filter="fade">
                                      <p:cBhvr>
                                        <p:cTn id="101" dur="500" tmFilter="0, 0; .2, .5; .8, .5; 1, 0"/>
                                        <p:tgtEl>
                                          <p:spTgt spid="269"/>
                                        </p:tgtEl>
                                      </p:cBhvr>
                                    </p:animEffect>
                                    <p:animScale>
                                      <p:cBhvr>
                                        <p:cTn id="102" dur="250" autoRev="1" fill="hold"/>
                                        <p:tgtEl>
                                          <p:spTgt spid="269"/>
                                        </p:tgtEl>
                                      </p:cBhvr>
                                      <p:by x="105000" y="105000"/>
                                    </p:animScale>
                                  </p:childTnLst>
                                </p:cTn>
                              </p:par>
                              <p:par>
                                <p:cTn id="103" presetID="26" presetClass="emph" presetSubtype="0" fill="hold" grpId="0" nodeType="withEffect">
                                  <p:stCondLst>
                                    <p:cond delay="0"/>
                                  </p:stCondLst>
                                  <p:childTnLst>
                                    <p:animEffect transition="out" filter="fade">
                                      <p:cBhvr>
                                        <p:cTn id="104" dur="500" tmFilter="0, 0; .2, .5; .8, .5; 1, 0"/>
                                        <p:tgtEl>
                                          <p:spTgt spid="270"/>
                                        </p:tgtEl>
                                      </p:cBhvr>
                                    </p:animEffect>
                                    <p:animScale>
                                      <p:cBhvr>
                                        <p:cTn id="105" dur="250" autoRev="1" fill="hold"/>
                                        <p:tgtEl>
                                          <p:spTgt spid="270"/>
                                        </p:tgtEl>
                                      </p:cBhvr>
                                      <p:by x="105000" y="105000"/>
                                    </p:animScale>
                                  </p:childTnLst>
                                </p:cTn>
                              </p:par>
                              <p:par>
                                <p:cTn id="106" presetID="26" presetClass="emph" presetSubtype="0" fill="hold" grpId="0" nodeType="withEffect">
                                  <p:stCondLst>
                                    <p:cond delay="0"/>
                                  </p:stCondLst>
                                  <p:childTnLst>
                                    <p:animEffect transition="out" filter="fade">
                                      <p:cBhvr>
                                        <p:cTn id="107" dur="500" tmFilter="0, 0; .2, .5; .8, .5; 1, 0"/>
                                        <p:tgtEl>
                                          <p:spTgt spid="271"/>
                                        </p:tgtEl>
                                      </p:cBhvr>
                                    </p:animEffect>
                                    <p:animScale>
                                      <p:cBhvr>
                                        <p:cTn id="108" dur="250" autoRev="1" fill="hold"/>
                                        <p:tgtEl>
                                          <p:spTgt spid="271"/>
                                        </p:tgtEl>
                                      </p:cBhvr>
                                      <p:by x="105000" y="105000"/>
                                    </p:animScale>
                                  </p:childTnLst>
                                </p:cTn>
                              </p:par>
                              <p:par>
                                <p:cTn id="109" presetID="26" presetClass="emph" presetSubtype="0" fill="hold" nodeType="withEffect">
                                  <p:stCondLst>
                                    <p:cond delay="0"/>
                                  </p:stCondLst>
                                  <p:childTnLst>
                                    <p:animEffect transition="out" filter="fade">
                                      <p:cBhvr>
                                        <p:cTn id="110" dur="500" tmFilter="0, 0; .2, .5; .8, .5; 1, 0"/>
                                        <p:tgtEl>
                                          <p:spTgt spid="272"/>
                                        </p:tgtEl>
                                      </p:cBhvr>
                                    </p:animEffect>
                                    <p:animScale>
                                      <p:cBhvr>
                                        <p:cTn id="111" dur="250" autoRev="1" fill="hold"/>
                                        <p:tgtEl>
                                          <p:spTgt spid="272"/>
                                        </p:tgtEl>
                                      </p:cBhvr>
                                      <p:by x="105000" y="105000"/>
                                    </p:animScale>
                                  </p:childTnLst>
                                </p:cTn>
                              </p:par>
                              <p:par>
                                <p:cTn id="112" presetID="26" presetClass="emph" presetSubtype="0" fill="hold" nodeType="withEffect">
                                  <p:stCondLst>
                                    <p:cond delay="0"/>
                                  </p:stCondLst>
                                  <p:childTnLst>
                                    <p:animEffect transition="out" filter="fade">
                                      <p:cBhvr>
                                        <p:cTn id="113" dur="500" tmFilter="0, 0; .2, .5; .8, .5; 1, 0"/>
                                        <p:tgtEl>
                                          <p:spTgt spid="283"/>
                                        </p:tgtEl>
                                      </p:cBhvr>
                                    </p:animEffect>
                                    <p:animScale>
                                      <p:cBhvr>
                                        <p:cTn id="114" dur="250" autoRev="1" fill="hold"/>
                                        <p:tgtEl>
                                          <p:spTgt spid="283"/>
                                        </p:tgtEl>
                                      </p:cBhvr>
                                      <p:by x="105000" y="105000"/>
                                    </p:animScale>
                                  </p:childTnLst>
                                </p:cTn>
                              </p:par>
                              <p:par>
                                <p:cTn id="115" presetID="26" presetClass="emph" presetSubtype="0" fill="hold" nodeType="withEffect">
                                  <p:stCondLst>
                                    <p:cond delay="0"/>
                                  </p:stCondLst>
                                  <p:childTnLst>
                                    <p:animEffect transition="out" filter="fade">
                                      <p:cBhvr>
                                        <p:cTn id="116" dur="500" tmFilter="0, 0; .2, .5; .8, .5; 1, 0"/>
                                        <p:tgtEl>
                                          <p:spTgt spid="293"/>
                                        </p:tgtEl>
                                      </p:cBhvr>
                                    </p:animEffect>
                                    <p:animScale>
                                      <p:cBhvr>
                                        <p:cTn id="117" dur="250" autoRev="1" fill="hold"/>
                                        <p:tgtEl>
                                          <p:spTgt spid="2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P spid="269" grpId="0" animBg="1"/>
      <p:bldP spid="270" grpId="0" animBg="1"/>
      <p:bldP spid="271" grpId="0" animBg="1"/>
      <p:bldP spid="159" grpId="0" animBg="1"/>
      <p:bldP spid="593" grpId="0" animBg="1"/>
      <p:bldP spid="593" grpId="1" animBg="1"/>
      <p:bldP spid="170" grpId="0" animBg="1"/>
      <p:bldP spid="175" grpId="0" animBg="1"/>
      <p:bldP spid="17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C1654DB-0CC4-4206-9509-00AAC0C8A5AB}"/>
              </a:ext>
            </a:extLst>
          </p:cNvPr>
          <p:cNvSpPr/>
          <p:nvPr/>
        </p:nvSpPr>
        <p:spPr bwMode="auto">
          <a:xfrm>
            <a:off x="7348365" y="4419147"/>
            <a:ext cx="3639312" cy="603504"/>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18" name="Rectangle: Rounded Corners 17">
            <a:extLst>
              <a:ext uri="{FF2B5EF4-FFF2-40B4-BE49-F238E27FC236}">
                <a16:creationId xmlns:a16="http://schemas.microsoft.com/office/drawing/2014/main" id="{957FCF9C-E4C9-4DCF-BADC-7532D6C6E953}"/>
              </a:ext>
            </a:extLst>
          </p:cNvPr>
          <p:cNvSpPr/>
          <p:nvPr/>
        </p:nvSpPr>
        <p:spPr bwMode="auto">
          <a:xfrm>
            <a:off x="627762" y="4176429"/>
            <a:ext cx="4189004" cy="2157740"/>
          </a:xfrm>
          <a:prstGeom prst="roundRect">
            <a:avLst>
              <a:gd name="adj" fmla="val 24127"/>
            </a:avLst>
          </a:prstGeom>
          <a:solidFill>
            <a:schemeClr val="bg1"/>
          </a:solidFill>
          <a:ln w="12700">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E45E913C-819A-4FFD-9814-7B46F724E8C8}"/>
              </a:ext>
            </a:extLst>
          </p:cNvPr>
          <p:cNvSpPr/>
          <p:nvPr/>
        </p:nvSpPr>
        <p:spPr bwMode="auto">
          <a:xfrm>
            <a:off x="755607" y="4906832"/>
            <a:ext cx="5870738" cy="1510905"/>
          </a:xfrm>
          <a:prstGeom prst="roundRect">
            <a:avLst>
              <a:gd name="adj" fmla="val 22739"/>
            </a:avLst>
          </a:prstGeom>
          <a:solidFill>
            <a:schemeClr val="bg1"/>
          </a:solidFill>
          <a:ln w="1270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E121275-4C05-4C51-B2B1-5BE18CA5A99F}"/>
              </a:ext>
            </a:extLst>
          </p:cNvPr>
          <p:cNvGrpSpPr/>
          <p:nvPr/>
        </p:nvGrpSpPr>
        <p:grpSpPr>
          <a:xfrm>
            <a:off x="552804" y="5515991"/>
            <a:ext cx="3947397" cy="914400"/>
            <a:chOff x="552805" y="5413548"/>
            <a:chExt cx="3694610" cy="914400"/>
          </a:xfrm>
        </p:grpSpPr>
        <p:sp>
          <p:nvSpPr>
            <p:cNvPr id="162" name="Rectangle: Rounded Corners 161">
              <a:extLst>
                <a:ext uri="{FF2B5EF4-FFF2-40B4-BE49-F238E27FC236}">
                  <a16:creationId xmlns:a16="http://schemas.microsoft.com/office/drawing/2014/main" id="{900710D8-05DD-46F4-AFD1-652A1B50D3A3}"/>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63" name="Group 162">
              <a:extLst>
                <a:ext uri="{FF2B5EF4-FFF2-40B4-BE49-F238E27FC236}">
                  <a16:creationId xmlns:a16="http://schemas.microsoft.com/office/drawing/2014/main" id="{0A90A6F0-376F-408F-B358-136683B1A8C8}"/>
                </a:ext>
              </a:extLst>
            </p:cNvPr>
            <p:cNvGrpSpPr/>
            <p:nvPr/>
          </p:nvGrpSpPr>
          <p:grpSpPr>
            <a:xfrm>
              <a:off x="814511" y="5622527"/>
              <a:ext cx="409349" cy="401526"/>
              <a:chOff x="682950" y="5665974"/>
              <a:chExt cx="372886" cy="365760"/>
            </a:xfrm>
          </p:grpSpPr>
          <p:sp>
            <p:nvSpPr>
              <p:cNvPr id="164" name="magnify" title="Icon of a magnifying glass">
                <a:extLst>
                  <a:ext uri="{FF2B5EF4-FFF2-40B4-BE49-F238E27FC236}">
                    <a16:creationId xmlns:a16="http://schemas.microsoft.com/office/drawing/2014/main" id="{031804AD-10BD-4225-90F8-F566D8F2791C}"/>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65" name="check" title="Icon of a checkmark">
                <a:extLst>
                  <a:ext uri="{FF2B5EF4-FFF2-40B4-BE49-F238E27FC236}">
                    <a16:creationId xmlns:a16="http://schemas.microsoft.com/office/drawing/2014/main" id="{D5867EB1-416A-4EA9-A0A8-8A9739C3E4C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98" name="Group 197">
            <a:extLst>
              <a:ext uri="{FF2B5EF4-FFF2-40B4-BE49-F238E27FC236}">
                <a16:creationId xmlns:a16="http://schemas.microsoft.com/office/drawing/2014/main" id="{928EA931-C385-4783-897D-288BA50EFD7F}"/>
              </a:ext>
            </a:extLst>
          </p:cNvPr>
          <p:cNvGrpSpPr/>
          <p:nvPr/>
        </p:nvGrpSpPr>
        <p:grpSpPr>
          <a:xfrm>
            <a:off x="4871628" y="1319480"/>
            <a:ext cx="1828002" cy="547384"/>
            <a:chOff x="4546063" y="1319480"/>
            <a:chExt cx="1828002" cy="547384"/>
          </a:xfrm>
        </p:grpSpPr>
        <p:sp>
          <p:nvSpPr>
            <p:cNvPr id="199" name="Rectangle 198">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C99C391-0FA4-4D76-85A0-95316084F13C}"/>
                </a:ext>
              </a:extLst>
            </p:cNvPr>
            <p:cNvSpPr/>
            <p:nvPr/>
          </p:nvSpPr>
          <p:spPr>
            <a:xfrm>
              <a:off x="4546063" y="1319480"/>
              <a:ext cx="1828002" cy="54738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200" name="Picture 199">
              <a:extLst>
                <a:ext uri="{FF2B5EF4-FFF2-40B4-BE49-F238E27FC236}">
                  <a16:creationId xmlns:a16="http://schemas.microsoft.com/office/drawing/2014/main" id="{372AB871-B8A8-4681-B36F-3DA7822EB4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201" name="Picture 200">
              <a:extLst>
                <a:ext uri="{FF2B5EF4-FFF2-40B4-BE49-F238E27FC236}">
                  <a16:creationId xmlns:a16="http://schemas.microsoft.com/office/drawing/2014/main" id="{0B7B2192-B55E-451C-894D-42839767E6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202" name="Picture 201">
              <a:extLst>
                <a:ext uri="{FF2B5EF4-FFF2-40B4-BE49-F238E27FC236}">
                  <a16:creationId xmlns:a16="http://schemas.microsoft.com/office/drawing/2014/main" id="{1A5EDF8D-5A89-4124-B273-2AB9EA66FA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203" name="Picture 202">
              <a:extLst>
                <a:ext uri="{FF2B5EF4-FFF2-40B4-BE49-F238E27FC236}">
                  <a16:creationId xmlns:a16="http://schemas.microsoft.com/office/drawing/2014/main" id="{99DC1930-0A75-4525-990E-733931BDDB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204" name="Group 203">
              <a:extLst>
                <a:ext uri="{FF2B5EF4-FFF2-40B4-BE49-F238E27FC236}">
                  <a16:creationId xmlns:a16="http://schemas.microsoft.com/office/drawing/2014/main" id="{2E3C0487-17FD-456B-A01B-F473EDECE90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211" name="Oval 210">
                <a:extLst>
                  <a:ext uri="{FF2B5EF4-FFF2-40B4-BE49-F238E27FC236}">
                    <a16:creationId xmlns:a16="http://schemas.microsoft.com/office/drawing/2014/main" id="{BE69D927-F903-4FCC-B84A-344683C8B402}"/>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3735232-0B56-4572-8FF2-617E4E0B212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08F20E96-1DC0-42F9-B836-BE4036400ED4}"/>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16861020-D426-4673-8368-DFCBF495A9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206" name="Picture 205">
              <a:extLst>
                <a:ext uri="{FF2B5EF4-FFF2-40B4-BE49-F238E27FC236}">
                  <a16:creationId xmlns:a16="http://schemas.microsoft.com/office/drawing/2014/main" id="{48364A37-7AB4-4B40-A218-A98E66107B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207" name="Picture 206">
              <a:extLst>
                <a:ext uri="{FF2B5EF4-FFF2-40B4-BE49-F238E27FC236}">
                  <a16:creationId xmlns:a16="http://schemas.microsoft.com/office/drawing/2014/main" id="{97C92434-89C6-474F-9A5D-DA37B3B119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208" name="Picture 207">
              <a:extLst>
                <a:ext uri="{FF2B5EF4-FFF2-40B4-BE49-F238E27FC236}">
                  <a16:creationId xmlns:a16="http://schemas.microsoft.com/office/drawing/2014/main" id="{CB96176D-5138-42EA-89D6-897525CA24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209" name="TextBox 208">
              <a:extLst>
                <a:ext uri="{FF2B5EF4-FFF2-40B4-BE49-F238E27FC236}">
                  <a16:creationId xmlns:a16="http://schemas.microsoft.com/office/drawing/2014/main" id="{D6B6F63C-81F2-4B82-83AD-C644E91BC386}"/>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210" name="TextBox 209">
              <a:extLst>
                <a:ext uri="{FF2B5EF4-FFF2-40B4-BE49-F238E27FC236}">
                  <a16:creationId xmlns:a16="http://schemas.microsoft.com/office/drawing/2014/main" id="{C14A41F1-4D22-4DBF-9E04-E23D3D22814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167" name="!! Devices line">
            <a:extLst>
              <a:ext uri="{FF2B5EF4-FFF2-40B4-BE49-F238E27FC236}">
                <a16:creationId xmlns:a16="http://schemas.microsoft.com/office/drawing/2014/main" id="{B4B9AA28-837F-42A8-91EB-94DE22822E3A}"/>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chemeClr val="tx1">
                    <a:alpha val="0"/>
                  </a:schemeClr>
                </a:gs>
                <a:gs pos="100000">
                  <a:schemeClr val="tx1"/>
                </a:gs>
              </a:gsLst>
              <a:lin ang="0" scaled="1"/>
              <a:tileRect/>
            </a:gradFill>
            <a:prstDash val="solid"/>
          </a:ln>
          <a:effectLst/>
        </p:spPr>
      </p:cxnSp>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Zero Trust – Network Segment Transformation</a:t>
            </a:r>
          </a:p>
        </p:txBody>
      </p:sp>
      <p:sp>
        <p:nvSpPr>
          <p:cNvPr id="3" name="Rectangle 2">
            <a:extLst>
              <a:ext uri="{FF2B5EF4-FFF2-40B4-BE49-F238E27FC236}">
                <a16:creationId xmlns:a16="http://schemas.microsoft.com/office/drawing/2014/main" id="{D420117A-4BF9-4548-92BC-C1FC319C924F}"/>
              </a:ext>
            </a:extLst>
          </p:cNvPr>
          <p:cNvSpPr/>
          <p:nvPr/>
        </p:nvSpPr>
        <p:spPr bwMode="auto">
          <a:xfrm>
            <a:off x="922301" y="4043543"/>
            <a:ext cx="2641692"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 name="Rectangle 4">
            <a:extLst>
              <a:ext uri="{FF2B5EF4-FFF2-40B4-BE49-F238E27FC236}">
                <a16:creationId xmlns:a16="http://schemas.microsoft.com/office/drawing/2014/main" id="{BE9331F7-9E11-4265-B25F-90B0EE8C082D}"/>
              </a:ext>
            </a:extLst>
          </p:cNvPr>
          <p:cNvSpPr/>
          <p:nvPr/>
        </p:nvSpPr>
        <p:spPr bwMode="auto">
          <a:xfrm>
            <a:off x="904097" y="4935442"/>
            <a:ext cx="3030149" cy="565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98" name="Rectangle 97">
            <a:extLst>
              <a:ext uri="{FF2B5EF4-FFF2-40B4-BE49-F238E27FC236}">
                <a16:creationId xmlns:a16="http://schemas.microsoft.com/office/drawing/2014/main" id="{DC89C4C9-962F-4926-864C-0B0742AB8A8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035EBCA2-C9D4-4C8B-875E-91689A668960}"/>
              </a:ext>
            </a:extLst>
          </p:cNvPr>
          <p:cNvSpPr/>
          <p:nvPr/>
        </p:nvSpPr>
        <p:spPr bwMode="auto">
          <a:xfrm>
            <a:off x="2437183" y="2385259"/>
            <a:ext cx="1663259" cy="34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9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23" name="Straight Arrow Connector 22">
            <a:extLst>
              <a:ext uri="{FF2B5EF4-FFF2-40B4-BE49-F238E27FC236}">
                <a16:creationId xmlns:a16="http://schemas.microsoft.com/office/drawing/2014/main" id="{BF470C9F-874C-4B84-ABD1-7589A6DEF25B}"/>
              </a:ext>
            </a:extLst>
          </p:cNvPr>
          <p:cNvCxnSpPr>
            <a:cxnSpLocks/>
          </p:cNvCxnSpPr>
          <p:nvPr/>
        </p:nvCxnSpPr>
        <p:spPr>
          <a:xfrm>
            <a:off x="4027002" y="4334547"/>
            <a:ext cx="0" cy="119585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93" name="Rectangle: Rounded Corners 592">
            <a:extLst>
              <a:ext uri="{FF2B5EF4-FFF2-40B4-BE49-F238E27FC236}">
                <a16:creationId xmlns:a16="http://schemas.microsoft.com/office/drawing/2014/main" id="{9AADE38E-E1EF-404D-BBE9-758ACAA5ADCF}"/>
              </a:ext>
            </a:extLst>
          </p:cNvPr>
          <p:cNvSpPr/>
          <p:nvPr/>
        </p:nvSpPr>
        <p:spPr bwMode="auto">
          <a:xfrm>
            <a:off x="2643975" y="4745542"/>
            <a:ext cx="1617179" cy="338774"/>
          </a:xfrm>
          <a:prstGeom prst="roundRect">
            <a:avLst>
              <a:gd name="adj" fmla="val 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C0538A76-35AC-4FBB-B7FB-BFED4CE1ABF6}"/>
              </a:ext>
            </a:extLst>
          </p:cNvPr>
          <p:cNvGrpSpPr/>
          <p:nvPr/>
        </p:nvGrpSpPr>
        <p:grpSpPr>
          <a:xfrm>
            <a:off x="2781789" y="4801995"/>
            <a:ext cx="1345550" cy="278612"/>
            <a:chOff x="1571071" y="2257105"/>
            <a:chExt cx="2082348" cy="431174"/>
          </a:xfrm>
        </p:grpSpPr>
        <p:grpSp>
          <p:nvGrpSpPr>
            <p:cNvPr id="513" name="Group 512">
              <a:extLst>
                <a:ext uri="{FF2B5EF4-FFF2-40B4-BE49-F238E27FC236}">
                  <a16:creationId xmlns:a16="http://schemas.microsoft.com/office/drawing/2014/main" id="{122D2C06-7C5E-418D-841B-05E92DD03708}"/>
                </a:ext>
              </a:extLst>
            </p:cNvPr>
            <p:cNvGrpSpPr/>
            <p:nvPr/>
          </p:nvGrpSpPr>
          <p:grpSpPr>
            <a:xfrm>
              <a:off x="2696905" y="2301259"/>
              <a:ext cx="426956" cy="327217"/>
              <a:chOff x="2892310" y="4439341"/>
              <a:chExt cx="376337" cy="288423"/>
            </a:xfrm>
          </p:grpSpPr>
          <p:sp>
            <p:nvSpPr>
              <p:cNvPr id="552" name="monitor">
                <a:extLst>
                  <a:ext uri="{FF2B5EF4-FFF2-40B4-BE49-F238E27FC236}">
                    <a16:creationId xmlns:a16="http://schemas.microsoft.com/office/drawing/2014/main" id="{9EDFA519-8F6C-48EA-99B5-8B4738E960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F9DCDA7D-6B8E-4539-AB60-FAFFBE15C2C0}"/>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4" name="Picture 553">
                <a:extLst>
                  <a:ext uri="{FF2B5EF4-FFF2-40B4-BE49-F238E27FC236}">
                    <a16:creationId xmlns:a16="http://schemas.microsoft.com/office/drawing/2014/main" id="{77E538F8-E370-4171-BEEF-96F3D65F637D}"/>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14" name="Group 513">
              <a:extLst>
                <a:ext uri="{FF2B5EF4-FFF2-40B4-BE49-F238E27FC236}">
                  <a16:creationId xmlns:a16="http://schemas.microsoft.com/office/drawing/2014/main" id="{74EE100C-CA19-4E0E-8367-1926B5966E7F}"/>
                </a:ext>
              </a:extLst>
            </p:cNvPr>
            <p:cNvGrpSpPr/>
            <p:nvPr/>
          </p:nvGrpSpPr>
          <p:grpSpPr>
            <a:xfrm>
              <a:off x="3219943" y="2301259"/>
              <a:ext cx="433476" cy="327215"/>
              <a:chOff x="7987238" y="1610486"/>
              <a:chExt cx="506061" cy="382007"/>
            </a:xfrm>
          </p:grpSpPr>
          <p:sp>
            <p:nvSpPr>
              <p:cNvPr id="546" name="Rectangle 545">
                <a:extLst>
                  <a:ext uri="{FF2B5EF4-FFF2-40B4-BE49-F238E27FC236}">
                    <a16:creationId xmlns:a16="http://schemas.microsoft.com/office/drawing/2014/main" id="{4AE8C6AC-DE0F-4F11-95C8-BBF503FF8D4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40A894D0-EA83-45C6-BBBF-FBD6E5045C0F}"/>
                  </a:ext>
                </a:extLst>
              </p:cNvPr>
              <p:cNvGrpSpPr/>
              <p:nvPr/>
            </p:nvGrpSpPr>
            <p:grpSpPr>
              <a:xfrm>
                <a:off x="7987238" y="1610486"/>
                <a:ext cx="498447" cy="382007"/>
                <a:chOff x="9563138" y="2462727"/>
                <a:chExt cx="516394" cy="395761"/>
              </a:xfrm>
            </p:grpSpPr>
            <p:sp>
              <p:nvSpPr>
                <p:cNvPr id="548" name="monitor">
                  <a:extLst>
                    <a:ext uri="{FF2B5EF4-FFF2-40B4-BE49-F238E27FC236}">
                      <a16:creationId xmlns:a16="http://schemas.microsoft.com/office/drawing/2014/main" id="{FDEDFD62-AB7B-46F3-AF04-2BC52934B8B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9" name="Group 548">
                  <a:extLst>
                    <a:ext uri="{FF2B5EF4-FFF2-40B4-BE49-F238E27FC236}">
                      <a16:creationId xmlns:a16="http://schemas.microsoft.com/office/drawing/2014/main" id="{F0516552-B568-4589-AF68-43F649BA873D}"/>
                    </a:ext>
                  </a:extLst>
                </p:cNvPr>
                <p:cNvGrpSpPr/>
                <p:nvPr/>
              </p:nvGrpSpPr>
              <p:grpSpPr>
                <a:xfrm>
                  <a:off x="9746672" y="2545410"/>
                  <a:ext cx="107950" cy="134938"/>
                  <a:chOff x="9444088" y="2885171"/>
                  <a:chExt cx="107950" cy="134938"/>
                </a:xfrm>
                <a:solidFill>
                  <a:srgbClr val="505050"/>
                </a:solidFill>
              </p:grpSpPr>
              <p:sp>
                <p:nvSpPr>
                  <p:cNvPr id="550" name="Freeform 26">
                    <a:extLst>
                      <a:ext uri="{FF2B5EF4-FFF2-40B4-BE49-F238E27FC236}">
                        <a16:creationId xmlns:a16="http://schemas.microsoft.com/office/drawing/2014/main" id="{EFE7AC7E-A18F-4F47-B67D-9842C4D36BD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1" name="Freeform 27">
                    <a:extLst>
                      <a:ext uri="{FF2B5EF4-FFF2-40B4-BE49-F238E27FC236}">
                        <a16:creationId xmlns:a16="http://schemas.microsoft.com/office/drawing/2014/main" id="{8A42F8B7-0B3F-478F-BEDC-66182AA6546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15" name="Group 514">
              <a:extLst>
                <a:ext uri="{FF2B5EF4-FFF2-40B4-BE49-F238E27FC236}">
                  <a16:creationId xmlns:a16="http://schemas.microsoft.com/office/drawing/2014/main" id="{9384596D-DF0B-4628-9DA3-5F1C7B982F4E}"/>
                </a:ext>
              </a:extLst>
            </p:cNvPr>
            <p:cNvGrpSpPr/>
            <p:nvPr/>
          </p:nvGrpSpPr>
          <p:grpSpPr>
            <a:xfrm>
              <a:off x="1872084" y="2257105"/>
              <a:ext cx="205700" cy="341495"/>
              <a:chOff x="7084723" y="1610486"/>
              <a:chExt cx="212660" cy="353049"/>
            </a:xfrm>
          </p:grpSpPr>
          <p:sp>
            <p:nvSpPr>
              <p:cNvPr id="540" name="Rectangle 539">
                <a:extLst>
                  <a:ext uri="{FF2B5EF4-FFF2-40B4-BE49-F238E27FC236}">
                    <a16:creationId xmlns:a16="http://schemas.microsoft.com/office/drawing/2014/main" id="{1EF3FB2A-1693-4E59-B23C-54F1B6BE27D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1" name="Group 540">
                <a:extLst>
                  <a:ext uri="{FF2B5EF4-FFF2-40B4-BE49-F238E27FC236}">
                    <a16:creationId xmlns:a16="http://schemas.microsoft.com/office/drawing/2014/main" id="{6E3688B2-CF17-4D64-8C02-E363EDE53266}"/>
                  </a:ext>
                </a:extLst>
              </p:cNvPr>
              <p:cNvGrpSpPr/>
              <p:nvPr/>
            </p:nvGrpSpPr>
            <p:grpSpPr>
              <a:xfrm>
                <a:off x="7138556" y="1706457"/>
                <a:ext cx="104198" cy="130248"/>
                <a:chOff x="9444088" y="2885171"/>
                <a:chExt cx="107950" cy="134938"/>
              </a:xfrm>
              <a:solidFill>
                <a:srgbClr val="FFFFFF"/>
              </a:solidFill>
            </p:grpSpPr>
            <p:sp>
              <p:nvSpPr>
                <p:cNvPr id="544" name="Freeform 26">
                  <a:extLst>
                    <a:ext uri="{FF2B5EF4-FFF2-40B4-BE49-F238E27FC236}">
                      <a16:creationId xmlns:a16="http://schemas.microsoft.com/office/drawing/2014/main" id="{1073A2FD-7A26-495D-8568-E2CA2B87202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5" name="Freeform 27">
                  <a:extLst>
                    <a:ext uri="{FF2B5EF4-FFF2-40B4-BE49-F238E27FC236}">
                      <a16:creationId xmlns:a16="http://schemas.microsoft.com/office/drawing/2014/main" id="{331FBD1F-B2C4-4BDF-99A7-7335B7E0C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42" name="CellPhone_E8EA">
                <a:extLst>
                  <a:ext uri="{FF2B5EF4-FFF2-40B4-BE49-F238E27FC236}">
                    <a16:creationId xmlns:a16="http://schemas.microsoft.com/office/drawing/2014/main" id="{02944E3C-428E-4FD4-AA34-828585DE78B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43" name="Straight Connector 542">
                <a:extLst>
                  <a:ext uri="{FF2B5EF4-FFF2-40B4-BE49-F238E27FC236}">
                    <a16:creationId xmlns:a16="http://schemas.microsoft.com/office/drawing/2014/main" id="{DDDCF971-A9DD-47BF-9766-FE424797E0A8}"/>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16" name="Group 515">
              <a:extLst>
                <a:ext uri="{FF2B5EF4-FFF2-40B4-BE49-F238E27FC236}">
                  <a16:creationId xmlns:a16="http://schemas.microsoft.com/office/drawing/2014/main" id="{A20790A5-2D3A-49E7-8AB5-63117048481E}"/>
                </a:ext>
              </a:extLst>
            </p:cNvPr>
            <p:cNvGrpSpPr/>
            <p:nvPr/>
          </p:nvGrpSpPr>
          <p:grpSpPr>
            <a:xfrm>
              <a:off x="1571071" y="2257105"/>
              <a:ext cx="204931" cy="341495"/>
              <a:chOff x="6490922" y="1610486"/>
              <a:chExt cx="211865" cy="353049"/>
            </a:xfrm>
          </p:grpSpPr>
          <p:sp>
            <p:nvSpPr>
              <p:cNvPr id="528" name="Rectangle 527">
                <a:extLst>
                  <a:ext uri="{FF2B5EF4-FFF2-40B4-BE49-F238E27FC236}">
                    <a16:creationId xmlns:a16="http://schemas.microsoft.com/office/drawing/2014/main" id="{A0FD4FD2-F2DD-431E-A4D3-EBE81C5B9DB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9" name="Group 30">
                <a:extLst>
                  <a:ext uri="{FF2B5EF4-FFF2-40B4-BE49-F238E27FC236}">
                    <a16:creationId xmlns:a16="http://schemas.microsoft.com/office/drawing/2014/main" id="{83E4D496-53C3-466C-AEA0-E402EE4710DB}"/>
                  </a:ext>
                </a:extLst>
              </p:cNvPr>
              <p:cNvGrpSpPr>
                <a:grpSpLocks noChangeAspect="1"/>
              </p:cNvGrpSpPr>
              <p:nvPr/>
            </p:nvGrpSpPr>
            <p:grpSpPr bwMode="auto">
              <a:xfrm>
                <a:off x="6545792" y="1729376"/>
                <a:ext cx="111361" cy="115269"/>
                <a:chOff x="5049" y="1841"/>
                <a:chExt cx="57" cy="59"/>
              </a:xfrm>
              <a:solidFill>
                <a:srgbClr val="FFFFFF"/>
              </a:solidFill>
            </p:grpSpPr>
            <p:sp>
              <p:nvSpPr>
                <p:cNvPr id="532" name="Freeform 31">
                  <a:extLst>
                    <a:ext uri="{FF2B5EF4-FFF2-40B4-BE49-F238E27FC236}">
                      <a16:creationId xmlns:a16="http://schemas.microsoft.com/office/drawing/2014/main" id="{F8905EFC-598A-4C95-A0E2-D648DD592A1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3" name="Freeform 32">
                  <a:extLst>
                    <a:ext uri="{FF2B5EF4-FFF2-40B4-BE49-F238E27FC236}">
                      <a16:creationId xmlns:a16="http://schemas.microsoft.com/office/drawing/2014/main" id="{A52C496A-02E8-4058-93C8-644383960AA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4" name="Freeform 33">
                  <a:extLst>
                    <a:ext uri="{FF2B5EF4-FFF2-40B4-BE49-F238E27FC236}">
                      <a16:creationId xmlns:a16="http://schemas.microsoft.com/office/drawing/2014/main" id="{C5EF92CC-0C06-4FF5-8640-D9E5F182501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5" name="Freeform 34">
                  <a:extLst>
                    <a:ext uri="{FF2B5EF4-FFF2-40B4-BE49-F238E27FC236}">
                      <a16:creationId xmlns:a16="http://schemas.microsoft.com/office/drawing/2014/main" id="{EF1268DA-775B-4A83-BF37-8EB1C52B5A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6" name="Freeform 35">
                  <a:extLst>
                    <a:ext uri="{FF2B5EF4-FFF2-40B4-BE49-F238E27FC236}">
                      <a16:creationId xmlns:a16="http://schemas.microsoft.com/office/drawing/2014/main" id="{27B10A7F-742F-4A52-9DCC-9DA2AC6D6E9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7" name="Freeform 36">
                  <a:extLst>
                    <a:ext uri="{FF2B5EF4-FFF2-40B4-BE49-F238E27FC236}">
                      <a16:creationId xmlns:a16="http://schemas.microsoft.com/office/drawing/2014/main" id="{CED6D63E-6B27-4E9C-964B-E2DDCAB99A69}"/>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8" name="Freeform 37">
                  <a:extLst>
                    <a:ext uri="{FF2B5EF4-FFF2-40B4-BE49-F238E27FC236}">
                      <a16:creationId xmlns:a16="http://schemas.microsoft.com/office/drawing/2014/main" id="{7CDB2A2E-740E-4969-8BBE-B568ADAE8BB9}"/>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39" name="Freeform 38">
                  <a:extLst>
                    <a:ext uri="{FF2B5EF4-FFF2-40B4-BE49-F238E27FC236}">
                      <a16:creationId xmlns:a16="http://schemas.microsoft.com/office/drawing/2014/main" id="{576D82A8-F1A9-401D-8403-3295FE37516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30" name="CellPhone_E8EA">
                <a:extLst>
                  <a:ext uri="{FF2B5EF4-FFF2-40B4-BE49-F238E27FC236}">
                    <a16:creationId xmlns:a16="http://schemas.microsoft.com/office/drawing/2014/main" id="{8418BD82-588C-439B-AF17-F784CEFB9DB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31" name="Straight Connector 530">
                <a:extLst>
                  <a:ext uri="{FF2B5EF4-FFF2-40B4-BE49-F238E27FC236}">
                    <a16:creationId xmlns:a16="http://schemas.microsoft.com/office/drawing/2014/main" id="{D54783A3-3F43-4538-831C-2EF38D4DDAE1}"/>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18" name="Group 517">
              <a:extLst>
                <a:ext uri="{FF2B5EF4-FFF2-40B4-BE49-F238E27FC236}">
                  <a16:creationId xmlns:a16="http://schemas.microsoft.com/office/drawing/2014/main" id="{CD1C9D61-992A-49E3-B3AA-03487304279C}"/>
                </a:ext>
              </a:extLst>
            </p:cNvPr>
            <p:cNvGrpSpPr/>
            <p:nvPr/>
          </p:nvGrpSpPr>
          <p:grpSpPr>
            <a:xfrm>
              <a:off x="2173867" y="2309875"/>
              <a:ext cx="426956" cy="327217"/>
              <a:chOff x="7398246" y="1610486"/>
              <a:chExt cx="498447" cy="382007"/>
            </a:xfrm>
          </p:grpSpPr>
          <p:sp>
            <p:nvSpPr>
              <p:cNvPr id="519" name="monitor">
                <a:extLst>
                  <a:ext uri="{FF2B5EF4-FFF2-40B4-BE49-F238E27FC236}">
                    <a16:creationId xmlns:a16="http://schemas.microsoft.com/office/drawing/2014/main" id="{25C096B8-DA1E-457F-A5FB-65E21A7BC45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Rectangle 519">
                <a:extLst>
                  <a:ext uri="{FF2B5EF4-FFF2-40B4-BE49-F238E27FC236}">
                    <a16:creationId xmlns:a16="http://schemas.microsoft.com/office/drawing/2014/main" id="{CDC1F807-A734-40BE-8B01-971FD8F456C9}"/>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11">
                <a:extLst>
                  <a:ext uri="{FF2B5EF4-FFF2-40B4-BE49-F238E27FC236}">
                    <a16:creationId xmlns:a16="http://schemas.microsoft.com/office/drawing/2014/main" id="{F20266BD-5DF5-454E-A199-CA734829EFBE}"/>
                  </a:ext>
                </a:extLst>
              </p:cNvPr>
              <p:cNvGrpSpPr>
                <a:grpSpLocks noChangeAspect="1"/>
              </p:cNvGrpSpPr>
              <p:nvPr/>
            </p:nvGrpSpPr>
            <p:grpSpPr bwMode="auto">
              <a:xfrm>
                <a:off x="7581678" y="1714920"/>
                <a:ext cx="111860" cy="111860"/>
                <a:chOff x="5664" y="1835"/>
                <a:chExt cx="73" cy="73"/>
              </a:xfrm>
              <a:solidFill>
                <a:srgbClr val="FFFFFF"/>
              </a:solidFill>
            </p:grpSpPr>
            <p:sp>
              <p:nvSpPr>
                <p:cNvPr id="522" name="Freeform 12">
                  <a:extLst>
                    <a:ext uri="{FF2B5EF4-FFF2-40B4-BE49-F238E27FC236}">
                      <a16:creationId xmlns:a16="http://schemas.microsoft.com/office/drawing/2014/main" id="{C88163FD-BAA3-4381-B504-8D32862C2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3" name="Freeform 13">
                  <a:extLst>
                    <a:ext uri="{FF2B5EF4-FFF2-40B4-BE49-F238E27FC236}">
                      <a16:creationId xmlns:a16="http://schemas.microsoft.com/office/drawing/2014/main" id="{D4572EE8-B5FF-45A5-A3A5-81609C2642C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14">
                  <a:extLst>
                    <a:ext uri="{FF2B5EF4-FFF2-40B4-BE49-F238E27FC236}">
                      <a16:creationId xmlns:a16="http://schemas.microsoft.com/office/drawing/2014/main" id="{E27B8FA7-C2AE-47A8-843F-A2E32A8E8FC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15">
                  <a:extLst>
                    <a:ext uri="{FF2B5EF4-FFF2-40B4-BE49-F238E27FC236}">
                      <a16:creationId xmlns:a16="http://schemas.microsoft.com/office/drawing/2014/main" id="{DE0CEFC3-A4C9-467F-A950-026DAAF5749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289305D-CDB0-4335-A5BD-041D1E1923CD}"/>
                </a:ext>
              </a:extLst>
            </p:cNvPr>
            <p:cNvGrpSpPr/>
            <p:nvPr/>
          </p:nvGrpSpPr>
          <p:grpSpPr>
            <a:xfrm>
              <a:off x="1724250" y="2490343"/>
              <a:ext cx="197936" cy="197936"/>
              <a:chOff x="1724250" y="2490343"/>
              <a:chExt cx="197936" cy="197936"/>
            </a:xfrm>
          </p:grpSpPr>
          <p:sp>
            <p:nvSpPr>
              <p:cNvPr id="4" name="Oval 3">
                <a:extLst>
                  <a:ext uri="{FF2B5EF4-FFF2-40B4-BE49-F238E27FC236}">
                    <a16:creationId xmlns:a16="http://schemas.microsoft.com/office/drawing/2014/main" id="{2ADE3E21-2B7D-45E4-AC2C-65999E6B8994}"/>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Commitments_EC4D">
                <a:extLst>
                  <a:ext uri="{FF2B5EF4-FFF2-40B4-BE49-F238E27FC236}">
                    <a16:creationId xmlns:a16="http://schemas.microsoft.com/office/drawing/2014/main" id="{857B98B8-2126-432A-9288-8E138600023D}"/>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77" name="Group 576">
            <a:extLst>
              <a:ext uri="{FF2B5EF4-FFF2-40B4-BE49-F238E27FC236}">
                <a16:creationId xmlns:a16="http://schemas.microsoft.com/office/drawing/2014/main" id="{135542C9-B39F-4656-AED5-9156FBEC2182}"/>
              </a:ext>
            </a:extLst>
          </p:cNvPr>
          <p:cNvGrpSpPr/>
          <p:nvPr/>
        </p:nvGrpSpPr>
        <p:grpSpPr>
          <a:xfrm>
            <a:off x="3853534" y="4830504"/>
            <a:ext cx="275886" cy="211438"/>
            <a:chOff x="7987238" y="1610485"/>
            <a:chExt cx="506061" cy="382008"/>
          </a:xfrm>
        </p:grpSpPr>
        <p:sp>
          <p:nvSpPr>
            <p:cNvPr id="578" name="Rectangle 577">
              <a:extLst>
                <a:ext uri="{FF2B5EF4-FFF2-40B4-BE49-F238E27FC236}">
                  <a16:creationId xmlns:a16="http://schemas.microsoft.com/office/drawing/2014/main" id="{0E62F9AF-9052-4B54-8084-E2D49855F9F7}"/>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9" name="Group 578">
              <a:extLst>
                <a:ext uri="{FF2B5EF4-FFF2-40B4-BE49-F238E27FC236}">
                  <a16:creationId xmlns:a16="http://schemas.microsoft.com/office/drawing/2014/main" id="{64B59F49-A8EF-47A0-B0EE-5494CF8F1D49}"/>
                </a:ext>
              </a:extLst>
            </p:cNvPr>
            <p:cNvGrpSpPr/>
            <p:nvPr/>
          </p:nvGrpSpPr>
          <p:grpSpPr>
            <a:xfrm>
              <a:off x="7987238" y="1610486"/>
              <a:ext cx="498447" cy="382007"/>
              <a:chOff x="9563138" y="2462727"/>
              <a:chExt cx="516394" cy="395761"/>
            </a:xfrm>
          </p:grpSpPr>
          <p:sp>
            <p:nvSpPr>
              <p:cNvPr id="580" name="monitor">
                <a:extLst>
                  <a:ext uri="{FF2B5EF4-FFF2-40B4-BE49-F238E27FC236}">
                    <a16:creationId xmlns:a16="http://schemas.microsoft.com/office/drawing/2014/main" id="{F509986E-D4E5-451F-8EE7-4A599BAEA8C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1" name="Group 580">
                <a:extLst>
                  <a:ext uri="{FF2B5EF4-FFF2-40B4-BE49-F238E27FC236}">
                    <a16:creationId xmlns:a16="http://schemas.microsoft.com/office/drawing/2014/main" id="{E885CFC4-9BEF-4FDB-BAB4-23C81F2BAEB5}"/>
                  </a:ext>
                </a:extLst>
              </p:cNvPr>
              <p:cNvGrpSpPr/>
              <p:nvPr/>
            </p:nvGrpSpPr>
            <p:grpSpPr>
              <a:xfrm>
                <a:off x="9746672" y="2545410"/>
                <a:ext cx="107950" cy="134938"/>
                <a:chOff x="9444088" y="2885171"/>
                <a:chExt cx="107950" cy="134938"/>
              </a:xfrm>
              <a:solidFill>
                <a:srgbClr val="505050"/>
              </a:solidFill>
            </p:grpSpPr>
            <p:sp>
              <p:nvSpPr>
                <p:cNvPr id="582" name="Freeform 26">
                  <a:extLst>
                    <a:ext uri="{FF2B5EF4-FFF2-40B4-BE49-F238E27FC236}">
                      <a16:creationId xmlns:a16="http://schemas.microsoft.com/office/drawing/2014/main" id="{2FACDCA3-E34D-45C8-894A-3693A43B785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27">
                  <a:extLst>
                    <a:ext uri="{FF2B5EF4-FFF2-40B4-BE49-F238E27FC236}">
                      <a16:creationId xmlns:a16="http://schemas.microsoft.com/office/drawing/2014/main" id="{DAED8E05-6359-4367-A821-F67C3B495DF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73" name="Group 572">
            <a:extLst>
              <a:ext uri="{FF2B5EF4-FFF2-40B4-BE49-F238E27FC236}">
                <a16:creationId xmlns:a16="http://schemas.microsoft.com/office/drawing/2014/main" id="{78482A93-5863-4B1E-A030-20AEC85A6417}"/>
              </a:ext>
            </a:extLst>
          </p:cNvPr>
          <p:cNvGrpSpPr/>
          <p:nvPr/>
        </p:nvGrpSpPr>
        <p:grpSpPr>
          <a:xfrm>
            <a:off x="3511350" y="4830891"/>
            <a:ext cx="275886" cy="211438"/>
            <a:chOff x="2892310" y="4439341"/>
            <a:chExt cx="376337" cy="288423"/>
          </a:xfrm>
        </p:grpSpPr>
        <p:sp>
          <p:nvSpPr>
            <p:cNvPr id="574" name="monitor">
              <a:extLst>
                <a:ext uri="{FF2B5EF4-FFF2-40B4-BE49-F238E27FC236}">
                  <a16:creationId xmlns:a16="http://schemas.microsoft.com/office/drawing/2014/main" id="{38CF2F3B-6A75-4ED1-9483-74335B8DAA0E}"/>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Rectangle 574">
              <a:extLst>
                <a:ext uri="{FF2B5EF4-FFF2-40B4-BE49-F238E27FC236}">
                  <a16:creationId xmlns:a16="http://schemas.microsoft.com/office/drawing/2014/main" id="{28813D3E-ABAF-4C44-97EC-129506BA565A}"/>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11BCE1DC-6199-40AD-AC46-6C28AAFC3398}"/>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84" name="Group 583">
            <a:extLst>
              <a:ext uri="{FF2B5EF4-FFF2-40B4-BE49-F238E27FC236}">
                <a16:creationId xmlns:a16="http://schemas.microsoft.com/office/drawing/2014/main" id="{39ED72AF-6CB0-4C26-AFAD-971407DF3843}"/>
              </a:ext>
            </a:extLst>
          </p:cNvPr>
          <p:cNvGrpSpPr/>
          <p:nvPr/>
        </p:nvGrpSpPr>
        <p:grpSpPr>
          <a:xfrm>
            <a:off x="3169862" y="4833877"/>
            <a:ext cx="275886" cy="211438"/>
            <a:chOff x="7398246" y="1610486"/>
            <a:chExt cx="498447" cy="382007"/>
          </a:xfrm>
        </p:grpSpPr>
        <p:sp>
          <p:nvSpPr>
            <p:cNvPr id="585" name="monitor">
              <a:extLst>
                <a:ext uri="{FF2B5EF4-FFF2-40B4-BE49-F238E27FC236}">
                  <a16:creationId xmlns:a16="http://schemas.microsoft.com/office/drawing/2014/main" id="{A703EC7A-C64B-455E-A2BB-B46E91CE134D}"/>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Rectangle 585">
              <a:extLst>
                <a:ext uri="{FF2B5EF4-FFF2-40B4-BE49-F238E27FC236}">
                  <a16:creationId xmlns:a16="http://schemas.microsoft.com/office/drawing/2014/main" id="{75C6E0D8-3661-4D5B-9A51-62039761F12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7" name="Group 11">
              <a:extLst>
                <a:ext uri="{FF2B5EF4-FFF2-40B4-BE49-F238E27FC236}">
                  <a16:creationId xmlns:a16="http://schemas.microsoft.com/office/drawing/2014/main" id="{72BB6207-37A2-4E7D-97FF-D05BD2EC11D3}"/>
                </a:ext>
              </a:extLst>
            </p:cNvPr>
            <p:cNvGrpSpPr>
              <a:grpSpLocks noChangeAspect="1"/>
            </p:cNvGrpSpPr>
            <p:nvPr/>
          </p:nvGrpSpPr>
          <p:grpSpPr bwMode="auto">
            <a:xfrm>
              <a:off x="7581678" y="1714920"/>
              <a:ext cx="111860" cy="111860"/>
              <a:chOff x="5664" y="1835"/>
              <a:chExt cx="73" cy="73"/>
            </a:xfrm>
            <a:solidFill>
              <a:srgbClr val="FFFFFF"/>
            </a:solidFill>
          </p:grpSpPr>
          <p:sp>
            <p:nvSpPr>
              <p:cNvPr id="588" name="Freeform 12">
                <a:extLst>
                  <a:ext uri="{FF2B5EF4-FFF2-40B4-BE49-F238E27FC236}">
                    <a16:creationId xmlns:a16="http://schemas.microsoft.com/office/drawing/2014/main" id="{6C4D30E4-FDA3-481E-96DE-8AE036B0B59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13">
                <a:extLst>
                  <a:ext uri="{FF2B5EF4-FFF2-40B4-BE49-F238E27FC236}">
                    <a16:creationId xmlns:a16="http://schemas.microsoft.com/office/drawing/2014/main" id="{133FA34C-F1F5-478D-980A-E0A7F0A871A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14">
                <a:extLst>
                  <a:ext uri="{FF2B5EF4-FFF2-40B4-BE49-F238E27FC236}">
                    <a16:creationId xmlns:a16="http://schemas.microsoft.com/office/drawing/2014/main" id="{4AF221A7-2A9D-4E85-B235-8630453EDBA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15">
                <a:extLst>
                  <a:ext uri="{FF2B5EF4-FFF2-40B4-BE49-F238E27FC236}">
                    <a16:creationId xmlns:a16="http://schemas.microsoft.com/office/drawing/2014/main" id="{ED98505F-7928-4860-99F2-BB08141068E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76" name="Group 175">
            <a:extLst>
              <a:ext uri="{FF2B5EF4-FFF2-40B4-BE49-F238E27FC236}">
                <a16:creationId xmlns:a16="http://schemas.microsoft.com/office/drawing/2014/main" id="{58FBE960-00A4-4227-A8D3-A714D8B4CEB3}"/>
              </a:ext>
            </a:extLst>
          </p:cNvPr>
          <p:cNvGrpSpPr/>
          <p:nvPr/>
        </p:nvGrpSpPr>
        <p:grpSpPr>
          <a:xfrm>
            <a:off x="6368261" y="5507526"/>
            <a:ext cx="4117617" cy="914400"/>
            <a:chOff x="6368261" y="5507526"/>
            <a:chExt cx="4117617" cy="914400"/>
          </a:xfrm>
          <a:solidFill>
            <a:schemeClr val="tx1"/>
          </a:solidFill>
        </p:grpSpPr>
        <p:sp>
          <p:nvSpPr>
            <p:cNvPr id="179" name="Rectangle: Rounded Corners 178">
              <a:extLst>
                <a:ext uri="{FF2B5EF4-FFF2-40B4-BE49-F238E27FC236}">
                  <a16:creationId xmlns:a16="http://schemas.microsoft.com/office/drawing/2014/main" id="{F13E231F-F6AA-47BF-A457-DD88FE2CD9A7}"/>
                </a:ext>
              </a:extLst>
            </p:cNvPr>
            <p:cNvSpPr/>
            <p:nvPr/>
          </p:nvSpPr>
          <p:spPr bwMode="auto">
            <a:xfrm>
              <a:off x="6368261" y="5507526"/>
              <a:ext cx="4117617" cy="9144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22860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228600" marR="0" lvl="0" indent="0" algn="l" defTabSz="932114"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business-critical assets (as possible)</a:t>
              </a:r>
            </a:p>
          </p:txBody>
        </p:sp>
        <p:sp>
          <p:nvSpPr>
            <p:cNvPr id="180" name="!! building_7" title="Icon of a building with a curved section protruding from it">
              <a:extLst>
                <a:ext uri="{FF2B5EF4-FFF2-40B4-BE49-F238E27FC236}">
                  <a16:creationId xmlns:a16="http://schemas.microsoft.com/office/drawing/2014/main" id="{8683DAA2-38A3-42E8-BDF0-6A31AB95CD36}"/>
                </a:ext>
              </a:extLst>
            </p:cNvPr>
            <p:cNvSpPr>
              <a:spLocks noChangeAspect="1" noEditPoints="1"/>
            </p:cNvSpPr>
            <p:nvPr/>
          </p:nvSpPr>
          <p:spPr bwMode="auto">
            <a:xfrm flipH="1">
              <a:off x="9771544" y="5714055"/>
              <a:ext cx="452818"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1" name="Rectangle: Rounded Corners 180">
            <a:extLst>
              <a:ext uri="{FF2B5EF4-FFF2-40B4-BE49-F238E27FC236}">
                <a16:creationId xmlns:a16="http://schemas.microsoft.com/office/drawing/2014/main" id="{9D82334E-5F68-4D45-BE46-B0A592B717D4}"/>
              </a:ext>
            </a:extLst>
          </p:cNvPr>
          <p:cNvSpPr/>
          <p:nvPr/>
        </p:nvSpPr>
        <p:spPr bwMode="auto">
          <a:xfrm>
            <a:off x="3411406" y="5304833"/>
            <a:ext cx="3992009" cy="1118203"/>
          </a:xfrm>
          <a:prstGeom prst="roundRect">
            <a:avLst>
              <a:gd name="adj" fmla="val 50000"/>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82" name="Straight Connector 181">
            <a:extLst>
              <a:ext uri="{FF2B5EF4-FFF2-40B4-BE49-F238E27FC236}">
                <a16:creationId xmlns:a16="http://schemas.microsoft.com/office/drawing/2014/main" id="{881A9C72-6507-4E0B-9A8A-A3F9675EEA76}"/>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185" name="Straight Connector 184">
            <a:extLst>
              <a:ext uri="{FF2B5EF4-FFF2-40B4-BE49-F238E27FC236}">
                <a16:creationId xmlns:a16="http://schemas.microsoft.com/office/drawing/2014/main" id="{681B8FC8-4A3D-4F5E-A5FD-EB9CDF5FEC6D}"/>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87" name="Group 186">
            <a:extLst>
              <a:ext uri="{FF2B5EF4-FFF2-40B4-BE49-F238E27FC236}">
                <a16:creationId xmlns:a16="http://schemas.microsoft.com/office/drawing/2014/main" id="{30709D1F-E39F-4C84-B2CF-8C0133D4F0D1}"/>
              </a:ext>
            </a:extLst>
          </p:cNvPr>
          <p:cNvGrpSpPr/>
          <p:nvPr/>
        </p:nvGrpSpPr>
        <p:grpSpPr>
          <a:xfrm>
            <a:off x="6075463" y="5701971"/>
            <a:ext cx="370338" cy="327772"/>
            <a:chOff x="4723767" y="3080378"/>
            <a:chExt cx="439858" cy="389301"/>
          </a:xfrm>
        </p:grpSpPr>
        <p:pic>
          <p:nvPicPr>
            <p:cNvPr id="188" name="Picture 187">
              <a:extLst>
                <a:ext uri="{FF2B5EF4-FFF2-40B4-BE49-F238E27FC236}">
                  <a16:creationId xmlns:a16="http://schemas.microsoft.com/office/drawing/2014/main" id="{DC26B4A6-369C-424A-9F73-ECD387E27E01}"/>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89" name="Group 188">
              <a:extLst>
                <a:ext uri="{FF2B5EF4-FFF2-40B4-BE49-F238E27FC236}">
                  <a16:creationId xmlns:a16="http://schemas.microsoft.com/office/drawing/2014/main" id="{75980527-E17C-43A4-A37C-3B759C31E744}"/>
                </a:ext>
              </a:extLst>
            </p:cNvPr>
            <p:cNvGrpSpPr/>
            <p:nvPr/>
          </p:nvGrpSpPr>
          <p:grpSpPr>
            <a:xfrm>
              <a:off x="4723767" y="3080378"/>
              <a:ext cx="439858" cy="389301"/>
              <a:chOff x="3131835" y="4047725"/>
              <a:chExt cx="439858" cy="389301"/>
            </a:xfrm>
          </p:grpSpPr>
          <p:grpSp>
            <p:nvGrpSpPr>
              <p:cNvPr id="190" name="Group 189">
                <a:extLst>
                  <a:ext uri="{FF2B5EF4-FFF2-40B4-BE49-F238E27FC236}">
                    <a16:creationId xmlns:a16="http://schemas.microsoft.com/office/drawing/2014/main" id="{D5E892A0-1DBF-4984-895F-25989E066E6A}"/>
                  </a:ext>
                </a:extLst>
              </p:cNvPr>
              <p:cNvGrpSpPr/>
              <p:nvPr/>
            </p:nvGrpSpPr>
            <p:grpSpPr>
              <a:xfrm>
                <a:off x="3131835" y="4047725"/>
                <a:ext cx="182560" cy="348911"/>
                <a:chOff x="2136298" y="4226790"/>
                <a:chExt cx="196678" cy="375893"/>
              </a:xfrm>
            </p:grpSpPr>
            <p:sp>
              <p:nvSpPr>
                <p:cNvPr id="194" name="Rectangle 193">
                  <a:extLst>
                    <a:ext uri="{FF2B5EF4-FFF2-40B4-BE49-F238E27FC236}">
                      <a16:creationId xmlns:a16="http://schemas.microsoft.com/office/drawing/2014/main" id="{380B4A59-77FA-49BA-9AEC-1333F397FDB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server">
                  <a:extLst>
                    <a:ext uri="{FF2B5EF4-FFF2-40B4-BE49-F238E27FC236}">
                      <a16:creationId xmlns:a16="http://schemas.microsoft.com/office/drawing/2014/main" id="{8E0ED948-EAEC-4571-AAD7-5711652F4FC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91" name="Oval 190">
                <a:extLst>
                  <a:ext uri="{FF2B5EF4-FFF2-40B4-BE49-F238E27FC236}">
                    <a16:creationId xmlns:a16="http://schemas.microsoft.com/office/drawing/2014/main" id="{3CDF7B84-2647-476F-99F5-4CCA832D64E4}"/>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Picture 191">
                <a:extLst>
                  <a:ext uri="{FF2B5EF4-FFF2-40B4-BE49-F238E27FC236}">
                    <a16:creationId xmlns:a16="http://schemas.microsoft.com/office/drawing/2014/main" id="{022EADFB-37AE-49B2-8498-49543A9295E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93" name="Freeform 6">
                <a:extLst>
                  <a:ext uri="{FF2B5EF4-FFF2-40B4-BE49-F238E27FC236}">
                    <a16:creationId xmlns:a16="http://schemas.microsoft.com/office/drawing/2014/main" id="{CB4F69B8-6478-4339-B6AA-FB74EF8AA55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15" name="Group 214">
            <a:extLst>
              <a:ext uri="{FF2B5EF4-FFF2-40B4-BE49-F238E27FC236}">
                <a16:creationId xmlns:a16="http://schemas.microsoft.com/office/drawing/2014/main" id="{1E437B10-7B94-4F5C-84E9-F2DA01036E49}"/>
              </a:ext>
            </a:extLst>
          </p:cNvPr>
          <p:cNvGrpSpPr/>
          <p:nvPr/>
        </p:nvGrpSpPr>
        <p:grpSpPr>
          <a:xfrm>
            <a:off x="6719804" y="5712906"/>
            <a:ext cx="370338" cy="327772"/>
            <a:chOff x="4723767" y="3080378"/>
            <a:chExt cx="439858" cy="389301"/>
          </a:xfrm>
        </p:grpSpPr>
        <p:pic>
          <p:nvPicPr>
            <p:cNvPr id="219" name="Picture 218">
              <a:extLst>
                <a:ext uri="{FF2B5EF4-FFF2-40B4-BE49-F238E27FC236}">
                  <a16:creationId xmlns:a16="http://schemas.microsoft.com/office/drawing/2014/main" id="{E52F082B-D2B0-458F-8147-1BEC925086C4}"/>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29" name="Group 228">
              <a:extLst>
                <a:ext uri="{FF2B5EF4-FFF2-40B4-BE49-F238E27FC236}">
                  <a16:creationId xmlns:a16="http://schemas.microsoft.com/office/drawing/2014/main" id="{7C43C98B-0B1C-4E01-800A-0A113DD4C3FF}"/>
                </a:ext>
              </a:extLst>
            </p:cNvPr>
            <p:cNvGrpSpPr/>
            <p:nvPr/>
          </p:nvGrpSpPr>
          <p:grpSpPr>
            <a:xfrm>
              <a:off x="4723767" y="3080378"/>
              <a:ext cx="439858" cy="389301"/>
              <a:chOff x="3131835" y="4047725"/>
              <a:chExt cx="439858" cy="389301"/>
            </a:xfrm>
          </p:grpSpPr>
          <p:grpSp>
            <p:nvGrpSpPr>
              <p:cNvPr id="230" name="Group 229">
                <a:extLst>
                  <a:ext uri="{FF2B5EF4-FFF2-40B4-BE49-F238E27FC236}">
                    <a16:creationId xmlns:a16="http://schemas.microsoft.com/office/drawing/2014/main" id="{AD56A8B9-0AC9-4BBB-85DB-5F02642BF316}"/>
                  </a:ext>
                </a:extLst>
              </p:cNvPr>
              <p:cNvGrpSpPr/>
              <p:nvPr/>
            </p:nvGrpSpPr>
            <p:grpSpPr>
              <a:xfrm>
                <a:off x="3131835" y="4047725"/>
                <a:ext cx="182560" cy="348911"/>
                <a:chOff x="2136298" y="4226790"/>
                <a:chExt cx="196678" cy="375893"/>
              </a:xfrm>
            </p:grpSpPr>
            <p:sp>
              <p:nvSpPr>
                <p:cNvPr id="234" name="Rectangle 233">
                  <a:extLst>
                    <a:ext uri="{FF2B5EF4-FFF2-40B4-BE49-F238E27FC236}">
                      <a16:creationId xmlns:a16="http://schemas.microsoft.com/office/drawing/2014/main" id="{3397B734-0980-4492-9949-812E899FCA8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server">
                  <a:extLst>
                    <a:ext uri="{FF2B5EF4-FFF2-40B4-BE49-F238E27FC236}">
                      <a16:creationId xmlns:a16="http://schemas.microsoft.com/office/drawing/2014/main" id="{B379D41A-5245-4BAD-9D27-4341CF4FC0F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1" name="Oval 230">
                <a:extLst>
                  <a:ext uri="{FF2B5EF4-FFF2-40B4-BE49-F238E27FC236}">
                    <a16:creationId xmlns:a16="http://schemas.microsoft.com/office/drawing/2014/main" id="{11D7DDAD-D36D-4026-AEDB-9EB157EBA2E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2" name="Picture 231">
                <a:extLst>
                  <a:ext uri="{FF2B5EF4-FFF2-40B4-BE49-F238E27FC236}">
                    <a16:creationId xmlns:a16="http://schemas.microsoft.com/office/drawing/2014/main" id="{307DF993-8429-4C17-AFB4-FCE5F5BC62BF}"/>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33" name="Freeform 6">
                <a:extLst>
                  <a:ext uri="{FF2B5EF4-FFF2-40B4-BE49-F238E27FC236}">
                    <a16:creationId xmlns:a16="http://schemas.microsoft.com/office/drawing/2014/main" id="{A126233F-AFB5-46C3-AE39-72CB53C3EDF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37" name="Rectangle 236">
            <a:extLst>
              <a:ext uri="{FF2B5EF4-FFF2-40B4-BE49-F238E27FC236}">
                <a16:creationId xmlns:a16="http://schemas.microsoft.com/office/drawing/2014/main" id="{BB6150C1-F43C-4318-9DD3-4556BEFEAE7A}"/>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69AD14D2-F74C-4961-B21E-81CC1B3A6B1C}"/>
              </a:ext>
            </a:extLst>
          </p:cNvPr>
          <p:cNvGrpSpPr/>
          <p:nvPr/>
        </p:nvGrpSpPr>
        <p:grpSpPr>
          <a:xfrm>
            <a:off x="6227040" y="5134695"/>
            <a:ext cx="1187138" cy="284878"/>
            <a:chOff x="2123430" y="3828285"/>
            <a:chExt cx="1187138" cy="284878"/>
          </a:xfrm>
        </p:grpSpPr>
        <p:sp>
          <p:nvSpPr>
            <p:cNvPr id="173" name="Rectangle 172">
              <a:hlinkClick r:id="rId15"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30F62C7E-06E8-4F12-ABF1-D47DC27CF68D}"/>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74" name="Picture 173">
              <a:extLst>
                <a:ext uri="{FF2B5EF4-FFF2-40B4-BE49-F238E27FC236}">
                  <a16:creationId xmlns:a16="http://schemas.microsoft.com/office/drawing/2014/main" id="{442D028D-A79A-4963-A68E-BB8FE973EBF5}"/>
                </a:ext>
              </a:extLst>
            </p:cNvPr>
            <p:cNvPicPr>
              <a:picLocks noChangeAspect="1"/>
            </p:cNvPicPr>
            <p:nvPr/>
          </p:nvPicPr>
          <p:blipFill>
            <a:blip r:embed="rId1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cxnSp>
        <p:nvCxnSpPr>
          <p:cNvPr id="196" name="Straight Connector 195">
            <a:extLst>
              <a:ext uri="{FF2B5EF4-FFF2-40B4-BE49-F238E27FC236}">
                <a16:creationId xmlns:a16="http://schemas.microsoft.com/office/drawing/2014/main" id="{4AB74DBB-AEBB-40C0-A7CE-7F380D1D087B}"/>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177" name="!! Cloud line">
            <a:extLst>
              <a:ext uri="{FF2B5EF4-FFF2-40B4-BE49-F238E27FC236}">
                <a16:creationId xmlns:a16="http://schemas.microsoft.com/office/drawing/2014/main" id="{8B793658-CD4C-4525-93AC-A42F84E0452E}"/>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pic>
        <p:nvPicPr>
          <p:cNvPr id="161" name="!! Graphic 315">
            <a:extLst>
              <a:ext uri="{FF2B5EF4-FFF2-40B4-BE49-F238E27FC236}">
                <a16:creationId xmlns:a16="http://schemas.microsoft.com/office/drawing/2014/main" id="{050F6F29-9068-4E58-8FEA-629764B794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0138" y="4420292"/>
            <a:ext cx="182880" cy="99753"/>
          </a:xfrm>
          <a:prstGeom prst="rect">
            <a:avLst/>
          </a:prstGeom>
        </p:spPr>
      </p:pic>
      <p:cxnSp>
        <p:nvCxnSpPr>
          <p:cNvPr id="26" name="!! Unmanaged Interent line">
            <a:extLst>
              <a:ext uri="{FF2B5EF4-FFF2-40B4-BE49-F238E27FC236}">
                <a16:creationId xmlns:a16="http://schemas.microsoft.com/office/drawing/2014/main" id="{3CF72206-ACCA-42E6-AB8F-49CCDCE035D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cxnSp>
        <p:nvCxnSpPr>
          <p:cNvPr id="183" name="Straight Connector 182">
            <a:extLst>
              <a:ext uri="{FF2B5EF4-FFF2-40B4-BE49-F238E27FC236}">
                <a16:creationId xmlns:a16="http://schemas.microsoft.com/office/drawing/2014/main" id="{2B3032DE-4003-45F2-BD7B-3FD4115CD112}"/>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4" name="Straight Connector 183">
            <a:extLst>
              <a:ext uri="{FF2B5EF4-FFF2-40B4-BE49-F238E27FC236}">
                <a16:creationId xmlns:a16="http://schemas.microsoft.com/office/drawing/2014/main" id="{4276E76C-E4AC-4C01-B24C-D4C1B54D7FB4}"/>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86" name="Graphic 185">
            <a:extLst>
              <a:ext uri="{FF2B5EF4-FFF2-40B4-BE49-F238E27FC236}">
                <a16:creationId xmlns:a16="http://schemas.microsoft.com/office/drawing/2014/main" id="{E73D7EFA-5D8D-4084-9303-3B9DD9D778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08281" y="6060162"/>
            <a:ext cx="373956" cy="101989"/>
          </a:xfrm>
          <a:prstGeom prst="rect">
            <a:avLst/>
          </a:prstGeom>
        </p:spPr>
      </p:pic>
      <p:sp>
        <p:nvSpPr>
          <p:cNvPr id="236" name="Laptop_E770">
            <a:extLst>
              <a:ext uri="{FF2B5EF4-FFF2-40B4-BE49-F238E27FC236}">
                <a16:creationId xmlns:a16="http://schemas.microsoft.com/office/drawing/2014/main" id="{44BE6E7A-745D-451B-A6E1-17A391BF130C}"/>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60" name="!! Graphic 314">
            <a:extLst>
              <a:ext uri="{FF2B5EF4-FFF2-40B4-BE49-F238E27FC236}">
                <a16:creationId xmlns:a16="http://schemas.microsoft.com/office/drawing/2014/main" id="{99E6A2A5-A721-4924-8BB2-962EB01E808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0431" y="4800559"/>
            <a:ext cx="196950" cy="182880"/>
          </a:xfrm>
          <a:prstGeom prst="rect">
            <a:avLst/>
          </a:prstGeom>
        </p:spPr>
      </p:pic>
      <p:pic>
        <p:nvPicPr>
          <p:cNvPr id="7" name="!! Graphic 314">
            <a:extLst>
              <a:ext uri="{FF2B5EF4-FFF2-40B4-BE49-F238E27FC236}">
                <a16:creationId xmlns:a16="http://schemas.microsoft.com/office/drawing/2014/main" id="{22E6789F-5FCA-4F18-90FC-3E95E756FB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06826" y="5198560"/>
            <a:ext cx="196950" cy="182880"/>
          </a:xfrm>
          <a:prstGeom prst="rect">
            <a:avLst/>
          </a:prstGeom>
        </p:spPr>
      </p:pic>
      <p:sp>
        <p:nvSpPr>
          <p:cNvPr id="14" name="Rectangle 13">
            <a:extLst>
              <a:ext uri="{FF2B5EF4-FFF2-40B4-BE49-F238E27FC236}">
                <a16:creationId xmlns:a16="http://schemas.microsoft.com/office/drawing/2014/main" id="{75CB2E09-C872-4C80-BB1D-DB53661F701D}"/>
              </a:ext>
            </a:extLst>
          </p:cNvPr>
          <p:cNvSpPr/>
          <p:nvPr/>
        </p:nvSpPr>
        <p:spPr bwMode="auto">
          <a:xfrm>
            <a:off x="4871628" y="5112681"/>
            <a:ext cx="452325" cy="368427"/>
          </a:xfrm>
          <a:prstGeom prst="rect">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305" name="Picture 2" descr="A picture containing icon&#10;&#10;Description automatically generated">
            <a:extLst>
              <a:ext uri="{FF2B5EF4-FFF2-40B4-BE49-F238E27FC236}">
                <a16:creationId xmlns:a16="http://schemas.microsoft.com/office/drawing/2014/main" id="{284A2CB0-329C-4748-B186-1EAC930435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cxnSp>
        <p:nvCxnSpPr>
          <p:cNvPr id="238" name="Straight Connector 237">
            <a:extLst>
              <a:ext uri="{FF2B5EF4-FFF2-40B4-BE49-F238E27FC236}">
                <a16:creationId xmlns:a16="http://schemas.microsoft.com/office/drawing/2014/main" id="{D350AD36-D923-4576-AC67-5EF5FF7ECA43}"/>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239" name="Rectangle 238">
            <a:extLst>
              <a:ext uri="{FF2B5EF4-FFF2-40B4-BE49-F238E27FC236}">
                <a16:creationId xmlns:a16="http://schemas.microsoft.com/office/drawing/2014/main" id="{957017D3-599F-4140-8520-3BEBFBD014DF}"/>
              </a:ext>
            </a:extLst>
          </p:cNvPr>
          <p:cNvSpPr/>
          <p:nvPr/>
        </p:nvSpPr>
        <p:spPr>
          <a:xfrm>
            <a:off x="7594111" y="1375132"/>
            <a:ext cx="363971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Controlled / Sensitive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C3D73669-8410-4817-A819-0F45B700F897}"/>
              </a:ext>
            </a:extLst>
          </p:cNvPr>
          <p:cNvSpPr/>
          <p:nvPr/>
        </p:nvSpPr>
        <p:spPr bwMode="auto">
          <a:xfrm>
            <a:off x="7348364" y="2820380"/>
            <a:ext cx="3639312" cy="758952"/>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241" name="Rectangle: Rounded Corners 240">
            <a:extLst>
              <a:ext uri="{FF2B5EF4-FFF2-40B4-BE49-F238E27FC236}">
                <a16:creationId xmlns:a16="http://schemas.microsoft.com/office/drawing/2014/main" id="{0815444F-244B-441D-9222-CA0D557AC95B}"/>
              </a:ext>
            </a:extLst>
          </p:cNvPr>
          <p:cNvSpPr/>
          <p:nvPr/>
        </p:nvSpPr>
        <p:spPr bwMode="auto">
          <a:xfrm>
            <a:off x="7348364" y="3691837"/>
            <a:ext cx="3639312" cy="600462"/>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242" name="Manufacturing_E99C" title="Icon of a robotic arm">
            <a:extLst>
              <a:ext uri="{FF2B5EF4-FFF2-40B4-BE49-F238E27FC236}">
                <a16:creationId xmlns:a16="http://schemas.microsoft.com/office/drawing/2014/main" id="{5E381CCE-D5AA-4338-B489-0C3E963E22D4}"/>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Beaker_F196" title="Icon of a scientific flask with liquid in it">
            <a:extLst>
              <a:ext uri="{FF2B5EF4-FFF2-40B4-BE49-F238E27FC236}">
                <a16:creationId xmlns:a16="http://schemas.microsoft.com/office/drawing/2014/main" id="{D525FEC6-BEEB-4708-A379-589895D4F7D2}"/>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4" name="printer" title="Icon of a printer">
            <a:extLst>
              <a:ext uri="{FF2B5EF4-FFF2-40B4-BE49-F238E27FC236}">
                <a16:creationId xmlns:a16="http://schemas.microsoft.com/office/drawing/2014/main" id="{B3F06EA3-B57A-4001-8961-08868968DD6B}"/>
              </a:ext>
            </a:extLst>
          </p:cNvPr>
          <p:cNvSpPr>
            <a:spLocks noChangeAspect="1" noEditPoints="1"/>
          </p:cNvSpPr>
          <p:nvPr/>
        </p:nvSpPr>
        <p:spPr bwMode="auto">
          <a:xfrm>
            <a:off x="7934417" y="461191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Money_3" title="Icon of a dollar sign">
            <a:extLst>
              <a:ext uri="{FF2B5EF4-FFF2-40B4-BE49-F238E27FC236}">
                <a16:creationId xmlns:a16="http://schemas.microsoft.com/office/drawing/2014/main" id="{11BDE432-5AD7-4FAA-BABB-A7AD6B72CFCD}"/>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1559841A-19C7-4888-84A6-1CF125BD2028}"/>
              </a:ext>
            </a:extLst>
          </p:cNvPr>
          <p:cNvGrpSpPr/>
          <p:nvPr/>
        </p:nvGrpSpPr>
        <p:grpSpPr>
          <a:xfrm>
            <a:off x="7567433" y="3769118"/>
            <a:ext cx="564030" cy="445900"/>
            <a:chOff x="8222735" y="716894"/>
            <a:chExt cx="769392" cy="608251"/>
          </a:xfrm>
        </p:grpSpPr>
        <p:sp>
          <p:nvSpPr>
            <p:cNvPr id="247" name="IoT" title="Icon of five circles that all connect to a center circle">
              <a:extLst>
                <a:ext uri="{FF2B5EF4-FFF2-40B4-BE49-F238E27FC236}">
                  <a16:creationId xmlns:a16="http://schemas.microsoft.com/office/drawing/2014/main" id="{51C97803-677B-4FDF-B871-8F6E6C8938B2}"/>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5BBC96E7-F412-4842-9903-A07ADCF3F476}"/>
                </a:ext>
              </a:extLst>
            </p:cNvPr>
            <p:cNvGrpSpPr/>
            <p:nvPr/>
          </p:nvGrpSpPr>
          <p:grpSpPr>
            <a:xfrm>
              <a:off x="8222735" y="1071400"/>
              <a:ext cx="263113" cy="252728"/>
              <a:chOff x="8685564" y="6019187"/>
              <a:chExt cx="263113" cy="252728"/>
            </a:xfrm>
          </p:grpSpPr>
          <p:sp>
            <p:nvSpPr>
              <p:cNvPr id="298" name="Database_EFC7" title="Icon of a cylinder">
                <a:extLst>
                  <a:ext uri="{FF2B5EF4-FFF2-40B4-BE49-F238E27FC236}">
                    <a16:creationId xmlns:a16="http://schemas.microsoft.com/office/drawing/2014/main" id="{A3559568-166C-4A20-AB26-044ECFF515CD}"/>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9" name="Database_EFC7" title="Icon of a cylinder">
                <a:extLst>
                  <a:ext uri="{FF2B5EF4-FFF2-40B4-BE49-F238E27FC236}">
                    <a16:creationId xmlns:a16="http://schemas.microsoft.com/office/drawing/2014/main" id="{5E508C6E-9DDD-4E8A-97D4-076003841006}"/>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0" name="Database_EFC7" title="Icon of a cylinder">
                <a:extLst>
                  <a:ext uri="{FF2B5EF4-FFF2-40B4-BE49-F238E27FC236}">
                    <a16:creationId xmlns:a16="http://schemas.microsoft.com/office/drawing/2014/main" id="{C726423B-FF4D-417F-9BF3-02226FD14B81}"/>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1" name="Database_EFC7" title="Icon of a cylinder">
                <a:extLst>
                  <a:ext uri="{FF2B5EF4-FFF2-40B4-BE49-F238E27FC236}">
                    <a16:creationId xmlns:a16="http://schemas.microsoft.com/office/drawing/2014/main" id="{71585DBF-3D73-4775-A5C8-A5293F46CCA4}"/>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59DB9CD5-29E0-45F1-8884-D0EA805A24DC}"/>
                </a:ext>
              </a:extLst>
            </p:cNvPr>
            <p:cNvGrpSpPr/>
            <p:nvPr/>
          </p:nvGrpSpPr>
          <p:grpSpPr>
            <a:xfrm>
              <a:off x="8706269" y="1036460"/>
              <a:ext cx="285858" cy="288685"/>
              <a:chOff x="9163903" y="5979052"/>
              <a:chExt cx="285858" cy="288685"/>
            </a:xfrm>
          </p:grpSpPr>
          <p:sp>
            <p:nvSpPr>
              <p:cNvPr id="266" name="door" title="Icon of an open doorway">
                <a:extLst>
                  <a:ext uri="{FF2B5EF4-FFF2-40B4-BE49-F238E27FC236}">
                    <a16:creationId xmlns:a16="http://schemas.microsoft.com/office/drawing/2014/main" id="{F549D374-84D7-4119-B43D-B7D9C255EFCA}"/>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PaymentCard_E8C7" title="Icon of a credit card">
                <a:extLst>
                  <a:ext uri="{FF2B5EF4-FFF2-40B4-BE49-F238E27FC236}">
                    <a16:creationId xmlns:a16="http://schemas.microsoft.com/office/drawing/2014/main" id="{B67FF3E6-A317-4F4F-9599-FAA95EBA78CD}"/>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02" name="Group 301">
            <a:extLst>
              <a:ext uri="{FF2B5EF4-FFF2-40B4-BE49-F238E27FC236}">
                <a16:creationId xmlns:a16="http://schemas.microsoft.com/office/drawing/2014/main" id="{2CD5266A-4000-42F5-A57D-2A6099529585}"/>
              </a:ext>
            </a:extLst>
          </p:cNvPr>
          <p:cNvGrpSpPr/>
          <p:nvPr/>
        </p:nvGrpSpPr>
        <p:grpSpPr>
          <a:xfrm>
            <a:off x="7925030" y="2953345"/>
            <a:ext cx="323170" cy="534036"/>
            <a:chOff x="11606783" y="1901841"/>
            <a:chExt cx="370338" cy="611980"/>
          </a:xfrm>
        </p:grpSpPr>
        <p:grpSp>
          <p:nvGrpSpPr>
            <p:cNvPr id="303" name="Group 302">
              <a:extLst>
                <a:ext uri="{FF2B5EF4-FFF2-40B4-BE49-F238E27FC236}">
                  <a16:creationId xmlns:a16="http://schemas.microsoft.com/office/drawing/2014/main" id="{398C5553-6932-40C8-A198-635870F5CCA2}"/>
                </a:ext>
              </a:extLst>
            </p:cNvPr>
            <p:cNvGrpSpPr/>
            <p:nvPr/>
          </p:nvGrpSpPr>
          <p:grpSpPr>
            <a:xfrm>
              <a:off x="11606783" y="2186049"/>
              <a:ext cx="370338" cy="327772"/>
              <a:chOff x="4723767" y="3080378"/>
              <a:chExt cx="439858" cy="389301"/>
            </a:xfrm>
          </p:grpSpPr>
          <p:pic>
            <p:nvPicPr>
              <p:cNvPr id="307" name="Picture 306">
                <a:extLst>
                  <a:ext uri="{FF2B5EF4-FFF2-40B4-BE49-F238E27FC236}">
                    <a16:creationId xmlns:a16="http://schemas.microsoft.com/office/drawing/2014/main" id="{CF762E60-0B3D-409F-94B0-AF0E2F54E2A9}"/>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08" name="Group 307">
                <a:extLst>
                  <a:ext uri="{FF2B5EF4-FFF2-40B4-BE49-F238E27FC236}">
                    <a16:creationId xmlns:a16="http://schemas.microsoft.com/office/drawing/2014/main" id="{9392C561-7272-44D3-9A7E-FE88BFBD42A0}"/>
                  </a:ext>
                </a:extLst>
              </p:cNvPr>
              <p:cNvGrpSpPr/>
              <p:nvPr/>
            </p:nvGrpSpPr>
            <p:grpSpPr>
              <a:xfrm>
                <a:off x="4723767" y="3080378"/>
                <a:ext cx="439858" cy="389301"/>
                <a:chOff x="3131835" y="4047725"/>
                <a:chExt cx="439858" cy="389301"/>
              </a:xfrm>
            </p:grpSpPr>
            <p:grpSp>
              <p:nvGrpSpPr>
                <p:cNvPr id="309" name="Group 308">
                  <a:extLst>
                    <a:ext uri="{FF2B5EF4-FFF2-40B4-BE49-F238E27FC236}">
                      <a16:creationId xmlns:a16="http://schemas.microsoft.com/office/drawing/2014/main" id="{A2BB1889-00FF-488D-BB23-3CF827D54D44}"/>
                    </a:ext>
                  </a:extLst>
                </p:cNvPr>
                <p:cNvGrpSpPr/>
                <p:nvPr/>
              </p:nvGrpSpPr>
              <p:grpSpPr>
                <a:xfrm>
                  <a:off x="3131835" y="4047725"/>
                  <a:ext cx="182560" cy="348911"/>
                  <a:chOff x="2136298" y="4226790"/>
                  <a:chExt cx="196678" cy="375893"/>
                </a:xfrm>
              </p:grpSpPr>
              <p:sp>
                <p:nvSpPr>
                  <p:cNvPr id="313" name="Rectangle 312">
                    <a:extLst>
                      <a:ext uri="{FF2B5EF4-FFF2-40B4-BE49-F238E27FC236}">
                        <a16:creationId xmlns:a16="http://schemas.microsoft.com/office/drawing/2014/main" id="{1B01A639-9734-4049-B30D-9CA76699FB6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server">
                    <a:extLst>
                      <a:ext uri="{FF2B5EF4-FFF2-40B4-BE49-F238E27FC236}">
                        <a16:creationId xmlns:a16="http://schemas.microsoft.com/office/drawing/2014/main" id="{62650FDE-C92A-4C3D-9503-78D698DE6DA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10" name="Oval 309">
                  <a:extLst>
                    <a:ext uri="{FF2B5EF4-FFF2-40B4-BE49-F238E27FC236}">
                      <a16:creationId xmlns:a16="http://schemas.microsoft.com/office/drawing/2014/main" id="{74EB4777-3816-414A-8EE1-2BA7BE8E837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1" name="Picture 310">
                  <a:extLst>
                    <a:ext uri="{FF2B5EF4-FFF2-40B4-BE49-F238E27FC236}">
                      <a16:creationId xmlns:a16="http://schemas.microsoft.com/office/drawing/2014/main" id="{E8FBBF1C-B047-41FE-B591-25B04B4EF4A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12" name="Freeform 6">
                  <a:extLst>
                    <a:ext uri="{FF2B5EF4-FFF2-40B4-BE49-F238E27FC236}">
                      <a16:creationId xmlns:a16="http://schemas.microsoft.com/office/drawing/2014/main" id="{0317E43F-BE49-4059-B970-B5FB812B820E}"/>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06" name="money_2" title="Icon of a dollar sign with an arrow around it pointing clockwise">
              <a:extLst>
                <a:ext uri="{FF2B5EF4-FFF2-40B4-BE49-F238E27FC236}">
                  <a16:creationId xmlns:a16="http://schemas.microsoft.com/office/drawing/2014/main" id="{890FFE55-113D-43C7-895E-832B88B1F8C5}"/>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5" name="Group 314">
            <a:extLst>
              <a:ext uri="{FF2B5EF4-FFF2-40B4-BE49-F238E27FC236}">
                <a16:creationId xmlns:a16="http://schemas.microsoft.com/office/drawing/2014/main" id="{F04FFCD5-D507-4C12-BCC6-CE379D062C7F}"/>
              </a:ext>
            </a:extLst>
          </p:cNvPr>
          <p:cNvGrpSpPr/>
          <p:nvPr/>
        </p:nvGrpSpPr>
        <p:grpSpPr>
          <a:xfrm>
            <a:off x="7557396" y="4570910"/>
            <a:ext cx="252179" cy="299978"/>
            <a:chOff x="10497504" y="5921034"/>
            <a:chExt cx="252179" cy="299978"/>
          </a:xfrm>
        </p:grpSpPr>
        <p:sp>
          <p:nvSpPr>
            <p:cNvPr id="316" name="Rectangle 315">
              <a:extLst>
                <a:ext uri="{FF2B5EF4-FFF2-40B4-BE49-F238E27FC236}">
                  <a16:creationId xmlns:a16="http://schemas.microsoft.com/office/drawing/2014/main" id="{61EBF7A5-5BB2-4106-87CC-587C5B97BB44}"/>
                </a:ext>
              </a:extLst>
            </p:cNvPr>
            <p:cNvSpPr/>
            <p:nvPr/>
          </p:nvSpPr>
          <p:spPr bwMode="auto">
            <a:xfrm>
              <a:off x="10533916" y="5921034"/>
              <a:ext cx="179354" cy="110354"/>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317" name="people_12" title="Icon of three people">
              <a:extLst>
                <a:ext uri="{FF2B5EF4-FFF2-40B4-BE49-F238E27FC236}">
                  <a16:creationId xmlns:a16="http://schemas.microsoft.com/office/drawing/2014/main" id="{99F9F8B6-3C3A-4F8E-B427-475D1091DBE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8" name="Speech Bubble: Rectangle 317">
            <a:extLst>
              <a:ext uri="{FF2B5EF4-FFF2-40B4-BE49-F238E27FC236}">
                <a16:creationId xmlns:a16="http://schemas.microsoft.com/office/drawing/2014/main" id="{419FAC46-1357-4861-A1E9-707CBA6015E4}"/>
              </a:ext>
            </a:extLst>
          </p:cNvPr>
          <p:cNvSpPr/>
          <p:nvPr/>
        </p:nvSpPr>
        <p:spPr bwMode="auto">
          <a:xfrm>
            <a:off x="7933328" y="1963934"/>
            <a:ext cx="2429995" cy="693479"/>
          </a:xfrm>
          <a:prstGeom prst="wedgeRectCallout">
            <a:avLst>
              <a:gd name="adj1" fmla="val -22326"/>
              <a:gd name="adj2" fmla="val 70540"/>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mc:AlternateContent xmlns:mc="http://schemas.openxmlformats.org/markup-compatibility/2006">
        <mc:Choice xmlns:pslz="http://schemas.microsoft.com/office/powerpoint/2016/slidezoom" Requires="pslz">
          <p:graphicFrame>
            <p:nvGraphicFramePr>
              <p:cNvPr id="319" name="Slide Zoom 318">
                <a:extLst>
                  <a:ext uri="{FF2B5EF4-FFF2-40B4-BE49-F238E27FC236}">
                    <a16:creationId xmlns:a16="http://schemas.microsoft.com/office/drawing/2014/main" id="{576E7B1F-579D-49D2-82DA-43DC65A95A8D}"/>
                  </a:ext>
                </a:extLst>
              </p:cNvPr>
              <p:cNvGraphicFramePr>
                <a:graphicFrameLocks noChangeAspect="1"/>
              </p:cNvGraphicFramePr>
              <p:nvPr/>
            </p:nvGraphicFramePr>
            <p:xfrm>
              <a:off x="9242162" y="2026280"/>
              <a:ext cx="949638" cy="534171"/>
            </p:xfrm>
            <a:graphic>
              <a:graphicData uri="http://schemas.microsoft.com/office/powerpoint/2016/slidezoom">
                <pslz:sldZm>
                  <pslz:sldZmObj sldId="2146846738" cId="2213350090">
                    <pslz:zmPr id="{57D2AF35-65FC-47C5-A878-4C03FADF89D6}" transitionDur="1000">
                      <p166:blipFill xmlns:p166="http://schemas.microsoft.com/office/powerpoint/2016/6/main">
                        <a:blip r:embed="rId24"/>
                        <a:stretch>
                          <a:fillRect/>
                        </a:stretch>
                      </p166:blipFill>
                      <p166:spPr xmlns:p166="http://schemas.microsoft.com/office/powerpoint/2016/6/main">
                        <a:xfrm>
                          <a:off x="0" y="0"/>
                          <a:ext cx="949638" cy="534171"/>
                        </a:xfrm>
                        <a:prstGeom prst="rect">
                          <a:avLst/>
                        </a:prstGeom>
                        <a:ln w="3175">
                          <a:solidFill>
                            <a:prstClr val="ltGray"/>
                          </a:solidFill>
                        </a:ln>
                      </p166:spPr>
                    </pslz:zmPr>
                  </pslz:sldZmObj>
                </pslz:sldZm>
              </a:graphicData>
            </a:graphic>
          </p:graphicFrame>
        </mc:Choice>
        <mc:Fallback>
          <p:pic>
            <p:nvPicPr>
              <p:cNvPr id="319" name="Slide Zoom 318">
                <a:hlinkClick r:id="rId25" action="ppaction://hlinksldjump"/>
                <a:extLst>
                  <a:ext uri="{FF2B5EF4-FFF2-40B4-BE49-F238E27FC236}">
                    <a16:creationId xmlns:a16="http://schemas.microsoft.com/office/drawing/2014/main" id="{576E7B1F-579D-49D2-82DA-43DC65A95A8D}"/>
                  </a:ext>
                </a:extLst>
              </p:cNvPr>
              <p:cNvPicPr>
                <a:picLocks noGrp="1" noRot="1" noChangeAspect="1" noMove="1" noResize="1" noEditPoints="1" noAdjustHandles="1" noChangeArrowheads="1" noChangeShapeType="1"/>
              </p:cNvPicPr>
              <p:nvPr/>
            </p:nvPicPr>
            <p:blipFill>
              <a:blip r:embed="rId24"/>
              <a:stretch>
                <a:fillRect/>
              </a:stretch>
            </p:blipFill>
            <p:spPr>
              <a:xfrm>
                <a:off x="9242162" y="2026280"/>
                <a:ext cx="949638" cy="534171"/>
              </a:xfrm>
              <a:prstGeom prst="rect">
                <a:avLst/>
              </a:prstGeom>
              <a:ln w="3175">
                <a:solidFill>
                  <a:prstClr val="ltGray"/>
                </a:solidFill>
              </a:ln>
            </p:spPr>
          </p:pic>
        </mc:Fallback>
      </mc:AlternateContent>
      <p:cxnSp>
        <p:nvCxnSpPr>
          <p:cNvPr id="320" name="!! Straight Connector 560">
            <a:extLst>
              <a:ext uri="{FF2B5EF4-FFF2-40B4-BE49-F238E27FC236}">
                <a16:creationId xmlns:a16="http://schemas.microsoft.com/office/drawing/2014/main" id="{75A5E0D2-C7DE-4FFE-AB46-99CFFB024D2C}"/>
              </a:ext>
            </a:extLst>
          </p:cNvPr>
          <p:cNvCxnSpPr>
            <a:cxnSpLocks/>
          </p:cNvCxnSpPr>
          <p:nvPr/>
        </p:nvCxnSpPr>
        <p:spPr>
          <a:xfrm>
            <a:off x="5810794" y="473544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321" name="!! Straight Connector 562">
            <a:extLst>
              <a:ext uri="{FF2B5EF4-FFF2-40B4-BE49-F238E27FC236}">
                <a16:creationId xmlns:a16="http://schemas.microsoft.com/office/drawing/2014/main" id="{16DDA71C-AEEE-4593-B3D8-8246B39559EC}"/>
              </a:ext>
            </a:extLst>
          </p:cNvPr>
          <p:cNvCxnSpPr>
            <a:cxnSpLocks/>
          </p:cNvCxnSpPr>
          <p:nvPr/>
        </p:nvCxnSpPr>
        <p:spPr>
          <a:xfrm>
            <a:off x="5810794" y="399389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322" name="!! Straight Connector 563">
            <a:extLst>
              <a:ext uri="{FF2B5EF4-FFF2-40B4-BE49-F238E27FC236}">
                <a16:creationId xmlns:a16="http://schemas.microsoft.com/office/drawing/2014/main" id="{A4377145-1FEE-429A-BD5D-942E57B35B5A}"/>
              </a:ext>
            </a:extLst>
          </p:cNvPr>
          <p:cNvCxnSpPr>
            <a:cxnSpLocks/>
          </p:cNvCxnSpPr>
          <p:nvPr/>
        </p:nvCxnSpPr>
        <p:spPr>
          <a:xfrm>
            <a:off x="5796538"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323" name="Graphic 322">
            <a:extLst>
              <a:ext uri="{FF2B5EF4-FFF2-40B4-BE49-F238E27FC236}">
                <a16:creationId xmlns:a16="http://schemas.microsoft.com/office/drawing/2014/main" id="{734D6F4D-B804-4ECD-B100-E82698E6BF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54042" y="3925040"/>
            <a:ext cx="196950" cy="182880"/>
          </a:xfrm>
          <a:prstGeom prst="rect">
            <a:avLst/>
          </a:prstGeom>
        </p:spPr>
      </p:pic>
      <p:pic>
        <p:nvPicPr>
          <p:cNvPr id="324" name="Graphic 323">
            <a:extLst>
              <a:ext uri="{FF2B5EF4-FFF2-40B4-BE49-F238E27FC236}">
                <a16:creationId xmlns:a16="http://schemas.microsoft.com/office/drawing/2014/main" id="{3E75BFF7-437E-4636-8E7F-EEFA7465E5C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39129" y="3127282"/>
            <a:ext cx="196950" cy="182880"/>
          </a:xfrm>
          <a:prstGeom prst="rect">
            <a:avLst/>
          </a:prstGeom>
        </p:spPr>
      </p:pic>
      <p:pic>
        <p:nvPicPr>
          <p:cNvPr id="325" name="Graphic 324">
            <a:extLst>
              <a:ext uri="{FF2B5EF4-FFF2-40B4-BE49-F238E27FC236}">
                <a16:creationId xmlns:a16="http://schemas.microsoft.com/office/drawing/2014/main" id="{F53DE22D-7FF8-4F35-BDB7-4AFFDE5C28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9616" y="4656146"/>
            <a:ext cx="196950" cy="182880"/>
          </a:xfrm>
          <a:prstGeom prst="rect">
            <a:avLst/>
          </a:prstGeom>
        </p:spPr>
      </p:pic>
      <p:sp>
        <p:nvSpPr>
          <p:cNvPr id="159" name="!! Freeform 5">
            <a:extLst>
              <a:ext uri="{FF2B5EF4-FFF2-40B4-BE49-F238E27FC236}">
                <a16:creationId xmlns:a16="http://schemas.microsoft.com/office/drawing/2014/main" id="{62924217-6C94-4EB3-9AEF-DAC26235A861}"/>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chemeClr val="accent5"/>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73CAD49A-EC81-447B-96C6-D6CDCF0115D1}"/>
              </a:ext>
            </a:extLst>
          </p:cNvPr>
          <p:cNvSpPr/>
          <p:nvPr/>
        </p:nvSpPr>
        <p:spPr bwMode="auto">
          <a:xfrm>
            <a:off x="3614136" y="6352477"/>
            <a:ext cx="3640190"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5" name="Callout: Line 14">
            <a:extLst>
              <a:ext uri="{FF2B5EF4-FFF2-40B4-BE49-F238E27FC236}">
                <a16:creationId xmlns:a16="http://schemas.microsoft.com/office/drawing/2014/main" id="{863CCC4F-2271-4FBD-A376-D9BC0A2474A9}"/>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9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16" name="Callout: Line 15">
            <a:extLst>
              <a:ext uri="{FF2B5EF4-FFF2-40B4-BE49-F238E27FC236}">
                <a16:creationId xmlns:a16="http://schemas.microsoft.com/office/drawing/2014/main" id="{4D841EFE-3104-4B7A-9886-1C7B8934BAFD}"/>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lang="en-US" sz="900" i="1">
                <a:gradFill>
                  <a:gsLst>
                    <a:gs pos="1250">
                      <a:srgbClr val="1A1A1A"/>
                    </a:gs>
                    <a:gs pos="100000">
                      <a:srgbClr val="1A1A1A"/>
                    </a:gs>
                  </a:gsLst>
                  <a:lin ang="5400000" scaled="0"/>
                </a:gradFill>
                <a:latin typeface="Segoe UI"/>
                <a:cs typeface="Segoe UI Semibold" panose="020B0702040204020203" pitchFamily="34" charset="0"/>
              </a:rPr>
              <a:t>for </a:t>
            </a:r>
            <a:r>
              <a:rPr lang="en-US" sz="900" b="1" i="1">
                <a:gradFill>
                  <a:gsLst>
                    <a:gs pos="1250">
                      <a:srgbClr val="1A1A1A"/>
                    </a:gs>
                    <a:gs pos="100000">
                      <a:srgbClr val="1A1A1A"/>
                    </a:gs>
                  </a:gsLst>
                  <a:lin ang="5400000" scaled="0"/>
                </a:gradFill>
                <a:latin typeface="+mj-lt"/>
                <a:cs typeface="Segoe UI Semibold" panose="020B0702040204020203" pitchFamily="34" charset="0"/>
              </a:rPr>
              <a:t>unmanaged device </a:t>
            </a:r>
            <a:r>
              <a:rPr lang="en-US" sz="900" i="1">
                <a:gradFill>
                  <a:gsLst>
                    <a:gs pos="1250">
                      <a:srgbClr val="1A1A1A"/>
                    </a:gs>
                    <a:gs pos="100000">
                      <a:srgbClr val="1A1A1A"/>
                    </a:gs>
                  </a:gsLst>
                  <a:lin ang="5400000" scaled="0"/>
                </a:gradFill>
                <a:latin typeface="Segoe UI"/>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3357386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605657C-1FB2-4153-9C15-B5E456B80ACF}"/>
              </a:ext>
            </a:extLst>
          </p:cNvPr>
          <p:cNvGrpSpPr/>
          <p:nvPr/>
        </p:nvGrpSpPr>
        <p:grpSpPr>
          <a:xfrm>
            <a:off x="247650" y="4870104"/>
            <a:ext cx="11753850" cy="916381"/>
            <a:chOff x="247650" y="4870104"/>
            <a:chExt cx="11753850" cy="916381"/>
          </a:xfrm>
        </p:grpSpPr>
        <p:sp>
          <p:nvSpPr>
            <p:cNvPr id="252" name="Rectangle 251">
              <a:extLst>
                <a:ext uri="{FF2B5EF4-FFF2-40B4-BE49-F238E27FC236}">
                  <a16:creationId xmlns:a16="http://schemas.microsoft.com/office/drawing/2014/main" id="{359AFE69-7779-4948-9622-C21484A16885}"/>
                </a:ext>
              </a:extLst>
            </p:cNvPr>
            <p:cNvSpPr/>
            <p:nvPr/>
          </p:nvSpPr>
          <p:spPr bwMode="auto">
            <a:xfrm>
              <a:off x="247650" y="4870104"/>
              <a:ext cx="11753850" cy="91638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F23D030-5E89-4BC4-9B82-D0F25ABDB699}"/>
                </a:ext>
              </a:extLst>
            </p:cNvPr>
            <p:cNvGrpSpPr/>
            <p:nvPr/>
          </p:nvGrpSpPr>
          <p:grpSpPr>
            <a:xfrm>
              <a:off x="422642" y="4994099"/>
              <a:ext cx="3263764" cy="352652"/>
              <a:chOff x="1796297" y="5436721"/>
              <a:chExt cx="3263764" cy="352652"/>
            </a:xfrm>
          </p:grpSpPr>
          <p:grpSp>
            <p:nvGrpSpPr>
              <p:cNvPr id="155" name="Group 154">
                <a:extLst>
                  <a:ext uri="{FF2B5EF4-FFF2-40B4-BE49-F238E27FC236}">
                    <a16:creationId xmlns:a16="http://schemas.microsoft.com/office/drawing/2014/main" id="{6E734496-51C5-45E5-8B27-3E1B7071EE8A}"/>
                  </a:ext>
                </a:extLst>
              </p:cNvPr>
              <p:cNvGrpSpPr/>
              <p:nvPr/>
            </p:nvGrpSpPr>
            <p:grpSpPr>
              <a:xfrm>
                <a:off x="1796297" y="5450999"/>
                <a:ext cx="1588260" cy="338374"/>
                <a:chOff x="2280488" y="5552909"/>
                <a:chExt cx="2159971" cy="460175"/>
              </a:xfrm>
            </p:grpSpPr>
            <p:sp>
              <p:nvSpPr>
                <p:cNvPr id="156" name="Rectangle 155">
                  <a:extLst>
                    <a:ext uri="{FF2B5EF4-FFF2-40B4-BE49-F238E27FC236}">
                      <a16:creationId xmlns:a16="http://schemas.microsoft.com/office/drawing/2014/main" id="{B6863589-3849-4F9D-9145-B8B6221AF4A4}"/>
                    </a:ext>
                  </a:extLst>
                </p:cNvPr>
                <p:cNvSpPr/>
                <p:nvPr/>
              </p:nvSpPr>
              <p:spPr bwMode="auto">
                <a:xfrm>
                  <a:off x="2280488" y="5555884"/>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57" name="Graphic 156" descr="Gears">
                  <a:extLst>
                    <a:ext uri="{FF2B5EF4-FFF2-40B4-BE49-F238E27FC236}">
                      <a16:creationId xmlns:a16="http://schemas.microsoft.com/office/drawing/2014/main" id="{14668C52-CD45-4409-8063-554F6DB5B67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9697" y="5670055"/>
                  <a:ext cx="217096" cy="217096"/>
                </a:xfrm>
                <a:prstGeom prst="rect">
                  <a:avLst/>
                </a:prstGeom>
              </p:spPr>
            </p:pic>
            <p:sp>
              <p:nvSpPr>
                <p:cNvPr id="158" name="Rectangle 157">
                  <a:extLst>
                    <a:ext uri="{FF2B5EF4-FFF2-40B4-BE49-F238E27FC236}">
                      <a16:creationId xmlns:a16="http://schemas.microsoft.com/office/drawing/2014/main" id="{33B7CA54-2884-4BCE-A197-4743B9B8AA78}"/>
                    </a:ext>
                  </a:extLst>
                </p:cNvPr>
                <p:cNvSpPr/>
                <p:nvPr/>
              </p:nvSpPr>
              <p:spPr bwMode="auto">
                <a:xfrm>
                  <a:off x="311474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9" name="Rectangle 158">
                  <a:extLst>
                    <a:ext uri="{FF2B5EF4-FFF2-40B4-BE49-F238E27FC236}">
                      <a16:creationId xmlns:a16="http://schemas.microsoft.com/office/drawing/2014/main" id="{0076205E-872F-4C74-BAC6-8605B6F73BF3}"/>
                    </a:ext>
                  </a:extLst>
                </p:cNvPr>
                <p:cNvSpPr/>
                <p:nvPr/>
              </p:nvSpPr>
              <p:spPr bwMode="auto">
                <a:xfrm>
                  <a:off x="3465136"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60" name="Rectangle 159">
                  <a:extLst>
                    <a:ext uri="{FF2B5EF4-FFF2-40B4-BE49-F238E27FC236}">
                      <a16:creationId xmlns:a16="http://schemas.microsoft.com/office/drawing/2014/main" id="{ED5B7AE1-6E8F-4C3F-9A06-1256732BDA07}"/>
                    </a:ext>
                  </a:extLst>
                </p:cNvPr>
                <p:cNvSpPr/>
                <p:nvPr/>
              </p:nvSpPr>
              <p:spPr bwMode="auto">
                <a:xfrm>
                  <a:off x="380146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61" name="Rectangle 160">
                  <a:extLst>
                    <a:ext uri="{FF2B5EF4-FFF2-40B4-BE49-F238E27FC236}">
                      <a16:creationId xmlns:a16="http://schemas.microsoft.com/office/drawing/2014/main" id="{6A03EDA4-4EC4-4E16-A066-BB950E630415}"/>
                    </a:ext>
                  </a:extLst>
                </p:cNvPr>
                <p:cNvSpPr/>
                <p:nvPr/>
              </p:nvSpPr>
              <p:spPr bwMode="auto">
                <a:xfrm>
                  <a:off x="4151858" y="5552909"/>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173" name="Group 172">
                <a:extLst>
                  <a:ext uri="{FF2B5EF4-FFF2-40B4-BE49-F238E27FC236}">
                    <a16:creationId xmlns:a16="http://schemas.microsoft.com/office/drawing/2014/main" id="{AB03D0AE-58CD-466C-880E-806B5D858670}"/>
                  </a:ext>
                </a:extLst>
              </p:cNvPr>
              <p:cNvGrpSpPr/>
              <p:nvPr/>
            </p:nvGrpSpPr>
            <p:grpSpPr>
              <a:xfrm>
                <a:off x="3471801" y="5436721"/>
                <a:ext cx="1588260" cy="338374"/>
                <a:chOff x="4602885" y="5552909"/>
                <a:chExt cx="2159971" cy="460175"/>
              </a:xfrm>
            </p:grpSpPr>
            <p:grpSp>
              <p:nvGrpSpPr>
                <p:cNvPr id="174" name="Group 173">
                  <a:extLst>
                    <a:ext uri="{FF2B5EF4-FFF2-40B4-BE49-F238E27FC236}">
                      <a16:creationId xmlns:a16="http://schemas.microsoft.com/office/drawing/2014/main" id="{9A78536A-E8A6-4753-93B5-61CEFCB62075}"/>
                    </a:ext>
                  </a:extLst>
                </p:cNvPr>
                <p:cNvGrpSpPr/>
                <p:nvPr/>
              </p:nvGrpSpPr>
              <p:grpSpPr>
                <a:xfrm>
                  <a:off x="4602885" y="5555884"/>
                  <a:ext cx="772729" cy="457200"/>
                  <a:chOff x="4602885" y="5555884"/>
                  <a:chExt cx="772729" cy="457200"/>
                </a:xfrm>
              </p:grpSpPr>
              <p:sp>
                <p:nvSpPr>
                  <p:cNvPr id="179" name="Rectangle 178">
                    <a:extLst>
                      <a:ext uri="{FF2B5EF4-FFF2-40B4-BE49-F238E27FC236}">
                        <a16:creationId xmlns:a16="http://schemas.microsoft.com/office/drawing/2014/main" id="{01E0378E-DB84-4AB6-9897-EFF2997B745D}"/>
                      </a:ext>
                    </a:extLst>
                  </p:cNvPr>
                  <p:cNvSpPr/>
                  <p:nvPr/>
                </p:nvSpPr>
                <p:spPr bwMode="auto">
                  <a:xfrm>
                    <a:off x="4602885" y="555588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80" name="Graphic 179" descr="Lock">
                    <a:extLst>
                      <a:ext uri="{FF2B5EF4-FFF2-40B4-BE49-F238E27FC236}">
                        <a16:creationId xmlns:a16="http://schemas.microsoft.com/office/drawing/2014/main" id="{B321A656-0BAB-4CE6-9A36-D0A19C16BE5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175" name="Rectangle 174">
                  <a:extLst>
                    <a:ext uri="{FF2B5EF4-FFF2-40B4-BE49-F238E27FC236}">
                      <a16:creationId xmlns:a16="http://schemas.microsoft.com/office/drawing/2014/main" id="{7E7F3179-C905-445F-A8BB-54C7708F0C9C}"/>
                    </a:ext>
                  </a:extLst>
                </p:cNvPr>
                <p:cNvSpPr/>
                <p:nvPr/>
              </p:nvSpPr>
              <p:spPr bwMode="auto">
                <a:xfrm>
                  <a:off x="543714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6" name="Rectangle 175">
                  <a:extLst>
                    <a:ext uri="{FF2B5EF4-FFF2-40B4-BE49-F238E27FC236}">
                      <a16:creationId xmlns:a16="http://schemas.microsoft.com/office/drawing/2014/main" id="{56E73237-E030-465B-B71C-5F14CAE268F0}"/>
                    </a:ext>
                  </a:extLst>
                </p:cNvPr>
                <p:cNvSpPr/>
                <p:nvPr/>
              </p:nvSpPr>
              <p:spPr bwMode="auto">
                <a:xfrm>
                  <a:off x="5787533"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7" name="Rectangle 176">
                  <a:extLst>
                    <a:ext uri="{FF2B5EF4-FFF2-40B4-BE49-F238E27FC236}">
                      <a16:creationId xmlns:a16="http://schemas.microsoft.com/office/drawing/2014/main" id="{5B264771-BB14-41A1-9C36-8F79304C24FB}"/>
                    </a:ext>
                  </a:extLst>
                </p:cNvPr>
                <p:cNvSpPr/>
                <p:nvPr/>
              </p:nvSpPr>
              <p:spPr bwMode="auto">
                <a:xfrm>
                  <a:off x="612386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78" name="Rectangle 177">
                  <a:extLst>
                    <a:ext uri="{FF2B5EF4-FFF2-40B4-BE49-F238E27FC236}">
                      <a16:creationId xmlns:a16="http://schemas.microsoft.com/office/drawing/2014/main" id="{05424F17-5AD1-4B32-BB9C-3C48B934657A}"/>
                    </a:ext>
                  </a:extLst>
                </p:cNvPr>
                <p:cNvSpPr/>
                <p:nvPr/>
              </p:nvSpPr>
              <p:spPr bwMode="auto">
                <a:xfrm>
                  <a:off x="6474255" y="555290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sp>
          <p:nvSpPr>
            <p:cNvPr id="198" name="Rectangle 197">
              <a:extLst>
                <a:ext uri="{FF2B5EF4-FFF2-40B4-BE49-F238E27FC236}">
                  <a16:creationId xmlns:a16="http://schemas.microsoft.com/office/drawing/2014/main" id="{850A8491-69DF-417E-A0B0-82210A78118D}"/>
                </a:ext>
              </a:extLst>
            </p:cNvPr>
            <p:cNvSpPr/>
            <p:nvPr/>
          </p:nvSpPr>
          <p:spPr>
            <a:xfrm>
              <a:off x="638603" y="5424930"/>
              <a:ext cx="2831842" cy="2818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Implementation</a:t>
              </a:r>
            </a:p>
          </p:txBody>
        </p:sp>
      </p:grpSp>
      <p:grpSp>
        <p:nvGrpSpPr>
          <p:cNvPr id="15" name="Group 14">
            <a:extLst>
              <a:ext uri="{FF2B5EF4-FFF2-40B4-BE49-F238E27FC236}">
                <a16:creationId xmlns:a16="http://schemas.microsoft.com/office/drawing/2014/main" id="{A0CC3C60-3DEA-4367-BAAF-61725E3B219B}"/>
              </a:ext>
            </a:extLst>
          </p:cNvPr>
          <p:cNvGrpSpPr/>
          <p:nvPr/>
        </p:nvGrpSpPr>
        <p:grpSpPr>
          <a:xfrm>
            <a:off x="247650" y="3759002"/>
            <a:ext cx="11753850" cy="1055313"/>
            <a:chOff x="247650" y="3759002"/>
            <a:chExt cx="11753850" cy="1055313"/>
          </a:xfrm>
        </p:grpSpPr>
        <p:sp>
          <p:nvSpPr>
            <p:cNvPr id="250" name="Rectangle 249">
              <a:extLst>
                <a:ext uri="{FF2B5EF4-FFF2-40B4-BE49-F238E27FC236}">
                  <a16:creationId xmlns:a16="http://schemas.microsoft.com/office/drawing/2014/main" id="{E8153741-BC82-44E6-9007-B374641E965B}"/>
                </a:ext>
              </a:extLst>
            </p:cNvPr>
            <p:cNvSpPr/>
            <p:nvPr/>
          </p:nvSpPr>
          <p:spPr bwMode="auto">
            <a:xfrm>
              <a:off x="247650" y="3759002"/>
              <a:ext cx="11753850" cy="105531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D069633-5AEF-48D6-9079-C1E937AF6B43}"/>
                </a:ext>
              </a:extLst>
            </p:cNvPr>
            <p:cNvGrpSpPr/>
            <p:nvPr/>
          </p:nvGrpSpPr>
          <p:grpSpPr>
            <a:xfrm>
              <a:off x="943539" y="3991696"/>
              <a:ext cx="2221968" cy="347346"/>
              <a:chOff x="2585615" y="4473619"/>
              <a:chExt cx="2221968" cy="347346"/>
            </a:xfrm>
          </p:grpSpPr>
          <p:grpSp>
            <p:nvGrpSpPr>
              <p:cNvPr id="144" name="Group 143">
                <a:extLst>
                  <a:ext uri="{FF2B5EF4-FFF2-40B4-BE49-F238E27FC236}">
                    <a16:creationId xmlns:a16="http://schemas.microsoft.com/office/drawing/2014/main" id="{E775E1DA-564A-487B-9E65-C6F9A438C0A2}"/>
                  </a:ext>
                </a:extLst>
              </p:cNvPr>
              <p:cNvGrpSpPr/>
              <p:nvPr/>
            </p:nvGrpSpPr>
            <p:grpSpPr>
              <a:xfrm>
                <a:off x="3724279" y="4482591"/>
                <a:ext cx="1083304" cy="338374"/>
                <a:chOff x="4632991" y="4598779"/>
                <a:chExt cx="1473249" cy="460175"/>
              </a:xfrm>
            </p:grpSpPr>
            <p:grpSp>
              <p:nvGrpSpPr>
                <p:cNvPr id="145" name="Group 144">
                  <a:extLst>
                    <a:ext uri="{FF2B5EF4-FFF2-40B4-BE49-F238E27FC236}">
                      <a16:creationId xmlns:a16="http://schemas.microsoft.com/office/drawing/2014/main" id="{F6519704-36D1-4A7A-80C5-1F1B8ADE331C}"/>
                    </a:ext>
                  </a:extLst>
                </p:cNvPr>
                <p:cNvGrpSpPr/>
                <p:nvPr/>
              </p:nvGrpSpPr>
              <p:grpSpPr>
                <a:xfrm>
                  <a:off x="4632991" y="4601754"/>
                  <a:ext cx="772729" cy="457200"/>
                  <a:chOff x="4632991" y="4601754"/>
                  <a:chExt cx="772729" cy="457200"/>
                </a:xfrm>
              </p:grpSpPr>
              <p:sp>
                <p:nvSpPr>
                  <p:cNvPr id="148" name="Rectangle 147">
                    <a:extLst>
                      <a:ext uri="{FF2B5EF4-FFF2-40B4-BE49-F238E27FC236}">
                        <a16:creationId xmlns:a16="http://schemas.microsoft.com/office/drawing/2014/main" id="{8A5EB0BC-8B32-48B2-948E-536AAFB460BA}"/>
                      </a:ext>
                    </a:extLst>
                  </p:cNvPr>
                  <p:cNvSpPr/>
                  <p:nvPr/>
                </p:nvSpPr>
                <p:spPr bwMode="auto">
                  <a:xfrm>
                    <a:off x="4632991" y="4601754"/>
                    <a:ext cx="772729"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49" name="Graphic 148" descr="Lock">
                    <a:extLst>
                      <a:ext uri="{FF2B5EF4-FFF2-40B4-BE49-F238E27FC236}">
                        <a16:creationId xmlns:a16="http://schemas.microsoft.com/office/drawing/2014/main" id="{658B8579-E3DF-47D2-B991-45EE2AEE383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146" name="Rectangle 145">
                  <a:extLst>
                    <a:ext uri="{FF2B5EF4-FFF2-40B4-BE49-F238E27FC236}">
                      <a16:creationId xmlns:a16="http://schemas.microsoft.com/office/drawing/2014/main" id="{B7BFEFE0-2DC4-423C-8049-FD0FC4C87BFB}"/>
                    </a:ext>
                  </a:extLst>
                </p:cNvPr>
                <p:cNvSpPr/>
                <p:nvPr/>
              </p:nvSpPr>
              <p:spPr bwMode="auto">
                <a:xfrm>
                  <a:off x="546724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47" name="Rectangle 146">
                  <a:extLst>
                    <a:ext uri="{FF2B5EF4-FFF2-40B4-BE49-F238E27FC236}">
                      <a16:creationId xmlns:a16="http://schemas.microsoft.com/office/drawing/2014/main" id="{AEB0E0FF-37D6-433D-861D-F6700836B99F}"/>
                    </a:ext>
                  </a:extLst>
                </p:cNvPr>
                <p:cNvSpPr/>
                <p:nvPr/>
              </p:nvSpPr>
              <p:spPr bwMode="auto">
                <a:xfrm>
                  <a:off x="5817639" y="4598779"/>
                  <a:ext cx="28860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150" name="Group 149">
                <a:extLst>
                  <a:ext uri="{FF2B5EF4-FFF2-40B4-BE49-F238E27FC236}">
                    <a16:creationId xmlns:a16="http://schemas.microsoft.com/office/drawing/2014/main" id="{311C4FDC-C04F-4CCB-8CAB-20798CEE1C67}"/>
                  </a:ext>
                </a:extLst>
              </p:cNvPr>
              <p:cNvGrpSpPr/>
              <p:nvPr/>
            </p:nvGrpSpPr>
            <p:grpSpPr>
              <a:xfrm>
                <a:off x="2585615" y="4473619"/>
                <a:ext cx="1083304" cy="338374"/>
                <a:chOff x="2614131" y="4601754"/>
                <a:chExt cx="1473249" cy="460175"/>
              </a:xfrm>
            </p:grpSpPr>
            <p:sp>
              <p:nvSpPr>
                <p:cNvPr id="151" name="Rectangle 150">
                  <a:extLst>
                    <a:ext uri="{FF2B5EF4-FFF2-40B4-BE49-F238E27FC236}">
                      <a16:creationId xmlns:a16="http://schemas.microsoft.com/office/drawing/2014/main" id="{AA548EE6-A74E-4AFE-8335-740506B0D3CD}"/>
                    </a:ext>
                  </a:extLst>
                </p:cNvPr>
                <p:cNvSpPr/>
                <p:nvPr/>
              </p:nvSpPr>
              <p:spPr bwMode="auto">
                <a:xfrm>
                  <a:off x="2614131" y="4604729"/>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2" name="Rectangle 151">
                  <a:extLst>
                    <a:ext uri="{FF2B5EF4-FFF2-40B4-BE49-F238E27FC236}">
                      <a16:creationId xmlns:a16="http://schemas.microsoft.com/office/drawing/2014/main" id="{F57C5256-5A71-4F33-B46C-F467DAD5D335}"/>
                    </a:ext>
                  </a:extLst>
                </p:cNvPr>
                <p:cNvSpPr/>
                <p:nvPr/>
              </p:nvSpPr>
              <p:spPr bwMode="auto">
                <a:xfrm>
                  <a:off x="344838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153" name="Rectangle 152">
                  <a:extLst>
                    <a:ext uri="{FF2B5EF4-FFF2-40B4-BE49-F238E27FC236}">
                      <a16:creationId xmlns:a16="http://schemas.microsoft.com/office/drawing/2014/main" id="{5CB93E6E-88A5-4F4A-80DF-3677F2438600}"/>
                    </a:ext>
                  </a:extLst>
                </p:cNvPr>
                <p:cNvSpPr/>
                <p:nvPr/>
              </p:nvSpPr>
              <p:spPr bwMode="auto">
                <a:xfrm>
                  <a:off x="3798779" y="4601754"/>
                  <a:ext cx="288601"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endParaRPr kumimoji="0" lang="en-US" sz="1800" b="1" i="0" u="none" strike="noStrike" kern="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154" name="Graphic 153" descr="Gears">
                  <a:extLst>
                    <a:ext uri="{FF2B5EF4-FFF2-40B4-BE49-F238E27FC236}">
                      <a16:creationId xmlns:a16="http://schemas.microsoft.com/office/drawing/2014/main" id="{E84CC2CF-DAF2-4AF7-BFC8-FC03C7D076C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59155" y="4739308"/>
                  <a:ext cx="217096" cy="217096"/>
                </a:xfrm>
                <a:prstGeom prst="rect">
                  <a:avLst/>
                </a:prstGeom>
              </p:spPr>
            </p:pic>
          </p:grpSp>
        </p:grpSp>
        <p:sp>
          <p:nvSpPr>
            <p:cNvPr id="199" name="Rectangle 198">
              <a:extLst>
                <a:ext uri="{FF2B5EF4-FFF2-40B4-BE49-F238E27FC236}">
                  <a16:creationId xmlns:a16="http://schemas.microsoft.com/office/drawing/2014/main" id="{68CDE2CD-AB3D-45D5-B4C5-5FAD7B19E2DB}"/>
                </a:ext>
              </a:extLst>
            </p:cNvPr>
            <p:cNvSpPr/>
            <p:nvPr/>
          </p:nvSpPr>
          <p:spPr>
            <a:xfrm>
              <a:off x="638602" y="4406061"/>
              <a:ext cx="2831842" cy="329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tx1">
                      <a:lumMod val="75000"/>
                      <a:lumOff val="25000"/>
                    </a:schemeClr>
                  </a:solidFill>
                  <a:latin typeface="+mj-lt"/>
                  <a:cs typeface="Segoe UI" panose="020B0502040204020203" pitchFamily="34" charset="0"/>
                </a:rPr>
                <a:t>Architects &amp; Technical Managers</a:t>
              </a:r>
              <a:endParaRPr kumimoji="0" lang="en-US" sz="1400" b="1" i="0" u="none" strike="noStrike" kern="1200" cap="none" spc="0" normalizeH="0" baseline="0" noProof="0">
                <a:ln>
                  <a:noFill/>
                </a:ln>
                <a:solidFill>
                  <a:schemeClr val="tx1">
                    <a:lumMod val="75000"/>
                    <a:lumOff val="25000"/>
                  </a:schemeClr>
                </a:solidFill>
                <a:effectLst/>
                <a:uLnTx/>
                <a:uFillTx/>
                <a:latin typeface="+mj-lt"/>
                <a:cs typeface="Segoe UI" panose="020B0502040204020203" pitchFamily="34" charset="0"/>
              </a:endParaRPr>
            </a:p>
          </p:txBody>
        </p:sp>
      </p:grpSp>
      <p:grpSp>
        <p:nvGrpSpPr>
          <p:cNvPr id="14" name="Group 13">
            <a:extLst>
              <a:ext uri="{FF2B5EF4-FFF2-40B4-BE49-F238E27FC236}">
                <a16:creationId xmlns:a16="http://schemas.microsoft.com/office/drawing/2014/main" id="{7FAF9220-6B82-4080-B098-493DB0210EC2}"/>
              </a:ext>
            </a:extLst>
          </p:cNvPr>
          <p:cNvGrpSpPr/>
          <p:nvPr/>
        </p:nvGrpSpPr>
        <p:grpSpPr>
          <a:xfrm>
            <a:off x="247650" y="2741174"/>
            <a:ext cx="11753850" cy="962039"/>
            <a:chOff x="247650" y="2741174"/>
            <a:chExt cx="11753850" cy="962039"/>
          </a:xfrm>
        </p:grpSpPr>
        <p:sp>
          <p:nvSpPr>
            <p:cNvPr id="248" name="Rectangle 247">
              <a:extLst>
                <a:ext uri="{FF2B5EF4-FFF2-40B4-BE49-F238E27FC236}">
                  <a16:creationId xmlns:a16="http://schemas.microsoft.com/office/drawing/2014/main" id="{D3BF6054-528F-481E-BBAC-110A881EB5D1}"/>
                </a:ext>
              </a:extLst>
            </p:cNvPr>
            <p:cNvSpPr/>
            <p:nvPr/>
          </p:nvSpPr>
          <p:spPr bwMode="auto">
            <a:xfrm>
              <a:off x="247650" y="2741174"/>
              <a:ext cx="11753850" cy="96203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65" name="Group 164">
              <a:extLst>
                <a:ext uri="{FF2B5EF4-FFF2-40B4-BE49-F238E27FC236}">
                  <a16:creationId xmlns:a16="http://schemas.microsoft.com/office/drawing/2014/main" id="{DC17076C-3116-4666-9364-12383B44F893}"/>
                </a:ext>
              </a:extLst>
            </p:cNvPr>
            <p:cNvGrpSpPr/>
            <p:nvPr/>
          </p:nvGrpSpPr>
          <p:grpSpPr>
            <a:xfrm>
              <a:off x="1391288" y="2937685"/>
              <a:ext cx="568200" cy="336186"/>
              <a:chOff x="3167173" y="3486933"/>
              <a:chExt cx="772729" cy="457200"/>
            </a:xfrm>
          </p:grpSpPr>
          <p:sp>
            <p:nvSpPr>
              <p:cNvPr id="166" name="Rectangle 165">
                <a:extLst>
                  <a:ext uri="{FF2B5EF4-FFF2-40B4-BE49-F238E27FC236}">
                    <a16:creationId xmlns:a16="http://schemas.microsoft.com/office/drawing/2014/main" id="{94DAD560-F1F7-4A07-BEE9-DF79CA455065}"/>
                  </a:ext>
                </a:extLst>
              </p:cNvPr>
              <p:cNvSpPr/>
              <p:nvPr/>
            </p:nvSpPr>
            <p:spPr bwMode="auto">
              <a:xfrm>
                <a:off x="3167173" y="3486933"/>
                <a:ext cx="772729" cy="457200"/>
              </a:xfrm>
              <a:prstGeom prst="rect">
                <a:avLst/>
              </a:prstGeom>
              <a:solidFill>
                <a:srgbClr val="0078D4">
                  <a:lumMod val="20000"/>
                  <a:lumOff val="80000"/>
                </a:srgbClr>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2050">
                        <a:lumMod val="90000"/>
                        <a:lumOff val="10000"/>
                      </a:srgbClr>
                    </a:solidFill>
                    <a:effectLst/>
                    <a:uLnTx/>
                    <a:uFillTx/>
                    <a:latin typeface="Segoe UI Semibold"/>
                    <a:ea typeface="+mn-ea"/>
                    <a:cs typeface="+mn-cs"/>
                  </a:rPr>
                  <a:t>CIO</a:t>
                </a:r>
              </a:p>
            </p:txBody>
          </p:sp>
          <p:pic>
            <p:nvPicPr>
              <p:cNvPr id="167" name="Graphic 166" descr="Gears">
                <a:extLst>
                  <a:ext uri="{FF2B5EF4-FFF2-40B4-BE49-F238E27FC236}">
                    <a16:creationId xmlns:a16="http://schemas.microsoft.com/office/drawing/2014/main" id="{B1A0C25F-08C4-4941-9033-6B8EB0BD1D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3425" y="3602634"/>
                <a:ext cx="217096" cy="217096"/>
              </a:xfrm>
              <a:prstGeom prst="rect">
                <a:avLst/>
              </a:prstGeom>
            </p:spPr>
          </p:pic>
        </p:grpSp>
        <p:sp>
          <p:nvSpPr>
            <p:cNvPr id="193" name="Rectangle 192">
              <a:extLst>
                <a:ext uri="{FF2B5EF4-FFF2-40B4-BE49-F238E27FC236}">
                  <a16:creationId xmlns:a16="http://schemas.microsoft.com/office/drawing/2014/main" id="{B9779AB7-6251-4BED-B35B-2AC0D86F5808}"/>
                </a:ext>
              </a:extLst>
            </p:cNvPr>
            <p:cNvSpPr/>
            <p:nvPr/>
          </p:nvSpPr>
          <p:spPr>
            <a:xfrm>
              <a:off x="896516" y="3296575"/>
              <a:ext cx="2316015" cy="360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Technical Leadership</a:t>
              </a:r>
            </a:p>
          </p:txBody>
        </p:sp>
        <p:grpSp>
          <p:nvGrpSpPr>
            <p:cNvPr id="162" name="Group 161">
              <a:extLst>
                <a:ext uri="{FF2B5EF4-FFF2-40B4-BE49-F238E27FC236}">
                  <a16:creationId xmlns:a16="http://schemas.microsoft.com/office/drawing/2014/main" id="{A5C455AF-3DEB-4F03-A4F4-DA59A6C52146}"/>
                </a:ext>
              </a:extLst>
            </p:cNvPr>
            <p:cNvGrpSpPr/>
            <p:nvPr/>
          </p:nvGrpSpPr>
          <p:grpSpPr>
            <a:xfrm>
              <a:off x="2010411" y="2939674"/>
              <a:ext cx="662028" cy="336186"/>
              <a:chOff x="4828775" y="3486933"/>
              <a:chExt cx="900331" cy="457200"/>
            </a:xfrm>
          </p:grpSpPr>
          <p:sp>
            <p:nvSpPr>
              <p:cNvPr id="163" name="Rectangle 162">
                <a:extLst>
                  <a:ext uri="{FF2B5EF4-FFF2-40B4-BE49-F238E27FC236}">
                    <a16:creationId xmlns:a16="http://schemas.microsoft.com/office/drawing/2014/main" id="{1B19EF32-9364-4B28-AE2C-E28AF3A13AFC}"/>
                  </a:ext>
                </a:extLst>
              </p:cNvPr>
              <p:cNvSpPr/>
              <p:nvPr/>
            </p:nvSpPr>
            <p:spPr bwMode="auto">
              <a:xfrm>
                <a:off x="4828775" y="3486933"/>
                <a:ext cx="900331" cy="457200"/>
              </a:xfrm>
              <a:prstGeom prst="rect">
                <a:avLst/>
              </a:prstGeom>
              <a:solidFill>
                <a:srgbClr val="DCC5ED"/>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5A2781"/>
                    </a:solidFill>
                    <a:effectLst/>
                    <a:uLnTx/>
                    <a:uFillTx/>
                    <a:latin typeface="Segoe UI Semibold"/>
                    <a:ea typeface="+mn-ea"/>
                    <a:cs typeface="+mn-cs"/>
                  </a:rPr>
                  <a:t>CISO</a:t>
                </a:r>
              </a:p>
            </p:txBody>
          </p:sp>
          <p:pic>
            <p:nvPicPr>
              <p:cNvPr id="164" name="Graphic 163" descr="Lock">
                <a:extLst>
                  <a:ext uri="{FF2B5EF4-FFF2-40B4-BE49-F238E27FC236}">
                    <a16:creationId xmlns:a16="http://schemas.microsoft.com/office/drawing/2014/main" id="{7286B222-626B-4449-91E5-689C9ABBCF7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48733" y="3610749"/>
                <a:ext cx="187312" cy="187310"/>
              </a:xfrm>
              <a:prstGeom prst="rect">
                <a:avLst/>
              </a:prstGeom>
            </p:spPr>
          </p:pic>
        </p:grpSp>
      </p:grpSp>
      <p:grpSp>
        <p:nvGrpSpPr>
          <p:cNvPr id="13" name="Group 12">
            <a:extLst>
              <a:ext uri="{FF2B5EF4-FFF2-40B4-BE49-F238E27FC236}">
                <a16:creationId xmlns:a16="http://schemas.microsoft.com/office/drawing/2014/main" id="{D84599EF-A07D-4A12-A7D9-5D8101885B11}"/>
              </a:ext>
            </a:extLst>
          </p:cNvPr>
          <p:cNvGrpSpPr/>
          <p:nvPr/>
        </p:nvGrpSpPr>
        <p:grpSpPr>
          <a:xfrm>
            <a:off x="247650" y="1440766"/>
            <a:ext cx="11753850" cy="1244620"/>
            <a:chOff x="247650" y="1440766"/>
            <a:chExt cx="11753850" cy="1244620"/>
          </a:xfrm>
        </p:grpSpPr>
        <p:sp>
          <p:nvSpPr>
            <p:cNvPr id="246" name="Rectangle 245">
              <a:extLst>
                <a:ext uri="{FF2B5EF4-FFF2-40B4-BE49-F238E27FC236}">
                  <a16:creationId xmlns:a16="http://schemas.microsoft.com/office/drawing/2014/main" id="{7DC28B18-92EE-421D-AAAF-2641F578DF94}"/>
                </a:ext>
              </a:extLst>
            </p:cNvPr>
            <p:cNvSpPr/>
            <p:nvPr/>
          </p:nvSpPr>
          <p:spPr bwMode="auto">
            <a:xfrm>
              <a:off x="247650" y="1440766"/>
              <a:ext cx="11753850" cy="12446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851C795F-F991-46A5-BE68-0839296B4C91}"/>
                </a:ext>
              </a:extLst>
            </p:cNvPr>
            <p:cNvSpPr/>
            <p:nvPr/>
          </p:nvSpPr>
          <p:spPr>
            <a:xfrm>
              <a:off x="896517" y="2397163"/>
              <a:ext cx="2316015" cy="263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Business Leadership</a:t>
              </a:r>
            </a:p>
          </p:txBody>
        </p:sp>
        <p:grpSp>
          <p:nvGrpSpPr>
            <p:cNvPr id="241" name="Group 240">
              <a:extLst>
                <a:ext uri="{FF2B5EF4-FFF2-40B4-BE49-F238E27FC236}">
                  <a16:creationId xmlns:a16="http://schemas.microsoft.com/office/drawing/2014/main" id="{32D9CF99-E477-4873-A951-CB0E6460173D}"/>
                </a:ext>
              </a:extLst>
            </p:cNvPr>
            <p:cNvGrpSpPr/>
            <p:nvPr/>
          </p:nvGrpSpPr>
          <p:grpSpPr>
            <a:xfrm>
              <a:off x="1467656" y="1598832"/>
              <a:ext cx="1173736" cy="744651"/>
              <a:chOff x="3289121" y="2041454"/>
              <a:chExt cx="1173736" cy="744651"/>
            </a:xfrm>
          </p:grpSpPr>
          <p:sp>
            <p:nvSpPr>
              <p:cNvPr id="168" name="Rectangle 167">
                <a:extLst>
                  <a:ext uri="{FF2B5EF4-FFF2-40B4-BE49-F238E27FC236}">
                    <a16:creationId xmlns:a16="http://schemas.microsoft.com/office/drawing/2014/main" id="{76B40045-C087-4B3E-900E-CF1207182731}"/>
                  </a:ext>
                </a:extLst>
              </p:cNvPr>
              <p:cNvSpPr/>
              <p:nvPr/>
            </p:nvSpPr>
            <p:spPr bwMode="auto">
              <a:xfrm>
                <a:off x="3577327" y="2041454"/>
                <a:ext cx="568200"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1A1A1A"/>
                    </a:solidFill>
                    <a:effectLst/>
                    <a:uLnTx/>
                    <a:uFillTx/>
                    <a:latin typeface="Segoe UI Semibold"/>
                    <a:ea typeface="+mn-ea"/>
                    <a:cs typeface="+mn-cs"/>
                  </a:rPr>
                  <a:t>CEO</a:t>
                </a:r>
              </a:p>
            </p:txBody>
          </p:sp>
          <p:sp>
            <p:nvSpPr>
              <p:cNvPr id="169" name="Rectangle 168">
                <a:extLst>
                  <a:ext uri="{FF2B5EF4-FFF2-40B4-BE49-F238E27FC236}">
                    <a16:creationId xmlns:a16="http://schemas.microsoft.com/office/drawing/2014/main" id="{DF9DBC63-52A1-47B4-A5DA-AD918930F2DA}"/>
                  </a:ext>
                </a:extLst>
              </p:cNvPr>
              <p:cNvSpPr/>
              <p:nvPr/>
            </p:nvSpPr>
            <p:spPr bwMode="auto">
              <a:xfrm>
                <a:off x="3289121"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225" name="Rectangle 224">
                <a:extLst>
                  <a:ext uri="{FF2B5EF4-FFF2-40B4-BE49-F238E27FC236}">
                    <a16:creationId xmlns:a16="http://schemas.microsoft.com/office/drawing/2014/main" id="{0E903869-7B86-45CB-9909-D8649E58B7D3}"/>
                  </a:ext>
                </a:extLst>
              </p:cNvPr>
              <p:cNvSpPr/>
              <p:nvPr/>
            </p:nvSpPr>
            <p:spPr bwMode="auto">
              <a:xfrm>
                <a:off x="3601740"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170" name="Rectangle 169">
                <a:extLst>
                  <a:ext uri="{FF2B5EF4-FFF2-40B4-BE49-F238E27FC236}">
                    <a16:creationId xmlns:a16="http://schemas.microsoft.com/office/drawing/2014/main" id="{2699B3D4-8F19-4065-835E-357FA42177EE}"/>
                  </a:ext>
                </a:extLst>
              </p:cNvPr>
              <p:cNvSpPr/>
              <p:nvPr/>
            </p:nvSpPr>
            <p:spPr bwMode="auto">
              <a:xfrm>
                <a:off x="3914359"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sp>
            <p:nvSpPr>
              <p:cNvPr id="227" name="Rectangle 226">
                <a:extLst>
                  <a:ext uri="{FF2B5EF4-FFF2-40B4-BE49-F238E27FC236}">
                    <a16:creationId xmlns:a16="http://schemas.microsoft.com/office/drawing/2014/main" id="{37436856-0846-41BC-BF58-1192EF5CF4CA}"/>
                  </a:ext>
                </a:extLst>
              </p:cNvPr>
              <p:cNvSpPr/>
              <p:nvPr/>
            </p:nvSpPr>
            <p:spPr bwMode="auto">
              <a:xfrm>
                <a:off x="4226978" y="2449919"/>
                <a:ext cx="235879" cy="336186"/>
              </a:xfrm>
              <a:prstGeom prst="rect">
                <a:avLst/>
              </a:prstGeom>
              <a:solidFill>
                <a:srgbClr val="62FAB5"/>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endParaRPr kumimoji="0" lang="en-US" sz="1200" b="1"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252412" y="406744"/>
            <a:ext cx="11018520" cy="553998"/>
          </a:xfrm>
        </p:spPr>
        <p:txBody>
          <a:bodyPr/>
          <a:lstStyle/>
          <a:p>
            <a:r>
              <a:rPr lang="en-US"/>
              <a:t>Security Guidance</a:t>
            </a:r>
          </a:p>
        </p:txBody>
      </p:sp>
      <p:grpSp>
        <p:nvGrpSpPr>
          <p:cNvPr id="17" name="Group 16">
            <a:extLst>
              <a:ext uri="{FF2B5EF4-FFF2-40B4-BE49-F238E27FC236}">
                <a16:creationId xmlns:a16="http://schemas.microsoft.com/office/drawing/2014/main" id="{645B7534-6C87-4392-9980-04E37A9C5702}"/>
              </a:ext>
            </a:extLst>
          </p:cNvPr>
          <p:cNvGrpSpPr/>
          <p:nvPr/>
        </p:nvGrpSpPr>
        <p:grpSpPr>
          <a:xfrm>
            <a:off x="3852862" y="1817687"/>
            <a:ext cx="2002734" cy="3838806"/>
            <a:chOff x="3852862" y="1817687"/>
            <a:chExt cx="2002734" cy="3838806"/>
          </a:xfrm>
        </p:grpSpPr>
        <p:cxnSp>
          <p:nvCxnSpPr>
            <p:cNvPr id="207" name="Straight Connector 206">
              <a:extLst>
                <a:ext uri="{FF2B5EF4-FFF2-40B4-BE49-F238E27FC236}">
                  <a16:creationId xmlns:a16="http://schemas.microsoft.com/office/drawing/2014/main" id="{A810C317-43B0-4685-9A59-D13419860FB2}"/>
                </a:ext>
              </a:extLst>
            </p:cNvPr>
            <p:cNvCxnSpPr>
              <a:cxnSpLocks/>
              <a:stCxn id="205" idx="2"/>
              <a:endCxn id="201" idx="0"/>
            </p:cNvCxnSpPr>
            <p:nvPr/>
          </p:nvCxnSpPr>
          <p:spPr>
            <a:xfrm>
              <a:off x="4854230" y="2291914"/>
              <a:ext cx="0" cy="281601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048D5CE-CBE3-4FFF-B746-87B15085A992}"/>
                </a:ext>
              </a:extLst>
            </p:cNvPr>
            <p:cNvSpPr/>
            <p:nvPr/>
          </p:nvSpPr>
          <p:spPr>
            <a:xfrm>
              <a:off x="3852863" y="2401139"/>
              <a:ext cx="2002733" cy="5710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Business and Security Integration</a:t>
              </a:r>
            </a:p>
          </p:txBody>
        </p:sp>
        <p:sp>
          <p:nvSpPr>
            <p:cNvPr id="201" name="Rectangle 200">
              <a:extLst>
                <a:ext uri="{FF2B5EF4-FFF2-40B4-BE49-F238E27FC236}">
                  <a16:creationId xmlns:a16="http://schemas.microsoft.com/office/drawing/2014/main" id="{0002152B-562C-49E4-8F68-0CB5839CCCF3}"/>
                </a:ext>
              </a:extLst>
            </p:cNvPr>
            <p:cNvSpPr/>
            <p:nvPr/>
          </p:nvSpPr>
          <p:spPr>
            <a:xfrm>
              <a:off x="3852863" y="5107932"/>
              <a:ext cx="2002733" cy="54856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Implementation</a:t>
              </a:r>
            </a:p>
          </p:txBody>
        </p:sp>
        <p:sp>
          <p:nvSpPr>
            <p:cNvPr id="202" name="Rectangle 201">
              <a:extLst>
                <a:ext uri="{FF2B5EF4-FFF2-40B4-BE49-F238E27FC236}">
                  <a16:creationId xmlns:a16="http://schemas.microsoft.com/office/drawing/2014/main" id="{BAB49F9A-0F11-44DA-B4E7-8C773B06EA00}"/>
                </a:ext>
              </a:extLst>
            </p:cNvPr>
            <p:cNvSpPr/>
            <p:nvPr/>
          </p:nvSpPr>
          <p:spPr>
            <a:xfrm>
              <a:off x="3852863" y="4648648"/>
              <a:ext cx="2002733" cy="3236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Technical Planning</a:t>
              </a:r>
            </a:p>
          </p:txBody>
        </p:sp>
        <p:sp>
          <p:nvSpPr>
            <p:cNvPr id="203" name="Rectangle 202">
              <a:extLst>
                <a:ext uri="{FF2B5EF4-FFF2-40B4-BE49-F238E27FC236}">
                  <a16:creationId xmlns:a16="http://schemas.microsoft.com/office/drawing/2014/main" id="{BF0908BA-3B11-4C19-8A86-9B8916CABB6A}"/>
                </a:ext>
              </a:extLst>
            </p:cNvPr>
            <p:cNvSpPr/>
            <p:nvPr/>
          </p:nvSpPr>
          <p:spPr>
            <a:xfrm>
              <a:off x="3852863" y="3954628"/>
              <a:ext cx="2002733" cy="62233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Architecture and Policy</a:t>
              </a:r>
            </a:p>
          </p:txBody>
        </p:sp>
        <p:sp>
          <p:nvSpPr>
            <p:cNvPr id="204" name="Rectangle 203">
              <a:extLst>
                <a:ext uri="{FF2B5EF4-FFF2-40B4-BE49-F238E27FC236}">
                  <a16:creationId xmlns:a16="http://schemas.microsoft.com/office/drawing/2014/main" id="{3024BCBE-5B9B-4BA2-B011-E3E1F9307A32}"/>
                </a:ext>
              </a:extLst>
            </p:cNvPr>
            <p:cNvSpPr/>
            <p:nvPr/>
          </p:nvSpPr>
          <p:spPr>
            <a:xfrm>
              <a:off x="3852862" y="3076280"/>
              <a:ext cx="2002733" cy="7742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Security Strategy,</a:t>
              </a:r>
              <a:r>
                <a:rPr kumimoji="0" lang="en-US" sz="1400" b="1" i="0" u="none" strike="noStrike" kern="1200" cap="none" spc="0" normalizeH="0" noProof="0">
                  <a:ln>
                    <a:noFill/>
                  </a:ln>
                  <a:solidFill>
                    <a:srgbClr val="243A5E"/>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Programs, and Epics </a:t>
              </a:r>
            </a:p>
          </p:txBody>
        </p:sp>
        <p:sp>
          <p:nvSpPr>
            <p:cNvPr id="205" name="Rectangle 204">
              <a:extLst>
                <a:ext uri="{FF2B5EF4-FFF2-40B4-BE49-F238E27FC236}">
                  <a16:creationId xmlns:a16="http://schemas.microsoft.com/office/drawing/2014/main" id="{1EE20ABD-70E4-4CE8-A74D-11DC56FEFC01}"/>
                </a:ext>
              </a:extLst>
            </p:cNvPr>
            <p:cNvSpPr/>
            <p:nvPr/>
          </p:nvSpPr>
          <p:spPr>
            <a:xfrm>
              <a:off x="3852863" y="1817687"/>
              <a:ext cx="2002733" cy="4742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rPr>
                <a:t>Securing Digital Transformation</a:t>
              </a:r>
            </a:p>
          </p:txBody>
        </p:sp>
      </p:grpSp>
      <p:sp>
        <p:nvSpPr>
          <p:cNvPr id="211" name="Rectangle 210">
            <a:hlinkClick r:id="rId8"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35DABA03-C3C7-4858-98C6-DD7789EE045F}"/>
              </a:ext>
            </a:extLst>
          </p:cNvPr>
          <p:cNvSpPr/>
          <p:nvPr/>
        </p:nvSpPr>
        <p:spPr>
          <a:xfrm>
            <a:off x="6202605" y="2947492"/>
            <a:ext cx="2896945" cy="3566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400" b="1">
                <a:solidFill>
                  <a:schemeClr val="tx1">
                    <a:lumMod val="75000"/>
                    <a:lumOff val="25000"/>
                  </a:schemeClr>
                </a:solidFill>
                <a:latin typeface="+mj-lt"/>
                <a:cs typeface="Segoe UI" panose="020B0502040204020203" pitchFamily="34" charset="0"/>
              </a:rPr>
              <a:t>Cloud Adoption Framework (CAF)</a:t>
            </a:r>
          </a:p>
        </p:txBody>
      </p:sp>
      <p:sp>
        <p:nvSpPr>
          <p:cNvPr id="213" name="Right Brace 212">
            <a:extLst>
              <a:ext uri="{FF2B5EF4-FFF2-40B4-BE49-F238E27FC236}">
                <a16:creationId xmlns:a16="http://schemas.microsoft.com/office/drawing/2014/main" id="{EEC16543-DB3E-4F89-8090-333C1214CA01}"/>
              </a:ext>
            </a:extLst>
          </p:cNvPr>
          <p:cNvSpPr/>
          <p:nvPr/>
        </p:nvSpPr>
        <p:spPr>
          <a:xfrm>
            <a:off x="5925396" y="2401139"/>
            <a:ext cx="233781" cy="1449366"/>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Right Brace 214">
            <a:extLst>
              <a:ext uri="{FF2B5EF4-FFF2-40B4-BE49-F238E27FC236}">
                <a16:creationId xmlns:a16="http://schemas.microsoft.com/office/drawing/2014/main" id="{94CDE8AE-7D14-4A5D-A3EF-F96A67E4B43D}"/>
              </a:ext>
            </a:extLst>
          </p:cNvPr>
          <p:cNvSpPr/>
          <p:nvPr/>
        </p:nvSpPr>
        <p:spPr>
          <a:xfrm>
            <a:off x="5925396" y="3954628"/>
            <a:ext cx="233781" cy="622331"/>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6" name="Rectangle 215">
            <a:hlinkClick r:id="rId9"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932C7777-F3B0-4E5C-AD8A-5429F14394FF}"/>
              </a:ext>
            </a:extLst>
          </p:cNvPr>
          <p:cNvSpPr/>
          <p:nvPr/>
        </p:nvSpPr>
        <p:spPr>
          <a:xfrm>
            <a:off x="6202605" y="3941347"/>
            <a:ext cx="2814281" cy="499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Microsoft Cybersecurity Reference Architectures (MCRA)</a:t>
            </a:r>
          </a:p>
        </p:txBody>
      </p:sp>
      <p:sp>
        <p:nvSpPr>
          <p:cNvPr id="219" name="Right Brace 218">
            <a:extLst>
              <a:ext uri="{FF2B5EF4-FFF2-40B4-BE49-F238E27FC236}">
                <a16:creationId xmlns:a16="http://schemas.microsoft.com/office/drawing/2014/main" id="{6FE4CF5B-2305-41C8-9BB8-2932FC8F5C34}"/>
              </a:ext>
            </a:extLst>
          </p:cNvPr>
          <p:cNvSpPr/>
          <p:nvPr/>
        </p:nvSpPr>
        <p:spPr>
          <a:xfrm>
            <a:off x="5932434" y="4654298"/>
            <a:ext cx="233781" cy="323641"/>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0" name="Rectangle 219">
            <a:hlinkClick r:id="rId10"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2438C18C-E420-4E91-B039-379251F718CC}"/>
              </a:ext>
            </a:extLst>
          </p:cNvPr>
          <p:cNvSpPr/>
          <p:nvPr/>
        </p:nvSpPr>
        <p:spPr>
          <a:xfrm>
            <a:off x="6202606" y="4556937"/>
            <a:ext cx="1693620" cy="451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Microsoft Security</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Documentation</a:t>
            </a:r>
            <a:endPar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21" name="Rectangle 220">
            <a:extLst>
              <a:ext uri="{FF2B5EF4-FFF2-40B4-BE49-F238E27FC236}">
                <a16:creationId xmlns:a16="http://schemas.microsoft.com/office/drawing/2014/main" id="{B0997A62-DC71-4753-B46C-6B4BFA4D64D0}"/>
              </a:ext>
            </a:extLst>
          </p:cNvPr>
          <p:cNvSpPr/>
          <p:nvPr/>
        </p:nvSpPr>
        <p:spPr>
          <a:xfrm>
            <a:off x="6188811" y="5098999"/>
            <a:ext cx="1693620" cy="451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Product</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Docs</a:t>
            </a: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 </a:t>
            </a:r>
            <a:b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b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hlinkClick r:id="rId11"/>
              </a:rPr>
              <a:t>Azure</a:t>
            </a: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 | </a:t>
            </a:r>
            <a:r>
              <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hlinkClick r:id="rId12"/>
              </a:rPr>
              <a:t>Microsoft 365</a:t>
            </a:r>
            <a:endParaRPr kumimoji="0" lang="en-US" sz="11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23" name="Right Brace 222">
            <a:extLst>
              <a:ext uri="{FF2B5EF4-FFF2-40B4-BE49-F238E27FC236}">
                <a16:creationId xmlns:a16="http://schemas.microsoft.com/office/drawing/2014/main" id="{19032070-50B8-414C-9141-1220F52434DB}"/>
              </a:ext>
            </a:extLst>
          </p:cNvPr>
          <p:cNvSpPr/>
          <p:nvPr/>
        </p:nvSpPr>
        <p:spPr>
          <a:xfrm>
            <a:off x="5931252" y="5112004"/>
            <a:ext cx="233781" cy="544489"/>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8" name="Rectangle 227">
            <a:hlinkClick r:id="rId13"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88FEFCEC-A736-4E24-8B11-AFE28F356435}"/>
              </a:ext>
            </a:extLst>
          </p:cNvPr>
          <p:cNvSpPr/>
          <p:nvPr/>
        </p:nvSpPr>
        <p:spPr>
          <a:xfrm>
            <a:off x="8240071" y="4509665"/>
            <a:ext cx="1350238" cy="482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Azure Security Benchmark</a:t>
            </a:r>
          </a:p>
        </p:txBody>
      </p:sp>
      <p:sp>
        <p:nvSpPr>
          <p:cNvPr id="230" name="Right Brace 229">
            <a:extLst>
              <a:ext uri="{FF2B5EF4-FFF2-40B4-BE49-F238E27FC236}">
                <a16:creationId xmlns:a16="http://schemas.microsoft.com/office/drawing/2014/main" id="{D5A2E97D-AF70-443E-B8C3-E8B0873620D9}"/>
              </a:ext>
            </a:extLst>
          </p:cNvPr>
          <p:cNvSpPr/>
          <p:nvPr/>
        </p:nvSpPr>
        <p:spPr>
          <a:xfrm>
            <a:off x="7935060" y="4530583"/>
            <a:ext cx="297947" cy="752058"/>
          </a:xfrm>
          <a:prstGeom prst="rightBrace">
            <a:avLst>
              <a:gd name="adj1" fmla="val 0"/>
              <a:gd name="adj2" fmla="val 2942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234" name="Rectangle 233">
            <a:hlinkClick r:id="rId14" tooltip="The Well Architected Framework (CAF) security guidance provides guidance and lessons learned for securing workloads and applications."/>
            <a:extLst>
              <a:ext uri="{FF2B5EF4-FFF2-40B4-BE49-F238E27FC236}">
                <a16:creationId xmlns:a16="http://schemas.microsoft.com/office/drawing/2014/main" id="{1746520A-6EE9-4570-8F51-04496D2B7B6E}"/>
              </a:ext>
            </a:extLst>
          </p:cNvPr>
          <p:cNvSpPr/>
          <p:nvPr/>
        </p:nvSpPr>
        <p:spPr>
          <a:xfrm>
            <a:off x="8462099" y="5113338"/>
            <a:ext cx="2491255" cy="482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Well Architected</a:t>
            </a:r>
            <a: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 Framework </a:t>
            </a:r>
            <a:br>
              <a:rPr kumimoji="0" lang="en-US" sz="1400" b="1" i="0"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br>
            <a:r>
              <a:rPr kumimoji="0" lang="en-US" sz="900" b="1" i="1" u="none" strike="noStrike" kern="1200" cap="none" spc="0" normalizeH="0" noProof="0">
                <a:ln>
                  <a:noFill/>
                </a:ln>
                <a:solidFill>
                  <a:schemeClr val="tx1">
                    <a:lumMod val="75000"/>
                    <a:lumOff val="25000"/>
                  </a:schemeClr>
                </a:solidFill>
                <a:effectLst/>
                <a:uLnTx/>
                <a:uFillTx/>
                <a:latin typeface="+mj-lt"/>
                <a:ea typeface="+mn-ea"/>
                <a:cs typeface="Segoe UI" panose="020B0502040204020203" pitchFamily="34" charset="0"/>
              </a:rPr>
              <a:t>(For Azure Workload Owners)</a:t>
            </a:r>
            <a:endParaRPr kumimoji="0" lang="en-US" sz="1400" b="1" i="1"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endParaRPr>
          </a:p>
        </p:txBody>
      </p:sp>
      <p:sp>
        <p:nvSpPr>
          <p:cNvPr id="236" name="Right Brace 235">
            <a:extLst>
              <a:ext uri="{FF2B5EF4-FFF2-40B4-BE49-F238E27FC236}">
                <a16:creationId xmlns:a16="http://schemas.microsoft.com/office/drawing/2014/main" id="{DE5C8621-E6B4-40E0-B3D3-B913731358F7}"/>
              </a:ext>
            </a:extLst>
          </p:cNvPr>
          <p:cNvSpPr/>
          <p:nvPr/>
        </p:nvSpPr>
        <p:spPr>
          <a:xfrm>
            <a:off x="8167851" y="5056774"/>
            <a:ext cx="297947" cy="493665"/>
          </a:xfrm>
          <a:prstGeom prst="rightBrace">
            <a:avLst>
              <a:gd name="adj1" fmla="val 0"/>
              <a:gd name="adj2" fmla="val 5838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77" name="Rectangle 76">
            <a:extLst>
              <a:ext uri="{FF2B5EF4-FFF2-40B4-BE49-F238E27FC236}">
                <a16:creationId xmlns:a16="http://schemas.microsoft.com/office/drawing/2014/main" id="{D246E87C-8754-4DC9-B976-F71D4F696791}"/>
              </a:ext>
            </a:extLst>
          </p:cNvPr>
          <p:cNvSpPr/>
          <p:nvPr/>
        </p:nvSpPr>
        <p:spPr>
          <a:xfrm>
            <a:off x="9678636" y="4242493"/>
            <a:ext cx="2227756" cy="791422"/>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91440" tIns="36576" rIns="9144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75000"/>
                    <a:lumOff val="25000"/>
                  </a:schemeClr>
                </a:solidFill>
                <a:effectLst/>
                <a:uLnTx/>
                <a:uFillTx/>
                <a:latin typeface="+mj-lt"/>
                <a:ea typeface="+mn-ea"/>
                <a:cs typeface="Segoe UI" panose="020B0502040204020203" pitchFamily="34" charset="0"/>
              </a:rPr>
              <a:t>Initiative Planning/Execution</a:t>
            </a:r>
          </a:p>
        </p:txBody>
      </p:sp>
      <p:sp>
        <p:nvSpPr>
          <p:cNvPr id="76" name="Rectangle 75">
            <a:hlinkClick r:id="rId15"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5D0D7743-E660-4135-8F6A-F5A2D1E3B5E5}"/>
              </a:ext>
            </a:extLst>
          </p:cNvPr>
          <p:cNvSpPr/>
          <p:nvPr/>
        </p:nvSpPr>
        <p:spPr>
          <a:xfrm>
            <a:off x="10619838" y="4498028"/>
            <a:ext cx="661460" cy="482151"/>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Privileged Access</a:t>
            </a:r>
          </a:p>
        </p:txBody>
      </p:sp>
      <p:sp>
        <p:nvSpPr>
          <p:cNvPr id="74" name="Rectangle 73">
            <a:hlinkClick r:id="rId16"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B7E914F6-560B-4D92-B50B-7F17CEA3A5B0}"/>
              </a:ext>
            </a:extLst>
          </p:cNvPr>
          <p:cNvSpPr/>
          <p:nvPr/>
        </p:nvSpPr>
        <p:spPr>
          <a:xfrm>
            <a:off x="9731516" y="4760453"/>
            <a:ext cx="835342" cy="219303"/>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Ransomware</a:t>
            </a:r>
          </a:p>
        </p:txBody>
      </p:sp>
      <p:sp>
        <p:nvSpPr>
          <p:cNvPr id="75" name="Rectangle 74">
            <a:hlinkClick r:id="rId17" tooltip="Zero Trust Deployment Guidance for identity, endpoints, data, apps, infrastructure, and network"/>
            <a:extLst>
              <a:ext uri="{FF2B5EF4-FFF2-40B4-BE49-F238E27FC236}">
                <a16:creationId xmlns:a16="http://schemas.microsoft.com/office/drawing/2014/main" id="{FB2F8820-6E74-44A0-86D9-6DCCACAF8514}"/>
              </a:ext>
            </a:extLst>
          </p:cNvPr>
          <p:cNvSpPr/>
          <p:nvPr/>
        </p:nvSpPr>
        <p:spPr>
          <a:xfrm>
            <a:off x="9731516" y="4498028"/>
            <a:ext cx="835342" cy="219303"/>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Zero Trust</a:t>
            </a:r>
          </a:p>
        </p:txBody>
      </p:sp>
      <p:cxnSp>
        <p:nvCxnSpPr>
          <p:cNvPr id="4" name="Straight Connector 3">
            <a:extLst>
              <a:ext uri="{FF2B5EF4-FFF2-40B4-BE49-F238E27FC236}">
                <a16:creationId xmlns:a16="http://schemas.microsoft.com/office/drawing/2014/main" id="{4EC3F2E7-2C6F-49D6-9742-C54FBB232A65}"/>
              </a:ext>
            </a:extLst>
          </p:cNvPr>
          <p:cNvCxnSpPr>
            <a:cxnSpLocks/>
            <a:stCxn id="75" idx="3"/>
          </p:cNvCxnSpPr>
          <p:nvPr/>
        </p:nvCxnSpPr>
        <p:spPr>
          <a:xfrm>
            <a:off x="10566858" y="4607680"/>
            <a:ext cx="64529"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29514B-7FAE-4E3F-83E1-60D44A6A90C7}"/>
              </a:ext>
            </a:extLst>
          </p:cNvPr>
          <p:cNvCxnSpPr>
            <a:cxnSpLocks/>
            <a:stCxn id="74" idx="3"/>
          </p:cNvCxnSpPr>
          <p:nvPr/>
        </p:nvCxnSpPr>
        <p:spPr>
          <a:xfrm flipV="1">
            <a:off x="10566858" y="4870104"/>
            <a:ext cx="45916" cy="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82">
            <a:hlinkClick r:id="rId18" tooltip="Top Azure security best practices Microsoft recommends based on lessons learned across customers and our own environments."/>
            <a:extLst>
              <a:ext uri="{FF2B5EF4-FFF2-40B4-BE49-F238E27FC236}">
                <a16:creationId xmlns:a16="http://schemas.microsoft.com/office/drawing/2014/main" id="{DDD661EF-6B2D-410F-B277-6DAE9B7F512C}"/>
              </a:ext>
            </a:extLst>
          </p:cNvPr>
          <p:cNvSpPr/>
          <p:nvPr/>
        </p:nvSpPr>
        <p:spPr>
          <a:xfrm>
            <a:off x="11327214" y="4498028"/>
            <a:ext cx="514188" cy="482151"/>
          </a:xfrm>
          <a:prstGeom prst="rect">
            <a:avLst/>
          </a:prstGeom>
          <a:solidFill>
            <a:srgbClr val="EBF6FF"/>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00" b="1">
                <a:solidFill>
                  <a:schemeClr val="tx1">
                    <a:lumMod val="75000"/>
                    <a:lumOff val="25000"/>
                  </a:schemeClr>
                </a:solidFill>
                <a:latin typeface="+mj-lt"/>
                <a:cs typeface="Segoe UI" panose="020B0502040204020203" pitchFamily="34" charset="0"/>
              </a:rPr>
              <a:t>Azure </a:t>
            </a:r>
            <a:br>
              <a:rPr lang="en-US" sz="1000" b="1">
                <a:solidFill>
                  <a:schemeClr val="tx1">
                    <a:lumMod val="75000"/>
                    <a:lumOff val="25000"/>
                  </a:schemeClr>
                </a:solidFill>
                <a:latin typeface="+mj-lt"/>
                <a:cs typeface="Segoe UI" panose="020B0502040204020203" pitchFamily="34" charset="0"/>
              </a:rPr>
            </a:br>
            <a:r>
              <a:rPr lang="en-US" sz="1000" b="1">
                <a:solidFill>
                  <a:schemeClr val="tx1">
                    <a:lumMod val="75000"/>
                    <a:lumOff val="25000"/>
                  </a:schemeClr>
                </a:solidFill>
                <a:latin typeface="+mj-lt"/>
                <a:cs typeface="Segoe UI" panose="020B0502040204020203" pitchFamily="34" charset="0"/>
              </a:rPr>
              <a:t>Top 10</a:t>
            </a:r>
          </a:p>
        </p:txBody>
      </p:sp>
      <p:cxnSp>
        <p:nvCxnSpPr>
          <p:cNvPr id="12" name="Straight Connector 11">
            <a:extLst>
              <a:ext uri="{FF2B5EF4-FFF2-40B4-BE49-F238E27FC236}">
                <a16:creationId xmlns:a16="http://schemas.microsoft.com/office/drawing/2014/main" id="{E7279CEA-67E1-4654-A29B-779683A0AD1C}"/>
              </a:ext>
            </a:extLst>
          </p:cNvPr>
          <p:cNvCxnSpPr>
            <a:cxnSpLocks/>
          </p:cNvCxnSpPr>
          <p:nvPr/>
        </p:nvCxnSpPr>
        <p:spPr>
          <a:xfrm flipV="1">
            <a:off x="11278000" y="4759528"/>
            <a:ext cx="45916" cy="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9A23727-F5B2-4724-9F64-69B7D445EAEA}"/>
              </a:ext>
            </a:extLst>
          </p:cNvPr>
          <p:cNvGrpSpPr/>
          <p:nvPr/>
        </p:nvGrpSpPr>
        <p:grpSpPr>
          <a:xfrm>
            <a:off x="2878742" y="6042676"/>
            <a:ext cx="6726937" cy="468096"/>
            <a:chOff x="2878742" y="6042676"/>
            <a:chExt cx="6726937" cy="468096"/>
          </a:xfrm>
        </p:grpSpPr>
        <p:sp>
          <p:nvSpPr>
            <p:cNvPr id="3" name="Rectangle 2">
              <a:extLst>
                <a:ext uri="{FF2B5EF4-FFF2-40B4-BE49-F238E27FC236}">
                  <a16:creationId xmlns:a16="http://schemas.microsoft.com/office/drawing/2014/main" id="{0D67A2D7-CFBE-48BF-A3BA-50CC9CB68B91}"/>
                </a:ext>
              </a:extLst>
            </p:cNvPr>
            <p:cNvSpPr/>
            <p:nvPr/>
          </p:nvSpPr>
          <p:spPr bwMode="auto">
            <a:xfrm>
              <a:off x="2878742" y="6042676"/>
              <a:ext cx="6726937" cy="468096"/>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gradFill>
                  <a:gsLst>
                    <a:gs pos="48000">
                      <a:srgbClr val="0078D4"/>
                    </a:gs>
                    <a:gs pos="100000">
                      <a:srgbClr val="0078D4"/>
                    </a:gs>
                  </a:gsLst>
                  <a:lin ang="0" scaled="1"/>
                </a:gradFill>
                <a:latin typeface="+mj-lt"/>
                <a:cs typeface="Segoe UI" pitchFamily="34" charset="0"/>
              </a:endParaRPr>
            </a:p>
          </p:txBody>
        </p:sp>
        <p:sp>
          <p:nvSpPr>
            <p:cNvPr id="5" name="TextBox 4">
              <a:extLst>
                <a:ext uri="{FF2B5EF4-FFF2-40B4-BE49-F238E27FC236}">
                  <a16:creationId xmlns:a16="http://schemas.microsoft.com/office/drawing/2014/main" id="{C86927F9-E466-4723-B513-B13EE826F144}"/>
                </a:ext>
              </a:extLst>
            </p:cNvPr>
            <p:cNvSpPr txBox="1"/>
            <p:nvPr/>
          </p:nvSpPr>
          <p:spPr>
            <a:xfrm>
              <a:off x="3057957" y="6184391"/>
              <a:ext cx="244650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latin typeface="+mj-lt"/>
                </a:rPr>
                <a:t>Feedback and additional resources:</a:t>
              </a:r>
            </a:p>
          </p:txBody>
        </p:sp>
        <p:sp>
          <p:nvSpPr>
            <p:cNvPr id="7" name="TextBox 6">
              <a:extLst>
                <a:ext uri="{FF2B5EF4-FFF2-40B4-BE49-F238E27FC236}">
                  <a16:creationId xmlns:a16="http://schemas.microsoft.com/office/drawing/2014/main" id="{17574494-D988-46A0-A208-2E7539D2553C}"/>
                </a:ext>
              </a:extLst>
            </p:cNvPr>
            <p:cNvSpPr txBox="1"/>
            <p:nvPr/>
          </p:nvSpPr>
          <p:spPr>
            <a:xfrm>
              <a:off x="5899984" y="6138225"/>
              <a:ext cx="2016122" cy="276999"/>
            </a:xfrm>
            <a:prstGeom prst="rect">
              <a:avLst/>
            </a:prstGeom>
            <a:noFill/>
          </p:spPr>
          <p:txBody>
            <a:bodyPr wrap="square" anchor="ctr" anchorCtr="0">
              <a:spAutoFit/>
            </a:bodyPr>
            <a:lstStyle/>
            <a:p>
              <a:pPr algn="l"/>
              <a:r>
                <a:rPr lang="en-US" sz="1200">
                  <a:gradFill>
                    <a:gsLst>
                      <a:gs pos="2917">
                        <a:schemeClr val="accent1"/>
                      </a:gs>
                      <a:gs pos="100000">
                        <a:schemeClr val="accent1"/>
                      </a:gs>
                    </a:gsLst>
                    <a:lin ang="5400000" scaled="0"/>
                  </a:gradFill>
                  <a:hlinkClick r:id="rId19">
                    <a:extLst>
                      <a:ext uri="{A12FA001-AC4F-418D-AE19-62706E023703}">
                        <ahyp:hlinkClr xmlns:ahyp="http://schemas.microsoft.com/office/drawing/2018/hyperlinkcolor" val="tx"/>
                      </a:ext>
                    </a:extLst>
                  </a:hlinkClick>
                </a:rPr>
                <a:t>https://aka.ms/markslist</a:t>
              </a:r>
              <a:r>
                <a:rPr lang="en-US" sz="1200">
                  <a:gradFill>
                    <a:gsLst>
                      <a:gs pos="2917">
                        <a:schemeClr val="accent1"/>
                      </a:gs>
                      <a:gs pos="100000">
                        <a:schemeClr val="accent1"/>
                      </a:gs>
                    </a:gsLst>
                    <a:lin ang="5400000" scaled="0"/>
                  </a:gradFill>
                </a:rPr>
                <a:t> </a:t>
              </a:r>
            </a:p>
          </p:txBody>
        </p:sp>
        <p:pic>
          <p:nvPicPr>
            <p:cNvPr id="8" name="Picture 2" descr="See the source image">
              <a:extLst>
                <a:ext uri="{FF2B5EF4-FFF2-40B4-BE49-F238E27FC236}">
                  <a16:creationId xmlns:a16="http://schemas.microsoft.com/office/drawing/2014/main" id="{97A9D79E-F24D-49DD-A726-4AD4CB12DB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1950" y="6086120"/>
              <a:ext cx="381210" cy="3812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70D58A-0781-4109-9993-808E9A246463}"/>
                </a:ext>
              </a:extLst>
            </p:cNvPr>
            <p:cNvSpPr txBox="1"/>
            <p:nvPr/>
          </p:nvSpPr>
          <p:spPr>
            <a:xfrm>
              <a:off x="8164428" y="6138225"/>
              <a:ext cx="1080981" cy="276999"/>
            </a:xfrm>
            <a:prstGeom prst="rect">
              <a:avLst/>
            </a:prstGeom>
            <a:noFill/>
          </p:spPr>
          <p:txBody>
            <a:bodyPr wrap="square" anchor="ctr" anchorCtr="0">
              <a:spAutoFit/>
            </a:bodyPr>
            <a:lstStyle/>
            <a:p>
              <a:r>
                <a:rPr lang="en-US" sz="1200">
                  <a:gradFill>
                    <a:gsLst>
                      <a:gs pos="2917">
                        <a:schemeClr val="accent1"/>
                      </a:gs>
                      <a:gs pos="100000">
                        <a:schemeClr val="accent1"/>
                      </a:gs>
                    </a:gsLst>
                    <a:lin ang="5400000" scaled="0"/>
                  </a:gradFill>
                  <a:hlinkClick r:id="rId21">
                    <a:extLst>
                      <a:ext uri="{A12FA001-AC4F-418D-AE19-62706E023703}">
                        <ahyp:hlinkClr xmlns:ahyp="http://schemas.microsoft.com/office/drawing/2018/hyperlinkcolor" val="tx"/>
                      </a:ext>
                    </a:extLst>
                  </a:hlinkClick>
                </a:rPr>
                <a:t>@MarkSimos</a:t>
              </a:r>
              <a:endParaRPr lang="en-US" sz="1200">
                <a:gradFill>
                  <a:gsLst>
                    <a:gs pos="2917">
                      <a:schemeClr val="accent1"/>
                    </a:gs>
                    <a:gs pos="100000">
                      <a:schemeClr val="accent1"/>
                    </a:gs>
                  </a:gsLst>
                  <a:lin ang="5400000" scaled="0"/>
                </a:gradFill>
              </a:endParaRPr>
            </a:p>
          </p:txBody>
        </p:sp>
        <p:pic>
          <p:nvPicPr>
            <p:cNvPr id="10" name="Picture 2" descr="See the source image">
              <a:extLst>
                <a:ext uri="{FF2B5EF4-FFF2-40B4-BE49-F238E27FC236}">
                  <a16:creationId xmlns:a16="http://schemas.microsoft.com/office/drawing/2014/main" id="{F404A69A-F439-4A5A-AD3A-E4FC146C6EC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83676" y="6168570"/>
              <a:ext cx="216309" cy="216308"/>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TextBox 90">
            <a:extLst>
              <a:ext uri="{FF2B5EF4-FFF2-40B4-BE49-F238E27FC236}">
                <a16:creationId xmlns:a16="http://schemas.microsoft.com/office/drawing/2014/main" id="{5100E807-CA4B-4932-8E4C-A4A5BC9DA071}"/>
              </a:ext>
            </a:extLst>
          </p:cNvPr>
          <p:cNvSpPr txBox="1"/>
          <p:nvPr/>
        </p:nvSpPr>
        <p:spPr>
          <a:xfrm>
            <a:off x="7483628" y="530736"/>
            <a:ext cx="304164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23"/>
              </a:rPr>
              <a:t>https://aka.ms/MCRA</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92" name="Picture 91">
            <a:extLst>
              <a:ext uri="{FF2B5EF4-FFF2-40B4-BE49-F238E27FC236}">
                <a16:creationId xmlns:a16="http://schemas.microsoft.com/office/drawing/2014/main" id="{1B1858F6-5EEF-44DB-A36F-A55785913D8E}"/>
              </a:ext>
            </a:extLst>
          </p:cNvPr>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spTree>
    <p:extLst>
      <p:ext uri="{BB962C8B-B14F-4D97-AF65-F5344CB8AC3E}">
        <p14:creationId xmlns:p14="http://schemas.microsoft.com/office/powerpoint/2010/main" val="1109394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1000"/>
                                        <p:tgtEl>
                                          <p:spTgt spid="17"/>
                                        </p:tgtEl>
                                      </p:cBhvr>
                                    </p:animEffect>
                                  </p:childTnLst>
                                </p:cTn>
                              </p:par>
                            </p:childTnLst>
                          </p:cTn>
                        </p:par>
                        <p:par>
                          <p:cTn id="21" fill="hold">
                            <p:stCondLst>
                              <p:cond delay="2000"/>
                            </p:stCondLst>
                            <p:childTnLst>
                              <p:par>
                                <p:cTn id="22" presetID="10" presetClass="entr" presetSubtype="0" fill="hold" grpId="0" nodeType="afterEffect">
                                  <p:stCondLst>
                                    <p:cond delay="500"/>
                                  </p:stCondLst>
                                  <p:childTnLst>
                                    <p:set>
                                      <p:cBhvr>
                                        <p:cTn id="23" dur="1" fill="hold">
                                          <p:stCondLst>
                                            <p:cond delay="0"/>
                                          </p:stCondLst>
                                        </p:cTn>
                                        <p:tgtEl>
                                          <p:spTgt spid="213"/>
                                        </p:tgtEl>
                                        <p:attrNameLst>
                                          <p:attrName>style.visibility</p:attrName>
                                        </p:attrNameLst>
                                      </p:cBhvr>
                                      <p:to>
                                        <p:strVal val="visible"/>
                                      </p:to>
                                    </p:set>
                                    <p:animEffect transition="in" filter="fade">
                                      <p:cBhvr>
                                        <p:cTn id="24" dur="250"/>
                                        <p:tgtEl>
                                          <p:spTgt spid="213"/>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250"/>
                                        <p:tgtEl>
                                          <p:spTgt spid="211"/>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250"/>
                                        <p:tgtEl>
                                          <p:spTgt spid="2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250"/>
                                        <p:tgtEl>
                                          <p:spTgt spid="216"/>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fade">
                                      <p:cBhvr>
                                        <p:cTn id="38" dur="250"/>
                                        <p:tgtEl>
                                          <p:spTgt spid="2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animEffect transition="in" filter="fade">
                                      <p:cBhvr>
                                        <p:cTn id="41" dur="250"/>
                                        <p:tgtEl>
                                          <p:spTgt spid="220"/>
                                        </p:tgtEl>
                                      </p:cBhvr>
                                    </p:animEffect>
                                  </p:childTnLst>
                                </p:cTn>
                              </p:par>
                            </p:childTnLst>
                          </p:cTn>
                        </p:par>
                        <p:par>
                          <p:cTn id="42" fill="hold">
                            <p:stCondLst>
                              <p:cond delay="3250"/>
                            </p:stCondLst>
                            <p:childTnLst>
                              <p:par>
                                <p:cTn id="43" presetID="10" presetClass="entr" presetSubtype="0" fill="hold" grpId="0"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fade">
                                      <p:cBhvr>
                                        <p:cTn id="45" dur="250"/>
                                        <p:tgtEl>
                                          <p:spTgt spid="2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250"/>
                                        <p:tgtEl>
                                          <p:spTgt spid="221"/>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230"/>
                                        </p:tgtEl>
                                        <p:attrNameLst>
                                          <p:attrName>style.visibility</p:attrName>
                                        </p:attrNameLst>
                                      </p:cBhvr>
                                      <p:to>
                                        <p:strVal val="visible"/>
                                      </p:to>
                                    </p:set>
                                    <p:animEffect transition="in" filter="fade">
                                      <p:cBhvr>
                                        <p:cTn id="52" dur="250"/>
                                        <p:tgtEl>
                                          <p:spTgt spid="2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8"/>
                                        </p:tgtEl>
                                        <p:attrNameLst>
                                          <p:attrName>style.visibility</p:attrName>
                                        </p:attrNameLst>
                                      </p:cBhvr>
                                      <p:to>
                                        <p:strVal val="visible"/>
                                      </p:to>
                                    </p:set>
                                    <p:animEffect transition="in" filter="fade">
                                      <p:cBhvr>
                                        <p:cTn id="55" dur="250"/>
                                        <p:tgtEl>
                                          <p:spTgt spid="228"/>
                                        </p:tgtEl>
                                      </p:cBhvr>
                                    </p:animEffect>
                                  </p:childTnLst>
                                </p:cTn>
                              </p:par>
                            </p:childTnLst>
                          </p:cTn>
                        </p:par>
                        <p:par>
                          <p:cTn id="56" fill="hold">
                            <p:stCondLst>
                              <p:cond delay="3750"/>
                            </p:stCondLst>
                            <p:childTnLst>
                              <p:par>
                                <p:cTn id="57" presetID="10" presetClass="entr" presetSubtype="0" fill="hold" grpId="0" nodeType="afterEffect">
                                  <p:stCondLst>
                                    <p:cond delay="0"/>
                                  </p:stCondLst>
                                  <p:childTnLst>
                                    <p:set>
                                      <p:cBhvr>
                                        <p:cTn id="58" dur="1" fill="hold">
                                          <p:stCondLst>
                                            <p:cond delay="0"/>
                                          </p:stCondLst>
                                        </p:cTn>
                                        <p:tgtEl>
                                          <p:spTgt spid="236"/>
                                        </p:tgtEl>
                                        <p:attrNameLst>
                                          <p:attrName>style.visibility</p:attrName>
                                        </p:attrNameLst>
                                      </p:cBhvr>
                                      <p:to>
                                        <p:strVal val="visible"/>
                                      </p:to>
                                    </p:set>
                                    <p:animEffect transition="in" filter="fade">
                                      <p:cBhvr>
                                        <p:cTn id="59" dur="250"/>
                                        <p:tgtEl>
                                          <p:spTgt spid="2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4"/>
                                        </p:tgtEl>
                                        <p:attrNameLst>
                                          <p:attrName>style.visibility</p:attrName>
                                        </p:attrNameLst>
                                      </p:cBhvr>
                                      <p:to>
                                        <p:strVal val="visible"/>
                                      </p:to>
                                    </p:set>
                                    <p:animEffect transition="in" filter="fade">
                                      <p:cBhvr>
                                        <p:cTn id="62" dur="250"/>
                                        <p:tgtEl>
                                          <p:spTgt spid="234"/>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25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250"/>
                                        <p:tgtEl>
                                          <p:spTgt spid="7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25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250"/>
                                        <p:tgtEl>
                                          <p:spTgt spid="75"/>
                                        </p:tgtEl>
                                      </p:cBhvr>
                                    </p:animEffect>
                                  </p:childTnLst>
                                </p:cTn>
                              </p:par>
                              <p:par>
                                <p:cTn id="76" presetID="10" presetClass="entr" presetSubtype="0" fill="hold" nodeType="with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250"/>
                                        <p:tgtEl>
                                          <p:spTgt spid="4"/>
                                        </p:tgtEl>
                                      </p:cBhvr>
                                    </p:animEffect>
                                  </p:childTnLst>
                                </p:cTn>
                              </p:par>
                              <p:par>
                                <p:cTn id="79" presetID="10"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250"/>
                                        <p:tgtEl>
                                          <p:spTgt spid="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250"/>
                                        <p:tgtEl>
                                          <p:spTgt spid="83"/>
                                        </p:tgtEl>
                                      </p:cBhvr>
                                    </p:animEffect>
                                  </p:childTnLst>
                                </p:cTn>
                              </p:par>
                              <p:par>
                                <p:cTn id="85" presetID="10"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250"/>
                                        <p:tgtEl>
                                          <p:spTgt spid="12"/>
                                        </p:tgtEl>
                                      </p:cBhvr>
                                    </p:animEffect>
                                  </p:childTnLst>
                                </p:cTn>
                              </p:par>
                            </p:childTnLst>
                          </p:cTn>
                        </p:par>
                        <p:par>
                          <p:cTn id="88" fill="hold">
                            <p:stCondLst>
                              <p:cond delay="4250"/>
                            </p:stCondLst>
                            <p:childTnLst>
                              <p:par>
                                <p:cTn id="89" presetID="47" presetClass="entr" presetSubtype="0" fill="hold" grpId="0" nodeType="afterEffect">
                                  <p:stCondLst>
                                    <p:cond delay="500"/>
                                  </p:stCondLst>
                                  <p:childTnLst>
                                    <p:set>
                                      <p:cBhvr>
                                        <p:cTn id="90" dur="1" fill="hold">
                                          <p:stCondLst>
                                            <p:cond delay="0"/>
                                          </p:stCondLst>
                                        </p:cTn>
                                        <p:tgtEl>
                                          <p:spTgt spid="91"/>
                                        </p:tgtEl>
                                        <p:attrNameLst>
                                          <p:attrName>style.visibility</p:attrName>
                                        </p:attrNameLst>
                                      </p:cBhvr>
                                      <p:to>
                                        <p:strVal val="visible"/>
                                      </p:to>
                                    </p:set>
                                    <p:animEffect transition="in" filter="fade">
                                      <p:cBhvr>
                                        <p:cTn id="91" dur="750"/>
                                        <p:tgtEl>
                                          <p:spTgt spid="91"/>
                                        </p:tgtEl>
                                      </p:cBhvr>
                                    </p:animEffect>
                                    <p:anim calcmode="lin" valueType="num">
                                      <p:cBhvr>
                                        <p:cTn id="92" dur="750" fill="hold"/>
                                        <p:tgtEl>
                                          <p:spTgt spid="91"/>
                                        </p:tgtEl>
                                        <p:attrNameLst>
                                          <p:attrName>ppt_x</p:attrName>
                                        </p:attrNameLst>
                                      </p:cBhvr>
                                      <p:tavLst>
                                        <p:tav tm="0">
                                          <p:val>
                                            <p:strVal val="#ppt_x"/>
                                          </p:val>
                                        </p:tav>
                                        <p:tav tm="100000">
                                          <p:val>
                                            <p:strVal val="#ppt_x"/>
                                          </p:val>
                                        </p:tav>
                                      </p:tavLst>
                                    </p:anim>
                                    <p:anim calcmode="lin" valueType="num">
                                      <p:cBhvr>
                                        <p:cTn id="93" dur="750" fill="hold"/>
                                        <p:tgtEl>
                                          <p:spTgt spid="91"/>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500"/>
                                  </p:stCondLst>
                                  <p:childTnLst>
                                    <p:set>
                                      <p:cBhvr>
                                        <p:cTn id="95" dur="1" fill="hold">
                                          <p:stCondLst>
                                            <p:cond delay="0"/>
                                          </p:stCondLst>
                                        </p:cTn>
                                        <p:tgtEl>
                                          <p:spTgt spid="92"/>
                                        </p:tgtEl>
                                        <p:attrNameLst>
                                          <p:attrName>style.visibility</p:attrName>
                                        </p:attrNameLst>
                                      </p:cBhvr>
                                      <p:to>
                                        <p:strVal val="visible"/>
                                      </p:to>
                                    </p:set>
                                    <p:animEffect transition="in" filter="fade">
                                      <p:cBhvr>
                                        <p:cTn id="96" dur="750"/>
                                        <p:tgtEl>
                                          <p:spTgt spid="92"/>
                                        </p:tgtEl>
                                      </p:cBhvr>
                                    </p:animEffect>
                                    <p:anim calcmode="lin" valueType="num">
                                      <p:cBhvr>
                                        <p:cTn id="97" dur="750" fill="hold"/>
                                        <p:tgtEl>
                                          <p:spTgt spid="92"/>
                                        </p:tgtEl>
                                        <p:attrNameLst>
                                          <p:attrName>ppt_x</p:attrName>
                                        </p:attrNameLst>
                                      </p:cBhvr>
                                      <p:tavLst>
                                        <p:tav tm="0">
                                          <p:val>
                                            <p:strVal val="#ppt_x"/>
                                          </p:val>
                                        </p:tav>
                                        <p:tav tm="100000">
                                          <p:val>
                                            <p:strVal val="#ppt_x"/>
                                          </p:val>
                                        </p:tav>
                                      </p:tavLst>
                                    </p:anim>
                                    <p:anim calcmode="lin" valueType="num">
                                      <p:cBhvr>
                                        <p:cTn id="98" dur="750" fill="hold"/>
                                        <p:tgtEl>
                                          <p:spTgt spid="92"/>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5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anim calcmode="lin" valueType="num">
                                      <p:cBhvr>
                                        <p:cTn id="102" dur="750" fill="hold"/>
                                        <p:tgtEl>
                                          <p:spTgt spid="18"/>
                                        </p:tgtEl>
                                        <p:attrNameLst>
                                          <p:attrName>ppt_x</p:attrName>
                                        </p:attrNameLst>
                                      </p:cBhvr>
                                      <p:tavLst>
                                        <p:tav tm="0">
                                          <p:val>
                                            <p:strVal val="#ppt_x"/>
                                          </p:val>
                                        </p:tav>
                                        <p:tav tm="100000">
                                          <p:val>
                                            <p:strVal val="#ppt_x"/>
                                          </p:val>
                                        </p:tav>
                                      </p:tavLst>
                                    </p:anim>
                                    <p:anim calcmode="lin" valueType="num">
                                      <p:cBhvr>
                                        <p:cTn id="103"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3" grpId="0" animBg="1"/>
      <p:bldP spid="215" grpId="0" animBg="1"/>
      <p:bldP spid="216" grpId="0" animBg="1"/>
      <p:bldP spid="219" grpId="0" animBg="1"/>
      <p:bldP spid="220" grpId="0" animBg="1"/>
      <p:bldP spid="221" grpId="0" animBg="1"/>
      <p:bldP spid="223" grpId="0" animBg="1"/>
      <p:bldP spid="228" grpId="0" animBg="1"/>
      <p:bldP spid="230" grpId="0" animBg="1"/>
      <p:bldP spid="234" grpId="0" animBg="1"/>
      <p:bldP spid="236" grpId="0" animBg="1"/>
      <p:bldP spid="77" grpId="0" animBg="1"/>
      <p:bldP spid="76" grpId="0" animBg="1"/>
      <p:bldP spid="74" grpId="0" animBg="1"/>
      <p:bldP spid="75" grpId="0" animBg="1"/>
      <p:bldP spid="83" grpId="0" animBg="1"/>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9" name="Connector: Elbow 458">
            <a:extLst>
              <a:ext uri="{FF2B5EF4-FFF2-40B4-BE49-F238E27FC236}">
                <a16:creationId xmlns:a16="http://schemas.microsoft.com/office/drawing/2014/main" id="{BE0B725C-068B-4B0E-B370-72FA5CEEA648}"/>
              </a:ext>
            </a:extLst>
          </p:cNvPr>
          <p:cNvCxnSpPr>
            <a:cxnSpLocks/>
            <a:endCxn id="355"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56A11313-4291-46BB-B29D-CC9B4FB9C4DA}"/>
              </a:ext>
            </a:extLst>
          </p:cNvPr>
          <p:cNvCxnSpPr>
            <a:cxnSpLocks/>
            <a:stCxn id="276" idx="2"/>
            <a:endCxn id="169"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A10FADD-940C-4ABF-A6BB-93DC47751258}"/>
              </a:ext>
            </a:extLst>
          </p:cNvPr>
          <p:cNvCxnSpPr>
            <a:cxnSpLocks/>
            <a:stCxn id="313"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B0D0352-841C-49A3-949E-FD97690ACA71}"/>
              </a:ext>
            </a:extLst>
          </p:cNvPr>
          <p:cNvCxnSpPr>
            <a:cxnSpLocks/>
            <a:stCxn id="46" idx="0"/>
            <a:endCxn id="315"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6F783E0-B3EE-4249-BBFF-121E01BF0E0C}"/>
              </a:ext>
            </a:extLst>
          </p:cNvPr>
          <p:cNvCxnSpPr>
            <a:cxnSpLocks/>
            <a:stCxn id="31" idx="2"/>
            <a:endCxn id="221"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4CF9B0-B3FF-41F0-8CEB-52C2130678B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C7B981FC-4C06-4400-9B8D-C342C9D4BC42}"/>
              </a:ext>
            </a:extLst>
          </p:cNvPr>
          <p:cNvSpPr txBox="1">
            <a:spLocks/>
          </p:cNvSpPr>
          <p:nvPr/>
        </p:nvSpPr>
        <p:spPr>
          <a:xfrm>
            <a:off x="350061" y="163103"/>
            <a:ext cx="11304957" cy="923330"/>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Full Zero Trust</a:t>
            </a:r>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End State</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Bringing the best of both worlds</a:t>
            </a:r>
          </a:p>
        </p:txBody>
      </p:sp>
      <p:grpSp>
        <p:nvGrpSpPr>
          <p:cNvPr id="40" name="Group 39">
            <a:extLst>
              <a:ext uri="{FF2B5EF4-FFF2-40B4-BE49-F238E27FC236}">
                <a16:creationId xmlns:a16="http://schemas.microsoft.com/office/drawing/2014/main" id="{49CBC529-4E97-4839-A643-E031EAA02C0F}"/>
              </a:ext>
            </a:extLst>
          </p:cNvPr>
          <p:cNvGrpSpPr/>
          <p:nvPr/>
        </p:nvGrpSpPr>
        <p:grpSpPr>
          <a:xfrm>
            <a:off x="3408670" y="1562388"/>
            <a:ext cx="1527435" cy="1122491"/>
            <a:chOff x="-835672" y="-1407781"/>
            <a:chExt cx="1527435" cy="1122491"/>
          </a:xfrm>
        </p:grpSpPr>
        <p:sp>
          <p:nvSpPr>
            <p:cNvPr id="313" name="Rectangle 312">
              <a:extLst>
                <a:ext uri="{FF2B5EF4-FFF2-40B4-BE49-F238E27FC236}">
                  <a16:creationId xmlns:a16="http://schemas.microsoft.com/office/drawing/2014/main" id="{3D154502-1087-4C72-BA3E-CA0D251D5B51}"/>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7" name="Picture 2" descr="Salesforce Icon of Flat style - Available in SVG, PNG, EPS, AI ...">
              <a:extLst>
                <a:ext uri="{FF2B5EF4-FFF2-40B4-BE49-F238E27FC236}">
                  <a16:creationId xmlns:a16="http://schemas.microsoft.com/office/drawing/2014/main" id="{F7E1DBD4-A3E6-4E73-B3DC-96CC34AA3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38B316A-2B6D-44F7-8543-927AF532DD45}"/>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8" name="Picture 2" descr="Office 365 is now Microsoft 365: What you need to know - TechRepublic">
              <a:extLst>
                <a:ext uri="{FF2B5EF4-FFF2-40B4-BE49-F238E27FC236}">
                  <a16:creationId xmlns:a16="http://schemas.microsoft.com/office/drawing/2014/main" id="{944D96BC-A197-4992-809C-6400CFE4F1F3}"/>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F946715B-ACD7-4A13-9713-3C1BC9591333}"/>
              </a:ext>
            </a:extLst>
          </p:cNvPr>
          <p:cNvGrpSpPr/>
          <p:nvPr/>
        </p:nvGrpSpPr>
        <p:grpSpPr>
          <a:xfrm>
            <a:off x="5015396" y="1560501"/>
            <a:ext cx="2201476" cy="1126264"/>
            <a:chOff x="1056748" y="-1411554"/>
            <a:chExt cx="2096320" cy="1126264"/>
          </a:xfrm>
        </p:grpSpPr>
        <p:sp>
          <p:nvSpPr>
            <p:cNvPr id="315" name="Rectangle 314">
              <a:extLst>
                <a:ext uri="{FF2B5EF4-FFF2-40B4-BE49-F238E27FC236}">
                  <a16:creationId xmlns:a16="http://schemas.microsoft.com/office/drawing/2014/main" id="{AD86E86B-8D6E-4439-B3EF-2433B30ED0C3}"/>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33" name="Picture 2" descr="Video, youtube icon">
              <a:extLst>
                <a:ext uri="{FF2B5EF4-FFF2-40B4-BE49-F238E27FC236}">
                  <a16:creationId xmlns:a16="http://schemas.microsoft.com/office/drawing/2014/main" id="{93483198-3DFA-4811-9C90-AAC2B43C1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witter">
              <a:extLst>
                <a:ext uri="{FF2B5EF4-FFF2-40B4-BE49-F238E27FC236}">
                  <a16:creationId xmlns:a16="http://schemas.microsoft.com/office/drawing/2014/main" id="{AE4AD401-794D-43EA-9818-A7DB6B14E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E7CF0F6-4A22-448E-BD5E-338580AC51D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36" name="Picture 2" descr="See the source image">
              <a:extLst>
                <a:ext uri="{FF2B5EF4-FFF2-40B4-BE49-F238E27FC236}">
                  <a16:creationId xmlns:a16="http://schemas.microsoft.com/office/drawing/2014/main" id="{BAE46D10-B0D6-428A-AC1C-6BC6D593A5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EDFE3D1-CA71-4C53-94F4-CB58982B2952}"/>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37" name="Picture 36" descr="See the source image">
              <a:extLst>
                <a:ext uri="{FF2B5EF4-FFF2-40B4-BE49-F238E27FC236}">
                  <a16:creationId xmlns:a16="http://schemas.microsoft.com/office/drawing/2014/main" id="{2484A495-554A-46E0-A05D-2298F23BB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C873F7DA-A13D-4A2A-81A4-3F38D291396C}"/>
              </a:ext>
            </a:extLst>
          </p:cNvPr>
          <p:cNvGrpSpPr/>
          <p:nvPr/>
        </p:nvGrpSpPr>
        <p:grpSpPr>
          <a:xfrm>
            <a:off x="7207820" y="1564186"/>
            <a:ext cx="1708198" cy="1126264"/>
            <a:chOff x="3483055" y="-1785152"/>
            <a:chExt cx="1708198" cy="1126264"/>
          </a:xfrm>
        </p:grpSpPr>
        <p:sp>
          <p:nvSpPr>
            <p:cNvPr id="31" name="Rectangle 30">
              <a:extLst>
                <a:ext uri="{FF2B5EF4-FFF2-40B4-BE49-F238E27FC236}">
                  <a16:creationId xmlns:a16="http://schemas.microsoft.com/office/drawing/2014/main" id="{544D3B57-8FF6-4F4B-91C8-AA366BB56C2A}"/>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4" name="Picture 23" descr="Image result for server icon">
              <a:extLst>
                <a:ext uri="{FF2B5EF4-FFF2-40B4-BE49-F238E27FC236}">
                  <a16:creationId xmlns:a16="http://schemas.microsoft.com/office/drawing/2014/main" id="{A8635909-A472-4116-9EBD-1A8A54895926}"/>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9E14D00-141C-41D5-9524-4CCD0EEEA833}"/>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0" name="Picture 2" descr="Azure Icon of Flat style - Available in SVG, PNG, EPS, AI &amp; Icon fonts">
              <a:extLst>
                <a:ext uri="{FF2B5EF4-FFF2-40B4-BE49-F238E27FC236}">
                  <a16:creationId xmlns:a16="http://schemas.microsoft.com/office/drawing/2014/main" id="{432E3596-EAAB-4CF4-ABE9-D0E72A995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20F5429-A0E8-4C86-9442-E55D5D6C6C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316" name="Rectangle 315">
            <a:extLst>
              <a:ext uri="{FF2B5EF4-FFF2-40B4-BE49-F238E27FC236}">
                <a16:creationId xmlns:a16="http://schemas.microsoft.com/office/drawing/2014/main" id="{D739ADFB-9FE1-4AFA-B09D-915078DE579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D54D434-3987-4E10-85F3-46F90C96B42C}"/>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D66D7D59-59EE-4204-A8DB-6635761B9C77}"/>
              </a:ext>
            </a:extLst>
          </p:cNvPr>
          <p:cNvGrpSpPr/>
          <p:nvPr/>
        </p:nvGrpSpPr>
        <p:grpSpPr>
          <a:xfrm>
            <a:off x="10260122" y="3989575"/>
            <a:ext cx="433476" cy="327215"/>
            <a:chOff x="7987238" y="1610486"/>
            <a:chExt cx="506061" cy="382007"/>
          </a:xfrm>
        </p:grpSpPr>
        <p:sp>
          <p:nvSpPr>
            <p:cNvPr id="326" name="Rectangle 325">
              <a:extLst>
                <a:ext uri="{FF2B5EF4-FFF2-40B4-BE49-F238E27FC236}">
                  <a16:creationId xmlns:a16="http://schemas.microsoft.com/office/drawing/2014/main" id="{D746E50A-64B1-4083-ADCA-80908E1CB3F5}"/>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E24C86ED-3921-4720-AF6F-C2C7E7DFFCB1}"/>
                </a:ext>
              </a:extLst>
            </p:cNvPr>
            <p:cNvGrpSpPr/>
            <p:nvPr/>
          </p:nvGrpSpPr>
          <p:grpSpPr>
            <a:xfrm>
              <a:off x="7987238" y="1610486"/>
              <a:ext cx="498447" cy="382007"/>
              <a:chOff x="9563138" y="2462727"/>
              <a:chExt cx="516394" cy="395761"/>
            </a:xfrm>
          </p:grpSpPr>
          <p:sp>
            <p:nvSpPr>
              <p:cNvPr id="328" name="monitor">
                <a:extLst>
                  <a:ext uri="{FF2B5EF4-FFF2-40B4-BE49-F238E27FC236}">
                    <a16:creationId xmlns:a16="http://schemas.microsoft.com/office/drawing/2014/main" id="{1AAEB529-E481-44FA-BC50-85977D40832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29" name="Group 328">
                <a:extLst>
                  <a:ext uri="{FF2B5EF4-FFF2-40B4-BE49-F238E27FC236}">
                    <a16:creationId xmlns:a16="http://schemas.microsoft.com/office/drawing/2014/main" id="{C3592755-29D1-4763-A8C7-89AF84AC70A2}"/>
                  </a:ext>
                </a:extLst>
              </p:cNvPr>
              <p:cNvGrpSpPr/>
              <p:nvPr/>
            </p:nvGrpSpPr>
            <p:grpSpPr>
              <a:xfrm>
                <a:off x="9746672" y="2545410"/>
                <a:ext cx="107950" cy="134938"/>
                <a:chOff x="9444088" y="2885171"/>
                <a:chExt cx="107950" cy="134938"/>
              </a:xfrm>
              <a:solidFill>
                <a:srgbClr val="505050"/>
              </a:solidFill>
            </p:grpSpPr>
            <p:sp>
              <p:nvSpPr>
                <p:cNvPr id="330" name="Freeform 26">
                  <a:extLst>
                    <a:ext uri="{FF2B5EF4-FFF2-40B4-BE49-F238E27FC236}">
                      <a16:creationId xmlns:a16="http://schemas.microsoft.com/office/drawing/2014/main" id="{256CE36E-13C0-49A4-9CB3-BDF13949F3F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1" name="Freeform 27">
                  <a:extLst>
                    <a:ext uri="{FF2B5EF4-FFF2-40B4-BE49-F238E27FC236}">
                      <a16:creationId xmlns:a16="http://schemas.microsoft.com/office/drawing/2014/main" id="{4B1AF8D2-8EF7-4C22-9C09-D1BB16EC3BF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32" name="Group 331">
            <a:extLst>
              <a:ext uri="{FF2B5EF4-FFF2-40B4-BE49-F238E27FC236}">
                <a16:creationId xmlns:a16="http://schemas.microsoft.com/office/drawing/2014/main" id="{CFB76153-C1A2-4A80-B019-C01A6280CC3F}"/>
              </a:ext>
            </a:extLst>
          </p:cNvPr>
          <p:cNvGrpSpPr/>
          <p:nvPr/>
        </p:nvGrpSpPr>
        <p:grpSpPr>
          <a:xfrm>
            <a:off x="10890796" y="3955771"/>
            <a:ext cx="204931" cy="341495"/>
            <a:chOff x="6490922" y="1610486"/>
            <a:chExt cx="211865" cy="353049"/>
          </a:xfrm>
        </p:grpSpPr>
        <p:sp>
          <p:nvSpPr>
            <p:cNvPr id="333" name="Rectangle 332">
              <a:extLst>
                <a:ext uri="{FF2B5EF4-FFF2-40B4-BE49-F238E27FC236}">
                  <a16:creationId xmlns:a16="http://schemas.microsoft.com/office/drawing/2014/main" id="{307E190A-09CD-469F-A5CA-7B6EFF281D56}"/>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4" name="Group 30">
              <a:extLst>
                <a:ext uri="{FF2B5EF4-FFF2-40B4-BE49-F238E27FC236}">
                  <a16:creationId xmlns:a16="http://schemas.microsoft.com/office/drawing/2014/main" id="{C9CA831B-E06E-4706-B8E6-D6F248E9A416}"/>
                </a:ext>
              </a:extLst>
            </p:cNvPr>
            <p:cNvGrpSpPr>
              <a:grpSpLocks noChangeAspect="1"/>
            </p:cNvGrpSpPr>
            <p:nvPr/>
          </p:nvGrpSpPr>
          <p:grpSpPr bwMode="auto">
            <a:xfrm>
              <a:off x="6545792" y="1729376"/>
              <a:ext cx="111361" cy="115269"/>
              <a:chOff x="5049" y="1841"/>
              <a:chExt cx="57" cy="59"/>
            </a:xfrm>
            <a:solidFill>
              <a:srgbClr val="FFFFFF"/>
            </a:solidFill>
          </p:grpSpPr>
          <p:sp>
            <p:nvSpPr>
              <p:cNvPr id="337" name="Freeform 31">
                <a:extLst>
                  <a:ext uri="{FF2B5EF4-FFF2-40B4-BE49-F238E27FC236}">
                    <a16:creationId xmlns:a16="http://schemas.microsoft.com/office/drawing/2014/main" id="{4902EB57-2888-46C4-86DA-C7029A201D3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2">
                <a:extLst>
                  <a:ext uri="{FF2B5EF4-FFF2-40B4-BE49-F238E27FC236}">
                    <a16:creationId xmlns:a16="http://schemas.microsoft.com/office/drawing/2014/main" id="{E98C721D-5F71-4FC3-B2B8-D917B64CDE7C}"/>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3">
                <a:extLst>
                  <a:ext uri="{FF2B5EF4-FFF2-40B4-BE49-F238E27FC236}">
                    <a16:creationId xmlns:a16="http://schemas.microsoft.com/office/drawing/2014/main" id="{818CEF42-5E7B-4131-884C-5AF38C1F0C4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0" name="Freeform 34">
                <a:extLst>
                  <a:ext uri="{FF2B5EF4-FFF2-40B4-BE49-F238E27FC236}">
                    <a16:creationId xmlns:a16="http://schemas.microsoft.com/office/drawing/2014/main" id="{053A1F8E-51DF-4337-827A-B16E04CCB98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1" name="Freeform 35">
                <a:extLst>
                  <a:ext uri="{FF2B5EF4-FFF2-40B4-BE49-F238E27FC236}">
                    <a16:creationId xmlns:a16="http://schemas.microsoft.com/office/drawing/2014/main" id="{3D6CFF23-FF66-4179-A92A-474C73440EC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2" name="Freeform 36">
                <a:extLst>
                  <a:ext uri="{FF2B5EF4-FFF2-40B4-BE49-F238E27FC236}">
                    <a16:creationId xmlns:a16="http://schemas.microsoft.com/office/drawing/2014/main" id="{6A6E69C9-7518-4066-BD87-C6226086F698}"/>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3" name="Freeform 37">
                <a:extLst>
                  <a:ext uri="{FF2B5EF4-FFF2-40B4-BE49-F238E27FC236}">
                    <a16:creationId xmlns:a16="http://schemas.microsoft.com/office/drawing/2014/main" id="{8F5F7847-C665-46AF-9F77-0C7D1BBF062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4" name="Freeform 38">
                <a:extLst>
                  <a:ext uri="{FF2B5EF4-FFF2-40B4-BE49-F238E27FC236}">
                    <a16:creationId xmlns:a16="http://schemas.microsoft.com/office/drawing/2014/main" id="{CF080DC2-56D6-4E40-A4FE-FAE350835AF0}"/>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35" name="CellPhone_E8EA">
              <a:extLst>
                <a:ext uri="{FF2B5EF4-FFF2-40B4-BE49-F238E27FC236}">
                  <a16:creationId xmlns:a16="http://schemas.microsoft.com/office/drawing/2014/main" id="{FA89A067-2078-42CA-A6EB-B45832040D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36" name="Straight Connector 335">
              <a:extLst>
                <a:ext uri="{FF2B5EF4-FFF2-40B4-BE49-F238E27FC236}">
                  <a16:creationId xmlns:a16="http://schemas.microsoft.com/office/drawing/2014/main" id="{F0D798A2-BA9C-4365-B5A3-8C1132C8D029}"/>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5" name="Rectangle 344">
            <a:extLst>
              <a:ext uri="{FF2B5EF4-FFF2-40B4-BE49-F238E27FC236}">
                <a16:creationId xmlns:a16="http://schemas.microsoft.com/office/drawing/2014/main" id="{68384374-6660-4794-BE3B-ED38FA3A612B}"/>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55" name="Rectangle 354">
            <a:extLst>
              <a:ext uri="{FF2B5EF4-FFF2-40B4-BE49-F238E27FC236}">
                <a16:creationId xmlns:a16="http://schemas.microsoft.com/office/drawing/2014/main" id="{08831F6C-993C-40EB-92B5-0B5498252109}"/>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56" name="Group 355">
            <a:extLst>
              <a:ext uri="{FF2B5EF4-FFF2-40B4-BE49-F238E27FC236}">
                <a16:creationId xmlns:a16="http://schemas.microsoft.com/office/drawing/2014/main" id="{35CF3CB2-FD28-4D5A-8540-BBEF57A471B5}"/>
              </a:ext>
            </a:extLst>
          </p:cNvPr>
          <p:cNvGrpSpPr/>
          <p:nvPr/>
        </p:nvGrpSpPr>
        <p:grpSpPr>
          <a:xfrm>
            <a:off x="10083008" y="5019215"/>
            <a:ext cx="433475" cy="327215"/>
            <a:chOff x="7987238" y="1610486"/>
            <a:chExt cx="506059" cy="382007"/>
          </a:xfrm>
        </p:grpSpPr>
        <p:sp>
          <p:nvSpPr>
            <p:cNvPr id="379" name="Rectangle 378">
              <a:extLst>
                <a:ext uri="{FF2B5EF4-FFF2-40B4-BE49-F238E27FC236}">
                  <a16:creationId xmlns:a16="http://schemas.microsoft.com/office/drawing/2014/main" id="{3484AE2F-2E63-4CE2-98F0-A950658FEFB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monitor">
              <a:extLst>
                <a:ext uri="{FF2B5EF4-FFF2-40B4-BE49-F238E27FC236}">
                  <a16:creationId xmlns:a16="http://schemas.microsoft.com/office/drawing/2014/main" id="{C54869F2-DEE2-4F90-8590-FAB754C043B1}"/>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7" name="Group 356">
            <a:extLst>
              <a:ext uri="{FF2B5EF4-FFF2-40B4-BE49-F238E27FC236}">
                <a16:creationId xmlns:a16="http://schemas.microsoft.com/office/drawing/2014/main" id="{3E7F14A5-6268-4070-B5A7-BC719CE99B62}"/>
              </a:ext>
            </a:extLst>
          </p:cNvPr>
          <p:cNvGrpSpPr/>
          <p:nvPr/>
        </p:nvGrpSpPr>
        <p:grpSpPr>
          <a:xfrm>
            <a:off x="10713670" y="4985411"/>
            <a:ext cx="204931" cy="341495"/>
            <a:chOff x="6490922" y="1610486"/>
            <a:chExt cx="211865" cy="353049"/>
          </a:xfrm>
        </p:grpSpPr>
        <p:sp>
          <p:nvSpPr>
            <p:cNvPr id="367" name="Rectangle 366">
              <a:extLst>
                <a:ext uri="{FF2B5EF4-FFF2-40B4-BE49-F238E27FC236}">
                  <a16:creationId xmlns:a16="http://schemas.microsoft.com/office/drawing/2014/main" id="{B428CEFE-8797-4395-83FD-A443744F44E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8" name="Group 30">
              <a:extLst>
                <a:ext uri="{FF2B5EF4-FFF2-40B4-BE49-F238E27FC236}">
                  <a16:creationId xmlns:a16="http://schemas.microsoft.com/office/drawing/2014/main" id="{D6541C45-0888-46CC-BE90-DCB9E80F5CA5}"/>
                </a:ext>
              </a:extLst>
            </p:cNvPr>
            <p:cNvGrpSpPr>
              <a:grpSpLocks noChangeAspect="1"/>
            </p:cNvGrpSpPr>
            <p:nvPr/>
          </p:nvGrpSpPr>
          <p:grpSpPr bwMode="auto">
            <a:xfrm>
              <a:off x="6545792" y="1729376"/>
              <a:ext cx="111361" cy="115269"/>
              <a:chOff x="5049" y="1841"/>
              <a:chExt cx="57" cy="59"/>
            </a:xfrm>
            <a:solidFill>
              <a:srgbClr val="FFFFFF"/>
            </a:solidFill>
          </p:grpSpPr>
          <p:sp>
            <p:nvSpPr>
              <p:cNvPr id="371" name="Freeform 31">
                <a:extLst>
                  <a:ext uri="{FF2B5EF4-FFF2-40B4-BE49-F238E27FC236}">
                    <a16:creationId xmlns:a16="http://schemas.microsoft.com/office/drawing/2014/main" id="{1D2A48E9-D0A9-4CF5-AB57-F1DE75A049D0}"/>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2" name="Freeform 32">
                <a:extLst>
                  <a:ext uri="{FF2B5EF4-FFF2-40B4-BE49-F238E27FC236}">
                    <a16:creationId xmlns:a16="http://schemas.microsoft.com/office/drawing/2014/main" id="{D22AFFEB-8216-43DA-B06B-283E6F0F39E0}"/>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3" name="Freeform 33">
                <a:extLst>
                  <a:ext uri="{FF2B5EF4-FFF2-40B4-BE49-F238E27FC236}">
                    <a16:creationId xmlns:a16="http://schemas.microsoft.com/office/drawing/2014/main" id="{FC87AAB3-6FA5-4551-9030-00AB1F91C79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34">
                <a:extLst>
                  <a:ext uri="{FF2B5EF4-FFF2-40B4-BE49-F238E27FC236}">
                    <a16:creationId xmlns:a16="http://schemas.microsoft.com/office/drawing/2014/main" id="{CCA766BA-F198-4ED7-8875-3856BECB83F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35">
                <a:extLst>
                  <a:ext uri="{FF2B5EF4-FFF2-40B4-BE49-F238E27FC236}">
                    <a16:creationId xmlns:a16="http://schemas.microsoft.com/office/drawing/2014/main" id="{7877BA70-E6CA-4EAF-BB34-78EDC89C839D}"/>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6">
                <a:extLst>
                  <a:ext uri="{FF2B5EF4-FFF2-40B4-BE49-F238E27FC236}">
                    <a16:creationId xmlns:a16="http://schemas.microsoft.com/office/drawing/2014/main" id="{8A6533C8-7708-4616-9A62-70323D2CEE3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7">
                <a:extLst>
                  <a:ext uri="{FF2B5EF4-FFF2-40B4-BE49-F238E27FC236}">
                    <a16:creationId xmlns:a16="http://schemas.microsoft.com/office/drawing/2014/main" id="{0E93B59A-FE2D-4F3A-B8FD-CD55FD81843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8">
                <a:extLst>
                  <a:ext uri="{FF2B5EF4-FFF2-40B4-BE49-F238E27FC236}">
                    <a16:creationId xmlns:a16="http://schemas.microsoft.com/office/drawing/2014/main" id="{506671E9-A5F8-4E7C-9769-F7316F70C409}"/>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69" name="CellPhone_E8EA">
              <a:extLst>
                <a:ext uri="{FF2B5EF4-FFF2-40B4-BE49-F238E27FC236}">
                  <a16:creationId xmlns:a16="http://schemas.microsoft.com/office/drawing/2014/main" id="{49B4D9CB-935E-4CE1-A088-73E988AFF9F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0" name="Straight Connector 369">
              <a:extLst>
                <a:ext uri="{FF2B5EF4-FFF2-40B4-BE49-F238E27FC236}">
                  <a16:creationId xmlns:a16="http://schemas.microsoft.com/office/drawing/2014/main" id="{6062B464-7DDD-446B-8C69-87F80CDB45D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8D2EF95-3B20-4151-9A87-589567DCA96A}"/>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87" name="Rectangle 386">
            <a:extLst>
              <a:ext uri="{FF2B5EF4-FFF2-40B4-BE49-F238E27FC236}">
                <a16:creationId xmlns:a16="http://schemas.microsoft.com/office/drawing/2014/main" id="{06F0D943-D6A8-4365-ACC3-B63BCAC80223}"/>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88" name="Rectangle 387">
            <a:extLst>
              <a:ext uri="{FF2B5EF4-FFF2-40B4-BE49-F238E27FC236}">
                <a16:creationId xmlns:a16="http://schemas.microsoft.com/office/drawing/2014/main" id="{7073206F-8B6F-420C-86DC-578D3B54D0E8}"/>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09" name="Rectangle 408">
            <a:extLst>
              <a:ext uri="{FF2B5EF4-FFF2-40B4-BE49-F238E27FC236}">
                <a16:creationId xmlns:a16="http://schemas.microsoft.com/office/drawing/2014/main" id="{7A15B6CA-BA22-46FD-97F1-2E77AF992321}"/>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452" name="Rectangle 451">
            <a:extLst>
              <a:ext uri="{FF2B5EF4-FFF2-40B4-BE49-F238E27FC236}">
                <a16:creationId xmlns:a16="http://schemas.microsoft.com/office/drawing/2014/main" id="{2BAA5649-C752-47AE-979D-B6CDBC15E55D}"/>
              </a:ext>
            </a:extLst>
          </p:cNvPr>
          <p:cNvSpPr/>
          <p:nvPr/>
        </p:nvSpPr>
        <p:spPr>
          <a:xfrm>
            <a:off x="4927625" y="1088926"/>
            <a:ext cx="275716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Resources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453" name="Rectangle 452">
            <a:extLst>
              <a:ext uri="{FF2B5EF4-FFF2-40B4-BE49-F238E27FC236}">
                <a16:creationId xmlns:a16="http://schemas.microsoft.com/office/drawing/2014/main" id="{10478F6E-D4A0-47A6-87FB-DAD5EAAAAD32}"/>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54" name="Rectangle 453">
            <a:extLst>
              <a:ext uri="{FF2B5EF4-FFF2-40B4-BE49-F238E27FC236}">
                <a16:creationId xmlns:a16="http://schemas.microsoft.com/office/drawing/2014/main" id="{718EA9E2-1278-4241-B335-EBE85E16A85B}"/>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455" name="Rectangle 454">
            <a:extLst>
              <a:ext uri="{FF2B5EF4-FFF2-40B4-BE49-F238E27FC236}">
                <a16:creationId xmlns:a16="http://schemas.microsoft.com/office/drawing/2014/main" id="{EDE0A175-290E-4DB8-885A-BFDFFEF80022}"/>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456" name="Rectangle 455">
            <a:extLst>
              <a:ext uri="{FF2B5EF4-FFF2-40B4-BE49-F238E27FC236}">
                <a16:creationId xmlns:a16="http://schemas.microsoft.com/office/drawing/2014/main" id="{96F3A2A2-432C-4416-806E-B0B32AD82442}"/>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169" name="Rectangle: Rounded Corners 168">
            <a:extLst>
              <a:ext uri="{FF2B5EF4-FFF2-40B4-BE49-F238E27FC236}">
                <a16:creationId xmlns:a16="http://schemas.microsoft.com/office/drawing/2014/main" id="{EB8476B0-4D34-4257-BE9D-8659DF60CE4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70" name="Straight Connector 169">
            <a:extLst>
              <a:ext uri="{FF2B5EF4-FFF2-40B4-BE49-F238E27FC236}">
                <a16:creationId xmlns:a16="http://schemas.microsoft.com/office/drawing/2014/main" id="{66D75EC2-363D-4565-A35F-5D27F2DB1C03}"/>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171" name="Straight Connector 170">
            <a:extLst>
              <a:ext uri="{FF2B5EF4-FFF2-40B4-BE49-F238E27FC236}">
                <a16:creationId xmlns:a16="http://schemas.microsoft.com/office/drawing/2014/main" id="{10415A8C-4D3E-49C2-B5A1-A72CE9D7BD08}"/>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2" name="Straight Connector 171">
            <a:extLst>
              <a:ext uri="{FF2B5EF4-FFF2-40B4-BE49-F238E27FC236}">
                <a16:creationId xmlns:a16="http://schemas.microsoft.com/office/drawing/2014/main" id="{5AC7BF3D-BC40-43E8-97C2-C9EC5D91C500}"/>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3" name="Straight Connector 172">
            <a:extLst>
              <a:ext uri="{FF2B5EF4-FFF2-40B4-BE49-F238E27FC236}">
                <a16:creationId xmlns:a16="http://schemas.microsoft.com/office/drawing/2014/main" id="{19A9F526-40EB-4048-80D6-A79E2D587B60}"/>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74" name="Graphic 173">
            <a:extLst>
              <a:ext uri="{FF2B5EF4-FFF2-40B4-BE49-F238E27FC236}">
                <a16:creationId xmlns:a16="http://schemas.microsoft.com/office/drawing/2014/main" id="{7FC05149-1684-4928-A461-3977DFC72F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175" name="Group 174">
            <a:extLst>
              <a:ext uri="{FF2B5EF4-FFF2-40B4-BE49-F238E27FC236}">
                <a16:creationId xmlns:a16="http://schemas.microsoft.com/office/drawing/2014/main" id="{F3F2B79F-7F2E-4D03-9E9E-7CF5F3A282B3}"/>
              </a:ext>
            </a:extLst>
          </p:cNvPr>
          <p:cNvGrpSpPr/>
          <p:nvPr/>
        </p:nvGrpSpPr>
        <p:grpSpPr>
          <a:xfrm>
            <a:off x="5772585" y="5806871"/>
            <a:ext cx="370338" cy="327772"/>
            <a:chOff x="4723767" y="3080378"/>
            <a:chExt cx="439858" cy="389301"/>
          </a:xfrm>
        </p:grpSpPr>
        <p:pic>
          <p:nvPicPr>
            <p:cNvPr id="176" name="Picture 175">
              <a:extLst>
                <a:ext uri="{FF2B5EF4-FFF2-40B4-BE49-F238E27FC236}">
                  <a16:creationId xmlns:a16="http://schemas.microsoft.com/office/drawing/2014/main" id="{C4B68967-128B-4D20-A6C9-D16BF38413B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77" name="Group 176">
              <a:extLst>
                <a:ext uri="{FF2B5EF4-FFF2-40B4-BE49-F238E27FC236}">
                  <a16:creationId xmlns:a16="http://schemas.microsoft.com/office/drawing/2014/main" id="{F745EB77-ECB8-4FDA-B73D-24C404AC32DF}"/>
                </a:ext>
              </a:extLst>
            </p:cNvPr>
            <p:cNvGrpSpPr/>
            <p:nvPr/>
          </p:nvGrpSpPr>
          <p:grpSpPr>
            <a:xfrm>
              <a:off x="4723767" y="3080378"/>
              <a:ext cx="439858" cy="389301"/>
              <a:chOff x="3131835" y="4047725"/>
              <a:chExt cx="439858" cy="389301"/>
            </a:xfrm>
          </p:grpSpPr>
          <p:grpSp>
            <p:nvGrpSpPr>
              <p:cNvPr id="178" name="Group 177">
                <a:extLst>
                  <a:ext uri="{FF2B5EF4-FFF2-40B4-BE49-F238E27FC236}">
                    <a16:creationId xmlns:a16="http://schemas.microsoft.com/office/drawing/2014/main" id="{AB1109DD-A386-49F9-8C17-5DED95B2F2AC}"/>
                  </a:ext>
                </a:extLst>
              </p:cNvPr>
              <p:cNvGrpSpPr/>
              <p:nvPr/>
            </p:nvGrpSpPr>
            <p:grpSpPr>
              <a:xfrm>
                <a:off x="3131835" y="4047725"/>
                <a:ext cx="182560" cy="348911"/>
                <a:chOff x="2136298" y="4226790"/>
                <a:chExt cx="196678" cy="375893"/>
              </a:xfrm>
            </p:grpSpPr>
            <p:sp>
              <p:nvSpPr>
                <p:cNvPr id="182" name="Rectangle 181">
                  <a:extLst>
                    <a:ext uri="{FF2B5EF4-FFF2-40B4-BE49-F238E27FC236}">
                      <a16:creationId xmlns:a16="http://schemas.microsoft.com/office/drawing/2014/main" id="{1E278790-3F5E-437F-9028-FC86447B444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server">
                  <a:extLst>
                    <a:ext uri="{FF2B5EF4-FFF2-40B4-BE49-F238E27FC236}">
                      <a16:creationId xmlns:a16="http://schemas.microsoft.com/office/drawing/2014/main" id="{9503B447-B10F-445F-BE16-92A5D2A5F45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79" name="Oval 178">
                <a:extLst>
                  <a:ext uri="{FF2B5EF4-FFF2-40B4-BE49-F238E27FC236}">
                    <a16:creationId xmlns:a16="http://schemas.microsoft.com/office/drawing/2014/main" id="{EFB77288-F2E5-4F47-BFAF-F4F3762E0CB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0" name="Picture 179">
                <a:extLst>
                  <a:ext uri="{FF2B5EF4-FFF2-40B4-BE49-F238E27FC236}">
                    <a16:creationId xmlns:a16="http://schemas.microsoft.com/office/drawing/2014/main" id="{9F814B7C-9889-4FC0-813B-5FA7CFAA3E4E}"/>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81" name="Freeform 6">
                <a:extLst>
                  <a:ext uri="{FF2B5EF4-FFF2-40B4-BE49-F238E27FC236}">
                    <a16:creationId xmlns:a16="http://schemas.microsoft.com/office/drawing/2014/main" id="{CF0CAF7F-40E9-4FA1-86C1-50F4632188C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84" name="Group 183">
            <a:extLst>
              <a:ext uri="{FF2B5EF4-FFF2-40B4-BE49-F238E27FC236}">
                <a16:creationId xmlns:a16="http://schemas.microsoft.com/office/drawing/2014/main" id="{9F78E113-7695-4755-B3B6-EDB55103AA36}"/>
              </a:ext>
            </a:extLst>
          </p:cNvPr>
          <p:cNvGrpSpPr/>
          <p:nvPr/>
        </p:nvGrpSpPr>
        <p:grpSpPr>
          <a:xfrm>
            <a:off x="6416926" y="5817806"/>
            <a:ext cx="370338" cy="327772"/>
            <a:chOff x="4723767" y="3080378"/>
            <a:chExt cx="439858" cy="389301"/>
          </a:xfrm>
        </p:grpSpPr>
        <p:pic>
          <p:nvPicPr>
            <p:cNvPr id="185" name="Picture 184">
              <a:extLst>
                <a:ext uri="{FF2B5EF4-FFF2-40B4-BE49-F238E27FC236}">
                  <a16:creationId xmlns:a16="http://schemas.microsoft.com/office/drawing/2014/main" id="{5925DC91-6438-4A9F-972C-F07113227589}"/>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86" name="Group 185">
              <a:extLst>
                <a:ext uri="{FF2B5EF4-FFF2-40B4-BE49-F238E27FC236}">
                  <a16:creationId xmlns:a16="http://schemas.microsoft.com/office/drawing/2014/main" id="{DE1B2B89-7C71-44DF-B5E6-D2E9C43345F9}"/>
                </a:ext>
              </a:extLst>
            </p:cNvPr>
            <p:cNvGrpSpPr/>
            <p:nvPr/>
          </p:nvGrpSpPr>
          <p:grpSpPr>
            <a:xfrm>
              <a:off x="4723767" y="3080378"/>
              <a:ext cx="439858" cy="389301"/>
              <a:chOff x="3131835" y="4047725"/>
              <a:chExt cx="439858" cy="389301"/>
            </a:xfrm>
          </p:grpSpPr>
          <p:grpSp>
            <p:nvGrpSpPr>
              <p:cNvPr id="187" name="Group 186">
                <a:extLst>
                  <a:ext uri="{FF2B5EF4-FFF2-40B4-BE49-F238E27FC236}">
                    <a16:creationId xmlns:a16="http://schemas.microsoft.com/office/drawing/2014/main" id="{C7C64AB5-7137-483C-B614-9C6B6148BD32}"/>
                  </a:ext>
                </a:extLst>
              </p:cNvPr>
              <p:cNvGrpSpPr/>
              <p:nvPr/>
            </p:nvGrpSpPr>
            <p:grpSpPr>
              <a:xfrm>
                <a:off x="3131835" y="4047725"/>
                <a:ext cx="182560" cy="348911"/>
                <a:chOff x="2136298" y="4226790"/>
                <a:chExt cx="196678" cy="375893"/>
              </a:xfrm>
            </p:grpSpPr>
            <p:sp>
              <p:nvSpPr>
                <p:cNvPr id="192" name="Rectangle 191">
                  <a:extLst>
                    <a:ext uri="{FF2B5EF4-FFF2-40B4-BE49-F238E27FC236}">
                      <a16:creationId xmlns:a16="http://schemas.microsoft.com/office/drawing/2014/main" id="{BAF05921-F1C5-4DDB-A79C-1E06471C43F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server">
                  <a:extLst>
                    <a:ext uri="{FF2B5EF4-FFF2-40B4-BE49-F238E27FC236}">
                      <a16:creationId xmlns:a16="http://schemas.microsoft.com/office/drawing/2014/main" id="{CE10DF8A-AF6F-4E96-AC1D-874450D850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88" name="Oval 187">
                <a:extLst>
                  <a:ext uri="{FF2B5EF4-FFF2-40B4-BE49-F238E27FC236}">
                    <a16:creationId xmlns:a16="http://schemas.microsoft.com/office/drawing/2014/main" id="{256B6316-5E2F-40A8-B330-569F7647DDA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Picture 189">
                <a:extLst>
                  <a:ext uri="{FF2B5EF4-FFF2-40B4-BE49-F238E27FC236}">
                    <a16:creationId xmlns:a16="http://schemas.microsoft.com/office/drawing/2014/main" id="{6293889A-7C51-4033-99F0-BCA6BE052714}"/>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91" name="Freeform 6">
                <a:extLst>
                  <a:ext uri="{FF2B5EF4-FFF2-40B4-BE49-F238E27FC236}">
                    <a16:creationId xmlns:a16="http://schemas.microsoft.com/office/drawing/2014/main" id="{2CFEEFE3-4111-4D86-9728-B8CDB35043C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94" name="Laptop_E770">
            <a:extLst>
              <a:ext uri="{FF2B5EF4-FFF2-40B4-BE49-F238E27FC236}">
                <a16:creationId xmlns:a16="http://schemas.microsoft.com/office/drawing/2014/main" id="{A38ED2BF-56B1-4DD3-80E1-869B34E89BD7}"/>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1CB16D7-DA85-4241-B8AB-6249E09A4B9A}"/>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221" name="!! Graphic 314">
            <a:extLst>
              <a:ext uri="{FF2B5EF4-FFF2-40B4-BE49-F238E27FC236}">
                <a16:creationId xmlns:a16="http://schemas.microsoft.com/office/drawing/2014/main" id="{232EDAAB-76AB-4010-8C3F-5D5EBE65A2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57" name="Group 56">
            <a:extLst>
              <a:ext uri="{FF2B5EF4-FFF2-40B4-BE49-F238E27FC236}">
                <a16:creationId xmlns:a16="http://schemas.microsoft.com/office/drawing/2014/main" id="{DF2879B2-3939-401D-B188-B6E2F3A34189}"/>
              </a:ext>
            </a:extLst>
          </p:cNvPr>
          <p:cNvGrpSpPr/>
          <p:nvPr/>
        </p:nvGrpSpPr>
        <p:grpSpPr>
          <a:xfrm>
            <a:off x="6408523" y="3546235"/>
            <a:ext cx="295325" cy="292724"/>
            <a:chOff x="6010880" y="3528401"/>
            <a:chExt cx="295325" cy="292724"/>
          </a:xfrm>
        </p:grpSpPr>
        <p:sp>
          <p:nvSpPr>
            <p:cNvPr id="271" name="Oval 270">
              <a:extLst>
                <a:ext uri="{FF2B5EF4-FFF2-40B4-BE49-F238E27FC236}">
                  <a16:creationId xmlns:a16="http://schemas.microsoft.com/office/drawing/2014/main" id="{2E33734D-113D-4764-A944-AE117B93CAC0}"/>
                </a:ext>
              </a:extLst>
            </p:cNvPr>
            <p:cNvSpPr/>
            <p:nvPr/>
          </p:nvSpPr>
          <p:spPr bwMode="auto">
            <a:xfrm>
              <a:off x="6010880" y="3528401"/>
              <a:ext cx="295325" cy="29272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magnify" title="Icon of a magnifying glass">
              <a:extLst>
                <a:ext uri="{FF2B5EF4-FFF2-40B4-BE49-F238E27FC236}">
                  <a16:creationId xmlns:a16="http://schemas.microsoft.com/office/drawing/2014/main" id="{61C26BC9-4B3F-4414-96D7-84085B4372A3}"/>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accent6"/>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3C46A7F-94FE-42CA-A738-85BEB10BFE11}"/>
              </a:ext>
            </a:extLst>
          </p:cNvPr>
          <p:cNvGrpSpPr/>
          <p:nvPr/>
        </p:nvGrpSpPr>
        <p:grpSpPr>
          <a:xfrm>
            <a:off x="5988715" y="3546643"/>
            <a:ext cx="295325" cy="292724"/>
            <a:chOff x="6330603" y="3802299"/>
            <a:chExt cx="295325" cy="292724"/>
          </a:xfrm>
        </p:grpSpPr>
        <p:sp>
          <p:nvSpPr>
            <p:cNvPr id="275" name="Oval 274">
              <a:extLst>
                <a:ext uri="{FF2B5EF4-FFF2-40B4-BE49-F238E27FC236}">
                  <a16:creationId xmlns:a16="http://schemas.microsoft.com/office/drawing/2014/main" id="{4E3E1E2E-8056-4AD4-9AE9-1033B0CBA2C6}"/>
                </a:ext>
              </a:extLst>
            </p:cNvPr>
            <p:cNvSpPr/>
            <p:nvPr/>
          </p:nvSpPr>
          <p:spPr bwMode="auto">
            <a:xfrm>
              <a:off x="6330603" y="3802299"/>
              <a:ext cx="295325" cy="29272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shield_3" title="Icon of a shield with an exclamation point inside">
              <a:extLst>
                <a:ext uri="{FF2B5EF4-FFF2-40B4-BE49-F238E27FC236}">
                  <a16:creationId xmlns:a16="http://schemas.microsoft.com/office/drawing/2014/main" id="{6BC8B01C-D41C-4050-8B53-B12DE785403C}"/>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6" name="!! Graphic 314">
            <a:extLst>
              <a:ext uri="{FF2B5EF4-FFF2-40B4-BE49-F238E27FC236}">
                <a16:creationId xmlns:a16="http://schemas.microsoft.com/office/drawing/2014/main" id="{BD9DC2A1-A705-447F-B91C-CF1E8A838F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276" name="!! Graphic 314">
            <a:extLst>
              <a:ext uri="{FF2B5EF4-FFF2-40B4-BE49-F238E27FC236}">
                <a16:creationId xmlns:a16="http://schemas.microsoft.com/office/drawing/2014/main" id="{E5195E56-52E0-4152-8DEC-6BFDC103065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62" name="Connector: Elbow 61">
            <a:extLst>
              <a:ext uri="{FF2B5EF4-FFF2-40B4-BE49-F238E27FC236}">
                <a16:creationId xmlns:a16="http://schemas.microsoft.com/office/drawing/2014/main" id="{1D7917DF-3B81-41BC-90C5-68B2EA5090D4}"/>
              </a:ext>
            </a:extLst>
          </p:cNvPr>
          <p:cNvCxnSpPr>
            <a:stCxn id="388" idx="3"/>
            <a:endCxn id="51"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8" name="Connector: Elbow 447">
            <a:extLst>
              <a:ext uri="{FF2B5EF4-FFF2-40B4-BE49-F238E27FC236}">
                <a16:creationId xmlns:a16="http://schemas.microsoft.com/office/drawing/2014/main" id="{E2D062A8-2A25-47C2-985B-D8E02C092B5A}"/>
              </a:ext>
            </a:extLst>
          </p:cNvPr>
          <p:cNvCxnSpPr>
            <a:stCxn id="45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Connector: Elbow 449">
            <a:extLst>
              <a:ext uri="{FF2B5EF4-FFF2-40B4-BE49-F238E27FC236}">
                <a16:creationId xmlns:a16="http://schemas.microsoft.com/office/drawing/2014/main" id="{95F88668-7E1A-4696-83FA-0507F4E103CC}"/>
              </a:ext>
            </a:extLst>
          </p:cNvPr>
          <p:cNvCxnSpPr>
            <a:cxnSpLocks/>
            <a:stCxn id="454" idx="3"/>
          </p:cNvCxnSpPr>
          <p:nvPr/>
        </p:nvCxnSpPr>
        <p:spPr>
          <a:xfrm flipV="1">
            <a:off x="2893875" y="4749800"/>
            <a:ext cx="2329000" cy="969673"/>
          </a:xfrm>
          <a:prstGeom prst="bentConnector3">
            <a:avLst>
              <a:gd name="adj1" fmla="val 52318"/>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7" name="Connector: Elbow 456">
            <a:extLst>
              <a:ext uri="{FF2B5EF4-FFF2-40B4-BE49-F238E27FC236}">
                <a16:creationId xmlns:a16="http://schemas.microsoft.com/office/drawing/2014/main" id="{9DE12865-B8A0-44F6-A8F4-6B4DF3B38E5C}"/>
              </a:ext>
            </a:extLst>
          </p:cNvPr>
          <p:cNvCxnSpPr>
            <a:cxnSpLocks/>
            <a:stCxn id="51" idx="6"/>
            <a:endCxn id="324"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peech Bubble: Rectangle 4">
            <a:extLst>
              <a:ext uri="{FF2B5EF4-FFF2-40B4-BE49-F238E27FC236}">
                <a16:creationId xmlns:a16="http://schemas.microsoft.com/office/drawing/2014/main" id="{21F9554C-0E5E-4A5C-B746-FA63988F91C1}"/>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2050" name="Picture 2" descr="See the source image">
            <a:extLst>
              <a:ext uri="{FF2B5EF4-FFF2-40B4-BE49-F238E27FC236}">
                <a16:creationId xmlns:a16="http://schemas.microsoft.com/office/drawing/2014/main" id="{C16BFC3B-E9B6-4E9F-8B45-FE8D6D08BF5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6BEF598-64AE-4086-93DB-4FDF4386AEC6}"/>
              </a:ext>
            </a:extLst>
          </p:cNvPr>
          <p:cNvGrpSpPr/>
          <p:nvPr/>
        </p:nvGrpSpPr>
        <p:grpSpPr>
          <a:xfrm>
            <a:off x="1420540" y="3972866"/>
            <a:ext cx="255028" cy="264343"/>
            <a:chOff x="773672" y="1208899"/>
            <a:chExt cx="432392" cy="448186"/>
          </a:xfrm>
        </p:grpSpPr>
        <p:sp>
          <p:nvSpPr>
            <p:cNvPr id="461" name="people_4" title="Icon of a person">
              <a:extLst>
                <a:ext uri="{FF2B5EF4-FFF2-40B4-BE49-F238E27FC236}">
                  <a16:creationId xmlns:a16="http://schemas.microsoft.com/office/drawing/2014/main" id="{93B6C709-013E-47E1-9BB5-B0EED36E41DA}"/>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EC114FF7-A30C-4F65-AE01-302C46D6A9DE}"/>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Lock" title="Icon of a padlock">
              <a:extLst>
                <a:ext uri="{FF2B5EF4-FFF2-40B4-BE49-F238E27FC236}">
                  <a16:creationId xmlns:a16="http://schemas.microsoft.com/office/drawing/2014/main" id="{5F4AF727-E14A-40C1-B01E-A8D34FBDC047}"/>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boy" title="Icon of a man">
            <a:extLst>
              <a:ext uri="{FF2B5EF4-FFF2-40B4-BE49-F238E27FC236}">
                <a16:creationId xmlns:a16="http://schemas.microsoft.com/office/drawing/2014/main" id="{5CC8D5C6-FDCB-4D60-830E-570B82761D34}"/>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people_4" title="Icon of a person">
            <a:extLst>
              <a:ext uri="{FF2B5EF4-FFF2-40B4-BE49-F238E27FC236}">
                <a16:creationId xmlns:a16="http://schemas.microsoft.com/office/drawing/2014/main" id="{E5CA1526-05A0-43A4-8ACD-3591C38CBA2B}"/>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 name="people_7" title="Icon of two people">
            <a:extLst>
              <a:ext uri="{FF2B5EF4-FFF2-40B4-BE49-F238E27FC236}">
                <a16:creationId xmlns:a16="http://schemas.microsoft.com/office/drawing/2014/main" id="{5CF42E52-1918-405A-A122-699D54A068D2}"/>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6DDB49A8-1247-4831-8C73-AF475BCB36C3}"/>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272" name="Rectangle 271">
            <a:extLst>
              <a:ext uri="{FF2B5EF4-FFF2-40B4-BE49-F238E27FC236}">
                <a16:creationId xmlns:a16="http://schemas.microsoft.com/office/drawing/2014/main" id="{2E610103-762D-4A14-B630-0C1E6A1274B7}"/>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274" name="Rectangle 273">
            <a:extLst>
              <a:ext uri="{FF2B5EF4-FFF2-40B4-BE49-F238E27FC236}">
                <a16:creationId xmlns:a16="http://schemas.microsoft.com/office/drawing/2014/main" id="{DE5CB0E6-5EB5-4F8E-A430-07287DE260DC}"/>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277" name="Rectangle 276">
            <a:extLst>
              <a:ext uri="{FF2B5EF4-FFF2-40B4-BE49-F238E27FC236}">
                <a16:creationId xmlns:a16="http://schemas.microsoft.com/office/drawing/2014/main" id="{47629EC3-3935-4C13-9A21-499F2B6297A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280" name="TextBox 279">
            <a:extLst>
              <a:ext uri="{FF2B5EF4-FFF2-40B4-BE49-F238E27FC236}">
                <a16:creationId xmlns:a16="http://schemas.microsoft.com/office/drawing/2014/main" id="{A1CF5E9B-37CE-4D35-BCD5-F4FEC8BE51CB}"/>
              </a:ext>
            </a:extLst>
          </p:cNvPr>
          <p:cNvSpPr txBox="1"/>
          <p:nvPr/>
        </p:nvSpPr>
        <p:spPr>
          <a:xfrm>
            <a:off x="5329375" y="4006911"/>
            <a:ext cx="177412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Adaptive Access Control</a:t>
            </a:r>
          </a:p>
        </p:txBody>
      </p:sp>
      <p:grpSp>
        <p:nvGrpSpPr>
          <p:cNvPr id="164" name="Group 163">
            <a:extLst>
              <a:ext uri="{FF2B5EF4-FFF2-40B4-BE49-F238E27FC236}">
                <a16:creationId xmlns:a16="http://schemas.microsoft.com/office/drawing/2014/main" id="{48AFB857-37C7-4EF0-870B-F3DC82F9AF4B}"/>
              </a:ext>
            </a:extLst>
          </p:cNvPr>
          <p:cNvGrpSpPr/>
          <p:nvPr/>
        </p:nvGrpSpPr>
        <p:grpSpPr>
          <a:xfrm>
            <a:off x="9731674" y="3989575"/>
            <a:ext cx="426956" cy="327217"/>
            <a:chOff x="7398246" y="1610486"/>
            <a:chExt cx="498447" cy="382007"/>
          </a:xfrm>
        </p:grpSpPr>
        <p:sp>
          <p:nvSpPr>
            <p:cNvPr id="165" name="monitor">
              <a:extLst>
                <a:ext uri="{FF2B5EF4-FFF2-40B4-BE49-F238E27FC236}">
                  <a16:creationId xmlns:a16="http://schemas.microsoft.com/office/drawing/2014/main" id="{EC53B7DF-B26B-4F6B-B6BB-B9D48BA908B7}"/>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Rectangle 165">
              <a:extLst>
                <a:ext uri="{FF2B5EF4-FFF2-40B4-BE49-F238E27FC236}">
                  <a16:creationId xmlns:a16="http://schemas.microsoft.com/office/drawing/2014/main" id="{8D557B83-201C-44D5-8EC2-ED8028078B00}"/>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1">
              <a:extLst>
                <a:ext uri="{FF2B5EF4-FFF2-40B4-BE49-F238E27FC236}">
                  <a16:creationId xmlns:a16="http://schemas.microsoft.com/office/drawing/2014/main" id="{C894B7BE-6832-431F-BECF-69EAE7A5BF79}"/>
                </a:ext>
              </a:extLst>
            </p:cNvPr>
            <p:cNvGrpSpPr>
              <a:grpSpLocks noChangeAspect="1"/>
            </p:cNvGrpSpPr>
            <p:nvPr/>
          </p:nvGrpSpPr>
          <p:grpSpPr bwMode="auto">
            <a:xfrm>
              <a:off x="7581678" y="1714920"/>
              <a:ext cx="111860" cy="111860"/>
              <a:chOff x="5664" y="1835"/>
              <a:chExt cx="73" cy="73"/>
            </a:xfrm>
            <a:solidFill>
              <a:srgbClr val="FFFFFF"/>
            </a:solidFill>
          </p:grpSpPr>
          <p:sp>
            <p:nvSpPr>
              <p:cNvPr id="168" name="Freeform 12">
                <a:extLst>
                  <a:ext uri="{FF2B5EF4-FFF2-40B4-BE49-F238E27FC236}">
                    <a16:creationId xmlns:a16="http://schemas.microsoft.com/office/drawing/2014/main" id="{719DE667-C45A-4548-BBAA-0596FBDC03EC}"/>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7A40BA85-09D9-4032-A920-E969B0F745A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14">
                <a:extLst>
                  <a:ext uri="{FF2B5EF4-FFF2-40B4-BE49-F238E27FC236}">
                    <a16:creationId xmlns:a16="http://schemas.microsoft.com/office/drawing/2014/main" id="{F12C5B16-DC66-49E3-8D62-4882A2778261}"/>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7" name="Freeform 15">
                <a:extLst>
                  <a:ext uri="{FF2B5EF4-FFF2-40B4-BE49-F238E27FC236}">
                    <a16:creationId xmlns:a16="http://schemas.microsoft.com/office/drawing/2014/main" id="{45A7FF4F-7733-48B5-B70C-E22FFD6F9EE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43" name="people_4" title="Icon of a person">
            <a:extLst>
              <a:ext uri="{FF2B5EF4-FFF2-40B4-BE49-F238E27FC236}">
                <a16:creationId xmlns:a16="http://schemas.microsoft.com/office/drawing/2014/main" id="{96B483FC-D4D3-41B8-A19D-0DA0669A611B}"/>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7" name="Graphic 6" descr="Question Mark">
            <a:extLst>
              <a:ext uri="{FF2B5EF4-FFF2-40B4-BE49-F238E27FC236}">
                <a16:creationId xmlns:a16="http://schemas.microsoft.com/office/drawing/2014/main" id="{3932C610-ADF7-4FAF-B139-C8200380636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150" name="Rectangle: Rounded Corners 149">
            <a:extLst>
              <a:ext uri="{FF2B5EF4-FFF2-40B4-BE49-F238E27FC236}">
                <a16:creationId xmlns:a16="http://schemas.microsoft.com/office/drawing/2014/main" id="{733474F0-E138-406D-9317-5DA62194B467}"/>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151" name="Rectangle: Rounded Corners 150">
            <a:extLst>
              <a:ext uri="{FF2B5EF4-FFF2-40B4-BE49-F238E27FC236}">
                <a16:creationId xmlns:a16="http://schemas.microsoft.com/office/drawing/2014/main" id="{4EF357CB-3108-4028-BFF8-8238D284F6A8}"/>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152" name="Rectangle: Rounded Corners 151">
            <a:extLst>
              <a:ext uri="{FF2B5EF4-FFF2-40B4-BE49-F238E27FC236}">
                <a16:creationId xmlns:a16="http://schemas.microsoft.com/office/drawing/2014/main" id="{B6B81A4D-7DAE-46E9-AA7B-16450704775B}"/>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162" name="!! Graphic 315">
            <a:extLst>
              <a:ext uri="{FF2B5EF4-FFF2-40B4-BE49-F238E27FC236}">
                <a16:creationId xmlns:a16="http://schemas.microsoft.com/office/drawing/2014/main" id="{0BA2526C-6584-41FC-8F87-22327657E9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2422736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9152-8AF6-4078-BECA-A861EB114A6B}"/>
              </a:ext>
            </a:extLst>
          </p:cNvPr>
          <p:cNvSpPr>
            <a:spLocks noGrp="1"/>
          </p:cNvSpPr>
          <p:nvPr>
            <p:ph type="title"/>
          </p:nvPr>
        </p:nvSpPr>
        <p:spPr>
          <a:xfrm>
            <a:off x="588263" y="457200"/>
            <a:ext cx="11018520" cy="1415772"/>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Isolation is a lifetime commitment</a:t>
            </a:r>
            <a:br>
              <a:rPr kumimoji="0" lang="en-US" sz="3600" b="1" i="0" u="none" strike="noStrike" kern="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Avoid “firewall and forget” approach that creates false sense of security</a:t>
            </a:r>
            <a:br>
              <a:rPr kumimoji="0" lang="en-US" sz="1800" b="0" i="0" u="none" strike="noStrike" kern="0" cap="none" spc="0" normalizeH="0" baseline="0" noProof="0">
                <a:ln>
                  <a:noFill/>
                </a:ln>
                <a:solidFill>
                  <a:sysClr val="windowText" lastClr="000000"/>
                </a:solidFill>
                <a:effectLst/>
                <a:uLnTx/>
                <a:uFillTx/>
                <a:latin typeface="Arial" panose="020B0604020202020204"/>
                <a:ea typeface="+mn-ea"/>
                <a:cs typeface="+mn-cs"/>
              </a:rPr>
            </a:br>
            <a:endParaRPr lang="en-US"/>
          </a:p>
        </p:txBody>
      </p:sp>
      <p:sp>
        <p:nvSpPr>
          <p:cNvPr id="4" name="Flowchart: Alternate Process 3">
            <a:extLst>
              <a:ext uri="{FF2B5EF4-FFF2-40B4-BE49-F238E27FC236}">
                <a16:creationId xmlns:a16="http://schemas.microsoft.com/office/drawing/2014/main" id="{21D9EDC3-539D-4902-88F4-5EED75207B18}"/>
              </a:ext>
            </a:extLst>
          </p:cNvPr>
          <p:cNvSpPr/>
          <p:nvPr/>
        </p:nvSpPr>
        <p:spPr bwMode="auto">
          <a:xfrm>
            <a:off x="3907292" y="3279816"/>
            <a:ext cx="3986212" cy="1634480"/>
          </a:xfrm>
          <a:prstGeom prst="flowChartAlternateProcess">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err="1">
              <a:ln>
                <a:noFill/>
              </a:ln>
              <a:solidFill>
                <a:srgbClr val="1A1A1A"/>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6EDA2A49-34BC-405A-82E7-2E689268E1BD}"/>
              </a:ext>
            </a:extLst>
          </p:cNvPr>
          <p:cNvGrpSpPr/>
          <p:nvPr/>
        </p:nvGrpSpPr>
        <p:grpSpPr>
          <a:xfrm>
            <a:off x="4321220" y="3837617"/>
            <a:ext cx="3166731" cy="707886"/>
            <a:chOff x="8413888" y="3266017"/>
            <a:chExt cx="3166731" cy="707886"/>
          </a:xfrm>
        </p:grpSpPr>
        <p:sp>
          <p:nvSpPr>
            <p:cNvPr id="26" name="TextBox 25">
              <a:extLst>
                <a:ext uri="{FF2B5EF4-FFF2-40B4-BE49-F238E27FC236}">
                  <a16:creationId xmlns:a16="http://schemas.microsoft.com/office/drawing/2014/main" id="{54F5D86F-342A-4911-AE1E-85FF5953BC6C}"/>
                </a:ext>
              </a:extLst>
            </p:cNvPr>
            <p:cNvSpPr txBox="1"/>
            <p:nvPr/>
          </p:nvSpPr>
          <p:spPr>
            <a:xfrm>
              <a:off x="9087501" y="3266017"/>
              <a:ext cx="2493118" cy="7078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High Value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Difficult or impossible to meet </a:t>
              </a:r>
              <a:b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current security standards</a:t>
              </a:r>
            </a:p>
          </p:txBody>
        </p:sp>
        <p:sp>
          <p:nvSpPr>
            <p:cNvPr id="27" name="Oval 26">
              <a:extLst>
                <a:ext uri="{FF2B5EF4-FFF2-40B4-BE49-F238E27FC236}">
                  <a16:creationId xmlns:a16="http://schemas.microsoft.com/office/drawing/2014/main" id="{78EE314F-31C6-441B-8647-B6C5FD9B1B3E}"/>
                </a:ext>
              </a:extLst>
            </p:cNvPr>
            <p:cNvSpPr/>
            <p:nvPr/>
          </p:nvSpPr>
          <p:spPr bwMode="auto">
            <a:xfrm>
              <a:off x="8413888" y="3345091"/>
              <a:ext cx="480624" cy="480624"/>
            </a:xfrm>
            <a:prstGeom prst="ellipse">
              <a:avLst/>
            </a:prstGeom>
            <a:solidFill>
              <a:schemeClr val="bg1"/>
            </a:solidFill>
            <a:ln>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8" name="Graphic 27" descr="Gold bars">
            <a:extLst>
              <a:ext uri="{FF2B5EF4-FFF2-40B4-BE49-F238E27FC236}">
                <a16:creationId xmlns:a16="http://schemas.microsoft.com/office/drawing/2014/main" id="{411C5288-0326-43E8-A39F-B64AA61E9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81160" y="3960736"/>
            <a:ext cx="377502" cy="377502"/>
          </a:xfrm>
          <a:prstGeom prst="rect">
            <a:avLst/>
          </a:prstGeom>
        </p:spPr>
      </p:pic>
      <p:sp>
        <p:nvSpPr>
          <p:cNvPr id="6" name="Rectangle: Top Corners Rounded 5">
            <a:extLst>
              <a:ext uri="{FF2B5EF4-FFF2-40B4-BE49-F238E27FC236}">
                <a16:creationId xmlns:a16="http://schemas.microsoft.com/office/drawing/2014/main" id="{1754077A-909B-498B-826C-DF5C79102F85}"/>
              </a:ext>
            </a:extLst>
          </p:cNvPr>
          <p:cNvSpPr/>
          <p:nvPr/>
        </p:nvSpPr>
        <p:spPr bwMode="auto">
          <a:xfrm>
            <a:off x="3907292" y="3296745"/>
            <a:ext cx="3986212" cy="425046"/>
          </a:xfrm>
          <a:prstGeom prst="round2SameRect">
            <a:avLst>
              <a:gd name="adj1" fmla="val 50000"/>
              <a:gd name="adj2" fmla="val 0"/>
            </a:avLst>
          </a:prstGeom>
          <a:solidFill>
            <a:schemeClr val="accent1"/>
          </a:solidFill>
        </p:spPr>
        <p:txBody>
          <a:bodyPr wrap="square" t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Isolated Environment</a:t>
            </a:r>
            <a:endParaRPr kumimoji="0" lang="en-US" sz="20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12EAD6C2-8525-4E0F-8FB5-2606F0D32778}"/>
              </a:ext>
            </a:extLst>
          </p:cNvPr>
          <p:cNvSpPr/>
          <p:nvPr/>
        </p:nvSpPr>
        <p:spPr bwMode="auto">
          <a:xfrm>
            <a:off x="218436" y="3659238"/>
            <a:ext cx="3559013"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People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Train all stakeholders (employees, vendors, etc.) on isolation strategy and their role in it</a:t>
            </a:r>
          </a:p>
        </p:txBody>
      </p:sp>
      <p:sp>
        <p:nvSpPr>
          <p:cNvPr id="12" name="Rectangle 11">
            <a:extLst>
              <a:ext uri="{FF2B5EF4-FFF2-40B4-BE49-F238E27FC236}">
                <a16:creationId xmlns:a16="http://schemas.microsoft.com/office/drawing/2014/main" id="{406D5E56-34BD-4877-BA3D-651B4E79D666}"/>
              </a:ext>
            </a:extLst>
          </p:cNvPr>
          <p:cNvSpPr/>
          <p:nvPr/>
        </p:nvSpPr>
        <p:spPr bwMode="auto">
          <a:xfrm>
            <a:off x="4080659" y="5144855"/>
            <a:ext cx="3639476" cy="1067941"/>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Process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Establish, monitor and update policy, business process, and technical procedures. </a:t>
            </a:r>
          </a:p>
        </p:txBody>
      </p:sp>
      <p:sp>
        <p:nvSpPr>
          <p:cNvPr id="13" name="Rectangle 12">
            <a:extLst>
              <a:ext uri="{FF2B5EF4-FFF2-40B4-BE49-F238E27FC236}">
                <a16:creationId xmlns:a16="http://schemas.microsoft.com/office/drawing/2014/main" id="{E828A289-46CA-4764-874C-00534345D327}"/>
              </a:ext>
            </a:extLst>
          </p:cNvPr>
          <p:cNvSpPr/>
          <p:nvPr/>
        </p:nvSpPr>
        <p:spPr bwMode="auto">
          <a:xfrm>
            <a:off x="8060628" y="3659238"/>
            <a:ext cx="3775587"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Technology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 Block unauthorized communications, detect threats, and harden bridging/transit devices. </a:t>
            </a:r>
          </a:p>
        </p:txBody>
      </p:sp>
      <p:grpSp>
        <p:nvGrpSpPr>
          <p:cNvPr id="39" name="Group 38">
            <a:extLst>
              <a:ext uri="{FF2B5EF4-FFF2-40B4-BE49-F238E27FC236}">
                <a16:creationId xmlns:a16="http://schemas.microsoft.com/office/drawing/2014/main" id="{BE985580-594B-4B2E-B6EC-9275E7C5E04F}"/>
              </a:ext>
            </a:extLst>
          </p:cNvPr>
          <p:cNvGrpSpPr/>
          <p:nvPr/>
        </p:nvGrpSpPr>
        <p:grpSpPr>
          <a:xfrm>
            <a:off x="5624956" y="4681126"/>
            <a:ext cx="550884" cy="550884"/>
            <a:chOff x="389367" y="3485076"/>
            <a:chExt cx="770152" cy="770152"/>
          </a:xfrm>
        </p:grpSpPr>
        <p:sp>
          <p:nvSpPr>
            <p:cNvPr id="40" name="Oval 39">
              <a:extLst>
                <a:ext uri="{FF2B5EF4-FFF2-40B4-BE49-F238E27FC236}">
                  <a16:creationId xmlns:a16="http://schemas.microsoft.com/office/drawing/2014/main" id="{3B5E6C53-7E29-4E37-906F-67F7D8832532}"/>
                </a:ext>
              </a:extLst>
            </p:cNvPr>
            <p:cNvSpPr/>
            <p:nvPr/>
          </p:nvSpPr>
          <p:spPr bwMode="auto">
            <a:xfrm>
              <a:off x="389367" y="348507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1" name="arrow_11" title="Icon of a circle made of two curved arrows">
              <a:extLst>
                <a:ext uri="{FF2B5EF4-FFF2-40B4-BE49-F238E27FC236}">
                  <a16:creationId xmlns:a16="http://schemas.microsoft.com/office/drawing/2014/main" id="{F71B306E-C9EA-42EF-949A-4508A29E5FD5}"/>
                </a:ext>
              </a:extLst>
            </p:cNvPr>
            <p:cNvSpPr>
              <a:spLocks noChangeAspect="1" noEditPoints="1"/>
            </p:cNvSpPr>
            <p:nvPr/>
          </p:nvSpPr>
          <p:spPr bwMode="auto">
            <a:xfrm>
              <a:off x="599379" y="368727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6926B4A-B52E-47CC-9D3C-FF763CA751D8}"/>
              </a:ext>
            </a:extLst>
          </p:cNvPr>
          <p:cNvGrpSpPr/>
          <p:nvPr/>
        </p:nvGrpSpPr>
        <p:grpSpPr>
          <a:xfrm>
            <a:off x="7687140" y="3974303"/>
            <a:ext cx="550884" cy="550884"/>
            <a:chOff x="59536" y="5291226"/>
            <a:chExt cx="770152" cy="770152"/>
          </a:xfrm>
        </p:grpSpPr>
        <p:sp>
          <p:nvSpPr>
            <p:cNvPr id="46" name="Oval 45">
              <a:extLst>
                <a:ext uri="{FF2B5EF4-FFF2-40B4-BE49-F238E27FC236}">
                  <a16:creationId xmlns:a16="http://schemas.microsoft.com/office/drawing/2014/main" id="{A8AD8BB8-AA88-48AA-80D7-AFFC3C509815}"/>
                </a:ext>
              </a:extLst>
            </p:cNvPr>
            <p:cNvSpPr/>
            <p:nvPr/>
          </p:nvSpPr>
          <p:spPr bwMode="auto">
            <a:xfrm>
              <a:off x="59536" y="529122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7" name="Processing_E9F5" title="Icon of two interlocked gears">
              <a:extLst>
                <a:ext uri="{FF2B5EF4-FFF2-40B4-BE49-F238E27FC236}">
                  <a16:creationId xmlns:a16="http://schemas.microsoft.com/office/drawing/2014/main" id="{ED024D6F-8459-4F97-8D3F-9E6E1EF46EC3}"/>
                </a:ext>
              </a:extLst>
            </p:cNvPr>
            <p:cNvSpPr>
              <a:spLocks noChangeAspect="1" noEditPoints="1"/>
            </p:cNvSpPr>
            <p:nvPr/>
          </p:nvSpPr>
          <p:spPr bwMode="auto">
            <a:xfrm>
              <a:off x="234631" y="549342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89A1B8B1-C118-4C57-9108-7E7B9BC16E29}"/>
              </a:ext>
            </a:extLst>
          </p:cNvPr>
          <p:cNvGrpSpPr/>
          <p:nvPr/>
        </p:nvGrpSpPr>
        <p:grpSpPr>
          <a:xfrm>
            <a:off x="3603211" y="3974303"/>
            <a:ext cx="550884" cy="550884"/>
            <a:chOff x="-387105" y="1819615"/>
            <a:chExt cx="770152" cy="770152"/>
          </a:xfrm>
        </p:grpSpPr>
        <p:sp>
          <p:nvSpPr>
            <p:cNvPr id="43" name="Oval 42">
              <a:extLst>
                <a:ext uri="{FF2B5EF4-FFF2-40B4-BE49-F238E27FC236}">
                  <a16:creationId xmlns:a16="http://schemas.microsoft.com/office/drawing/2014/main" id="{867BF96F-1793-4BC3-AC8C-6FE3A32B9C4D}"/>
                </a:ext>
              </a:extLst>
            </p:cNvPr>
            <p:cNvSpPr/>
            <p:nvPr/>
          </p:nvSpPr>
          <p:spPr bwMode="auto">
            <a:xfrm>
              <a:off x="-387105" y="1819615"/>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44" name="people_4" title="Icon of a person">
              <a:extLst>
                <a:ext uri="{FF2B5EF4-FFF2-40B4-BE49-F238E27FC236}">
                  <a16:creationId xmlns:a16="http://schemas.microsoft.com/office/drawing/2014/main" id="{B4DB8D74-4A7A-4690-841C-44FF606F17B1}"/>
                </a:ext>
              </a:extLst>
            </p:cNvPr>
            <p:cNvSpPr>
              <a:spLocks noChangeAspect="1" noEditPoints="1"/>
            </p:cNvSpPr>
            <p:nvPr/>
          </p:nvSpPr>
          <p:spPr bwMode="auto">
            <a:xfrm>
              <a:off x="-165610" y="1995178"/>
              <a:ext cx="327161" cy="3657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E099A9CC-2F95-41A5-864C-5C1CD8E2A2F5}"/>
              </a:ext>
            </a:extLst>
          </p:cNvPr>
          <p:cNvSpPr/>
          <p:nvPr/>
        </p:nvSpPr>
        <p:spPr bwMode="auto">
          <a:xfrm>
            <a:off x="1997942" y="2063761"/>
            <a:ext cx="7982880" cy="925206"/>
          </a:xfrm>
          <a:prstGeom prst="rect">
            <a:avLst/>
          </a:prstGeom>
          <a:solidFill>
            <a:srgbClr val="D1EBF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0078D4"/>
                </a:solidFill>
                <a:latin typeface="Segoe UI Semibold" panose="020B0702040204020203" pitchFamily="34" charset="0"/>
                <a:cs typeface="Segoe UI Semibold" panose="020B0702040204020203" pitchFamily="34" charset="0"/>
              </a:rPr>
              <a:t>Effective implementation requires </a:t>
            </a:r>
            <a:r>
              <a:rPr lang="en-US" sz="2000" b="1" u="sng">
                <a:solidFill>
                  <a:srgbClr val="0078D4"/>
                </a:solidFill>
                <a:latin typeface="Segoe UI" panose="020B0502040204020203" pitchFamily="34" charset="0"/>
                <a:cs typeface="Segoe UI" panose="020B0502040204020203" pitchFamily="34" charset="0"/>
              </a:rPr>
              <a:t>completeness and consistency</a:t>
            </a:r>
            <a:r>
              <a:rPr lang="en-US" sz="2000" b="1">
                <a:solidFill>
                  <a:srgbClr val="0078D4"/>
                </a:solidFill>
                <a:latin typeface="Segoe UI" panose="020B0502040204020203" pitchFamily="34" charset="0"/>
                <a:cs typeface="Segoe UI" panose="020B0502040204020203" pitchFamily="34" charset="0"/>
              </a:rPr>
              <a:t>. </a:t>
            </a:r>
          </a:p>
          <a:p>
            <a:pPr algn="ctr"/>
            <a:r>
              <a:rPr lang="en-US">
                <a:solidFill>
                  <a:srgbClr val="0078D4"/>
                </a:solidFill>
                <a:latin typeface="Segoe UI" panose="020B0502040204020203" pitchFamily="34" charset="0"/>
                <a:cs typeface="Segoe UI" panose="020B0502040204020203" pitchFamily="34" charset="0"/>
              </a:rPr>
              <a:t>Align business processes, people readiness, and all technical controls (network, identity, application, management tools, etc.)</a:t>
            </a:r>
          </a:p>
        </p:txBody>
      </p:sp>
    </p:spTree>
    <p:extLst>
      <p:ext uri="{BB962C8B-B14F-4D97-AF65-F5344CB8AC3E}">
        <p14:creationId xmlns:p14="http://schemas.microsoft.com/office/powerpoint/2010/main" val="22133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B7D995D-F30D-43E0-BA34-48286CF34DD1}"/>
              </a:ext>
            </a:extLst>
          </p:cNvPr>
          <p:cNvSpPr/>
          <p:nvPr/>
        </p:nvSpPr>
        <p:spPr bwMode="auto">
          <a:xfrm>
            <a:off x="6056251" y="3423078"/>
            <a:ext cx="2124065" cy="677216"/>
          </a:xfrm>
          <a:prstGeom prst="roundRect">
            <a:avLst>
              <a:gd name="adj" fmla="val 1770"/>
            </a:avLst>
          </a:prstGeom>
          <a:solidFill>
            <a:schemeClr val="accent1">
              <a:lumMod val="20000"/>
              <a:lumOff val="80000"/>
              <a:alpha val="26000"/>
            </a:schemeClr>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E01490F0-AFF4-43A5-9DB8-FDA7A6A667E1}"/>
              </a:ext>
            </a:extLst>
          </p:cNvPr>
          <p:cNvSpPr/>
          <p:nvPr/>
        </p:nvSpPr>
        <p:spPr bwMode="auto">
          <a:xfrm>
            <a:off x="7163550" y="5325485"/>
            <a:ext cx="2048166" cy="1330411"/>
          </a:xfrm>
          <a:prstGeom prst="rect">
            <a:avLst/>
          </a:prstGeom>
          <a:solidFill>
            <a:schemeClr val="bg1"/>
          </a:solidFill>
          <a:ln w="19050">
            <a:solidFill>
              <a:schemeClr val="tx1"/>
            </a:solidFill>
            <a:prstDash val="sysDash"/>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lvl="0" algn="ctr" defTabSz="914367">
              <a:spcBef>
                <a:spcPct val="0"/>
              </a:spcBef>
              <a:spcAft>
                <a:spcPts val="2353"/>
              </a:spcAft>
              <a:defRPr/>
            </a:pPr>
            <a:r>
              <a:rPr lang="en-US" sz="1200" b="1" kern="0" cap="all" spc="118">
                <a:ln w="3175">
                  <a:noFill/>
                </a:ln>
                <a:gradFill>
                  <a:gsLst>
                    <a:gs pos="0">
                      <a:srgbClr val="1A1A1A"/>
                    </a:gs>
                    <a:gs pos="100000">
                      <a:srgbClr val="1A1A1A"/>
                    </a:gs>
                  </a:gsLst>
                  <a:lin ang="5400000" scaled="1"/>
                </a:gradFill>
                <a:ea typeface="Segoe UI Black" pitchFamily="34"/>
              </a:rPr>
              <a:t>App Coverage</a:t>
            </a:r>
          </a:p>
        </p:txBody>
      </p:sp>
      <p:grpSp>
        <p:nvGrpSpPr>
          <p:cNvPr id="134" name="Group 133">
            <a:extLst>
              <a:ext uri="{FF2B5EF4-FFF2-40B4-BE49-F238E27FC236}">
                <a16:creationId xmlns:a16="http://schemas.microsoft.com/office/drawing/2014/main" id="{B8ADD27F-C1E2-4C8D-BC54-6B22E972AD02}"/>
              </a:ext>
            </a:extLst>
          </p:cNvPr>
          <p:cNvGrpSpPr/>
          <p:nvPr/>
        </p:nvGrpSpPr>
        <p:grpSpPr>
          <a:xfrm>
            <a:off x="5513783" y="3323664"/>
            <a:ext cx="1250630" cy="1490663"/>
            <a:chOff x="5042016" y="2730157"/>
            <a:chExt cx="1250630" cy="1490663"/>
          </a:xfrm>
        </p:grpSpPr>
        <p:grpSp>
          <p:nvGrpSpPr>
            <p:cNvPr id="5" name="Group 4">
              <a:extLst>
                <a:ext uri="{FF2B5EF4-FFF2-40B4-BE49-F238E27FC236}">
                  <a16:creationId xmlns:a16="http://schemas.microsoft.com/office/drawing/2014/main" id="{9971A1E8-EA66-4B03-BFF8-395CE17BB5FF}"/>
                </a:ext>
              </a:extLst>
            </p:cNvPr>
            <p:cNvGrpSpPr/>
            <p:nvPr/>
          </p:nvGrpSpPr>
          <p:grpSpPr>
            <a:xfrm flipH="1">
              <a:off x="5042016" y="3408987"/>
              <a:ext cx="1250630" cy="811833"/>
              <a:chOff x="6370475" y="3515707"/>
              <a:chExt cx="1250630" cy="811833"/>
            </a:xfrm>
          </p:grpSpPr>
          <p:grpSp>
            <p:nvGrpSpPr>
              <p:cNvPr id="87" name="Group 86">
                <a:extLst>
                  <a:ext uri="{FF2B5EF4-FFF2-40B4-BE49-F238E27FC236}">
                    <a16:creationId xmlns:a16="http://schemas.microsoft.com/office/drawing/2014/main" id="{08ED4C7E-99A5-4E90-B986-AC183BFE88D7}"/>
                  </a:ext>
                </a:extLst>
              </p:cNvPr>
              <p:cNvGrpSpPr/>
              <p:nvPr/>
            </p:nvGrpSpPr>
            <p:grpSpPr>
              <a:xfrm>
                <a:off x="6841145" y="3515707"/>
                <a:ext cx="779960" cy="615553"/>
                <a:chOff x="6283494" y="5594731"/>
                <a:chExt cx="779960" cy="615553"/>
              </a:xfrm>
            </p:grpSpPr>
            <p:sp>
              <p:nvSpPr>
                <p:cNvPr id="88" name="Rectangle 87">
                  <a:extLst>
                    <a:ext uri="{FF2B5EF4-FFF2-40B4-BE49-F238E27FC236}">
                      <a16:creationId xmlns:a16="http://schemas.microsoft.com/office/drawing/2014/main" id="{0B5B8404-1C32-4B04-A7FC-5905C3D5B2F2}"/>
                    </a:ext>
                  </a:extLst>
                </p:cNvPr>
                <p:cNvSpPr/>
                <p:nvPr/>
              </p:nvSpPr>
              <p:spPr bwMode="auto">
                <a:xfrm>
                  <a:off x="6283494"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BulletedList_E8FD" title="Icon of a bulleted list">
                  <a:extLst>
                    <a:ext uri="{FF2B5EF4-FFF2-40B4-BE49-F238E27FC236}">
                      <a16:creationId xmlns:a16="http://schemas.microsoft.com/office/drawing/2014/main" id="{08893FEC-4664-495E-8244-D3A40C236BEF}"/>
                    </a:ext>
                  </a:extLst>
                </p:cNvPr>
                <p:cNvSpPr>
                  <a:spLocks noChangeAspect="1" noEditPoints="1"/>
                </p:cNvSpPr>
                <p:nvPr/>
              </p:nvSpPr>
              <p:spPr bwMode="auto">
                <a:xfrm>
                  <a:off x="6444874"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A86C7D6-097A-4BED-A73C-2E655995EB8A}"/>
                  </a:ext>
                </a:extLst>
              </p:cNvPr>
              <p:cNvGrpSpPr/>
              <p:nvPr/>
            </p:nvGrpSpPr>
            <p:grpSpPr>
              <a:xfrm>
                <a:off x="6601265" y="3596318"/>
                <a:ext cx="779960" cy="615553"/>
                <a:chOff x="5809509" y="5594731"/>
                <a:chExt cx="779960" cy="615553"/>
              </a:xfrm>
            </p:grpSpPr>
            <p:sp>
              <p:nvSpPr>
                <p:cNvPr id="98" name="Rectangle 97">
                  <a:extLst>
                    <a:ext uri="{FF2B5EF4-FFF2-40B4-BE49-F238E27FC236}">
                      <a16:creationId xmlns:a16="http://schemas.microsoft.com/office/drawing/2014/main" id="{99E58F5F-A53A-4634-9ED9-F65BDF171AF1}"/>
                    </a:ext>
                  </a:extLst>
                </p:cNvPr>
                <p:cNvSpPr/>
                <p:nvPr/>
              </p:nvSpPr>
              <p:spPr bwMode="auto">
                <a:xfrm>
                  <a:off x="5809509"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BulletedList_E8FD" title="Icon of a bulleted list">
                  <a:extLst>
                    <a:ext uri="{FF2B5EF4-FFF2-40B4-BE49-F238E27FC236}">
                      <a16:creationId xmlns:a16="http://schemas.microsoft.com/office/drawing/2014/main" id="{5C99E297-A11B-4382-BCF3-D4A5968941A4}"/>
                    </a:ext>
                  </a:extLst>
                </p:cNvPr>
                <p:cNvSpPr>
                  <a:spLocks noChangeAspect="1" noEditPoints="1"/>
                </p:cNvSpPr>
                <p:nvPr/>
              </p:nvSpPr>
              <p:spPr bwMode="auto">
                <a:xfrm>
                  <a:off x="5970889"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44A6C02E-7528-4172-AFB2-DB1B5FB8D6DF}"/>
                  </a:ext>
                </a:extLst>
              </p:cNvPr>
              <p:cNvGrpSpPr/>
              <p:nvPr/>
            </p:nvGrpSpPr>
            <p:grpSpPr>
              <a:xfrm>
                <a:off x="6370475" y="3711987"/>
                <a:ext cx="779960" cy="615553"/>
                <a:chOff x="5316040" y="5594731"/>
                <a:chExt cx="779960" cy="615553"/>
              </a:xfrm>
            </p:grpSpPr>
            <p:sp>
              <p:nvSpPr>
                <p:cNvPr id="103" name="Rectangle 102">
                  <a:extLst>
                    <a:ext uri="{FF2B5EF4-FFF2-40B4-BE49-F238E27FC236}">
                      <a16:creationId xmlns:a16="http://schemas.microsoft.com/office/drawing/2014/main" id="{856620E4-D6FC-4D8D-8F30-AA494DC16BA3}"/>
                    </a:ext>
                  </a:extLst>
                </p:cNvPr>
                <p:cNvSpPr/>
                <p:nvPr/>
              </p:nvSpPr>
              <p:spPr bwMode="auto">
                <a:xfrm>
                  <a:off x="5316040" y="5594731"/>
                  <a:ext cx="779960" cy="615553"/>
                </a:xfrm>
                <a:prstGeom prst="rect">
                  <a:avLst/>
                </a:prstGeom>
                <a:solidFill>
                  <a:schemeClr val="bg1"/>
                </a:solid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BulletedList_E8FD" title="Icon of a bulleted list">
                  <a:extLst>
                    <a:ext uri="{FF2B5EF4-FFF2-40B4-BE49-F238E27FC236}">
                      <a16:creationId xmlns:a16="http://schemas.microsoft.com/office/drawing/2014/main" id="{5A879C32-A09E-415E-AD75-5FB3180A9D15}"/>
                    </a:ext>
                  </a:extLst>
                </p:cNvPr>
                <p:cNvSpPr>
                  <a:spLocks noChangeAspect="1" noEditPoints="1"/>
                </p:cNvSpPr>
                <p:nvPr/>
              </p:nvSpPr>
              <p:spPr bwMode="auto">
                <a:xfrm>
                  <a:off x="5477420" y="5773822"/>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A4CFDF0B-E509-40A3-910D-80DB0CF5AF44}"/>
                </a:ext>
              </a:extLst>
            </p:cNvPr>
            <p:cNvGrpSpPr/>
            <p:nvPr/>
          </p:nvGrpSpPr>
          <p:grpSpPr>
            <a:xfrm>
              <a:off x="5086771" y="2730157"/>
              <a:ext cx="878126" cy="878126"/>
              <a:chOff x="6622657" y="3104810"/>
              <a:chExt cx="676656" cy="676656"/>
            </a:xfrm>
          </p:grpSpPr>
          <p:sp>
            <p:nvSpPr>
              <p:cNvPr id="94" name="Oval 93">
                <a:extLst>
                  <a:ext uri="{FF2B5EF4-FFF2-40B4-BE49-F238E27FC236}">
                    <a16:creationId xmlns:a16="http://schemas.microsoft.com/office/drawing/2014/main" id="{48B8A719-30F4-4AD5-A453-42E3E4808E96}"/>
                  </a:ext>
                </a:extLst>
              </p:cNvPr>
              <p:cNvSpPr/>
              <p:nvPr/>
            </p:nvSpPr>
            <p:spPr bwMode="auto">
              <a:xfrm>
                <a:off x="6622657" y="3104810"/>
                <a:ext cx="676656" cy="67665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pic>
            <p:nvPicPr>
              <p:cNvPr id="95" name="Graphic 94">
                <a:extLst>
                  <a:ext uri="{FF2B5EF4-FFF2-40B4-BE49-F238E27FC236}">
                    <a16:creationId xmlns:a16="http://schemas.microsoft.com/office/drawing/2014/main" id="{A3807DB1-7017-42BF-9432-FEC6132DD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4245" y="3230477"/>
                <a:ext cx="390733" cy="390733"/>
              </a:xfrm>
              <a:prstGeom prst="rect">
                <a:avLst/>
              </a:prstGeom>
            </p:spPr>
          </p:pic>
        </p:grpSp>
      </p:grpSp>
      <p:grpSp>
        <p:nvGrpSpPr>
          <p:cNvPr id="52" name="Group 51">
            <a:extLst>
              <a:ext uri="{FF2B5EF4-FFF2-40B4-BE49-F238E27FC236}">
                <a16:creationId xmlns:a16="http://schemas.microsoft.com/office/drawing/2014/main" id="{828951EF-AA56-4D76-9CB9-E9185BFF10C5}"/>
              </a:ext>
            </a:extLst>
          </p:cNvPr>
          <p:cNvGrpSpPr/>
          <p:nvPr/>
        </p:nvGrpSpPr>
        <p:grpSpPr>
          <a:xfrm>
            <a:off x="7731675" y="2338791"/>
            <a:ext cx="3812194" cy="2053679"/>
            <a:chOff x="7259908" y="1745284"/>
            <a:chExt cx="3812194" cy="2053679"/>
          </a:xfrm>
        </p:grpSpPr>
        <p:sp>
          <p:nvSpPr>
            <p:cNvPr id="106" name="RECT: On-Premises">
              <a:extLst>
                <a:ext uri="{FF2B5EF4-FFF2-40B4-BE49-F238E27FC236}">
                  <a16:creationId xmlns:a16="http://schemas.microsoft.com/office/drawing/2014/main" id="{A3EB3ECE-23F2-47EA-8BF6-7018FF80FF9D}"/>
                </a:ext>
              </a:extLst>
            </p:cNvPr>
            <p:cNvSpPr/>
            <p:nvPr/>
          </p:nvSpPr>
          <p:spPr bwMode="auto">
            <a:xfrm>
              <a:off x="7259908" y="1745284"/>
              <a:ext cx="3812194" cy="2053679"/>
            </a:xfrm>
            <a:prstGeom prst="roundRect">
              <a:avLst>
                <a:gd name="adj" fmla="val 0"/>
              </a:avLst>
            </a:prstGeom>
            <a:solidFill>
              <a:schemeClr val="bg1">
                <a:lumMod val="95000"/>
              </a:schemeClr>
            </a:solidFill>
            <a:ln w="31750">
              <a:solidFill>
                <a:schemeClr val="accent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B1D69759-9F09-4843-97F1-9B1C3A4C977F}"/>
                </a:ext>
              </a:extLst>
            </p:cNvPr>
            <p:cNvGrpSpPr/>
            <p:nvPr/>
          </p:nvGrpSpPr>
          <p:grpSpPr>
            <a:xfrm>
              <a:off x="8577791" y="2548014"/>
              <a:ext cx="1599973" cy="968562"/>
              <a:chOff x="10386286" y="3785853"/>
              <a:chExt cx="1599973" cy="968562"/>
            </a:xfrm>
          </p:grpSpPr>
          <p:sp>
            <p:nvSpPr>
              <p:cNvPr id="80" name="Text: AD">
                <a:extLst>
                  <a:ext uri="{FF2B5EF4-FFF2-40B4-BE49-F238E27FC236}">
                    <a16:creationId xmlns:a16="http://schemas.microsoft.com/office/drawing/2014/main" id="{DE869586-B332-4C17-89EB-FC1F0C5EC9F2}"/>
                  </a:ext>
                </a:extLst>
              </p:cNvPr>
              <p:cNvSpPr/>
              <p:nvPr/>
            </p:nvSpPr>
            <p:spPr>
              <a:xfrm>
                <a:off x="10386286" y="3785853"/>
                <a:ext cx="1599973"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1A1A1A"/>
                        </a:gs>
                        <a:gs pos="100000">
                          <a:srgbClr val="1A1A1A"/>
                        </a:gs>
                      </a:gsLst>
                      <a:lin ang="5400000" scaled="0"/>
                    </a:gradFill>
                    <a:effectLst/>
                    <a:uLnTx/>
                    <a:uFillTx/>
                    <a:latin typeface="Segoe UI"/>
                    <a:ea typeface="+mn-ea"/>
                    <a:cs typeface="Segoe UI Semibold" panose="020B0702040204020203" pitchFamily="34" charset="0"/>
                  </a:rPr>
                  <a:t>Application</a:t>
                </a:r>
              </a:p>
            </p:txBody>
          </p:sp>
          <p:grpSp>
            <p:nvGrpSpPr>
              <p:cNvPr id="118" name="Group 117">
                <a:extLst>
                  <a:ext uri="{FF2B5EF4-FFF2-40B4-BE49-F238E27FC236}">
                    <a16:creationId xmlns:a16="http://schemas.microsoft.com/office/drawing/2014/main" id="{026A31C0-9512-45D1-8894-0A722D3DC3AB}"/>
                  </a:ext>
                </a:extLst>
              </p:cNvPr>
              <p:cNvGrpSpPr/>
              <p:nvPr/>
            </p:nvGrpSpPr>
            <p:grpSpPr>
              <a:xfrm>
                <a:off x="10847944" y="4077759"/>
                <a:ext cx="676656" cy="676656"/>
                <a:chOff x="6146792" y="5040019"/>
                <a:chExt cx="676656" cy="676656"/>
              </a:xfrm>
            </p:grpSpPr>
            <p:sp>
              <p:nvSpPr>
                <p:cNvPr id="119" name="Oval 118">
                  <a:extLst>
                    <a:ext uri="{FF2B5EF4-FFF2-40B4-BE49-F238E27FC236}">
                      <a16:creationId xmlns:a16="http://schemas.microsoft.com/office/drawing/2014/main" id="{CEEE121C-CA1D-4241-9D6D-B12915855139}"/>
                    </a:ext>
                  </a:extLst>
                </p:cNvPr>
                <p:cNvSpPr/>
                <p:nvPr/>
              </p:nvSpPr>
              <p:spPr bwMode="auto">
                <a:xfrm>
                  <a:off x="6146792" y="5040019"/>
                  <a:ext cx="676656" cy="676656"/>
                </a:xfrm>
                <a:prstGeom prst="ellipse">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96E72C6E-D1FB-45CB-BFC4-EDC6CBC0FFD1}"/>
                    </a:ext>
                  </a:extLst>
                </p:cNvPr>
                <p:cNvGrpSpPr/>
                <p:nvPr/>
              </p:nvGrpSpPr>
              <p:grpSpPr>
                <a:xfrm>
                  <a:off x="6321336" y="5247268"/>
                  <a:ext cx="327569" cy="262159"/>
                  <a:chOff x="9424644" y="5275124"/>
                  <a:chExt cx="619692" cy="495949"/>
                </a:xfrm>
              </p:grpSpPr>
              <p:sp>
                <p:nvSpPr>
                  <p:cNvPr id="121" name="Browser" title="Icon of a browser window">
                    <a:extLst>
                      <a:ext uri="{FF2B5EF4-FFF2-40B4-BE49-F238E27FC236}">
                        <a16:creationId xmlns:a16="http://schemas.microsoft.com/office/drawing/2014/main" id="{6856738F-3564-47CB-8CA9-42D7E783D50C}"/>
                      </a:ext>
                    </a:extLst>
                  </p:cNvPr>
                  <p:cNvSpPr>
                    <a:spLocks noChangeAspect="1" noEditPoints="1"/>
                  </p:cNvSpPr>
                  <p:nvPr/>
                </p:nvSpPr>
                <p:spPr bwMode="auto">
                  <a:xfrm>
                    <a:off x="9424644" y="5275124"/>
                    <a:ext cx="619692" cy="4959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22" name="Picture 110" descr="Web design">
                    <a:extLst>
                      <a:ext uri="{FF2B5EF4-FFF2-40B4-BE49-F238E27FC236}">
                        <a16:creationId xmlns:a16="http://schemas.microsoft.com/office/drawing/2014/main" id="{F068246E-5AD0-43BE-B285-8ABC0A659508}"/>
                      </a:ext>
                    </a:extLst>
                  </p:cNvPr>
                  <p:cNvGrpSpPr/>
                  <p:nvPr/>
                </p:nvGrpSpPr>
                <p:grpSpPr>
                  <a:xfrm>
                    <a:off x="9510096" y="5468566"/>
                    <a:ext cx="453814" cy="228369"/>
                    <a:chOff x="9521126" y="5580616"/>
                    <a:chExt cx="453814" cy="228369"/>
                  </a:xfrm>
                  <a:solidFill>
                    <a:schemeClr val="bg1"/>
                  </a:solidFill>
                </p:grpSpPr>
                <p:sp>
                  <p:nvSpPr>
                    <p:cNvPr id="123" name="Freeform: Shape 122">
                      <a:extLst>
                        <a:ext uri="{FF2B5EF4-FFF2-40B4-BE49-F238E27FC236}">
                          <a16:creationId xmlns:a16="http://schemas.microsoft.com/office/drawing/2014/main" id="{9AD52475-8B3A-4DD1-9786-9DB6A36E1A24}"/>
                        </a:ext>
                      </a:extLst>
                    </p:cNvPr>
                    <p:cNvSpPr/>
                    <p:nvPr/>
                  </p:nvSpPr>
                  <p:spPr>
                    <a:xfrm>
                      <a:off x="9521126" y="5585555"/>
                      <a:ext cx="130131" cy="208538"/>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1057A7E-C3E5-4785-AD8F-5864C5F17262}"/>
                        </a:ext>
                      </a:extLst>
                    </p:cNvPr>
                    <p:cNvSpPr/>
                    <p:nvPr/>
                  </p:nvSpPr>
                  <p:spPr>
                    <a:xfrm>
                      <a:off x="9844809" y="5585555"/>
                      <a:ext cx="130131" cy="208538"/>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4A1126C-5E6C-45F5-9460-B7935730918A}"/>
                        </a:ext>
                      </a:extLst>
                    </p:cNvPr>
                    <p:cNvSpPr/>
                    <p:nvPr/>
                  </p:nvSpPr>
                  <p:spPr>
                    <a:xfrm rot="-4049399">
                      <a:off x="9633233" y="5676524"/>
                      <a:ext cx="228369" cy="36553"/>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grpFill/>
                    <a:ln w="91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grpSp>
      <p:sp>
        <p:nvSpPr>
          <p:cNvPr id="2" name="Title 1">
            <a:extLst>
              <a:ext uri="{FF2B5EF4-FFF2-40B4-BE49-F238E27FC236}">
                <a16:creationId xmlns:a16="http://schemas.microsoft.com/office/drawing/2014/main" id="{BF5F3163-522A-4CE8-ACEA-2E1E1B91E67C}"/>
              </a:ext>
            </a:extLst>
          </p:cNvPr>
          <p:cNvSpPr>
            <a:spLocks noGrp="1"/>
          </p:cNvSpPr>
          <p:nvPr>
            <p:ph type="title"/>
          </p:nvPr>
        </p:nvSpPr>
        <p:spPr>
          <a:xfrm>
            <a:off x="588263" y="457201"/>
            <a:ext cx="11018520" cy="861774"/>
          </a:xfrm>
        </p:spPr>
        <p:txBody>
          <a:bodyPr/>
          <a:lstStyle/>
          <a:p>
            <a: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Beyond VPN</a:t>
            </a:r>
            <a:br>
              <a:rPr kumimoji="0" lang="en-US" sz="36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Modernize VPN Access and move applications to full modern access</a:t>
            </a:r>
            <a:endParaRPr lang="en-US" b="0">
              <a:latin typeface="+mn-lt"/>
            </a:endParaRPr>
          </a:p>
        </p:txBody>
      </p:sp>
      <p:sp>
        <p:nvSpPr>
          <p:cNvPr id="55" name="Rectangle 54">
            <a:extLst>
              <a:ext uri="{FF2B5EF4-FFF2-40B4-BE49-F238E27FC236}">
                <a16:creationId xmlns:a16="http://schemas.microsoft.com/office/drawing/2014/main" id="{5A79C947-E839-48C6-B920-CBA22B3DAF42}"/>
              </a:ext>
            </a:extLst>
          </p:cNvPr>
          <p:cNvSpPr/>
          <p:nvPr/>
        </p:nvSpPr>
        <p:spPr bwMode="auto">
          <a:xfrm>
            <a:off x="7180812" y="3408784"/>
            <a:ext cx="1336105" cy="707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AD App Proxy</a:t>
            </a:r>
          </a:p>
        </p:txBody>
      </p:sp>
      <p:cxnSp>
        <p:nvCxnSpPr>
          <p:cNvPr id="89" name="Straight Arrow Connector 88">
            <a:extLst>
              <a:ext uri="{FF2B5EF4-FFF2-40B4-BE49-F238E27FC236}">
                <a16:creationId xmlns:a16="http://schemas.microsoft.com/office/drawing/2014/main" id="{1050C070-095C-4D95-AB04-825CDDF67F27}"/>
              </a:ext>
            </a:extLst>
          </p:cNvPr>
          <p:cNvCxnSpPr>
            <a:cxnSpLocks/>
          </p:cNvCxnSpPr>
          <p:nvPr/>
        </p:nvCxnSpPr>
        <p:spPr>
          <a:xfrm>
            <a:off x="6436664" y="3762727"/>
            <a:ext cx="744148"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6" name="Speech Bubble: Rectangle 55">
            <a:extLst>
              <a:ext uri="{FF2B5EF4-FFF2-40B4-BE49-F238E27FC236}">
                <a16:creationId xmlns:a16="http://schemas.microsoft.com/office/drawing/2014/main" id="{834B802E-1D3A-4FA2-86EE-12D5A53009C4}"/>
              </a:ext>
            </a:extLst>
          </p:cNvPr>
          <p:cNvSpPr/>
          <p:nvPr/>
        </p:nvSpPr>
        <p:spPr bwMode="auto">
          <a:xfrm>
            <a:off x="8361128" y="1477277"/>
            <a:ext cx="2530733" cy="646331"/>
          </a:xfrm>
          <a:prstGeom prst="wedgeRectCallout">
            <a:avLst>
              <a:gd name="adj1" fmla="val -30534"/>
              <a:gd name="adj2" fmla="val -16016"/>
            </a:avLst>
          </a:prstGeom>
          <a:solidFill>
            <a:schemeClr val="tx1"/>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VPN typically allows access to all ports on the entire network</a:t>
            </a:r>
          </a:p>
        </p:txBody>
      </p:sp>
      <p:grpSp>
        <p:nvGrpSpPr>
          <p:cNvPr id="68" name="Group 67">
            <a:extLst>
              <a:ext uri="{FF2B5EF4-FFF2-40B4-BE49-F238E27FC236}">
                <a16:creationId xmlns:a16="http://schemas.microsoft.com/office/drawing/2014/main" id="{79797F85-FCC2-4FBD-ADA4-D1C030058BC1}"/>
              </a:ext>
            </a:extLst>
          </p:cNvPr>
          <p:cNvGrpSpPr/>
          <p:nvPr/>
        </p:nvGrpSpPr>
        <p:grpSpPr>
          <a:xfrm>
            <a:off x="1193156" y="3141520"/>
            <a:ext cx="1198140" cy="908827"/>
            <a:chOff x="1008237" y="3818692"/>
            <a:chExt cx="869741" cy="659726"/>
          </a:xfrm>
        </p:grpSpPr>
        <p:sp>
          <p:nvSpPr>
            <p:cNvPr id="84" name="Laptop_E770" title="Icon of a laptop">
              <a:extLst>
                <a:ext uri="{FF2B5EF4-FFF2-40B4-BE49-F238E27FC236}">
                  <a16:creationId xmlns:a16="http://schemas.microsoft.com/office/drawing/2014/main" id="{4BBB3F09-6722-4610-922D-4A3A3C5DA912}"/>
                </a:ext>
              </a:extLst>
            </p:cNvPr>
            <p:cNvSpPr>
              <a:spLocks noChangeAspect="1" noEditPoints="1"/>
            </p:cNvSpPr>
            <p:nvPr/>
          </p:nvSpPr>
          <p:spPr bwMode="auto">
            <a:xfrm>
              <a:off x="1279871" y="4017094"/>
              <a:ext cx="598107" cy="39649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people_4" title="Icon of a person">
              <a:extLst>
                <a:ext uri="{FF2B5EF4-FFF2-40B4-BE49-F238E27FC236}">
                  <a16:creationId xmlns:a16="http://schemas.microsoft.com/office/drawing/2014/main" id="{5C7005FC-BAB2-48B1-878B-C4C8A5B79E0A}"/>
                </a:ext>
              </a:extLst>
            </p:cNvPr>
            <p:cNvSpPr>
              <a:spLocks noChangeAspect="1" noEditPoints="1"/>
            </p:cNvSpPr>
            <p:nvPr/>
          </p:nvSpPr>
          <p:spPr bwMode="auto">
            <a:xfrm>
              <a:off x="1008237" y="3818692"/>
              <a:ext cx="590105" cy="6597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317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6" name="Straight Connector 15">
            <a:extLst>
              <a:ext uri="{FF2B5EF4-FFF2-40B4-BE49-F238E27FC236}">
                <a16:creationId xmlns:a16="http://schemas.microsoft.com/office/drawing/2014/main" id="{061C057D-98F3-4BA9-972C-FCE365DFFAD7}"/>
              </a:ext>
            </a:extLst>
          </p:cNvPr>
          <p:cNvCxnSpPr>
            <a:cxnSpLocks/>
            <a:stCxn id="63" idx="9"/>
            <a:endCxn id="56" idx="1"/>
          </p:cNvCxnSpPr>
          <p:nvPr/>
        </p:nvCxnSpPr>
        <p:spPr>
          <a:xfrm flipV="1">
            <a:off x="8067656" y="1800443"/>
            <a:ext cx="293472" cy="665010"/>
          </a:xfrm>
          <a:prstGeom prst="line">
            <a:avLst/>
          </a:prstGeom>
          <a:ln w="254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55C6238-F714-42E3-A01E-846AFBD4A1F6}"/>
              </a:ext>
            </a:extLst>
          </p:cNvPr>
          <p:cNvCxnSpPr>
            <a:cxnSpLocks/>
          </p:cNvCxnSpPr>
          <p:nvPr/>
        </p:nvCxnSpPr>
        <p:spPr>
          <a:xfrm>
            <a:off x="8516917" y="3762727"/>
            <a:ext cx="994299"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39F0A8B-5957-4CE7-87B7-862643C06512}"/>
              </a:ext>
            </a:extLst>
          </p:cNvPr>
          <p:cNvCxnSpPr>
            <a:cxnSpLocks/>
          </p:cNvCxnSpPr>
          <p:nvPr/>
        </p:nvCxnSpPr>
        <p:spPr>
          <a:xfrm>
            <a:off x="2469338" y="3762727"/>
            <a:ext cx="2993563" cy="0"/>
          </a:xfrm>
          <a:prstGeom prst="straightConnector1">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27F1985-FA50-4DE9-83D4-8D1430A49A48}"/>
              </a:ext>
            </a:extLst>
          </p:cNvPr>
          <p:cNvCxnSpPr/>
          <p:nvPr/>
        </p:nvCxnSpPr>
        <p:spPr>
          <a:xfrm flipV="1">
            <a:off x="2451884" y="2580480"/>
            <a:ext cx="4952177" cy="1051560"/>
          </a:xfrm>
          <a:prstGeom prst="bentConnector3">
            <a:avLst>
              <a:gd name="adj1" fmla="val 59776"/>
            </a:avLst>
          </a:prstGeom>
          <a:ln w="31750">
            <a:solidFill>
              <a:schemeClr val="accent5">
                <a:lumMod val="75000"/>
              </a:schemeClr>
            </a:solidFill>
            <a:prstDash val="dash"/>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23A5C4C-BD11-4463-A2C2-114E2A0CD8D9}"/>
              </a:ext>
            </a:extLst>
          </p:cNvPr>
          <p:cNvCxnSpPr>
            <a:cxnSpLocks/>
          </p:cNvCxnSpPr>
          <p:nvPr/>
        </p:nvCxnSpPr>
        <p:spPr>
          <a:xfrm>
            <a:off x="8214780" y="2577091"/>
            <a:ext cx="1280160" cy="1005840"/>
          </a:xfrm>
          <a:prstGeom prst="bentConnector3">
            <a:avLst/>
          </a:prstGeom>
          <a:ln w="31750">
            <a:solidFill>
              <a:schemeClr val="accent5">
                <a:lumMod val="75000"/>
              </a:schemeClr>
            </a:solidFill>
            <a:prstDash val="dash"/>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370EDDD-301F-4B1A-A9D4-E795E01124BA}"/>
              </a:ext>
            </a:extLst>
          </p:cNvPr>
          <p:cNvCxnSpPr>
            <a:cxnSpLocks/>
          </p:cNvCxnSpPr>
          <p:nvPr/>
        </p:nvCxnSpPr>
        <p:spPr>
          <a:xfrm>
            <a:off x="4222355" y="2814399"/>
            <a:ext cx="1395119" cy="768532"/>
          </a:xfrm>
          <a:prstGeom prst="line">
            <a:avLst/>
          </a:prstGeom>
          <a:ln w="254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6AD9A74-B8BF-492C-AE55-FDD4410CAF83}"/>
                  </a:ext>
                </a:extLst>
              </p:cNvPr>
              <p:cNvGraphicFramePr>
                <a:graphicFrameLocks noChangeAspect="1"/>
              </p:cNvGraphicFramePr>
              <p:nvPr/>
            </p:nvGraphicFramePr>
            <p:xfrm>
              <a:off x="7432542" y="5650953"/>
              <a:ext cx="1563700" cy="879582"/>
            </p:xfrm>
            <a:graphic>
              <a:graphicData uri="http://schemas.microsoft.com/office/powerpoint/2016/slidezoom">
                <pslz:sldZm>
                  <pslz:sldZmObj sldId="2076137516" cId="3323906500">
                    <pslz:zmPr id="{1AF3FA7A-9AE7-4996-A63A-FAE8D2A6F9FB}" returnToParent="0" transitionDur="1000">
                      <p166:blipFill xmlns:p166="http://schemas.microsoft.com/office/powerpoint/2016/6/main">
                        <a:blip r:embed="rId5"/>
                        <a:stretch>
                          <a:fillRect/>
                        </a:stretch>
                      </p166:blipFill>
                      <p166:spPr xmlns:p166="http://schemas.microsoft.com/office/powerpoint/2016/6/main">
                        <a:xfrm>
                          <a:off x="0" y="0"/>
                          <a:ext cx="1563700" cy="879582"/>
                        </a:xfrm>
                        <a:prstGeom prst="rect">
                          <a:avLst/>
                        </a:prstGeom>
                        <a:solidFill>
                          <a:schemeClr val="bg1"/>
                        </a:solidFill>
                        <a:ln>
                          <a:noFill/>
                        </a:ln>
                        <a:effectLst>
                          <a:outerShdw blurRad="254000" dist="76200" dir="2700000" algn="tl" rotWithShape="0">
                            <a:prstClr val="black">
                              <a:alpha val="40000"/>
                            </a:prstClr>
                          </a:outerShdw>
                        </a:effectLst>
                      </p166:spPr>
                    </pslz:zmPr>
                  </pslz:sldZmObj>
                </pslz:sldZm>
              </a:graphicData>
            </a:graphic>
          </p:graphicFrame>
        </mc:Choice>
        <mc:Fallback>
          <p:pic>
            <p:nvPicPr>
              <p:cNvPr id="7" name="Slide Zoom 6">
                <a:hlinkClick r:id="rId6" action="ppaction://hlinksldjump"/>
                <a:extLst>
                  <a:ext uri="{FF2B5EF4-FFF2-40B4-BE49-F238E27FC236}">
                    <a16:creationId xmlns:a16="http://schemas.microsoft.com/office/drawing/2014/main" id="{E6AD9A74-B8BF-492C-AE55-FDD4410CAF83}"/>
                  </a:ext>
                </a:extLst>
              </p:cNvPr>
              <p:cNvPicPr>
                <a:picLocks noGrp="1" noRot="1" noChangeAspect="1" noMove="1" noResize="1" noEditPoints="1" noAdjustHandles="1" noChangeArrowheads="1" noChangeShapeType="1"/>
              </p:cNvPicPr>
              <p:nvPr/>
            </p:nvPicPr>
            <p:blipFill>
              <a:blip r:embed="rId5"/>
              <a:stretch>
                <a:fillRect/>
              </a:stretch>
            </p:blipFill>
            <p:spPr>
              <a:xfrm>
                <a:off x="7432542" y="5650953"/>
                <a:ext cx="1563700" cy="879582"/>
              </a:xfrm>
              <a:prstGeom prst="rect">
                <a:avLst/>
              </a:prstGeom>
              <a:solidFill>
                <a:schemeClr val="bg1"/>
              </a:solidFill>
              <a:ln>
                <a:noFill/>
              </a:ln>
              <a:effectLst>
                <a:outerShdw blurRad="254000" dist="76200" dir="2700000" algn="tl" rotWithShape="0">
                  <a:prstClr val="black">
                    <a:alpha val="40000"/>
                  </a:prstClr>
                </a:outerShdw>
              </a:effectLst>
            </p:spPr>
          </p:pic>
        </mc:Fallback>
      </mc:AlternateContent>
      <p:sp>
        <p:nvSpPr>
          <p:cNvPr id="63" name="Graphic 104">
            <a:extLst>
              <a:ext uri="{FF2B5EF4-FFF2-40B4-BE49-F238E27FC236}">
                <a16:creationId xmlns:a16="http://schemas.microsoft.com/office/drawing/2014/main" id="{50F2F404-1672-410F-A790-75A0FFE33CE8}"/>
              </a:ext>
            </a:extLst>
          </p:cNvPr>
          <p:cNvSpPr/>
          <p:nvPr/>
        </p:nvSpPr>
        <p:spPr>
          <a:xfrm rot="10800000">
            <a:off x="7392720" y="2465453"/>
            <a:ext cx="677907" cy="332040"/>
          </a:xfrm>
          <a:custGeom>
            <a:avLst/>
            <a:gdLst>
              <a:gd name="connsiteX0" fmla="*/ 726330 w 1383485"/>
              <a:gd name="connsiteY0" fmla="*/ 332040 h 276700"/>
              <a:gd name="connsiteX1" fmla="*/ 380459 w 1383485"/>
              <a:gd name="connsiteY1" fmla="*/ 332040 h 276700"/>
              <a:gd name="connsiteX2" fmla="*/ 380459 w 1383485"/>
              <a:gd name="connsiteY2" fmla="*/ 117598 h 276700"/>
              <a:gd name="connsiteX3" fmla="*/ 615651 w 1383485"/>
              <a:gd name="connsiteY3" fmla="*/ 117598 h 276700"/>
              <a:gd name="connsiteX4" fmla="*/ 615651 w 1383485"/>
              <a:gd name="connsiteY4" fmla="*/ 0 h 276700"/>
              <a:gd name="connsiteX5" fmla="*/ 837009 w 1383485"/>
              <a:gd name="connsiteY5" fmla="*/ 0 h 276700"/>
              <a:gd name="connsiteX6" fmla="*/ 837009 w 1383485"/>
              <a:gd name="connsiteY6" fmla="*/ 117598 h 276700"/>
              <a:gd name="connsiteX7" fmla="*/ 1058366 w 1383485"/>
              <a:gd name="connsiteY7" fmla="*/ 117598 h 276700"/>
              <a:gd name="connsiteX8" fmla="*/ 1058366 w 1383485"/>
              <a:gd name="connsiteY8" fmla="*/ 332040 h 276700"/>
              <a:gd name="connsiteX9" fmla="*/ 726330 w 1383485"/>
              <a:gd name="connsiteY9" fmla="*/ 332040 h 276700"/>
              <a:gd name="connsiteX10" fmla="*/ 726330 w 1383485"/>
              <a:gd name="connsiteY10" fmla="*/ 332040 h 276700"/>
              <a:gd name="connsiteX11" fmla="*/ 726330 w 1383485"/>
              <a:gd name="connsiteY11" fmla="*/ 332040 h 276700"/>
              <a:gd name="connsiteX12" fmla="*/ 380459 w 1383485"/>
              <a:gd name="connsiteY12" fmla="*/ 228278 h 276700"/>
              <a:gd name="connsiteX13" fmla="*/ 0 w 1383485"/>
              <a:gd name="connsiteY13" fmla="*/ 228278 h 276700"/>
              <a:gd name="connsiteX14" fmla="*/ 1058366 w 1383485"/>
              <a:gd name="connsiteY14" fmla="*/ 228278 h 276700"/>
              <a:gd name="connsiteX15" fmla="*/ 1438825 w 1383485"/>
              <a:gd name="connsiteY15" fmla="*/ 228278 h 276700"/>
              <a:gd name="connsiteX0" fmla="*/ 726330 w 1058366"/>
              <a:gd name="connsiteY0" fmla="*/ 332040 h 332040"/>
              <a:gd name="connsiteX1" fmla="*/ 380459 w 1058366"/>
              <a:gd name="connsiteY1" fmla="*/ 332040 h 332040"/>
              <a:gd name="connsiteX2" fmla="*/ 380459 w 1058366"/>
              <a:gd name="connsiteY2" fmla="*/ 117598 h 332040"/>
              <a:gd name="connsiteX3" fmla="*/ 615651 w 1058366"/>
              <a:gd name="connsiteY3" fmla="*/ 117598 h 332040"/>
              <a:gd name="connsiteX4" fmla="*/ 615651 w 1058366"/>
              <a:gd name="connsiteY4" fmla="*/ 0 h 332040"/>
              <a:gd name="connsiteX5" fmla="*/ 837009 w 1058366"/>
              <a:gd name="connsiteY5" fmla="*/ 0 h 332040"/>
              <a:gd name="connsiteX6" fmla="*/ 837009 w 1058366"/>
              <a:gd name="connsiteY6" fmla="*/ 117598 h 332040"/>
              <a:gd name="connsiteX7" fmla="*/ 1058366 w 1058366"/>
              <a:gd name="connsiteY7" fmla="*/ 117598 h 332040"/>
              <a:gd name="connsiteX8" fmla="*/ 1058366 w 1058366"/>
              <a:gd name="connsiteY8" fmla="*/ 332040 h 332040"/>
              <a:gd name="connsiteX9" fmla="*/ 726330 w 1058366"/>
              <a:gd name="connsiteY9" fmla="*/ 332040 h 332040"/>
              <a:gd name="connsiteX10" fmla="*/ 726330 w 1058366"/>
              <a:gd name="connsiteY10" fmla="*/ 332040 h 332040"/>
              <a:gd name="connsiteX11" fmla="*/ 726330 w 1058366"/>
              <a:gd name="connsiteY11" fmla="*/ 332040 h 332040"/>
              <a:gd name="connsiteX12" fmla="*/ 380459 w 1058366"/>
              <a:gd name="connsiteY12" fmla="*/ 228278 h 332040"/>
              <a:gd name="connsiteX13" fmla="*/ 0 w 1058366"/>
              <a:gd name="connsiteY13" fmla="*/ 228278 h 332040"/>
              <a:gd name="connsiteX0" fmla="*/ 345871 w 677907"/>
              <a:gd name="connsiteY0" fmla="*/ 332040 h 332040"/>
              <a:gd name="connsiteX1" fmla="*/ 0 w 677907"/>
              <a:gd name="connsiteY1" fmla="*/ 332040 h 332040"/>
              <a:gd name="connsiteX2" fmla="*/ 0 w 677907"/>
              <a:gd name="connsiteY2" fmla="*/ 117598 h 332040"/>
              <a:gd name="connsiteX3" fmla="*/ 235192 w 677907"/>
              <a:gd name="connsiteY3" fmla="*/ 117598 h 332040"/>
              <a:gd name="connsiteX4" fmla="*/ 235192 w 677907"/>
              <a:gd name="connsiteY4" fmla="*/ 0 h 332040"/>
              <a:gd name="connsiteX5" fmla="*/ 456550 w 677907"/>
              <a:gd name="connsiteY5" fmla="*/ 0 h 332040"/>
              <a:gd name="connsiteX6" fmla="*/ 456550 w 677907"/>
              <a:gd name="connsiteY6" fmla="*/ 117598 h 332040"/>
              <a:gd name="connsiteX7" fmla="*/ 677907 w 677907"/>
              <a:gd name="connsiteY7" fmla="*/ 117598 h 332040"/>
              <a:gd name="connsiteX8" fmla="*/ 677907 w 677907"/>
              <a:gd name="connsiteY8" fmla="*/ 332040 h 332040"/>
              <a:gd name="connsiteX9" fmla="*/ 345871 w 677907"/>
              <a:gd name="connsiteY9" fmla="*/ 332040 h 332040"/>
              <a:gd name="connsiteX10" fmla="*/ 345871 w 677907"/>
              <a:gd name="connsiteY10" fmla="*/ 332040 h 332040"/>
              <a:gd name="connsiteX11" fmla="*/ 345871 w 677907"/>
              <a:gd name="connsiteY11" fmla="*/ 332040 h 332040"/>
              <a:gd name="connsiteX0" fmla="*/ 0 w 677907"/>
              <a:gd name="connsiteY0" fmla="*/ 332040 h 423480"/>
              <a:gd name="connsiteX1" fmla="*/ 0 w 677907"/>
              <a:gd name="connsiteY1" fmla="*/ 117598 h 423480"/>
              <a:gd name="connsiteX2" fmla="*/ 235192 w 677907"/>
              <a:gd name="connsiteY2" fmla="*/ 117598 h 423480"/>
              <a:gd name="connsiteX3" fmla="*/ 235192 w 677907"/>
              <a:gd name="connsiteY3" fmla="*/ 0 h 423480"/>
              <a:gd name="connsiteX4" fmla="*/ 456550 w 677907"/>
              <a:gd name="connsiteY4" fmla="*/ 0 h 423480"/>
              <a:gd name="connsiteX5" fmla="*/ 456550 w 677907"/>
              <a:gd name="connsiteY5" fmla="*/ 117598 h 423480"/>
              <a:gd name="connsiteX6" fmla="*/ 677907 w 677907"/>
              <a:gd name="connsiteY6" fmla="*/ 117598 h 423480"/>
              <a:gd name="connsiteX7" fmla="*/ 677907 w 677907"/>
              <a:gd name="connsiteY7" fmla="*/ 332040 h 423480"/>
              <a:gd name="connsiteX8" fmla="*/ 345871 w 677907"/>
              <a:gd name="connsiteY8" fmla="*/ 332040 h 423480"/>
              <a:gd name="connsiteX9" fmla="*/ 345871 w 677907"/>
              <a:gd name="connsiteY9" fmla="*/ 332040 h 423480"/>
              <a:gd name="connsiteX10" fmla="*/ 345871 w 677907"/>
              <a:gd name="connsiteY10" fmla="*/ 332040 h 423480"/>
              <a:gd name="connsiteX11" fmla="*/ 91440 w 677907"/>
              <a:gd name="connsiteY11" fmla="*/ 423480 h 423480"/>
              <a:gd name="connsiteX0" fmla="*/ 2223 w 680130"/>
              <a:gd name="connsiteY0" fmla="*/ 332040 h 332040"/>
              <a:gd name="connsiteX1" fmla="*/ 2223 w 680130"/>
              <a:gd name="connsiteY1" fmla="*/ 117598 h 332040"/>
              <a:gd name="connsiteX2" fmla="*/ 237415 w 680130"/>
              <a:gd name="connsiteY2" fmla="*/ 117598 h 332040"/>
              <a:gd name="connsiteX3" fmla="*/ 237415 w 680130"/>
              <a:gd name="connsiteY3" fmla="*/ 0 h 332040"/>
              <a:gd name="connsiteX4" fmla="*/ 458773 w 680130"/>
              <a:gd name="connsiteY4" fmla="*/ 0 h 332040"/>
              <a:gd name="connsiteX5" fmla="*/ 458773 w 680130"/>
              <a:gd name="connsiteY5" fmla="*/ 117598 h 332040"/>
              <a:gd name="connsiteX6" fmla="*/ 680130 w 680130"/>
              <a:gd name="connsiteY6" fmla="*/ 117598 h 332040"/>
              <a:gd name="connsiteX7" fmla="*/ 680130 w 680130"/>
              <a:gd name="connsiteY7" fmla="*/ 332040 h 332040"/>
              <a:gd name="connsiteX8" fmla="*/ 348094 w 680130"/>
              <a:gd name="connsiteY8" fmla="*/ 332040 h 332040"/>
              <a:gd name="connsiteX9" fmla="*/ 348094 w 680130"/>
              <a:gd name="connsiteY9" fmla="*/ 332040 h 332040"/>
              <a:gd name="connsiteX10" fmla="*/ 348094 w 680130"/>
              <a:gd name="connsiteY10" fmla="*/ 332040 h 332040"/>
              <a:gd name="connsiteX11" fmla="*/ 0 w 680130"/>
              <a:gd name="connsiteY11" fmla="*/ 331405 h 332040"/>
              <a:gd name="connsiteX0" fmla="*/ 0 w 677907"/>
              <a:gd name="connsiteY0" fmla="*/ 332040 h 332040"/>
              <a:gd name="connsiteX1" fmla="*/ 0 w 677907"/>
              <a:gd name="connsiteY1" fmla="*/ 117598 h 332040"/>
              <a:gd name="connsiteX2" fmla="*/ 235192 w 677907"/>
              <a:gd name="connsiteY2" fmla="*/ 117598 h 332040"/>
              <a:gd name="connsiteX3" fmla="*/ 235192 w 677907"/>
              <a:gd name="connsiteY3" fmla="*/ 0 h 332040"/>
              <a:gd name="connsiteX4" fmla="*/ 456550 w 677907"/>
              <a:gd name="connsiteY4" fmla="*/ 0 h 332040"/>
              <a:gd name="connsiteX5" fmla="*/ 456550 w 677907"/>
              <a:gd name="connsiteY5" fmla="*/ 117598 h 332040"/>
              <a:gd name="connsiteX6" fmla="*/ 677907 w 677907"/>
              <a:gd name="connsiteY6" fmla="*/ 117598 h 332040"/>
              <a:gd name="connsiteX7" fmla="*/ 677907 w 677907"/>
              <a:gd name="connsiteY7" fmla="*/ 332040 h 332040"/>
              <a:gd name="connsiteX8" fmla="*/ 345871 w 677907"/>
              <a:gd name="connsiteY8" fmla="*/ 332040 h 332040"/>
              <a:gd name="connsiteX9" fmla="*/ 345871 w 677907"/>
              <a:gd name="connsiteY9" fmla="*/ 332040 h 332040"/>
              <a:gd name="connsiteX10" fmla="*/ 345871 w 677907"/>
              <a:gd name="connsiteY10" fmla="*/ 332040 h 332040"/>
              <a:gd name="connsiteX0" fmla="*/ 0 w 677907"/>
              <a:gd name="connsiteY0" fmla="*/ 117598 h 332040"/>
              <a:gd name="connsiteX1" fmla="*/ 235192 w 677907"/>
              <a:gd name="connsiteY1" fmla="*/ 117598 h 332040"/>
              <a:gd name="connsiteX2" fmla="*/ 235192 w 677907"/>
              <a:gd name="connsiteY2" fmla="*/ 0 h 332040"/>
              <a:gd name="connsiteX3" fmla="*/ 456550 w 677907"/>
              <a:gd name="connsiteY3" fmla="*/ 0 h 332040"/>
              <a:gd name="connsiteX4" fmla="*/ 456550 w 677907"/>
              <a:gd name="connsiteY4" fmla="*/ 117598 h 332040"/>
              <a:gd name="connsiteX5" fmla="*/ 677907 w 677907"/>
              <a:gd name="connsiteY5" fmla="*/ 117598 h 332040"/>
              <a:gd name="connsiteX6" fmla="*/ 677907 w 677907"/>
              <a:gd name="connsiteY6" fmla="*/ 332040 h 332040"/>
              <a:gd name="connsiteX7" fmla="*/ 345871 w 677907"/>
              <a:gd name="connsiteY7" fmla="*/ 332040 h 332040"/>
              <a:gd name="connsiteX8" fmla="*/ 345871 w 677907"/>
              <a:gd name="connsiteY8" fmla="*/ 332040 h 332040"/>
              <a:gd name="connsiteX9" fmla="*/ 345871 w 677907"/>
              <a:gd name="connsiteY9" fmla="*/ 332040 h 332040"/>
              <a:gd name="connsiteX0" fmla="*/ 0 w 677907"/>
              <a:gd name="connsiteY0" fmla="*/ 117598 h 332040"/>
              <a:gd name="connsiteX1" fmla="*/ 235192 w 677907"/>
              <a:gd name="connsiteY1" fmla="*/ 117598 h 332040"/>
              <a:gd name="connsiteX2" fmla="*/ 235192 w 677907"/>
              <a:gd name="connsiteY2" fmla="*/ 0 h 332040"/>
              <a:gd name="connsiteX3" fmla="*/ 456550 w 677907"/>
              <a:gd name="connsiteY3" fmla="*/ 0 h 332040"/>
              <a:gd name="connsiteX4" fmla="*/ 456550 w 677907"/>
              <a:gd name="connsiteY4" fmla="*/ 117598 h 332040"/>
              <a:gd name="connsiteX5" fmla="*/ 677907 w 677907"/>
              <a:gd name="connsiteY5" fmla="*/ 117598 h 332040"/>
              <a:gd name="connsiteX6" fmla="*/ 677907 w 677907"/>
              <a:gd name="connsiteY6" fmla="*/ 332040 h 332040"/>
              <a:gd name="connsiteX7" fmla="*/ 345871 w 677907"/>
              <a:gd name="connsiteY7" fmla="*/ 332040 h 332040"/>
              <a:gd name="connsiteX8" fmla="*/ 345871 w 677907"/>
              <a:gd name="connsiteY8" fmla="*/ 332040 h 332040"/>
              <a:gd name="connsiteX9" fmla="*/ 2971 w 677907"/>
              <a:gd name="connsiteY9" fmla="*/ 332040 h 33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907" h="332040">
                <a:moveTo>
                  <a:pt x="0" y="117598"/>
                </a:moveTo>
                <a:lnTo>
                  <a:pt x="235192" y="117598"/>
                </a:lnTo>
                <a:lnTo>
                  <a:pt x="235192" y="0"/>
                </a:lnTo>
                <a:lnTo>
                  <a:pt x="456550" y="0"/>
                </a:lnTo>
                <a:lnTo>
                  <a:pt x="456550" y="117598"/>
                </a:lnTo>
                <a:lnTo>
                  <a:pt x="677907" y="117598"/>
                </a:lnTo>
                <a:lnTo>
                  <a:pt x="677907" y="332040"/>
                </a:lnTo>
                <a:lnTo>
                  <a:pt x="345871" y="332040"/>
                </a:lnTo>
                <a:lnTo>
                  <a:pt x="345871" y="332040"/>
                </a:lnTo>
                <a:lnTo>
                  <a:pt x="2971" y="332040"/>
                </a:lnTo>
              </a:path>
            </a:pathLst>
          </a:custGeom>
          <a:solidFill>
            <a:schemeClr val="bg1"/>
          </a:solidFill>
          <a:ln w="42069"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90E56E4C-D59E-4EE6-86C0-A7E80BCD4724}"/>
              </a:ext>
            </a:extLst>
          </p:cNvPr>
          <p:cNvGrpSpPr/>
          <p:nvPr/>
        </p:nvGrpSpPr>
        <p:grpSpPr>
          <a:xfrm>
            <a:off x="8070627" y="2409613"/>
            <a:ext cx="525016" cy="641772"/>
            <a:chOff x="7598860" y="1816106"/>
            <a:chExt cx="525016" cy="641772"/>
          </a:xfrm>
        </p:grpSpPr>
        <p:cxnSp>
          <p:nvCxnSpPr>
            <p:cNvPr id="69" name="Connector: Elbow 68">
              <a:extLst>
                <a:ext uri="{FF2B5EF4-FFF2-40B4-BE49-F238E27FC236}">
                  <a16:creationId xmlns:a16="http://schemas.microsoft.com/office/drawing/2014/main" id="{4BD4446A-5841-42CE-8886-6A68B5AE1039}"/>
                </a:ext>
              </a:extLst>
            </p:cNvPr>
            <p:cNvCxnSpPr>
              <a:cxnSpLocks/>
            </p:cNvCxnSpPr>
            <p:nvPr/>
          </p:nvCxnSpPr>
          <p:spPr>
            <a:xfrm flipV="1">
              <a:off x="7608888" y="1816106"/>
              <a:ext cx="436262" cy="128684"/>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Connector: Elbow 68">
              <a:extLst>
                <a:ext uri="{FF2B5EF4-FFF2-40B4-BE49-F238E27FC236}">
                  <a16:creationId xmlns:a16="http://schemas.microsoft.com/office/drawing/2014/main" id="{1CABFE8F-5215-4AE5-9238-FC560BFDD9E5}"/>
                </a:ext>
              </a:extLst>
            </p:cNvPr>
            <p:cNvCxnSpPr>
              <a:cxnSpLocks/>
            </p:cNvCxnSpPr>
            <p:nvPr/>
          </p:nvCxnSpPr>
          <p:spPr>
            <a:xfrm>
              <a:off x="7608888" y="1977563"/>
              <a:ext cx="514988" cy="234191"/>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Connector: Elbow 68">
              <a:extLst>
                <a:ext uri="{FF2B5EF4-FFF2-40B4-BE49-F238E27FC236}">
                  <a16:creationId xmlns:a16="http://schemas.microsoft.com/office/drawing/2014/main" id="{862D7771-1D9C-4ED5-8B3F-A4DF65EF8797}"/>
                </a:ext>
              </a:extLst>
            </p:cNvPr>
            <p:cNvCxnSpPr>
              <a:cxnSpLocks/>
            </p:cNvCxnSpPr>
            <p:nvPr/>
          </p:nvCxnSpPr>
          <p:spPr>
            <a:xfrm>
              <a:off x="7598860" y="2017679"/>
              <a:ext cx="336551" cy="440199"/>
            </a:xfrm>
            <a:prstGeom prst="straightConnector1">
              <a:avLst/>
            </a:prstGeom>
            <a:ln w="31750">
              <a:gradFill flip="none" rotWithShape="1">
                <a:gsLst>
                  <a:gs pos="0">
                    <a:srgbClr val="E2E2E2"/>
                  </a:gs>
                  <a:gs pos="100000">
                    <a:srgbClr val="565656"/>
                  </a:gs>
                </a:gsLst>
                <a:lin ang="0" scaled="1"/>
                <a:tileRect/>
              </a:gra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72" name="Speech Bubble: Rectangle 71">
            <a:extLst>
              <a:ext uri="{FF2B5EF4-FFF2-40B4-BE49-F238E27FC236}">
                <a16:creationId xmlns:a16="http://schemas.microsoft.com/office/drawing/2014/main" id="{357A19F5-FDC1-43E3-9312-50BA13026906}"/>
              </a:ext>
            </a:extLst>
          </p:cNvPr>
          <p:cNvSpPr/>
          <p:nvPr/>
        </p:nvSpPr>
        <p:spPr bwMode="auto">
          <a:xfrm>
            <a:off x="4740396" y="5325659"/>
            <a:ext cx="2048166" cy="1330411"/>
          </a:xfrm>
          <a:prstGeom prst="wedgeRectCallout">
            <a:avLst>
              <a:gd name="adj1" fmla="val -21635"/>
              <a:gd name="adj2" fmla="val 19736"/>
            </a:avLst>
          </a:prstGeom>
          <a:solidFill>
            <a:schemeClr val="bg1"/>
          </a:solidFill>
          <a:ln w="19050">
            <a:solidFill>
              <a:schemeClr val="tx1"/>
            </a:solidFill>
            <a:prstDash val="sysDash"/>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200" b="1" kern="0" cap="all" spc="118">
                <a:ln w="3175">
                  <a:noFill/>
                </a:ln>
                <a:gradFill>
                  <a:gsLst>
                    <a:gs pos="0">
                      <a:srgbClr val="1A1A1A"/>
                    </a:gs>
                    <a:gs pos="100000">
                      <a:srgbClr val="1A1A1A"/>
                    </a:gs>
                  </a:gsLst>
                  <a:lin ang="5400000" scaled="1"/>
                </a:gradFill>
                <a:latin typeface="Segoe UI"/>
                <a:ea typeface="Segoe UI Black" pitchFamily="34"/>
                <a:cs typeface="Segoe UI Black" pitchFamily="34"/>
              </a:rPr>
              <a:t>Session Security </a:t>
            </a:r>
          </a:p>
          <a:p>
            <a:pPr defTabSz="932472" fontAlgn="base">
              <a:spcBef>
                <a:spcPct val="0"/>
              </a:spcBef>
              <a:spcAft>
                <a:spcPts val="600"/>
              </a:spcAft>
            </a:pPr>
            <a:endParaRPr lang="en-US" sz="1200" b="1" kern="0" cap="all" spc="118">
              <a:ln w="3175">
                <a:noFill/>
              </a:ln>
              <a:gradFill>
                <a:gsLst>
                  <a:gs pos="0">
                    <a:srgbClr val="1A1A1A"/>
                  </a:gs>
                  <a:gs pos="100000">
                    <a:srgbClr val="1A1A1A"/>
                  </a:gs>
                </a:gsLst>
                <a:lin ang="5400000" scaled="1"/>
              </a:gradFill>
              <a:latin typeface="Segoe UI"/>
              <a:ea typeface="Segoe UI Black" pitchFamily="34"/>
              <a:cs typeface="Segoe UI Semibold" panose="020B0702040204020203" pitchFamily="34" charset="0"/>
            </a:endParaRPr>
          </a:p>
          <a:p>
            <a:pPr defTabSz="932472" fontAlgn="base">
              <a:spcBef>
                <a:spcPct val="0"/>
              </a:spcBef>
              <a:spcAft>
                <a:spcPts val="600"/>
              </a:spcAft>
            </a:pPr>
            <a:endParaRPr lang="en-US" sz="1200" b="1" kern="0" cap="all" spc="118">
              <a:ln w="3175">
                <a:noFill/>
              </a:ln>
              <a:gradFill>
                <a:gsLst>
                  <a:gs pos="0">
                    <a:srgbClr val="1A1A1A"/>
                  </a:gs>
                  <a:gs pos="100000">
                    <a:srgbClr val="1A1A1A"/>
                  </a:gs>
                </a:gsLst>
                <a:lin ang="5400000" scaled="1"/>
              </a:gradFill>
              <a:latin typeface="Segoe UI"/>
              <a:ea typeface="Segoe UI Black" pitchFamily="34"/>
              <a:cs typeface="Segoe UI Semibold" panose="020B0702040204020203" pitchFamily="34" charset="0"/>
            </a:endParaRP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6B7A982-07CD-4B28-9592-B94A585CA4BB}"/>
                  </a:ext>
                </a:extLst>
              </p:cNvPr>
              <p:cNvGraphicFramePr>
                <a:graphicFrameLocks noChangeAspect="1"/>
              </p:cNvGraphicFramePr>
              <p:nvPr/>
            </p:nvGraphicFramePr>
            <p:xfrm>
              <a:off x="4982629" y="5650953"/>
              <a:ext cx="1563700" cy="879582"/>
            </p:xfrm>
            <a:graphic>
              <a:graphicData uri="http://schemas.microsoft.com/office/powerpoint/2016/slidezoom">
                <pslz:sldZm>
                  <pslz:sldZmObj sldId="2076137519" cId="739384877">
                    <pslz:zmPr id="{0C905AAF-175A-4FFE-8C50-58689B346BEE}" transitionDur="1000">
                      <p166:blipFill xmlns:p166="http://schemas.microsoft.com/office/powerpoint/2016/6/main">
                        <a:blip r:embed="rId7"/>
                        <a:stretch>
                          <a:fillRect/>
                        </a:stretch>
                      </p166:blipFill>
                      <p166:spPr xmlns:p166="http://schemas.microsoft.com/office/powerpoint/2016/6/main">
                        <a:xfrm>
                          <a:off x="0" y="0"/>
                          <a:ext cx="1563700" cy="879582"/>
                        </a:xfrm>
                        <a:prstGeom prst="rect">
                          <a:avLst/>
                        </a:prstGeom>
                        <a:solidFill>
                          <a:schemeClr val="accent2"/>
                        </a:solidFill>
                        <a:ln>
                          <a:noFill/>
                        </a:ln>
                        <a:effectLst>
                          <a:outerShdw blurRad="190500" dist="38100" dir="2700000" algn="tl" rotWithShape="0">
                            <a:prstClr val="black">
                              <a:alpha val="30000"/>
                            </a:prstClr>
                          </a:outerShdw>
                        </a:effectLst>
                      </p166:spPr>
                    </pslz:zmPr>
                  </pslz:sldZmObj>
                </pslz:sldZm>
              </a:graphicData>
            </a:graphic>
          </p:graphicFrame>
        </mc:Choice>
        <mc:Fallback>
          <p:pic>
            <p:nvPicPr>
              <p:cNvPr id="6" name="Slide Zoom 5">
                <a:hlinkClick r:id="rId8" action="ppaction://hlinksldjump"/>
                <a:extLst>
                  <a:ext uri="{FF2B5EF4-FFF2-40B4-BE49-F238E27FC236}">
                    <a16:creationId xmlns:a16="http://schemas.microsoft.com/office/drawing/2014/main" id="{C6B7A982-07CD-4B28-9592-B94A585CA4BB}"/>
                  </a:ext>
                </a:extLst>
              </p:cNvPr>
              <p:cNvPicPr>
                <a:picLocks noGrp="1" noRot="1" noChangeAspect="1" noMove="1" noResize="1" noEditPoints="1" noAdjustHandles="1" noChangeArrowheads="1" noChangeShapeType="1"/>
              </p:cNvPicPr>
              <p:nvPr/>
            </p:nvPicPr>
            <p:blipFill>
              <a:blip r:embed="rId7"/>
              <a:stretch>
                <a:fillRect/>
              </a:stretch>
            </p:blipFill>
            <p:spPr>
              <a:xfrm>
                <a:off x="4982629" y="5650953"/>
                <a:ext cx="1563700" cy="879582"/>
              </a:xfrm>
              <a:prstGeom prst="rect">
                <a:avLst/>
              </a:prstGeom>
              <a:solidFill>
                <a:schemeClr val="accent2"/>
              </a:solidFill>
              <a:ln>
                <a:noFill/>
              </a:ln>
              <a:effectLst>
                <a:outerShdw blurRad="190500" dist="38100" dir="2700000" algn="tl" rotWithShape="0">
                  <a:prstClr val="black">
                    <a:alpha val="30000"/>
                  </a:prstClr>
                </a:outerShdw>
              </a:effectLst>
            </p:spPr>
          </p:pic>
        </mc:Fallback>
      </mc:AlternateContent>
      <p:grpSp>
        <p:nvGrpSpPr>
          <p:cNvPr id="11" name="Group 10">
            <a:extLst>
              <a:ext uri="{FF2B5EF4-FFF2-40B4-BE49-F238E27FC236}">
                <a16:creationId xmlns:a16="http://schemas.microsoft.com/office/drawing/2014/main" id="{EDEC14E0-49D7-4D01-9E6E-01BEC9A77ABD}"/>
              </a:ext>
            </a:extLst>
          </p:cNvPr>
          <p:cNvGrpSpPr/>
          <p:nvPr/>
        </p:nvGrpSpPr>
        <p:grpSpPr>
          <a:xfrm>
            <a:off x="1193156" y="1532341"/>
            <a:ext cx="3511568" cy="1349139"/>
            <a:chOff x="1193156" y="1532341"/>
            <a:chExt cx="3511568" cy="1349139"/>
          </a:xfrm>
        </p:grpSpPr>
        <p:sp>
          <p:nvSpPr>
            <p:cNvPr id="66" name="Speech Bubble: Rectangle 65">
              <a:extLst>
                <a:ext uri="{FF2B5EF4-FFF2-40B4-BE49-F238E27FC236}">
                  <a16:creationId xmlns:a16="http://schemas.microsoft.com/office/drawing/2014/main" id="{13CF78C4-0795-41DA-8E15-F98EDDCB0279}"/>
                </a:ext>
              </a:extLst>
            </p:cNvPr>
            <p:cNvSpPr/>
            <p:nvPr/>
          </p:nvSpPr>
          <p:spPr bwMode="auto">
            <a:xfrm>
              <a:off x="1193156" y="1532341"/>
              <a:ext cx="3511568" cy="1349139"/>
            </a:xfrm>
            <a:prstGeom prst="wedgeRectCallout">
              <a:avLst>
                <a:gd name="adj1" fmla="val -21635"/>
                <a:gd name="adj2" fmla="val 19736"/>
              </a:avLst>
            </a:prstGeom>
            <a:solidFill>
              <a:schemeClr val="accent2"/>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1. Configure Azure</a:t>
              </a:r>
              <a:r>
                <a:rPr kumimoji="0" lang="en-US" sz="1200" b="1" i="0" u="none" strike="noStrike" kern="1200" cap="none" spc="0" normalizeH="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 AD for VPN </a:t>
              </a: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authentication</a:t>
              </a:r>
            </a:p>
            <a:p>
              <a:pPr marL="400050" marR="0" lvl="0" algn="l" defTabSz="932472" rtl="0" eaLnBrk="1" fontAlgn="base" latinLnBrk="0" hangingPunct="1">
                <a:lnSpc>
                  <a:spcPct val="100000"/>
                </a:lnSpc>
                <a:spcBef>
                  <a:spcPct val="0"/>
                </a:spcBef>
                <a:spcAft>
                  <a:spcPts val="900"/>
                </a:spcAft>
                <a:buClrTx/>
                <a:buSzTx/>
                <a:tabLst/>
                <a:defRPr/>
              </a:pPr>
              <a:r>
                <a:rPr kumimoji="0" lang="en-US" sz="1200" i="1" u="none" strike="noStrike" kern="1200" cap="none" spc="0" normalizeH="0" baseline="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Explicit</a:t>
              </a:r>
              <a: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 User and Device </a:t>
              </a:r>
              <a:b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br>
              <a:r>
                <a:rPr kumimoji="0" lang="en-US" sz="1200" i="1" u="none" strike="noStrike" kern="1200" cap="none" spc="0" normalizeH="0" noProof="0">
                  <a:ln>
                    <a:noFill/>
                  </a:ln>
                  <a:gradFill>
                    <a:gsLst>
                      <a:gs pos="0">
                        <a:srgbClr val="FFFFFF"/>
                      </a:gs>
                      <a:gs pos="100000">
                        <a:srgbClr val="FFFFFF"/>
                      </a:gs>
                    </a:gsLst>
                    <a:lin ang="5400000" scaled="0"/>
                  </a:gradFill>
                  <a:effectLst/>
                  <a:uLnTx/>
                  <a:uFillTx/>
                  <a:latin typeface="+mj-lt"/>
                  <a:cs typeface="Segoe UI Semibold" panose="020B0702040204020203" pitchFamily="34" charset="0"/>
                </a:rPr>
                <a:t>Trust Validation</a:t>
              </a:r>
            </a:p>
            <a:p>
              <a:pPr marL="400050" marR="0" lvl="0" algn="l" defTabSz="932472" rtl="0" eaLnBrk="1" fontAlgn="base" latinLnBrk="0" hangingPunct="1">
                <a:lnSpc>
                  <a:spcPct val="100000"/>
                </a:lnSpc>
                <a:spcBef>
                  <a:spcPct val="0"/>
                </a:spcBef>
                <a:spcAft>
                  <a:spcPts val="600"/>
                </a:spcAft>
                <a:buClrTx/>
                <a:buSzTx/>
                <a:tabLst/>
                <a:defRPr/>
              </a:pPr>
              <a:r>
                <a:rPr lang="en-US" sz="1200" i="1" baseline="0">
                  <a:gradFill>
                    <a:gsLst>
                      <a:gs pos="0">
                        <a:srgbClr val="FFFFFF"/>
                      </a:gs>
                      <a:gs pos="100000">
                        <a:srgbClr val="FFFFFF"/>
                      </a:gs>
                    </a:gsLst>
                    <a:lin ang="5400000" scaled="0"/>
                  </a:gradFill>
                  <a:latin typeface="+mj-lt"/>
                  <a:cs typeface="Segoe UI Semibold" panose="020B0702040204020203" pitchFamily="34" charset="0"/>
                </a:rPr>
                <a:t>Provides</a:t>
              </a:r>
              <a:r>
                <a:rPr lang="en-US" sz="1200" i="1">
                  <a:gradFill>
                    <a:gsLst>
                      <a:gs pos="0">
                        <a:srgbClr val="FFFFFF"/>
                      </a:gs>
                      <a:gs pos="100000">
                        <a:srgbClr val="FFFFFF"/>
                      </a:gs>
                    </a:gsLst>
                    <a:lin ang="5400000" scaled="0"/>
                  </a:gradFill>
                  <a:latin typeface="+mj-lt"/>
                  <a:cs typeface="Segoe UI Semibold" panose="020B0702040204020203" pitchFamily="34" charset="0"/>
                </a:rPr>
                <a:t> full network access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(sometimes segmented)</a:t>
              </a:r>
            </a:p>
          </p:txBody>
        </p:sp>
        <p:grpSp>
          <p:nvGrpSpPr>
            <p:cNvPr id="17" name="Group 16">
              <a:extLst>
                <a:ext uri="{FF2B5EF4-FFF2-40B4-BE49-F238E27FC236}">
                  <a16:creationId xmlns:a16="http://schemas.microsoft.com/office/drawing/2014/main" id="{83AFE95B-0140-4062-B540-A5CE09762AF0}"/>
                </a:ext>
              </a:extLst>
            </p:cNvPr>
            <p:cNvGrpSpPr/>
            <p:nvPr/>
          </p:nvGrpSpPr>
          <p:grpSpPr>
            <a:xfrm>
              <a:off x="1287908" y="1928209"/>
              <a:ext cx="337450" cy="337450"/>
              <a:chOff x="3659123" y="1871939"/>
              <a:chExt cx="337450" cy="337450"/>
            </a:xfrm>
          </p:grpSpPr>
          <p:sp>
            <p:nvSpPr>
              <p:cNvPr id="10" name="Oval 9">
                <a:extLst>
                  <a:ext uri="{FF2B5EF4-FFF2-40B4-BE49-F238E27FC236}">
                    <a16:creationId xmlns:a16="http://schemas.microsoft.com/office/drawing/2014/main" id="{B6FBEABA-B7F4-4E47-AEC7-CD93DD6EBC4B}"/>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Badge Follow">
                <a:extLst>
                  <a:ext uri="{FF2B5EF4-FFF2-40B4-BE49-F238E27FC236}">
                    <a16:creationId xmlns:a16="http://schemas.microsoft.com/office/drawing/2014/main" id="{404C06F1-EF6F-4C07-9C1E-3221E0AA24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9123" y="1871939"/>
                <a:ext cx="337450" cy="337450"/>
              </a:xfrm>
              <a:prstGeom prst="rect">
                <a:avLst/>
              </a:prstGeom>
            </p:spPr>
          </p:pic>
        </p:grpSp>
        <p:grpSp>
          <p:nvGrpSpPr>
            <p:cNvPr id="15" name="Group 14">
              <a:extLst>
                <a:ext uri="{FF2B5EF4-FFF2-40B4-BE49-F238E27FC236}">
                  <a16:creationId xmlns:a16="http://schemas.microsoft.com/office/drawing/2014/main" id="{D9B1E356-7D52-4896-9C68-B11C382D84F4}"/>
                </a:ext>
              </a:extLst>
            </p:cNvPr>
            <p:cNvGrpSpPr/>
            <p:nvPr/>
          </p:nvGrpSpPr>
          <p:grpSpPr>
            <a:xfrm>
              <a:off x="1287908" y="2403984"/>
              <a:ext cx="337450" cy="337450"/>
              <a:chOff x="3659123" y="2303797"/>
              <a:chExt cx="337450" cy="337450"/>
            </a:xfrm>
          </p:grpSpPr>
          <p:sp>
            <p:nvSpPr>
              <p:cNvPr id="14" name="Oval 13">
                <a:extLst>
                  <a:ext uri="{FF2B5EF4-FFF2-40B4-BE49-F238E27FC236}">
                    <a16:creationId xmlns:a16="http://schemas.microsoft.com/office/drawing/2014/main" id="{5B8EE47F-13F3-4E91-B439-C9F978749D08}"/>
                  </a:ext>
                </a:extLst>
              </p:cNvPr>
              <p:cNvSpPr/>
              <p:nvPr/>
            </p:nvSpPr>
            <p:spPr bwMode="auto">
              <a:xfrm>
                <a:off x="3714737" y="2370096"/>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descr="Badge Unfollow">
                <a:extLst>
                  <a:ext uri="{FF2B5EF4-FFF2-40B4-BE49-F238E27FC236}">
                    <a16:creationId xmlns:a16="http://schemas.microsoft.com/office/drawing/2014/main" id="{F16C5E70-F95A-47AE-B631-17FAB0BA43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9123" y="2303797"/>
                <a:ext cx="337450" cy="337450"/>
              </a:xfrm>
              <a:prstGeom prst="rect">
                <a:avLst/>
              </a:prstGeom>
            </p:spPr>
          </p:pic>
        </p:grpSp>
      </p:grpSp>
      <p:grpSp>
        <p:nvGrpSpPr>
          <p:cNvPr id="24" name="Group 23">
            <a:extLst>
              <a:ext uri="{FF2B5EF4-FFF2-40B4-BE49-F238E27FC236}">
                <a16:creationId xmlns:a16="http://schemas.microsoft.com/office/drawing/2014/main" id="{34CD61B9-D548-41A8-8352-60E80BC7BD5E}"/>
              </a:ext>
            </a:extLst>
          </p:cNvPr>
          <p:cNvGrpSpPr/>
          <p:nvPr/>
        </p:nvGrpSpPr>
        <p:grpSpPr>
          <a:xfrm>
            <a:off x="1193156" y="4452837"/>
            <a:ext cx="3375394" cy="1349136"/>
            <a:chOff x="1193156" y="4452837"/>
            <a:chExt cx="3375394" cy="1349136"/>
          </a:xfrm>
        </p:grpSpPr>
        <p:sp>
          <p:nvSpPr>
            <p:cNvPr id="64" name="Speech Bubble: Rectangle 63">
              <a:extLst>
                <a:ext uri="{FF2B5EF4-FFF2-40B4-BE49-F238E27FC236}">
                  <a16:creationId xmlns:a16="http://schemas.microsoft.com/office/drawing/2014/main" id="{23BC3BE9-B40F-4606-979C-9B030E372C2A}"/>
                </a:ext>
              </a:extLst>
            </p:cNvPr>
            <p:cNvSpPr/>
            <p:nvPr/>
          </p:nvSpPr>
          <p:spPr bwMode="auto">
            <a:xfrm>
              <a:off x="1193156" y="4452837"/>
              <a:ext cx="3375394" cy="1349136"/>
            </a:xfrm>
            <a:prstGeom prst="wedgeRectCallout">
              <a:avLst>
                <a:gd name="adj1" fmla="val -21635"/>
                <a:gd name="adj2" fmla="val 19736"/>
              </a:avLst>
            </a:prstGeom>
            <a:solidFill>
              <a:schemeClr val="accent2"/>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71450" indent="-171450" defTabSz="932472" fontAlgn="base">
                <a:spcBef>
                  <a:spcPct val="0"/>
                </a:spcBef>
                <a:spcAft>
                  <a:spcPts val="600"/>
                </a:spcAft>
              </a:pPr>
              <a:r>
                <a:rPr lang="en-US" sz="1200" b="1">
                  <a:gradFill>
                    <a:gsLst>
                      <a:gs pos="0">
                        <a:srgbClr val="FFFFFF"/>
                      </a:gs>
                      <a:gs pos="100000">
                        <a:srgbClr val="FFFFFF"/>
                      </a:gs>
                    </a:gsLst>
                    <a:lin ang="5400000" scaled="0"/>
                  </a:gradFill>
                  <a:latin typeface="Segoe UI"/>
                  <a:cs typeface="Segoe UI Semibold" panose="020B0702040204020203" pitchFamily="34" charset="0"/>
                </a:rPr>
                <a:t>2. Publish Apps with Azure AD App Proxy</a:t>
              </a:r>
            </a:p>
            <a:p>
              <a:pPr marL="400050" indent="-1588" defTabSz="932472" fontAlgn="base">
                <a:spcBef>
                  <a:spcPct val="0"/>
                </a:spcBef>
                <a:spcAft>
                  <a:spcPts val="600"/>
                </a:spcAft>
                <a:defRPr/>
              </a:pPr>
              <a:r>
                <a:rPr lang="en-US" sz="1200" i="1">
                  <a:gradFill>
                    <a:gsLst>
                      <a:gs pos="0">
                        <a:srgbClr val="FFFFFF"/>
                      </a:gs>
                      <a:gs pos="100000">
                        <a:srgbClr val="FFFFFF"/>
                      </a:gs>
                    </a:gsLst>
                    <a:lin ang="5400000" scaled="0"/>
                  </a:gradFill>
                  <a:latin typeface="+mj-lt"/>
                  <a:cs typeface="Segoe UI Semibold" panose="020B0702040204020203" pitchFamily="34" charset="0"/>
                </a:rPr>
                <a:t>Explicit User and Device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Trust Validation</a:t>
              </a:r>
            </a:p>
            <a:p>
              <a:pPr marL="400050" indent="-1588" defTabSz="932472" fontAlgn="base">
                <a:spcBef>
                  <a:spcPct val="0"/>
                </a:spcBef>
                <a:spcAft>
                  <a:spcPts val="600"/>
                </a:spcAft>
                <a:defRPr/>
              </a:pPr>
              <a:r>
                <a:rPr lang="en-US" sz="1200" i="1">
                  <a:gradFill>
                    <a:gsLst>
                      <a:gs pos="0">
                        <a:srgbClr val="FFFFFF"/>
                      </a:gs>
                      <a:gs pos="100000">
                        <a:srgbClr val="FFFFFF"/>
                      </a:gs>
                    </a:gsLst>
                    <a:lin ang="5400000" scaled="0"/>
                  </a:gradFill>
                  <a:latin typeface="+mj-lt"/>
                  <a:cs typeface="Segoe UI Semibold" panose="020B0702040204020203" pitchFamily="34" charset="0"/>
                </a:rPr>
                <a:t>Provides access to only a single app </a:t>
              </a:r>
              <a:br>
                <a:rPr lang="en-US" sz="1200" i="1">
                  <a:gradFill>
                    <a:gsLst>
                      <a:gs pos="0">
                        <a:srgbClr val="FFFFFF"/>
                      </a:gs>
                      <a:gs pos="100000">
                        <a:srgbClr val="FFFFFF"/>
                      </a:gs>
                    </a:gsLst>
                    <a:lin ang="5400000" scaled="0"/>
                  </a:gradFill>
                  <a:latin typeface="+mj-lt"/>
                  <a:cs typeface="Segoe UI Semibold" panose="020B0702040204020203" pitchFamily="34" charset="0"/>
                </a:rPr>
              </a:br>
              <a:r>
                <a:rPr lang="en-US" sz="1200" i="1">
                  <a:gradFill>
                    <a:gsLst>
                      <a:gs pos="0">
                        <a:srgbClr val="FFFFFF"/>
                      </a:gs>
                      <a:gs pos="100000">
                        <a:srgbClr val="FFFFFF"/>
                      </a:gs>
                    </a:gsLst>
                    <a:lin ang="5400000" scaled="0"/>
                  </a:gradFill>
                  <a:latin typeface="+mj-lt"/>
                  <a:cs typeface="Segoe UI Semibold" panose="020B0702040204020203" pitchFamily="34" charset="0"/>
                </a:rPr>
                <a:t>(with seamless user experience)</a:t>
              </a:r>
            </a:p>
          </p:txBody>
        </p:sp>
        <p:grpSp>
          <p:nvGrpSpPr>
            <p:cNvPr id="76" name="Group 75">
              <a:extLst>
                <a:ext uri="{FF2B5EF4-FFF2-40B4-BE49-F238E27FC236}">
                  <a16:creationId xmlns:a16="http://schemas.microsoft.com/office/drawing/2014/main" id="{FC5985A6-7264-4ED0-BA32-E9E4A474F21D}"/>
                </a:ext>
              </a:extLst>
            </p:cNvPr>
            <p:cNvGrpSpPr/>
            <p:nvPr/>
          </p:nvGrpSpPr>
          <p:grpSpPr>
            <a:xfrm>
              <a:off x="1280521" y="4814327"/>
              <a:ext cx="337450" cy="337450"/>
              <a:chOff x="3659123" y="1871939"/>
              <a:chExt cx="337450" cy="337450"/>
            </a:xfrm>
          </p:grpSpPr>
          <p:sp>
            <p:nvSpPr>
              <p:cNvPr id="77" name="Oval 76">
                <a:extLst>
                  <a:ext uri="{FF2B5EF4-FFF2-40B4-BE49-F238E27FC236}">
                    <a16:creationId xmlns:a16="http://schemas.microsoft.com/office/drawing/2014/main" id="{0072250E-66AF-45D5-878F-AB2E1785CA6F}"/>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78" name="Graphic 77" descr="Badge Follow">
                <a:extLst>
                  <a:ext uri="{FF2B5EF4-FFF2-40B4-BE49-F238E27FC236}">
                    <a16:creationId xmlns:a16="http://schemas.microsoft.com/office/drawing/2014/main" id="{E2B42E12-DA79-425C-BA4A-24481007F1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9123" y="1871939"/>
                <a:ext cx="337450" cy="337450"/>
              </a:xfrm>
              <a:prstGeom prst="rect">
                <a:avLst/>
              </a:prstGeom>
            </p:spPr>
          </p:pic>
        </p:grpSp>
        <p:grpSp>
          <p:nvGrpSpPr>
            <p:cNvPr id="99" name="Group 98">
              <a:extLst>
                <a:ext uri="{FF2B5EF4-FFF2-40B4-BE49-F238E27FC236}">
                  <a16:creationId xmlns:a16="http://schemas.microsoft.com/office/drawing/2014/main" id="{0F983772-0D61-4175-8510-C450541878F8}"/>
                </a:ext>
              </a:extLst>
            </p:cNvPr>
            <p:cNvGrpSpPr/>
            <p:nvPr/>
          </p:nvGrpSpPr>
          <p:grpSpPr>
            <a:xfrm>
              <a:off x="1280521" y="5325659"/>
              <a:ext cx="337450" cy="337450"/>
              <a:chOff x="3659123" y="1871939"/>
              <a:chExt cx="337450" cy="337450"/>
            </a:xfrm>
          </p:grpSpPr>
          <p:sp>
            <p:nvSpPr>
              <p:cNvPr id="100" name="Oval 99">
                <a:extLst>
                  <a:ext uri="{FF2B5EF4-FFF2-40B4-BE49-F238E27FC236}">
                    <a16:creationId xmlns:a16="http://schemas.microsoft.com/office/drawing/2014/main" id="{C05EC177-B16B-4797-9EAD-D45D1A51A81A}"/>
                  </a:ext>
                </a:extLst>
              </p:cNvPr>
              <p:cNvSpPr/>
              <p:nvPr/>
            </p:nvSpPr>
            <p:spPr bwMode="auto">
              <a:xfrm>
                <a:off x="3714738" y="1930705"/>
                <a:ext cx="226219" cy="21290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5" name="Graphic 104" descr="Badge Follow">
                <a:extLst>
                  <a:ext uri="{FF2B5EF4-FFF2-40B4-BE49-F238E27FC236}">
                    <a16:creationId xmlns:a16="http://schemas.microsoft.com/office/drawing/2014/main" id="{B2B55C0D-EAB1-4AD9-8922-65056FEDA2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9123" y="1871939"/>
                <a:ext cx="337450" cy="337450"/>
              </a:xfrm>
              <a:prstGeom prst="rect">
                <a:avLst/>
              </a:prstGeom>
            </p:spPr>
          </p:pic>
        </p:grpSp>
      </p:grpSp>
      <p:grpSp>
        <p:nvGrpSpPr>
          <p:cNvPr id="25" name="Group 24">
            <a:extLst>
              <a:ext uri="{FF2B5EF4-FFF2-40B4-BE49-F238E27FC236}">
                <a16:creationId xmlns:a16="http://schemas.microsoft.com/office/drawing/2014/main" id="{A2889DBD-7DFA-422C-8DA4-4C0E5449C47C}"/>
              </a:ext>
            </a:extLst>
          </p:cNvPr>
          <p:cNvGrpSpPr/>
          <p:nvPr/>
        </p:nvGrpSpPr>
        <p:grpSpPr>
          <a:xfrm>
            <a:off x="4568550" y="5107309"/>
            <a:ext cx="3619083" cy="198254"/>
            <a:chOff x="4568550" y="5127405"/>
            <a:chExt cx="3619083" cy="198254"/>
          </a:xfrm>
        </p:grpSpPr>
        <p:cxnSp>
          <p:nvCxnSpPr>
            <p:cNvPr id="70" name="Straight Connector 69">
              <a:extLst>
                <a:ext uri="{FF2B5EF4-FFF2-40B4-BE49-F238E27FC236}">
                  <a16:creationId xmlns:a16="http://schemas.microsoft.com/office/drawing/2014/main" id="{5CB6FB76-5909-433B-8FA9-137863211C34}"/>
                </a:ext>
              </a:extLst>
            </p:cNvPr>
            <p:cNvCxnSpPr>
              <a:cxnSpLocks/>
              <a:stCxn id="64" idx="3"/>
              <a:endCxn id="72" idx="0"/>
            </p:cNvCxnSpPr>
            <p:nvPr/>
          </p:nvCxnSpPr>
          <p:spPr>
            <a:xfrm>
              <a:off x="4568550" y="5127405"/>
              <a:ext cx="1195929" cy="198254"/>
            </a:xfrm>
            <a:prstGeom prst="bentConnector2">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69">
              <a:extLst>
                <a:ext uri="{FF2B5EF4-FFF2-40B4-BE49-F238E27FC236}">
                  <a16:creationId xmlns:a16="http://schemas.microsoft.com/office/drawing/2014/main" id="{C37C516D-3F07-49D4-95F2-21EF95A50C4B}"/>
                </a:ext>
              </a:extLst>
            </p:cNvPr>
            <p:cNvCxnSpPr>
              <a:cxnSpLocks/>
              <a:stCxn id="64" idx="3"/>
              <a:endCxn id="114" idx="0"/>
            </p:cNvCxnSpPr>
            <p:nvPr/>
          </p:nvCxnSpPr>
          <p:spPr>
            <a:xfrm>
              <a:off x="4568550" y="5127405"/>
              <a:ext cx="3619083" cy="198080"/>
            </a:xfrm>
            <a:prstGeom prst="bentConnector2">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20B415CD-6110-499B-9BCA-CC64CD9D99DE}"/>
              </a:ext>
            </a:extLst>
          </p:cNvPr>
          <p:cNvCxnSpPr>
            <a:cxnSpLocks/>
          </p:cNvCxnSpPr>
          <p:nvPr/>
        </p:nvCxnSpPr>
        <p:spPr>
          <a:xfrm flipV="1">
            <a:off x="4498410" y="3822717"/>
            <a:ext cx="1243873" cy="657724"/>
          </a:xfrm>
          <a:prstGeom prst="line">
            <a:avLst/>
          </a:prstGeom>
          <a:ln w="2540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FFF4338-BDA4-4505-91FA-393CDAF04CB2}"/>
              </a:ext>
            </a:extLst>
          </p:cNvPr>
          <p:cNvCxnSpPr>
            <a:cxnSpLocks/>
            <a:stCxn id="63" idx="5"/>
            <a:endCxn id="94" idx="0"/>
          </p:cNvCxnSpPr>
          <p:nvPr/>
        </p:nvCxnSpPr>
        <p:spPr>
          <a:xfrm rot="10800000" flipV="1">
            <a:off x="5997602" y="2679894"/>
            <a:ext cx="1395119" cy="643769"/>
          </a:xfrm>
          <a:prstGeom prst="bentConnector2">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50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750"/>
                            </p:stCondLst>
                            <p:childTnLst>
                              <p:par>
                                <p:cTn id="15" presetID="22" presetClass="entr" presetSubtype="8"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250"/>
                                        <p:tgtEl>
                                          <p:spTgt spid="3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childTnLst>
                          </p:cTn>
                        </p:par>
                        <p:par>
                          <p:cTn id="22" fill="hold">
                            <p:stCondLst>
                              <p:cond delay="275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22" presetClass="entr" presetSubtype="8"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left)">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par>
                                <p:cTn id="41" presetID="22" presetClass="entr" presetSubtype="8"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wipe(left)">
                                      <p:cBhvr>
                                        <p:cTn id="43" dur="500"/>
                                        <p:tgtEl>
                                          <p:spTgt spid="128"/>
                                        </p:tgtEl>
                                      </p:cBhvr>
                                    </p:animEffect>
                                  </p:childTnLst>
                                </p:cTn>
                              </p:par>
                              <p:par>
                                <p:cTn id="44" presetID="10"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left)">
                                      <p:cBhvr>
                                        <p:cTn id="55" dur="500"/>
                                        <p:tgtEl>
                                          <p:spTgt spid="71"/>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left)">
                                      <p:cBhvr>
                                        <p:cTn id="66" dur="500"/>
                                        <p:tgtEl>
                                          <p:spTgt spid="127"/>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500"/>
                                        <p:tgtEl>
                                          <p:spTgt spid="89"/>
                                        </p:tgtEl>
                                      </p:cBhvr>
                                    </p:animEffect>
                                  </p:childTnLst>
                                </p:cTn>
                              </p:par>
                            </p:childTnLst>
                          </p:cTn>
                        </p:par>
                        <p:par>
                          <p:cTn id="71" fill="hold">
                            <p:stCondLst>
                              <p:cond delay="2500"/>
                            </p:stCondLst>
                            <p:childTnLst>
                              <p:par>
                                <p:cTn id="72" presetID="22" presetClass="entr" presetSubtype="8" fill="hold" nodeType="after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wipe(left)">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750"/>
                                        <p:tgtEl>
                                          <p:spTgt spid="25"/>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500"/>
                                        <p:tgtEl>
                                          <p:spTgt spid="72"/>
                                        </p:tgtEl>
                                      </p:cBhvr>
                                    </p:animEffect>
                                  </p:childTnLst>
                                </p:cTn>
                              </p:par>
                              <p:par>
                                <p:cTn id="83" presetID="10" presetClass="entr" presetSubtype="0" fill="hold" nodeType="withEffect">
                                  <p:stCondLst>
                                    <p:cond delay="25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50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nodeType="withEffect">
                                  <p:stCondLst>
                                    <p:cond delay="50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4" grpId="0" animBg="1"/>
      <p:bldP spid="55" grpId="0" animBg="1"/>
      <p:bldP spid="56" grpId="0" animBg="1"/>
      <p:bldP spid="63" grpId="0" animBg="1"/>
      <p:bldP spid="7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E9F6-860A-4D83-B634-2A391BA14B30}"/>
              </a:ext>
            </a:extLst>
          </p:cNvPr>
          <p:cNvSpPr>
            <a:spLocks noGrp="1"/>
          </p:cNvSpPr>
          <p:nvPr>
            <p:ph type="title"/>
          </p:nvPr>
        </p:nvSpPr>
        <p:spPr/>
        <p:txBody>
          <a:bodyPr/>
          <a:lstStyle/>
          <a:p>
            <a:r>
              <a:rPr lang="en-US"/>
              <a:t>Azure AD App Proxy – App/Protocol Support</a:t>
            </a:r>
          </a:p>
        </p:txBody>
      </p:sp>
      <p:sp>
        <p:nvSpPr>
          <p:cNvPr id="44" name="Rectangle 43">
            <a:extLst>
              <a:ext uri="{FF2B5EF4-FFF2-40B4-BE49-F238E27FC236}">
                <a16:creationId xmlns:a16="http://schemas.microsoft.com/office/drawing/2014/main" id="{8C5E99A8-B176-4626-9CF5-A0927C573596}"/>
              </a:ext>
            </a:extLst>
          </p:cNvPr>
          <p:cNvSpPr/>
          <p:nvPr/>
        </p:nvSpPr>
        <p:spPr bwMode="auto">
          <a:xfrm>
            <a:off x="588263" y="1373267"/>
            <a:ext cx="3740149" cy="4811402"/>
          </a:xfrm>
          <a:prstGeom prst="rect">
            <a:avLst/>
          </a:prstGeom>
          <a:solidFill>
            <a:schemeClr val="bg1"/>
          </a:solidFill>
          <a:ln>
            <a:noFill/>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defTabSz="932472" fontAlgn="base">
              <a:spcBef>
                <a:spcPct val="0"/>
              </a:spcBef>
              <a:spcAft>
                <a:spcPts val="900"/>
              </a:spcAf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Usage Scenarios</a:t>
            </a:r>
            <a:r>
              <a:rPr lang="en-US" sz="1600" b="1">
                <a:gradFill>
                  <a:gsLst>
                    <a:gs pos="83000">
                      <a:srgbClr val="0078D4"/>
                    </a:gs>
                    <a:gs pos="100000">
                      <a:srgbClr val="0078D4"/>
                    </a:gs>
                  </a:gsLst>
                  <a:lin ang="5400000" scaled="1"/>
                </a:gradFill>
                <a:latin typeface="Segoe UI"/>
                <a:cs typeface="Segoe UI Semibold"/>
              </a:rPr>
              <a:t> </a:t>
            </a:r>
            <a:endPar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Semibold"/>
              </a:rPr>
              <a:t>Publish applications over HTTPS</a:t>
            </a:r>
            <a:endParaRPr lang="en-US" sz="11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cs typeface="Segoe UI Semibold"/>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Authenticate to Website </a:t>
            </a:r>
            <a:br>
              <a:rPr lang="en-US" sz="1100" b="1" i="0" u="none" strike="noStrike" kern="1200" cap="none" spc="0" normalizeH="0" baseline="0" noProof="0">
                <a:ln>
                  <a:noFill/>
                </a:ln>
                <a:effectLst/>
                <a:uLnTx/>
                <a:uFillTx/>
                <a:latin typeface="Segoe UI"/>
                <a:cs typeface="Segoe UI Semibold" panose="020B0702040204020203" pitchFamily="34" charset="0"/>
              </a:rPr>
            </a:b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(Protocol Translation)</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Translates to AD account (including group membership) for apps supporting</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Kerberos</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OIDC/OAuth</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marR="0" lvl="2"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SAML</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804545" lvl="2" indent="-171450" defTabSz="932472" fontAlgn="base">
              <a:spcBef>
                <a:spcPct val="0"/>
              </a:spcBef>
              <a:spcAft>
                <a:spcPts val="300"/>
              </a:spcAft>
              <a:buFont typeface="Arial" panose="020B0604020202020204" pitchFamily="34" charset="0"/>
              <a:buChar char="•"/>
              <a:defRPr/>
            </a:pPr>
            <a:r>
              <a:rPr lang="en-US" sz="1100">
                <a:gradFill>
                  <a:gsLst>
                    <a:gs pos="83000">
                      <a:srgbClr val="1A1A1A"/>
                    </a:gs>
                    <a:gs pos="100000">
                      <a:srgbClr val="0D0D0D"/>
                    </a:gs>
                  </a:gsLst>
                  <a:lin ang="5400000" scaled="1"/>
                </a:gradFill>
                <a:latin typeface="Segoe UI"/>
                <a:cs typeface="Segoe UI Semibold"/>
              </a:rPr>
              <a:t>WS-Fed</a:t>
            </a:r>
          </a:p>
          <a:p>
            <a:pPr marL="804545" lvl="2" indent="-171450" defTabSz="932472" fontAlgn="base">
              <a:spcBef>
                <a:spcPct val="0"/>
              </a:spcBef>
              <a:spcAft>
                <a:spcPts val="300"/>
              </a:spcAft>
              <a:buFont typeface="Arial" panose="020B0604020202020204" pitchFamily="34" charset="0"/>
              <a:buChar char="•"/>
              <a:defRPr/>
            </a:pPr>
            <a:r>
              <a:rPr lang="en-US" sz="1100">
                <a:gradFill>
                  <a:gsLst>
                    <a:gs pos="83000">
                      <a:srgbClr val="1A1A1A"/>
                    </a:gs>
                    <a:gs pos="100000">
                      <a:srgbClr val="0D0D0D"/>
                    </a:gs>
                  </a:gsLst>
                  <a:lin ang="5400000" scaled="1"/>
                </a:gradFill>
                <a:latin typeface="Segoe UI"/>
                <a:cs typeface="Segoe UI Semibold"/>
              </a:rPr>
              <a:t>HTTP headers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Direct Website Access</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Unauthenticated</a:t>
            </a: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 intranet websites</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Forms authentication </a:t>
            </a: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on web app</a:t>
            </a:r>
            <a:endParaRPr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cs typeface="Segoe UI Semibold"/>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Semibold"/>
              </a:rPr>
              <a:t>Remote Desktop Protocol (RDP)</a:t>
            </a:r>
            <a:endParaRPr lang="en-US" sz="11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cs typeface="Segoe UI Semibold"/>
            </a:endParaRPr>
          </a:p>
          <a:p>
            <a:pPr marL="347345" lvl="1" indent="-171450" defTabSz="932472" fontAlgn="base">
              <a:spcBef>
                <a:spcPct val="0"/>
              </a:spcBef>
              <a:spcAft>
                <a:spcPts val="600"/>
              </a:spcAft>
              <a:buFont typeface="Arial" panose="020B0604020202020204" pitchFamily="34" charset="0"/>
              <a:buChar char="•"/>
              <a:defRPr/>
            </a:pPr>
            <a:r>
              <a:rPr kumimoji="0" lang="en-US" sz="11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rPr>
              <a:t>Requires RD Gateway</a:t>
            </a:r>
            <a:br>
              <a:rPr lang="en-US" sz="1100" b="0" i="0" u="none" strike="noStrike" kern="1200" cap="none" spc="0" normalizeH="0" baseline="0" noProof="0">
                <a:ln>
                  <a:noFill/>
                </a:ln>
                <a:effectLst/>
                <a:highlight>
                  <a:srgbClr val="FFFF00"/>
                </a:highlight>
                <a:uLnTx/>
                <a:uFillTx/>
                <a:latin typeface="Segoe UI"/>
                <a:cs typeface="Segoe UI Semibold" panose="020B0702040204020203" pitchFamily="34" charset="0"/>
              </a:rPr>
            </a:br>
            <a:r>
              <a:rPr kumimoji="0" lang="en-US" sz="1100" b="0"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a:hlinkClick r:id="rId3"/>
              </a:rPr>
              <a:t>Publish Remote Desktop with Azure AD Application Proxy</a:t>
            </a:r>
            <a:r>
              <a:rPr lang="en-US" sz="1100">
                <a:gradFill>
                  <a:gsLst>
                    <a:gs pos="83000">
                      <a:srgbClr val="1A1A1A"/>
                    </a:gs>
                    <a:gs pos="100000">
                      <a:srgbClr val="0D0D0D"/>
                    </a:gs>
                  </a:gsLst>
                  <a:lin ang="5400000" scaled="1"/>
                </a:gradFill>
                <a:latin typeface="Segoe UI"/>
                <a:cs typeface="Segoe UI Semibold"/>
              </a:rPr>
              <a:t> </a:t>
            </a:r>
            <a:endParaRPr lang="en-US" sz="1100" b="0"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Unsupported Scenarios</a:t>
            </a:r>
            <a:endParaRPr lang="en-US" sz="1100" b="1"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NTLM or LM Authentication</a:t>
            </a:r>
            <a:endParaRPr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a:p>
            <a:pPr marL="347345"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ea typeface="+mn-ea"/>
                <a:cs typeface="Segoe UI Semibold"/>
              </a:rPr>
              <a:t>Certificate Based Authentication (CBA)</a:t>
            </a:r>
            <a:endParaRPr lang="en-US" sz="1100" b="0" i="0" u="none" strike="noStrike" kern="1200" cap="none" spc="0" normalizeH="0" baseline="0" noProof="0">
              <a:ln>
                <a:noFill/>
              </a:ln>
              <a:gradFill>
                <a:gsLst>
                  <a:gs pos="83000">
                    <a:srgbClr val="D73B01"/>
                  </a:gs>
                  <a:gs pos="100000">
                    <a:srgbClr val="D73B01"/>
                  </a:gs>
                </a:gsLst>
                <a:lin ang="5400000" scaled="1"/>
              </a:gradFill>
              <a:effectLst/>
              <a:uLnTx/>
              <a:uFillTx/>
              <a:latin typeface="Segoe UI"/>
              <a:cs typeface="Segoe UI Semibold"/>
            </a:endParaRPr>
          </a:p>
        </p:txBody>
      </p:sp>
      <p:sp>
        <p:nvSpPr>
          <p:cNvPr id="72" name="Rectangle 71">
            <a:extLst>
              <a:ext uri="{FF2B5EF4-FFF2-40B4-BE49-F238E27FC236}">
                <a16:creationId xmlns:a16="http://schemas.microsoft.com/office/drawing/2014/main" id="{0CD2FC3F-69EF-4D36-82C4-3C2489322C80}"/>
              </a:ext>
            </a:extLst>
          </p:cNvPr>
          <p:cNvSpPr/>
          <p:nvPr/>
        </p:nvSpPr>
        <p:spPr>
          <a:xfrm>
            <a:off x="4888255" y="4701723"/>
            <a:ext cx="6718600" cy="1008901"/>
          </a:xfrm>
          <a:prstGeom prst="rect">
            <a:avLst/>
          </a:prstGeom>
          <a:solidFill>
            <a:srgbClr val="D73B01">
              <a:lumMod val="20000"/>
              <a:lumOff val="80000"/>
            </a:srgbClr>
          </a:solidFill>
          <a:ln w="25400" cap="flat" cmpd="sng" algn="ctr">
            <a:solidFill>
              <a:srgbClr val="D73B01"/>
            </a:solid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Not Supported</a:t>
            </a:r>
          </a:p>
        </p:txBody>
      </p:sp>
      <p:sp>
        <p:nvSpPr>
          <p:cNvPr id="73" name="Rectangle 72">
            <a:extLst>
              <a:ext uri="{FF2B5EF4-FFF2-40B4-BE49-F238E27FC236}">
                <a16:creationId xmlns:a16="http://schemas.microsoft.com/office/drawing/2014/main" id="{AF77246C-5CA3-41F8-B2DF-78FFD7C1073E}"/>
              </a:ext>
            </a:extLst>
          </p:cNvPr>
          <p:cNvSpPr/>
          <p:nvPr/>
        </p:nvSpPr>
        <p:spPr bwMode="auto">
          <a:xfrm>
            <a:off x="5192430" y="5154090"/>
            <a:ext cx="2944909" cy="457048"/>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115888"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NTLM</a:t>
            </a: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&amp; LM </a:t>
            </a:r>
            <a:endPar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E95E5129-2192-484C-9C42-2B5F038B1B98}"/>
              </a:ext>
            </a:extLst>
          </p:cNvPr>
          <p:cNvSpPr/>
          <p:nvPr/>
        </p:nvSpPr>
        <p:spPr bwMode="auto">
          <a:xfrm>
            <a:off x="8324844" y="5154090"/>
            <a:ext cx="2944909" cy="457048"/>
          </a:xfrm>
          <a:prstGeom prst="rect">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115888"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sng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Certificate Based Authentication</a:t>
            </a:r>
          </a:p>
        </p:txBody>
      </p:sp>
      <p:pic>
        <p:nvPicPr>
          <p:cNvPr id="75" name="Graphic 74" descr="Close">
            <a:extLst>
              <a:ext uri="{FF2B5EF4-FFF2-40B4-BE49-F238E27FC236}">
                <a16:creationId xmlns:a16="http://schemas.microsoft.com/office/drawing/2014/main" id="{E151088A-BE74-4AFE-ACCC-2C692F596C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4312" y="5282714"/>
            <a:ext cx="212432" cy="212432"/>
          </a:xfrm>
          <a:prstGeom prst="rect">
            <a:avLst/>
          </a:prstGeom>
        </p:spPr>
      </p:pic>
      <p:pic>
        <p:nvPicPr>
          <p:cNvPr id="76" name="Graphic 75" descr="Close">
            <a:extLst>
              <a:ext uri="{FF2B5EF4-FFF2-40B4-BE49-F238E27FC236}">
                <a16:creationId xmlns:a16="http://schemas.microsoft.com/office/drawing/2014/main" id="{2E770EF1-9771-474C-974C-D928E5EDA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6726" y="5282714"/>
            <a:ext cx="212432" cy="212432"/>
          </a:xfrm>
          <a:prstGeom prst="rect">
            <a:avLst/>
          </a:prstGeom>
        </p:spPr>
      </p:pic>
      <p:sp>
        <p:nvSpPr>
          <p:cNvPr id="77" name="Rectangle 76">
            <a:extLst>
              <a:ext uri="{FF2B5EF4-FFF2-40B4-BE49-F238E27FC236}">
                <a16:creationId xmlns:a16="http://schemas.microsoft.com/office/drawing/2014/main" id="{0B4C09A4-EF51-4DD5-8C2D-2090A3F2F6DE}"/>
              </a:ext>
            </a:extLst>
          </p:cNvPr>
          <p:cNvSpPr/>
          <p:nvPr/>
        </p:nvSpPr>
        <p:spPr bwMode="auto">
          <a:xfrm>
            <a:off x="4699000" y="4693725"/>
            <a:ext cx="7162800" cy="1229282"/>
          </a:xfrm>
          <a:prstGeom prst="rect">
            <a:avLst/>
          </a:prstGeom>
          <a:solidFill>
            <a:srgbClr val="FFFFFF">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F238F84-E666-4C36-B101-1F736096F166}"/>
              </a:ext>
            </a:extLst>
          </p:cNvPr>
          <p:cNvSpPr/>
          <p:nvPr/>
        </p:nvSpPr>
        <p:spPr>
          <a:xfrm>
            <a:off x="4888255" y="1552395"/>
            <a:ext cx="6715482" cy="3149327"/>
          </a:xfrm>
          <a:prstGeom prst="rect">
            <a:avLst/>
          </a:prstGeom>
          <a:solidFill>
            <a:srgbClr val="E7F5FF"/>
          </a:solidFill>
          <a:ln w="25400">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Application Control</a:t>
            </a:r>
          </a:p>
        </p:txBody>
      </p:sp>
      <p:sp>
        <p:nvSpPr>
          <p:cNvPr id="49" name="Rectangle 48">
            <a:extLst>
              <a:ext uri="{FF2B5EF4-FFF2-40B4-BE49-F238E27FC236}">
                <a16:creationId xmlns:a16="http://schemas.microsoft.com/office/drawing/2014/main" id="{C6B5F230-AC73-48B2-9D40-0DCEE6CD13DD}"/>
              </a:ext>
            </a:extLst>
          </p:cNvPr>
          <p:cNvSpPr/>
          <p:nvPr/>
        </p:nvSpPr>
        <p:spPr bwMode="auto">
          <a:xfrm>
            <a:off x="10058408" y="2191209"/>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Kerberos</a:t>
            </a:r>
          </a:p>
        </p:txBody>
      </p:sp>
      <p:sp>
        <p:nvSpPr>
          <p:cNvPr id="50" name="Rectangle 49">
            <a:extLst>
              <a:ext uri="{FF2B5EF4-FFF2-40B4-BE49-F238E27FC236}">
                <a16:creationId xmlns:a16="http://schemas.microsoft.com/office/drawing/2014/main" id="{7F185A63-81B7-4885-8418-56177C62496F}"/>
              </a:ext>
            </a:extLst>
          </p:cNvPr>
          <p:cNvSpPr/>
          <p:nvPr/>
        </p:nvSpPr>
        <p:spPr bwMode="auto">
          <a:xfrm>
            <a:off x="5192431" y="2153524"/>
            <a:ext cx="1897911" cy="234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AD</a:t>
            </a:r>
          </a:p>
        </p:txBody>
      </p:sp>
      <p:sp>
        <p:nvSpPr>
          <p:cNvPr id="51" name="Rectangle 50">
            <a:extLst>
              <a:ext uri="{FF2B5EF4-FFF2-40B4-BE49-F238E27FC236}">
                <a16:creationId xmlns:a16="http://schemas.microsoft.com/office/drawing/2014/main" id="{DC93C460-E18E-48CD-94A5-BDE738E8A221}"/>
              </a:ext>
            </a:extLst>
          </p:cNvPr>
          <p:cNvSpPr/>
          <p:nvPr/>
        </p:nvSpPr>
        <p:spPr bwMode="auto">
          <a:xfrm>
            <a:off x="10058408" y="2936515"/>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SAML</a:t>
            </a:r>
          </a:p>
        </p:txBody>
      </p:sp>
      <p:sp>
        <p:nvSpPr>
          <p:cNvPr id="52" name="Rectangle 51">
            <a:extLst>
              <a:ext uri="{FF2B5EF4-FFF2-40B4-BE49-F238E27FC236}">
                <a16:creationId xmlns:a16="http://schemas.microsoft.com/office/drawing/2014/main" id="{09DA1751-2838-4C67-B7A7-0DFA79D20BC8}"/>
              </a:ext>
            </a:extLst>
          </p:cNvPr>
          <p:cNvSpPr/>
          <p:nvPr/>
        </p:nvSpPr>
        <p:spPr bwMode="auto">
          <a:xfrm>
            <a:off x="10058408" y="2563862"/>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OIDC/OAuth</a:t>
            </a:r>
          </a:p>
        </p:txBody>
      </p:sp>
      <p:sp>
        <p:nvSpPr>
          <p:cNvPr id="53" name="Rectangle 52">
            <a:extLst>
              <a:ext uri="{FF2B5EF4-FFF2-40B4-BE49-F238E27FC236}">
                <a16:creationId xmlns:a16="http://schemas.microsoft.com/office/drawing/2014/main" id="{D7E4970A-5910-4B13-8C64-B6E0EE7FB390}"/>
              </a:ext>
            </a:extLst>
          </p:cNvPr>
          <p:cNvSpPr/>
          <p:nvPr/>
        </p:nvSpPr>
        <p:spPr bwMode="auto">
          <a:xfrm>
            <a:off x="10058408" y="3309168"/>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WS-Fed</a:t>
            </a:r>
          </a:p>
        </p:txBody>
      </p:sp>
      <p:sp>
        <p:nvSpPr>
          <p:cNvPr id="54" name="Rectangle 53">
            <a:extLst>
              <a:ext uri="{FF2B5EF4-FFF2-40B4-BE49-F238E27FC236}">
                <a16:creationId xmlns:a16="http://schemas.microsoft.com/office/drawing/2014/main" id="{08A84B71-0252-4A69-9527-10F1D37EB9CC}"/>
              </a:ext>
            </a:extLst>
          </p:cNvPr>
          <p:cNvSpPr/>
          <p:nvPr/>
        </p:nvSpPr>
        <p:spPr bwMode="auto">
          <a:xfrm>
            <a:off x="7905124" y="4054474"/>
            <a:ext cx="3364630" cy="4393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Unauthenticated or Web Form Auth</a:t>
            </a:r>
          </a:p>
        </p:txBody>
      </p:sp>
      <p:cxnSp>
        <p:nvCxnSpPr>
          <p:cNvPr id="55" name="Straight Connector 54">
            <a:extLst>
              <a:ext uri="{FF2B5EF4-FFF2-40B4-BE49-F238E27FC236}">
                <a16:creationId xmlns:a16="http://schemas.microsoft.com/office/drawing/2014/main" id="{D2C94F0F-3B0C-46E3-B3EA-73772719C49E}"/>
              </a:ext>
            </a:extLst>
          </p:cNvPr>
          <p:cNvCxnSpPr>
            <a:cxnSpLocks/>
          </p:cNvCxnSpPr>
          <p:nvPr/>
        </p:nvCxnSpPr>
        <p:spPr>
          <a:xfrm>
            <a:off x="9926343" y="2153524"/>
            <a:ext cx="0" cy="184380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EDAC46A3-492E-422C-9895-899708815954}"/>
              </a:ext>
            </a:extLst>
          </p:cNvPr>
          <p:cNvSpPr/>
          <p:nvPr/>
        </p:nvSpPr>
        <p:spPr bwMode="auto">
          <a:xfrm rot="5400000">
            <a:off x="7509455" y="4190666"/>
            <a:ext cx="411483" cy="1948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582BB2A8-9293-45CD-9C1E-AF110A35EBB7}"/>
              </a:ext>
            </a:extLst>
          </p:cNvPr>
          <p:cNvCxnSpPr>
            <a:cxnSpLocks/>
          </p:cNvCxnSpPr>
          <p:nvPr/>
        </p:nvCxnSpPr>
        <p:spPr>
          <a:xfrm>
            <a:off x="7171697" y="2770584"/>
            <a:ext cx="2596417" cy="0"/>
          </a:xfrm>
          <a:prstGeom prst="line">
            <a:avLst/>
          </a:prstGeom>
          <a:ln w="31750">
            <a:solidFill>
              <a:schemeClr val="accent2"/>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D740937-2E89-4969-B8EF-8E8165836ED6}"/>
              </a:ext>
            </a:extLst>
          </p:cNvPr>
          <p:cNvSpPr/>
          <p:nvPr/>
        </p:nvSpPr>
        <p:spPr>
          <a:xfrm>
            <a:off x="7752671" y="2619920"/>
            <a:ext cx="1613829" cy="276999"/>
          </a:xfrm>
          <a:prstGeom prst="rect">
            <a:avLst/>
          </a:prstGeom>
          <a:solidFill>
            <a:srgbClr val="E7F5FF"/>
          </a:solid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1" u="none" strike="noStrike" kern="1200" cap="none" spc="0" normalizeH="0" baseline="0" noProof="0">
                <a:ln>
                  <a:noFill/>
                </a:ln>
                <a:gradFill>
                  <a:gsLst>
                    <a:gs pos="0">
                      <a:srgbClr val="002050"/>
                    </a:gs>
                    <a:gs pos="100000">
                      <a:srgbClr val="002050"/>
                    </a:gs>
                  </a:gsLst>
                  <a:lin ang="5400000" scaled="0"/>
                </a:gradFill>
                <a:effectLst/>
                <a:uLnTx/>
                <a:uFillTx/>
                <a:latin typeface="Segoe UI Semibold"/>
                <a:ea typeface="+mn-ea"/>
                <a:cs typeface="Segoe UI Semibold" panose="020B0702040204020203" pitchFamily="34" charset="0"/>
              </a:rPr>
              <a:t>Protocol Translation</a:t>
            </a:r>
          </a:p>
        </p:txBody>
      </p:sp>
      <p:sp>
        <p:nvSpPr>
          <p:cNvPr id="59" name="Rectangle 58">
            <a:extLst>
              <a:ext uri="{FF2B5EF4-FFF2-40B4-BE49-F238E27FC236}">
                <a16:creationId xmlns:a16="http://schemas.microsoft.com/office/drawing/2014/main" id="{935B7331-4917-440A-94E1-A402FD614657}"/>
              </a:ext>
            </a:extLst>
          </p:cNvPr>
          <p:cNvSpPr/>
          <p:nvPr/>
        </p:nvSpPr>
        <p:spPr>
          <a:xfrm>
            <a:off x="5370528" y="2795755"/>
            <a:ext cx="1541717" cy="447919"/>
          </a:xfrm>
          <a:prstGeom prst="rect">
            <a:avLst/>
          </a:prstGeom>
          <a:solidFill>
            <a:srgbClr val="E7F5FF"/>
          </a:solidFill>
          <a:ln>
            <a:noFill/>
          </a:ln>
          <a:effectLst>
            <a:outerShdw blurRad="1651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HTTPS</a:t>
            </a:r>
          </a:p>
        </p:txBody>
      </p:sp>
      <p:sp>
        <p:nvSpPr>
          <p:cNvPr id="60" name="Rectangle 59">
            <a:extLst>
              <a:ext uri="{FF2B5EF4-FFF2-40B4-BE49-F238E27FC236}">
                <a16:creationId xmlns:a16="http://schemas.microsoft.com/office/drawing/2014/main" id="{12633A92-B206-4558-9F1E-1EBDB4D46D6F}"/>
              </a:ext>
            </a:extLst>
          </p:cNvPr>
          <p:cNvSpPr/>
          <p:nvPr/>
        </p:nvSpPr>
        <p:spPr>
          <a:xfrm>
            <a:off x="5370528" y="3391196"/>
            <a:ext cx="1541717" cy="447919"/>
          </a:xfrm>
          <a:prstGeom prst="rect">
            <a:avLst/>
          </a:prstGeom>
          <a:solidFill>
            <a:srgbClr val="E7F5FF"/>
          </a:solidFill>
          <a:ln>
            <a:noFill/>
          </a:ln>
          <a:effectLst>
            <a:outerShdw blurRad="1651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a:ea typeface="+mn-ea"/>
                <a:cs typeface="Segoe UI Semibold" panose="020B0702040204020203" pitchFamily="34" charset="0"/>
              </a:rPr>
              <a:t>RDP</a:t>
            </a:r>
          </a:p>
        </p:txBody>
      </p:sp>
      <p:sp>
        <p:nvSpPr>
          <p:cNvPr id="61" name="Rectangle 60">
            <a:extLst>
              <a:ext uri="{FF2B5EF4-FFF2-40B4-BE49-F238E27FC236}">
                <a16:creationId xmlns:a16="http://schemas.microsoft.com/office/drawing/2014/main" id="{4EB96D05-89EA-412A-B560-037967B25739}"/>
              </a:ext>
            </a:extLst>
          </p:cNvPr>
          <p:cNvSpPr/>
          <p:nvPr/>
        </p:nvSpPr>
        <p:spPr bwMode="auto">
          <a:xfrm>
            <a:off x="6993018" y="4082351"/>
            <a:ext cx="624760" cy="411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40F86558-FA64-40DD-9488-64E0E7F9D293}"/>
              </a:ext>
            </a:extLst>
          </p:cNvPr>
          <p:cNvSpPr/>
          <p:nvPr/>
        </p:nvSpPr>
        <p:spPr bwMode="auto">
          <a:xfrm>
            <a:off x="692103" y="5358627"/>
            <a:ext cx="3311071" cy="703993"/>
          </a:xfrm>
          <a:prstGeom prst="rect">
            <a:avLst/>
          </a:prstGeom>
          <a:solidFill>
            <a:srgbClr val="FFFFFF">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7C824CF5-F744-4E4B-9F45-B5CA146B4025}"/>
              </a:ext>
            </a:extLst>
          </p:cNvPr>
          <p:cNvSpPr/>
          <p:nvPr/>
        </p:nvSpPr>
        <p:spPr bwMode="auto">
          <a:xfrm>
            <a:off x="10058408" y="3681821"/>
            <a:ext cx="1211346" cy="289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 headers</a:t>
            </a:r>
          </a:p>
        </p:txBody>
      </p:sp>
    </p:spTree>
    <p:extLst>
      <p:ext uri="{BB962C8B-B14F-4D97-AF65-F5344CB8AC3E}">
        <p14:creationId xmlns:p14="http://schemas.microsoft.com/office/powerpoint/2010/main" val="33239065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4E5D49-1031-4FFC-B71A-47C224B7E976}"/>
              </a:ext>
            </a:extLst>
          </p:cNvPr>
          <p:cNvSpPr>
            <a:spLocks noGrp="1"/>
          </p:cNvSpPr>
          <p:nvPr>
            <p:ph type="title"/>
          </p:nvPr>
        </p:nvSpPr>
        <p:spPr/>
        <p:txBody>
          <a:bodyPr/>
          <a:lstStyle/>
          <a:p>
            <a:r>
              <a:rPr lang="en-US"/>
              <a:t>Modern Application Control (&amp; Publishing)</a:t>
            </a:r>
          </a:p>
        </p:txBody>
      </p:sp>
      <p:cxnSp>
        <p:nvCxnSpPr>
          <p:cNvPr id="10" name="Straight Arrow Connector 9">
            <a:extLst>
              <a:ext uri="{FF2B5EF4-FFF2-40B4-BE49-F238E27FC236}">
                <a16:creationId xmlns:a16="http://schemas.microsoft.com/office/drawing/2014/main" id="{41CA3FA5-AFF1-4192-BCD4-C6E583567925}"/>
              </a:ext>
            </a:extLst>
          </p:cNvPr>
          <p:cNvCxnSpPr>
            <a:cxnSpLocks/>
          </p:cNvCxnSpPr>
          <p:nvPr/>
        </p:nvCxnSpPr>
        <p:spPr>
          <a:xfrm>
            <a:off x="2240782" y="1669144"/>
            <a:ext cx="2782737" cy="0"/>
          </a:xfrm>
          <a:prstGeom prst="straightConnector1">
            <a:avLst/>
          </a:prstGeom>
          <a:ln w="25400">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811C807-AD65-44EA-A1CB-7708F43DD2BA}"/>
              </a:ext>
            </a:extLst>
          </p:cNvPr>
          <p:cNvGrpSpPr/>
          <p:nvPr/>
        </p:nvGrpSpPr>
        <p:grpSpPr>
          <a:xfrm>
            <a:off x="579361" y="1993124"/>
            <a:ext cx="11089264" cy="1041428"/>
            <a:chOff x="579361" y="5741421"/>
            <a:chExt cx="11089264" cy="1041428"/>
          </a:xfrm>
        </p:grpSpPr>
        <p:sp>
          <p:nvSpPr>
            <p:cNvPr id="2" name="Rectangle 1">
              <a:extLst>
                <a:ext uri="{FF2B5EF4-FFF2-40B4-BE49-F238E27FC236}">
                  <a16:creationId xmlns:a16="http://schemas.microsoft.com/office/drawing/2014/main" id="{726B6C6F-2702-49F2-B232-3498DA859DF4}"/>
                </a:ext>
              </a:extLst>
            </p:cNvPr>
            <p:cNvSpPr/>
            <p:nvPr/>
          </p:nvSpPr>
          <p:spPr bwMode="auto">
            <a:xfrm>
              <a:off x="588262" y="5741421"/>
              <a:ext cx="11080363" cy="1041428"/>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196D9C9-CC15-49B8-BA35-7B66D9577B36}"/>
                </a:ext>
              </a:extLst>
            </p:cNvPr>
            <p:cNvSpPr/>
            <p:nvPr/>
          </p:nvSpPr>
          <p:spPr bwMode="auto">
            <a:xfrm>
              <a:off x="579361" y="5822015"/>
              <a:ext cx="4404144" cy="88024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Azure AD Integration</a:t>
              </a:r>
            </a:p>
            <a:p>
              <a:pPr lvl="0" defTabSz="932472" fontAlgn="base">
                <a:spcBef>
                  <a:spcPct val="0"/>
                </a:spcBef>
                <a:spcAft>
                  <a:spcPct val="0"/>
                </a:spcAf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via Application Gallery </a:t>
              </a:r>
              <a:r>
                <a:rPr lang="en-US" sz="1200">
                  <a:gradFill>
                    <a:gsLst>
                      <a:gs pos="0">
                        <a:srgbClr val="1A1A1A"/>
                      </a:gs>
                      <a:gs pos="100000">
                        <a:srgbClr val="1A1A1A"/>
                      </a:gs>
                    </a:gsLst>
                    <a:lin ang="5400000" scaled="0"/>
                  </a:gradFill>
                  <a:hlinkClick r:id="rId3"/>
                </a:rPr>
                <a:t>Registration</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Developer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4"/>
                </a:rPr>
                <a:t>MSAL integration</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IT Administrator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5"/>
                </a:rPr>
                <a:t>Publishing</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etc.)</a:t>
              </a:r>
            </a:p>
          </p:txBody>
        </p:sp>
        <p:sp>
          <p:nvSpPr>
            <p:cNvPr id="13" name="Rectangle 12">
              <a:extLst>
                <a:ext uri="{FF2B5EF4-FFF2-40B4-BE49-F238E27FC236}">
                  <a16:creationId xmlns:a16="http://schemas.microsoft.com/office/drawing/2014/main" id="{4E2EC9BB-32D8-4448-9BC8-C6636D950E4D}"/>
                </a:ext>
              </a:extLst>
            </p:cNvPr>
            <p:cNvSpPr/>
            <p:nvPr/>
          </p:nvSpPr>
          <p:spPr bwMode="auto">
            <a:xfrm>
              <a:off x="7644810" y="5818168"/>
              <a:ext cx="3920840" cy="88793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Native App Capability </a:t>
              </a:r>
              <a:b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(e.g. Office 365 blocks download)</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Can use CAAC</a:t>
              </a:r>
            </a:p>
          </p:txBody>
        </p:sp>
      </p:grpSp>
      <p:sp>
        <p:nvSpPr>
          <p:cNvPr id="4" name="TextBox 3">
            <a:extLst>
              <a:ext uri="{FF2B5EF4-FFF2-40B4-BE49-F238E27FC236}">
                <a16:creationId xmlns:a16="http://schemas.microsoft.com/office/drawing/2014/main" id="{88286877-2759-4BDB-89DB-2E845E410427}"/>
              </a:ext>
            </a:extLst>
          </p:cNvPr>
          <p:cNvSpPr txBox="1"/>
          <p:nvPr/>
        </p:nvSpPr>
        <p:spPr>
          <a:xfrm>
            <a:off x="760918" y="1530645"/>
            <a:ext cx="128778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CAPABILITY</a:t>
            </a:r>
          </a:p>
        </p:txBody>
      </p:sp>
      <p:sp>
        <p:nvSpPr>
          <p:cNvPr id="16" name="TextBox 15">
            <a:extLst>
              <a:ext uri="{FF2B5EF4-FFF2-40B4-BE49-F238E27FC236}">
                <a16:creationId xmlns:a16="http://schemas.microsoft.com/office/drawing/2014/main" id="{1C4B228E-CB0D-41C5-A2DB-ED52BE76B528}"/>
              </a:ext>
            </a:extLst>
          </p:cNvPr>
          <p:cNvSpPr txBox="1"/>
          <p:nvPr/>
        </p:nvSpPr>
        <p:spPr>
          <a:xfrm>
            <a:off x="5186624" y="1530645"/>
            <a:ext cx="195476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ACCESS SECURITY</a:t>
            </a:r>
          </a:p>
        </p:txBody>
      </p:sp>
      <p:sp>
        <p:nvSpPr>
          <p:cNvPr id="17" name="TextBox 16">
            <a:extLst>
              <a:ext uri="{FF2B5EF4-FFF2-40B4-BE49-F238E27FC236}">
                <a16:creationId xmlns:a16="http://schemas.microsoft.com/office/drawing/2014/main" id="{20D453CD-FFB6-41BE-B50C-963011AC1E04}"/>
              </a:ext>
            </a:extLst>
          </p:cNvPr>
          <p:cNvSpPr txBox="1"/>
          <p:nvPr/>
        </p:nvSpPr>
        <p:spPr>
          <a:xfrm>
            <a:off x="7826334" y="1530645"/>
            <a:ext cx="239629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IN SESSION SECURITY</a:t>
            </a:r>
          </a:p>
        </p:txBody>
      </p:sp>
      <p:grpSp>
        <p:nvGrpSpPr>
          <p:cNvPr id="9" name="Group 8">
            <a:extLst>
              <a:ext uri="{FF2B5EF4-FFF2-40B4-BE49-F238E27FC236}">
                <a16:creationId xmlns:a16="http://schemas.microsoft.com/office/drawing/2014/main" id="{52AD23E8-0775-4CCC-85B9-5BEFD4FE57DE}"/>
              </a:ext>
            </a:extLst>
          </p:cNvPr>
          <p:cNvGrpSpPr/>
          <p:nvPr/>
        </p:nvGrpSpPr>
        <p:grpSpPr>
          <a:xfrm>
            <a:off x="588262" y="3091510"/>
            <a:ext cx="11080363" cy="1618905"/>
            <a:chOff x="588262" y="6858000"/>
            <a:chExt cx="11080363" cy="1618905"/>
          </a:xfrm>
        </p:grpSpPr>
        <p:sp>
          <p:nvSpPr>
            <p:cNvPr id="18" name="Rectangle 17">
              <a:extLst>
                <a:ext uri="{FF2B5EF4-FFF2-40B4-BE49-F238E27FC236}">
                  <a16:creationId xmlns:a16="http://schemas.microsoft.com/office/drawing/2014/main" id="{9917FE44-34A0-4F55-A937-AB5A08764D36}"/>
                </a:ext>
              </a:extLst>
            </p:cNvPr>
            <p:cNvSpPr/>
            <p:nvPr/>
          </p:nvSpPr>
          <p:spPr bwMode="auto">
            <a:xfrm>
              <a:off x="588262" y="6858000"/>
              <a:ext cx="11080363" cy="1618905"/>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B9435624-7EFB-4051-A622-3FAE85A5CEA1}"/>
                </a:ext>
              </a:extLst>
            </p:cNvPr>
            <p:cNvSpPr/>
            <p:nvPr/>
          </p:nvSpPr>
          <p:spPr bwMode="auto">
            <a:xfrm>
              <a:off x="588262" y="6858000"/>
              <a:ext cx="4404144" cy="161890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Conditional Access App Control (CAAC)</a:t>
              </a:r>
            </a:p>
            <a:p>
              <a:pPr defTabSz="932472" fontAlgn="base">
                <a:spcBef>
                  <a:spcPct val="0"/>
                </a:spcBef>
                <a:spcAft>
                  <a:spcPct val="0"/>
                </a:spcAf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Monitor and Restrict App Access using</a:t>
              </a:r>
              <a:r>
                <a:rPr lang="en-US" sz="1200">
                  <a:gradFill>
                    <a:gsLst>
                      <a:gs pos="0">
                        <a:srgbClr val="1A1A1A"/>
                      </a:gs>
                      <a:gs pos="100000">
                        <a:srgbClr val="1A1A1A"/>
                      </a:gs>
                    </a:gsLst>
                    <a:lin ang="5400000" scaled="0"/>
                  </a:gradFill>
                  <a:latin typeface="Segoe UI"/>
                </a:rPr>
                <a:t> </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indent="-169545" defTabSz="932472" fontAlgn="base">
                <a:spcBef>
                  <a:spcPct val="0"/>
                </a:spcBef>
                <a:spcAft>
                  <a:spcPct val="0"/>
                </a:spcAft>
                <a:buFont typeface="Arial" panose="020B0604020202020204" pitchFamily="34" charset="0"/>
                <a:buChar char="•"/>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Application APIs</a:t>
              </a:r>
              <a:r>
                <a:rPr lang="en-US" sz="1200">
                  <a:gradFill>
                    <a:gsLst>
                      <a:gs pos="0">
                        <a:srgbClr val="1A1A1A"/>
                      </a:gs>
                      <a:gs pos="100000">
                        <a:srgbClr val="1A1A1A"/>
                      </a:gs>
                    </a:gsLst>
                    <a:lin ang="5400000" scaled="0"/>
                  </a:gradFill>
                  <a:latin typeface="Segoe UI"/>
                </a:rPr>
                <a:t> </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marR="0" lvl="0" indent="-16954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Proxying application traffic</a:t>
              </a:r>
              <a:br>
                <a:rPr lang="en-US" sz="1200" b="0"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(SAML &amp; OIDC apps onboarded to Azure AD)</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endParaRPr>
            </a:p>
            <a:p>
              <a:pPr marL="28067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Protect apps with </a:t>
              </a:r>
              <a:r>
                <a:rPr kumimoji="0" lang="nn-NO"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Microsoft Defender for Cloud Apps</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 </a:t>
              </a:r>
              <a:br>
                <a:rPr lang="en-US" sz="1200" b="0" i="0" u="none" strike="noStrike" kern="1200" cap="none" spc="0" normalizeH="0" baseline="0" noProof="0">
                  <a:ln>
                    <a:noFill/>
                  </a:ln>
                  <a:effectLst/>
                  <a:uLnTx/>
                  <a:uFillTx/>
                  <a:latin typeface="Segoe UI"/>
                  <a:hlinkClick r:id="rId6"/>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6"/>
                </a:rPr>
                <a:t>Conditional Access App Control</a:t>
              </a:r>
              <a:endParaRPr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cs typeface="Segoe UI"/>
                <a:hlinkClick r:id="rId6"/>
              </a:endParaRPr>
            </a:p>
          </p:txBody>
        </p:sp>
        <p:sp>
          <p:nvSpPr>
            <p:cNvPr id="20" name="Rectangle 19">
              <a:extLst>
                <a:ext uri="{FF2B5EF4-FFF2-40B4-BE49-F238E27FC236}">
                  <a16:creationId xmlns:a16="http://schemas.microsoft.com/office/drawing/2014/main" id="{A2049A3A-6AFA-45E0-9E66-C1B05E627390}"/>
                </a:ext>
              </a:extLst>
            </p:cNvPr>
            <p:cNvSpPr/>
            <p:nvPr/>
          </p:nvSpPr>
          <p:spPr bwMode="auto">
            <a:xfrm>
              <a:off x="7644803" y="6861173"/>
              <a:ext cx="3813750" cy="159582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Prevent data exfiltration</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Protect on download</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Prevent upload of unlabeled files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Monitor user sessions for compliance</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Block access</a:t>
              </a:r>
            </a:p>
            <a:p>
              <a:pPr marL="17145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Block custom activities</a:t>
              </a:r>
            </a:p>
          </p:txBody>
        </p:sp>
      </p:grpSp>
      <p:sp>
        <p:nvSpPr>
          <p:cNvPr id="23" name="Rectangle 22">
            <a:extLst>
              <a:ext uri="{FF2B5EF4-FFF2-40B4-BE49-F238E27FC236}">
                <a16:creationId xmlns:a16="http://schemas.microsoft.com/office/drawing/2014/main" id="{293FD58F-98B8-498B-9436-73CDF318A62E}"/>
              </a:ext>
            </a:extLst>
          </p:cNvPr>
          <p:cNvSpPr/>
          <p:nvPr/>
        </p:nvSpPr>
        <p:spPr bwMode="auto">
          <a:xfrm>
            <a:off x="588262" y="4767373"/>
            <a:ext cx="11080363" cy="1041428"/>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D12BF98-31A4-4745-BB32-04B66D16EF53}"/>
              </a:ext>
            </a:extLst>
          </p:cNvPr>
          <p:cNvSpPr/>
          <p:nvPr/>
        </p:nvSpPr>
        <p:spPr bwMode="auto">
          <a:xfrm>
            <a:off x="588262" y="4847967"/>
            <a:ext cx="4404144" cy="88024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Azure AD App Proxy </a:t>
            </a:r>
            <a:br>
              <a:rPr lang="en-US" sz="1400" b="1" i="0" u="none" strike="noStrike" kern="1200" cap="none" spc="0" normalizeH="0" baseline="0" noProof="0">
                <a:ln>
                  <a:noFill/>
                </a:ln>
                <a:effectLst/>
                <a:uLnTx/>
                <a:uFillTx/>
                <a:latin typeface="Segoe UI"/>
              </a:rPr>
            </a:b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Publish on-premises applications to enable modern security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through </a:t>
            </a: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hlinkClick r:id="rId7"/>
              </a:rPr>
              <a:t>Azure Active Directory's Application Proxy</a:t>
            </a:r>
          </a:p>
        </p:txBody>
      </p:sp>
      <p:sp>
        <p:nvSpPr>
          <p:cNvPr id="25" name="Rectangle 24">
            <a:extLst>
              <a:ext uri="{FF2B5EF4-FFF2-40B4-BE49-F238E27FC236}">
                <a16:creationId xmlns:a16="http://schemas.microsoft.com/office/drawing/2014/main" id="{E426884A-FDAD-45F3-9400-A0E4D33A4920}"/>
              </a:ext>
            </a:extLst>
          </p:cNvPr>
          <p:cNvSpPr/>
          <p:nvPr/>
        </p:nvSpPr>
        <p:spPr bwMode="auto">
          <a:xfrm>
            <a:off x="7644806" y="4859338"/>
            <a:ext cx="2072507" cy="48013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171450" lvl="0" indent="-171450" defTabSz="932472" fontAlgn="base">
              <a:spcBef>
                <a:spcPct val="0"/>
              </a:spcBef>
              <a:spcAft>
                <a:spcPts val="300"/>
              </a:spcAft>
              <a:buFont typeface="Arial" panose="020B0604020202020204" pitchFamily="34" charset="0"/>
              <a:buChar char="•"/>
              <a:defRPr/>
            </a:pPr>
            <a:r>
              <a:rPr lang="en-US" sz="1200">
                <a:gradFill>
                  <a:gsLst>
                    <a:gs pos="0">
                      <a:srgbClr val="1A1A1A"/>
                    </a:gs>
                    <a:gs pos="100000">
                      <a:srgbClr val="1A1A1A"/>
                    </a:gs>
                  </a:gsLst>
                  <a:lin ang="5400000" scaled="0"/>
                </a:gradFill>
              </a:rPr>
              <a:t>Can use CAAC</a:t>
            </a:r>
          </a:p>
        </p:txBody>
      </p:sp>
      <p:sp>
        <p:nvSpPr>
          <p:cNvPr id="11" name="Rectangle 10">
            <a:extLst>
              <a:ext uri="{FF2B5EF4-FFF2-40B4-BE49-F238E27FC236}">
                <a16:creationId xmlns:a16="http://schemas.microsoft.com/office/drawing/2014/main" id="{8205B30D-2BAB-4A33-BE60-94580F30BFDC}"/>
              </a:ext>
            </a:extLst>
          </p:cNvPr>
          <p:cNvSpPr/>
          <p:nvPr/>
        </p:nvSpPr>
        <p:spPr bwMode="auto">
          <a:xfrm>
            <a:off x="5023519" y="1966881"/>
            <a:ext cx="2280976" cy="3865578"/>
          </a:xfrm>
          <a:prstGeom prst="rect">
            <a:avLst/>
          </a:prstGeom>
          <a:solidFill>
            <a:schemeClr val="accent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AD Capabilities</a:t>
            </a:r>
          </a:p>
          <a:p>
            <a:pPr marL="280988" marR="0" lvl="0" indent="-169863"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Validation</a:t>
            </a:r>
          </a:p>
          <a:p>
            <a:pPr marL="280988" marR="0" lvl="0" indent="-169863"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Device Validation</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 Policy (Per App)</a:t>
            </a:r>
          </a:p>
        </p:txBody>
      </p:sp>
      <p:cxnSp>
        <p:nvCxnSpPr>
          <p:cNvPr id="27" name="Straight Arrow Connector 26">
            <a:extLst>
              <a:ext uri="{FF2B5EF4-FFF2-40B4-BE49-F238E27FC236}">
                <a16:creationId xmlns:a16="http://schemas.microsoft.com/office/drawing/2014/main" id="{ED374305-3F88-4FB5-BBAA-E930BF151BCA}"/>
              </a:ext>
            </a:extLst>
          </p:cNvPr>
          <p:cNvCxnSpPr>
            <a:cxnSpLocks/>
          </p:cNvCxnSpPr>
          <p:nvPr/>
        </p:nvCxnSpPr>
        <p:spPr>
          <a:xfrm>
            <a:off x="7184570" y="1669144"/>
            <a:ext cx="582805" cy="0"/>
          </a:xfrm>
          <a:prstGeom prst="straightConnector1">
            <a:avLst/>
          </a:prstGeom>
          <a:ln w="25400">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1B54C43-4029-4032-8394-264DC3E9C481}"/>
              </a:ext>
            </a:extLst>
          </p:cNvPr>
          <p:cNvGrpSpPr/>
          <p:nvPr/>
        </p:nvGrpSpPr>
        <p:grpSpPr>
          <a:xfrm>
            <a:off x="588262" y="5835614"/>
            <a:ext cx="11089264" cy="510909"/>
            <a:chOff x="579361" y="6006681"/>
            <a:chExt cx="11089264" cy="510909"/>
          </a:xfrm>
        </p:grpSpPr>
        <p:sp>
          <p:nvSpPr>
            <p:cNvPr id="33" name="Rectangle 32">
              <a:extLst>
                <a:ext uri="{FF2B5EF4-FFF2-40B4-BE49-F238E27FC236}">
                  <a16:creationId xmlns:a16="http://schemas.microsoft.com/office/drawing/2014/main" id="{C27FEECC-D685-4A56-A38B-CFC31BE3FB11}"/>
                </a:ext>
              </a:extLst>
            </p:cNvPr>
            <p:cNvSpPr/>
            <p:nvPr/>
          </p:nvSpPr>
          <p:spPr bwMode="auto">
            <a:xfrm>
              <a:off x="588262" y="6029340"/>
              <a:ext cx="11080363" cy="480132"/>
            </a:xfrm>
            <a:prstGeom prst="rect">
              <a:avLst/>
            </a:prstGeom>
            <a:solidFill>
              <a:schemeClr val="bg1"/>
            </a:solidFill>
            <a:ln>
              <a:noFill/>
            </a:ln>
            <a:effectLst>
              <a:outerShdw blurRad="1778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A541FC5-7185-4C27-BDD9-088ED9B84714}"/>
                </a:ext>
              </a:extLst>
            </p:cNvPr>
            <p:cNvSpPr/>
            <p:nvPr/>
          </p:nvSpPr>
          <p:spPr bwMode="auto">
            <a:xfrm>
              <a:off x="579361" y="6006681"/>
              <a:ext cx="440414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3rd Party Proxy</a:t>
              </a:r>
            </a:p>
          </p:txBody>
        </p:sp>
        <p:sp>
          <p:nvSpPr>
            <p:cNvPr id="35" name="Rectangle 34">
              <a:extLst>
                <a:ext uri="{FF2B5EF4-FFF2-40B4-BE49-F238E27FC236}">
                  <a16:creationId xmlns:a16="http://schemas.microsoft.com/office/drawing/2014/main" id="{8871F32E-3323-46E6-AD2D-29AB8329E819}"/>
                </a:ext>
              </a:extLst>
            </p:cNvPr>
            <p:cNvSpPr/>
            <p:nvPr/>
          </p:nvSpPr>
          <p:spPr bwMode="auto">
            <a:xfrm>
              <a:off x="6808401" y="6006681"/>
              <a:ext cx="3620849"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Varies</a:t>
              </a:r>
            </a:p>
          </p:txBody>
        </p:sp>
      </p:grpSp>
      <p:cxnSp>
        <p:nvCxnSpPr>
          <p:cNvPr id="31" name="Connector: Elbow 30">
            <a:extLst>
              <a:ext uri="{FF2B5EF4-FFF2-40B4-BE49-F238E27FC236}">
                <a16:creationId xmlns:a16="http://schemas.microsoft.com/office/drawing/2014/main" id="{06449DA1-2E2D-4563-A516-3B9E98224664}"/>
              </a:ext>
            </a:extLst>
          </p:cNvPr>
          <p:cNvCxnSpPr>
            <a:cxnSpLocks/>
          </p:cNvCxnSpPr>
          <p:nvPr/>
        </p:nvCxnSpPr>
        <p:spPr>
          <a:xfrm>
            <a:off x="9072156" y="2690442"/>
            <a:ext cx="261257" cy="3540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C8AA7C7-1205-4CB0-A96D-35BEC9ABBA4E}"/>
              </a:ext>
            </a:extLst>
          </p:cNvPr>
          <p:cNvCxnSpPr>
            <a:cxnSpLocks/>
          </p:cNvCxnSpPr>
          <p:nvPr/>
        </p:nvCxnSpPr>
        <p:spPr>
          <a:xfrm flipV="1">
            <a:off x="9024482" y="4745337"/>
            <a:ext cx="261257" cy="3540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0CEC9A09-A0E9-4A71-9F8D-96F02AD9EC3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93848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 Left">
            <a:extLst>
              <a:ext uri="{FF2B5EF4-FFF2-40B4-BE49-F238E27FC236}">
                <a16:creationId xmlns:a16="http://schemas.microsoft.com/office/drawing/2014/main" id="{C2F1DD42-5299-47C5-82F0-FCC1C0A59BD9}"/>
              </a:ext>
              <a:ext uri="{C183D7F6-B498-43B3-948B-1728B52AA6E4}">
                <adec:decorative xmlns:adec="http://schemas.microsoft.com/office/drawing/2017/decorative" val="1"/>
              </a:ext>
            </a:extLst>
          </p:cNvPr>
          <p:cNvSpPr/>
          <p:nvPr/>
        </p:nvSpPr>
        <p:spPr bwMode="auto">
          <a:xfrm>
            <a:off x="588264" y="1755850"/>
            <a:ext cx="5378549" cy="451730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47472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Classic Approach</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Restrict everything to a ‘secure’ network</a:t>
            </a:r>
          </a:p>
        </p:txBody>
      </p:sp>
      <p:sp>
        <p:nvSpPr>
          <p:cNvPr id="31" name="!! Right">
            <a:extLst>
              <a:ext uri="{FF2B5EF4-FFF2-40B4-BE49-F238E27FC236}">
                <a16:creationId xmlns:a16="http://schemas.microsoft.com/office/drawing/2014/main" id="{842DC668-54FD-4AC0-954C-83ECDF417C60}"/>
              </a:ext>
              <a:ext uri="{C183D7F6-B498-43B3-948B-1728B52AA6E4}">
                <adec:decorative xmlns:adec="http://schemas.microsoft.com/office/drawing/2017/decorative" val="1"/>
              </a:ext>
            </a:extLst>
          </p:cNvPr>
          <p:cNvSpPr/>
          <p:nvPr/>
        </p:nvSpPr>
        <p:spPr bwMode="auto">
          <a:xfrm>
            <a:off x="6307621" y="1755850"/>
            <a:ext cx="5378549" cy="4517305"/>
          </a:xfrm>
          <a:prstGeom prst="rect">
            <a:avLst/>
          </a:prstGeom>
          <a:solidFill>
            <a:schemeClr val="bg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3474720"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Zero Trust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 assets anywhere with central policy</a:t>
            </a:r>
          </a:p>
        </p:txBody>
      </p:sp>
      <p:sp>
        <p:nvSpPr>
          <p:cNvPr id="2" name="Title 1">
            <a:extLst>
              <a:ext uri="{FF2B5EF4-FFF2-40B4-BE49-F238E27FC236}">
                <a16:creationId xmlns:a16="http://schemas.microsoft.com/office/drawing/2014/main" id="{F07FAE2F-A4D2-460D-9B6A-E696C2DD14BD}"/>
              </a:ext>
            </a:extLst>
          </p:cNvPr>
          <p:cNvSpPr>
            <a:spLocks noGrp="1"/>
          </p:cNvSpPr>
          <p:nvPr>
            <p:ph type="title"/>
          </p:nvPr>
        </p:nvSpPr>
        <p:spPr>
          <a:xfrm>
            <a:off x="588263" y="457200"/>
            <a:ext cx="11018520" cy="861774"/>
          </a:xfrm>
        </p:spPr>
        <p:txBody>
          <a:bodyPr/>
          <a:lstStyle/>
          <a:p>
            <a:r>
              <a:rPr lang="en-US"/>
              <a:t>Secure assets where they are with Zero Trust</a:t>
            </a:r>
            <a:br>
              <a:rPr lang="en-US"/>
            </a:br>
            <a:r>
              <a:rPr lang="en-US" sz="2000">
                <a:latin typeface="+mn-lt"/>
              </a:rPr>
              <a:t>Simplify security and make it more effective</a:t>
            </a:r>
          </a:p>
        </p:txBody>
      </p:sp>
      <p:sp>
        <p:nvSpPr>
          <p:cNvPr id="3" name="Rectangle: Rounded Corners 2">
            <a:extLst>
              <a:ext uri="{FF2B5EF4-FFF2-40B4-BE49-F238E27FC236}">
                <a16:creationId xmlns:a16="http://schemas.microsoft.com/office/drawing/2014/main" id="{BDFC6E09-A1A8-4A81-A5FD-9F9A31DA0572}"/>
              </a:ext>
              <a:ext uri="{C183D7F6-B498-43B3-948B-1728B52AA6E4}">
                <adec:decorative xmlns:adec="http://schemas.microsoft.com/office/drawing/2017/decorative" val="1"/>
              </a:ext>
            </a:extLst>
          </p:cNvPr>
          <p:cNvSpPr/>
          <p:nvPr/>
        </p:nvSpPr>
        <p:spPr>
          <a:xfrm>
            <a:off x="1414039" y="2391210"/>
            <a:ext cx="3322320" cy="2118360"/>
          </a:xfrm>
          <a:prstGeom prst="roundRect">
            <a:avLst>
              <a:gd name="adj" fmla="val 2375"/>
            </a:avLst>
          </a:prstGeom>
          <a:solidFill>
            <a:schemeClr val="bg1"/>
          </a:solidFill>
          <a:ln w="57150">
            <a:solidFill>
              <a:srgbClr val="0078D4"/>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46304" tIns="146304" rIns="146304" bIns="146304" numCol="1" spcCol="38100" rtlCol="0" anchor="t">
            <a:noAutofit/>
          </a:bodyPr>
          <a:lstStyle/>
          <a:p>
            <a:pPr marL="0" marR="0" lvl="0" indent="0" algn="l" defTabSz="914366" rtl="0" eaLnBrk="1" fontAlgn="auto" latinLnBrk="0" hangingPunct="0">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107C10">
                  <a:hueOff val="-7200000"/>
                  <a:lumOff val="-20980"/>
                </a:srgbClr>
              </a:solidFill>
              <a:effectLst/>
              <a:uLnTx/>
              <a:uFillTx/>
              <a:latin typeface="Segoe UI"/>
              <a:ea typeface="Segoe UI"/>
              <a:cs typeface="Segoe UI"/>
              <a:sym typeface="Segoe UI"/>
            </a:endParaRPr>
          </a:p>
        </p:txBody>
      </p:sp>
      <p:grpSp>
        <p:nvGrpSpPr>
          <p:cNvPr id="54" name="Group 44">
            <a:extLst>
              <a:ext uri="{FF2B5EF4-FFF2-40B4-BE49-F238E27FC236}">
                <a16:creationId xmlns:a16="http://schemas.microsoft.com/office/drawing/2014/main" id="{FA5FE4F9-B979-44A2-B1A0-3D0B979E3D53}"/>
              </a:ext>
              <a:ext uri="{C183D7F6-B498-43B3-948B-1728B52AA6E4}">
                <adec:decorative xmlns:adec="http://schemas.microsoft.com/office/drawing/2017/decorative" val="1"/>
              </a:ext>
            </a:extLst>
          </p:cNvPr>
          <p:cNvGrpSpPr>
            <a:grpSpLocks noChangeAspect="1"/>
          </p:cNvGrpSpPr>
          <p:nvPr/>
        </p:nvGrpSpPr>
        <p:grpSpPr bwMode="auto">
          <a:xfrm>
            <a:off x="4362275" y="4335544"/>
            <a:ext cx="683333" cy="683333"/>
            <a:chOff x="4138" y="798"/>
            <a:chExt cx="256" cy="256"/>
          </a:xfrm>
        </p:grpSpPr>
        <p:sp>
          <p:nvSpPr>
            <p:cNvPr id="56" name="AutoShape 43">
              <a:extLst>
                <a:ext uri="{FF2B5EF4-FFF2-40B4-BE49-F238E27FC236}">
                  <a16:creationId xmlns:a16="http://schemas.microsoft.com/office/drawing/2014/main" id="{1E7592A5-40FB-4846-8C1C-D32EE071F28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45">
              <a:extLst>
                <a:ext uri="{FF2B5EF4-FFF2-40B4-BE49-F238E27FC236}">
                  <a16:creationId xmlns:a16="http://schemas.microsoft.com/office/drawing/2014/main" id="{743B5DD0-49AB-4E31-9AC3-E126395683D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46">
              <a:extLst>
                <a:ext uri="{FF2B5EF4-FFF2-40B4-BE49-F238E27FC236}">
                  <a16:creationId xmlns:a16="http://schemas.microsoft.com/office/drawing/2014/main" id="{1C943B8C-CF45-4795-B0C5-14FBAEF0F415}"/>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1" name="Freeform 47">
              <a:extLst>
                <a:ext uri="{FF2B5EF4-FFF2-40B4-BE49-F238E27FC236}">
                  <a16:creationId xmlns:a16="http://schemas.microsoft.com/office/drawing/2014/main" id="{E29218BE-0A1C-4C4A-B86E-F839FC678D54}"/>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2" name="laptop">
            <a:extLst>
              <a:ext uri="{FF2B5EF4-FFF2-40B4-BE49-F238E27FC236}">
                <a16:creationId xmlns:a16="http://schemas.microsoft.com/office/drawing/2014/main" id="{2A0BF503-D2C1-4826-982C-E6218E3B7396}"/>
              </a:ext>
              <a:ext uri="{C183D7F6-B498-43B3-948B-1728B52AA6E4}">
                <adec:decorative xmlns:adec="http://schemas.microsoft.com/office/drawing/2017/decorative" val="1"/>
              </a:ext>
            </a:extLst>
          </p:cNvPr>
          <p:cNvGrpSpPr/>
          <p:nvPr/>
        </p:nvGrpSpPr>
        <p:grpSpPr>
          <a:xfrm>
            <a:off x="3667958" y="3209650"/>
            <a:ext cx="745483" cy="481481"/>
            <a:chOff x="615531" y="1287780"/>
            <a:chExt cx="547784" cy="353792"/>
          </a:xfrm>
          <a:solidFill>
            <a:schemeClr val="tx1"/>
          </a:solidFill>
        </p:grpSpPr>
        <p:sp>
          <p:nvSpPr>
            <p:cNvPr id="63" name="Rectangle 5">
              <a:extLst>
                <a:ext uri="{FF2B5EF4-FFF2-40B4-BE49-F238E27FC236}">
                  <a16:creationId xmlns:a16="http://schemas.microsoft.com/office/drawing/2014/main" id="{F490E2C5-6925-404B-871F-D75F411047FD}"/>
                </a:ext>
              </a:extLst>
            </p:cNvPr>
            <p:cNvSpPr>
              <a:spLocks noChangeArrowheads="1"/>
            </p:cNvSpPr>
            <p:nvPr/>
          </p:nvSpPr>
          <p:spPr bwMode="auto">
            <a:xfrm>
              <a:off x="669292" y="1303763"/>
              <a:ext cx="441714" cy="283337"/>
            </a:xfrm>
            <a:prstGeom prst="rect">
              <a:avLst/>
            </a:prstGeom>
            <a:solidFill>
              <a:srgbClr val="CCCCCC"/>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2">
              <a:extLst>
                <a:ext uri="{FF2B5EF4-FFF2-40B4-BE49-F238E27FC236}">
                  <a16:creationId xmlns:a16="http://schemas.microsoft.com/office/drawing/2014/main" id="{DCC8DD2B-3AA4-49D9-A1CD-8EAD7A26E6A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5">
              <a:extLst>
                <a:ext uri="{FF2B5EF4-FFF2-40B4-BE49-F238E27FC236}">
                  <a16:creationId xmlns:a16="http://schemas.microsoft.com/office/drawing/2014/main" id="{27205860-EC80-48A9-85E0-8B02F67F468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8" name="Group 63">
            <a:extLst>
              <a:ext uri="{FF2B5EF4-FFF2-40B4-BE49-F238E27FC236}">
                <a16:creationId xmlns:a16="http://schemas.microsoft.com/office/drawing/2014/main" id="{1031D548-C1C9-431A-8110-3DDBF4054130}"/>
              </a:ext>
              <a:ext uri="{C183D7F6-B498-43B3-948B-1728B52AA6E4}">
                <adec:decorative xmlns:adec="http://schemas.microsoft.com/office/drawing/2017/decorative" val="1"/>
              </a:ext>
            </a:extLst>
          </p:cNvPr>
          <p:cNvGrpSpPr>
            <a:grpSpLocks noChangeAspect="1"/>
          </p:cNvGrpSpPr>
          <p:nvPr/>
        </p:nvGrpSpPr>
        <p:grpSpPr bwMode="auto">
          <a:xfrm>
            <a:off x="2770845" y="3161181"/>
            <a:ext cx="434494" cy="578419"/>
            <a:chOff x="1639" y="1496"/>
            <a:chExt cx="160" cy="213"/>
          </a:xfrm>
          <a:solidFill>
            <a:schemeClr val="tx1"/>
          </a:solidFill>
        </p:grpSpPr>
        <p:sp>
          <p:nvSpPr>
            <p:cNvPr id="82" name="Freeform 65">
              <a:extLst>
                <a:ext uri="{FF2B5EF4-FFF2-40B4-BE49-F238E27FC236}">
                  <a16:creationId xmlns:a16="http://schemas.microsoft.com/office/drawing/2014/main" id="{7888DE1D-7D28-4B23-87FD-50C36CA5164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66">
              <a:extLst>
                <a:ext uri="{FF2B5EF4-FFF2-40B4-BE49-F238E27FC236}">
                  <a16:creationId xmlns:a16="http://schemas.microsoft.com/office/drawing/2014/main" id="{E6B57745-E066-434A-9665-B392A63A2391}"/>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3" name="Group 4">
            <a:extLst>
              <a:ext uri="{FF2B5EF4-FFF2-40B4-BE49-F238E27FC236}">
                <a16:creationId xmlns:a16="http://schemas.microsoft.com/office/drawing/2014/main" id="{7E345D16-B1F6-487F-A65A-386E5651D07E}"/>
              </a:ext>
              <a:ext uri="{C183D7F6-B498-43B3-948B-1728B52AA6E4}">
                <adec:decorative xmlns:adec="http://schemas.microsoft.com/office/drawing/2017/decorative" val="1"/>
              </a:ext>
            </a:extLst>
          </p:cNvPr>
          <p:cNvGrpSpPr>
            <a:grpSpLocks noChangeAspect="1"/>
          </p:cNvGrpSpPr>
          <p:nvPr/>
        </p:nvGrpSpPr>
        <p:grpSpPr bwMode="auto">
          <a:xfrm>
            <a:off x="1816101" y="3211471"/>
            <a:ext cx="434975" cy="477838"/>
            <a:chOff x="1144" y="2211"/>
            <a:chExt cx="274" cy="301"/>
          </a:xfrm>
        </p:grpSpPr>
        <p:sp>
          <p:nvSpPr>
            <p:cNvPr id="25" name="Freeform 5">
              <a:extLst>
                <a:ext uri="{FF2B5EF4-FFF2-40B4-BE49-F238E27FC236}">
                  <a16:creationId xmlns:a16="http://schemas.microsoft.com/office/drawing/2014/main" id="{CE6683FE-E1EC-4D4C-9094-0DF8BDA64CD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0D67921B-F3E3-4B81-B998-CDD69AB94252}"/>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726B988B-CCAF-41D9-9DA6-A6E07D07F42C}"/>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8">
              <a:extLst>
                <a:ext uri="{FF2B5EF4-FFF2-40B4-BE49-F238E27FC236}">
                  <a16:creationId xmlns:a16="http://schemas.microsoft.com/office/drawing/2014/main" id="{506A0293-41AD-4E36-9D2A-FBC878F1B201}"/>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CF3AE2BA-24D8-4EB0-9730-0FAB772CEAF8}"/>
              </a:ext>
              <a:ext uri="{C183D7F6-B498-43B3-948B-1728B52AA6E4}">
                <adec:decorative xmlns:adec="http://schemas.microsoft.com/office/drawing/2017/decorative" val="1"/>
              </a:ext>
            </a:extLst>
          </p:cNvPr>
          <p:cNvGrpSpPr/>
          <p:nvPr/>
        </p:nvGrpSpPr>
        <p:grpSpPr>
          <a:xfrm>
            <a:off x="1692169" y="2391210"/>
            <a:ext cx="2766060" cy="2118360"/>
            <a:chOff x="1730269" y="2262257"/>
            <a:chExt cx="2766060" cy="2118360"/>
          </a:xfrm>
          <a:solidFill>
            <a:schemeClr val="bg1"/>
          </a:solidFill>
        </p:grpSpPr>
        <p:cxnSp>
          <p:nvCxnSpPr>
            <p:cNvPr id="5" name="Straight Connector 4">
              <a:extLst>
                <a:ext uri="{FF2B5EF4-FFF2-40B4-BE49-F238E27FC236}">
                  <a16:creationId xmlns:a16="http://schemas.microsoft.com/office/drawing/2014/main" id="{AED58A73-5702-4893-AA36-4CAA09457CB2}"/>
                </a:ext>
              </a:extLst>
            </p:cNvPr>
            <p:cNvCxnSpPr/>
            <p:nvPr/>
          </p:nvCxnSpPr>
          <p:spPr>
            <a:xfrm>
              <a:off x="173026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5D99561-5445-4EF5-A236-CC900EB1CD33}"/>
                </a:ext>
              </a:extLst>
            </p:cNvPr>
            <p:cNvCxnSpPr/>
            <p:nvPr/>
          </p:nvCxnSpPr>
          <p:spPr>
            <a:xfrm>
              <a:off x="203760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A5D1F04-9330-4CB0-A2EE-1CE0F1B048F4}"/>
                </a:ext>
              </a:extLst>
            </p:cNvPr>
            <p:cNvCxnSpPr/>
            <p:nvPr/>
          </p:nvCxnSpPr>
          <p:spPr>
            <a:xfrm>
              <a:off x="234494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3C810642-40E9-4A0C-AFDC-30EC1BADF7DD}"/>
                </a:ext>
              </a:extLst>
            </p:cNvPr>
            <p:cNvCxnSpPr/>
            <p:nvPr/>
          </p:nvCxnSpPr>
          <p:spPr>
            <a:xfrm>
              <a:off x="265228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1EC142-DE87-4216-8743-A31DFCED8573}"/>
                </a:ext>
              </a:extLst>
            </p:cNvPr>
            <p:cNvCxnSpPr/>
            <p:nvPr/>
          </p:nvCxnSpPr>
          <p:spPr>
            <a:xfrm>
              <a:off x="295962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98FCF60-480C-4632-B284-D038DE0A5046}"/>
                </a:ext>
              </a:extLst>
            </p:cNvPr>
            <p:cNvCxnSpPr/>
            <p:nvPr/>
          </p:nvCxnSpPr>
          <p:spPr>
            <a:xfrm>
              <a:off x="326696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32307E5D-45EA-48C4-AAF8-7F244570C8F1}"/>
                </a:ext>
              </a:extLst>
            </p:cNvPr>
            <p:cNvCxnSpPr/>
            <p:nvPr/>
          </p:nvCxnSpPr>
          <p:spPr>
            <a:xfrm>
              <a:off x="357430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881A6B-DF0B-49C0-8EEE-2A3520EB7CB7}"/>
                </a:ext>
              </a:extLst>
            </p:cNvPr>
            <p:cNvCxnSpPr/>
            <p:nvPr/>
          </p:nvCxnSpPr>
          <p:spPr>
            <a:xfrm>
              <a:off x="388164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C276F6E6-03ED-45D9-90FB-99B6472821C0}"/>
                </a:ext>
              </a:extLst>
            </p:cNvPr>
            <p:cNvCxnSpPr/>
            <p:nvPr/>
          </p:nvCxnSpPr>
          <p:spPr>
            <a:xfrm>
              <a:off x="418898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DD9716B-5358-4252-9192-2AE86B5E5BF9}"/>
                </a:ext>
              </a:extLst>
            </p:cNvPr>
            <p:cNvCxnSpPr/>
            <p:nvPr/>
          </p:nvCxnSpPr>
          <p:spPr>
            <a:xfrm>
              <a:off x="4496329" y="2262257"/>
              <a:ext cx="0" cy="2118360"/>
            </a:xfrm>
            <a:prstGeom prst="line">
              <a:avLst/>
            </a:prstGeom>
            <a:grpFill/>
            <a:ln w="57150" cap="flat">
              <a:solidFill>
                <a:srgbClr val="0078D4"/>
              </a:solidFill>
              <a:prstDash val="solid"/>
              <a:round/>
            </a:ln>
            <a:effectLst/>
            <a:sp3d/>
          </p:spPr>
          <p:style>
            <a:lnRef idx="0">
              <a:scrgbClr r="0" g="0" b="0"/>
            </a:lnRef>
            <a:fillRef idx="0">
              <a:scrgbClr r="0" g="0" b="0"/>
            </a:fillRef>
            <a:effectRef idx="0">
              <a:scrgbClr r="0" g="0" b="0"/>
            </a:effectRef>
            <a:fontRef idx="none"/>
          </p:style>
        </p:cxnSp>
      </p:grpSp>
      <p:cxnSp>
        <p:nvCxnSpPr>
          <p:cNvPr id="87" name="Straight Connector 86">
            <a:extLst>
              <a:ext uri="{FF2B5EF4-FFF2-40B4-BE49-F238E27FC236}">
                <a16:creationId xmlns:a16="http://schemas.microsoft.com/office/drawing/2014/main" id="{7F21CDBF-A3F0-466C-A0A4-5697E8806A0C}"/>
              </a:ext>
              <a:ext uri="{C183D7F6-B498-43B3-948B-1728B52AA6E4}">
                <adec:decorative xmlns:adec="http://schemas.microsoft.com/office/drawing/2017/decorative" val="1"/>
              </a:ext>
            </a:extLst>
          </p:cNvPr>
          <p:cNvCxnSpPr>
            <a:cxnSpLocks/>
          </p:cNvCxnSpPr>
          <p:nvPr/>
        </p:nvCxnSpPr>
        <p:spPr>
          <a:xfrm>
            <a:off x="8936669" y="2587105"/>
            <a:ext cx="0" cy="739312"/>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4DC52DE-1629-43CC-9D1B-C3BD2A3A55EC}"/>
              </a:ext>
              <a:ext uri="{C183D7F6-B498-43B3-948B-1728B52AA6E4}">
                <adec:decorative xmlns:adec="http://schemas.microsoft.com/office/drawing/2017/decorative" val="1"/>
              </a:ext>
            </a:extLst>
          </p:cNvPr>
          <p:cNvCxnSpPr>
            <a:cxnSpLocks/>
          </p:cNvCxnSpPr>
          <p:nvPr/>
        </p:nvCxnSpPr>
        <p:spPr>
          <a:xfrm flipH="1" flipV="1">
            <a:off x="9316966" y="3828566"/>
            <a:ext cx="908370" cy="4821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42DC908-E500-4338-B752-9965E522DD93}"/>
              </a:ext>
              <a:ext uri="{C183D7F6-B498-43B3-948B-1728B52AA6E4}">
                <adec:decorative xmlns:adec="http://schemas.microsoft.com/office/drawing/2017/decorative" val="1"/>
              </a:ext>
            </a:extLst>
          </p:cNvPr>
          <p:cNvGrpSpPr/>
          <p:nvPr/>
        </p:nvGrpSpPr>
        <p:grpSpPr>
          <a:xfrm>
            <a:off x="8740913" y="2034324"/>
            <a:ext cx="615394" cy="873216"/>
            <a:chOff x="7518739" y="2327987"/>
            <a:chExt cx="615394" cy="873216"/>
          </a:xfrm>
        </p:grpSpPr>
        <p:grpSp>
          <p:nvGrpSpPr>
            <p:cNvPr id="109" name="Group 63">
              <a:extLst>
                <a:ext uri="{FF2B5EF4-FFF2-40B4-BE49-F238E27FC236}">
                  <a16:creationId xmlns:a16="http://schemas.microsoft.com/office/drawing/2014/main" id="{75E2358B-08A8-4B3D-B16B-2E92910F7159}"/>
                </a:ext>
                <a:ext uri="{C183D7F6-B498-43B3-948B-1728B52AA6E4}">
                  <adec:decorative xmlns:adec="http://schemas.microsoft.com/office/drawing/2017/decorative" val="1"/>
                </a:ext>
              </a:extLst>
            </p:cNvPr>
            <p:cNvGrpSpPr>
              <a:grpSpLocks noChangeAspect="1"/>
            </p:cNvGrpSpPr>
            <p:nvPr/>
          </p:nvGrpSpPr>
          <p:grpSpPr bwMode="auto">
            <a:xfrm>
              <a:off x="7518739" y="2327987"/>
              <a:ext cx="434494" cy="578419"/>
              <a:chOff x="1639" y="1496"/>
              <a:chExt cx="160" cy="213"/>
            </a:xfrm>
            <a:solidFill>
              <a:schemeClr val="tx1"/>
            </a:solidFill>
          </p:grpSpPr>
          <p:sp>
            <p:nvSpPr>
              <p:cNvPr id="110" name="Freeform 65">
                <a:extLst>
                  <a:ext uri="{FF2B5EF4-FFF2-40B4-BE49-F238E27FC236}">
                    <a16:creationId xmlns:a16="http://schemas.microsoft.com/office/drawing/2014/main" id="{D62A550F-77C5-4E7A-9EF3-22E09DB3051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66">
                <a:extLst>
                  <a:ext uri="{FF2B5EF4-FFF2-40B4-BE49-F238E27FC236}">
                    <a16:creationId xmlns:a16="http://schemas.microsoft.com/office/drawing/2014/main" id="{A23078D3-88AD-4A01-8DBB-B34DBF87083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7" name="Group 44">
              <a:extLst>
                <a:ext uri="{FF2B5EF4-FFF2-40B4-BE49-F238E27FC236}">
                  <a16:creationId xmlns:a16="http://schemas.microsoft.com/office/drawing/2014/main" id="{1C528CE1-119D-4D8D-88B7-04641C688B0A}"/>
                </a:ext>
                <a:ext uri="{C183D7F6-B498-43B3-948B-1728B52AA6E4}">
                  <adec:decorative xmlns:adec="http://schemas.microsoft.com/office/drawing/2017/decorative" val="1"/>
                </a:ext>
              </a:extLst>
            </p:cNvPr>
            <p:cNvGrpSpPr>
              <a:grpSpLocks noChangeAspect="1"/>
            </p:cNvGrpSpPr>
            <p:nvPr/>
          </p:nvGrpSpPr>
          <p:grpSpPr bwMode="auto">
            <a:xfrm>
              <a:off x="7714495" y="2781565"/>
              <a:ext cx="419638" cy="419638"/>
              <a:chOff x="4138" y="798"/>
              <a:chExt cx="256" cy="256"/>
            </a:xfrm>
          </p:grpSpPr>
          <p:sp>
            <p:nvSpPr>
              <p:cNvPr id="118" name="AutoShape 43">
                <a:extLst>
                  <a:ext uri="{FF2B5EF4-FFF2-40B4-BE49-F238E27FC236}">
                    <a16:creationId xmlns:a16="http://schemas.microsoft.com/office/drawing/2014/main" id="{6288D577-60B3-4E33-877A-652BCBAC4980}"/>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45">
                <a:extLst>
                  <a:ext uri="{FF2B5EF4-FFF2-40B4-BE49-F238E27FC236}">
                    <a16:creationId xmlns:a16="http://schemas.microsoft.com/office/drawing/2014/main" id="{61CEB31C-43BB-427F-B75D-3769A008CA3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46">
                <a:extLst>
                  <a:ext uri="{FF2B5EF4-FFF2-40B4-BE49-F238E27FC236}">
                    <a16:creationId xmlns:a16="http://schemas.microsoft.com/office/drawing/2014/main" id="{51C10CDF-968A-4523-85BD-AAB6247BCC23}"/>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47">
                <a:extLst>
                  <a:ext uri="{FF2B5EF4-FFF2-40B4-BE49-F238E27FC236}">
                    <a16:creationId xmlns:a16="http://schemas.microsoft.com/office/drawing/2014/main" id="{5200670B-19EB-48CA-B0FB-33C841B82E1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257D7FD5-EB13-4F28-A26F-DD5D0ADFBA93}"/>
              </a:ext>
              <a:ext uri="{C183D7F6-B498-43B3-948B-1728B52AA6E4}">
                <adec:decorative xmlns:adec="http://schemas.microsoft.com/office/drawing/2017/decorative" val="1"/>
              </a:ext>
            </a:extLst>
          </p:cNvPr>
          <p:cNvGrpSpPr/>
          <p:nvPr/>
        </p:nvGrpSpPr>
        <p:grpSpPr>
          <a:xfrm>
            <a:off x="9935367" y="2710290"/>
            <a:ext cx="953369" cy="753948"/>
            <a:chOff x="9830680" y="2407011"/>
            <a:chExt cx="953369" cy="753948"/>
          </a:xfrm>
        </p:grpSpPr>
        <p:sp>
          <p:nvSpPr>
            <p:cNvPr id="33" name="Freeform 163">
              <a:extLst>
                <a:ext uri="{FF2B5EF4-FFF2-40B4-BE49-F238E27FC236}">
                  <a16:creationId xmlns:a16="http://schemas.microsoft.com/office/drawing/2014/main" id="{C85A7D27-E8BB-4063-B8BA-93F816479409}"/>
                </a:ext>
              </a:extLst>
            </p:cNvPr>
            <p:cNvSpPr>
              <a:spLocks/>
            </p:cNvSpPr>
            <p:nvPr/>
          </p:nvSpPr>
          <p:spPr bwMode="auto">
            <a:xfrm>
              <a:off x="10001158" y="2407011"/>
              <a:ext cx="782891" cy="43180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8" name="Group 44">
              <a:extLst>
                <a:ext uri="{FF2B5EF4-FFF2-40B4-BE49-F238E27FC236}">
                  <a16:creationId xmlns:a16="http://schemas.microsoft.com/office/drawing/2014/main" id="{B281A737-DA07-4BC4-AD9A-06F649E0D575}"/>
                </a:ext>
                <a:ext uri="{C183D7F6-B498-43B3-948B-1728B52AA6E4}">
                  <adec:decorative xmlns:adec="http://schemas.microsoft.com/office/drawing/2017/decorative" val="1"/>
                </a:ext>
              </a:extLst>
            </p:cNvPr>
            <p:cNvGrpSpPr>
              <a:grpSpLocks noChangeAspect="1"/>
            </p:cNvGrpSpPr>
            <p:nvPr/>
          </p:nvGrpSpPr>
          <p:grpSpPr bwMode="auto">
            <a:xfrm>
              <a:off x="9830680" y="2741321"/>
              <a:ext cx="419638" cy="419638"/>
              <a:chOff x="4138" y="798"/>
              <a:chExt cx="256" cy="256"/>
            </a:xfrm>
          </p:grpSpPr>
          <p:sp>
            <p:nvSpPr>
              <p:cNvPr id="129" name="AutoShape 43">
                <a:extLst>
                  <a:ext uri="{FF2B5EF4-FFF2-40B4-BE49-F238E27FC236}">
                    <a16:creationId xmlns:a16="http://schemas.microsoft.com/office/drawing/2014/main" id="{A1DF47D1-266F-42FF-B4EA-F53914003A79}"/>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0" name="Freeform 45">
                <a:extLst>
                  <a:ext uri="{FF2B5EF4-FFF2-40B4-BE49-F238E27FC236}">
                    <a16:creationId xmlns:a16="http://schemas.microsoft.com/office/drawing/2014/main" id="{0E5C662A-6B38-4E06-B37B-6500A5A4D6E0}"/>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1" name="Freeform 46">
                <a:extLst>
                  <a:ext uri="{FF2B5EF4-FFF2-40B4-BE49-F238E27FC236}">
                    <a16:creationId xmlns:a16="http://schemas.microsoft.com/office/drawing/2014/main" id="{2FD04C36-9EBC-47C5-AB13-74AA01FB4D2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2" name="Freeform 47">
                <a:extLst>
                  <a:ext uri="{FF2B5EF4-FFF2-40B4-BE49-F238E27FC236}">
                    <a16:creationId xmlns:a16="http://schemas.microsoft.com/office/drawing/2014/main" id="{DBD29310-9D52-4567-B6F5-4ED21A4CEC1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486F31C-6F09-442E-BD91-98AE00DC9F4A}"/>
              </a:ext>
              <a:ext uri="{C183D7F6-B498-43B3-948B-1728B52AA6E4}">
                <adec:decorative xmlns:adec="http://schemas.microsoft.com/office/drawing/2017/decorative" val="1"/>
              </a:ext>
            </a:extLst>
          </p:cNvPr>
          <p:cNvGrpSpPr/>
          <p:nvPr/>
        </p:nvGrpSpPr>
        <p:grpSpPr>
          <a:xfrm>
            <a:off x="10145186" y="3942176"/>
            <a:ext cx="917732" cy="777478"/>
            <a:chOff x="10499831" y="3939384"/>
            <a:chExt cx="917732" cy="777478"/>
          </a:xfrm>
        </p:grpSpPr>
        <p:grpSp>
          <p:nvGrpSpPr>
            <p:cNvPr id="93" name="laptop">
              <a:extLst>
                <a:ext uri="{FF2B5EF4-FFF2-40B4-BE49-F238E27FC236}">
                  <a16:creationId xmlns:a16="http://schemas.microsoft.com/office/drawing/2014/main" id="{BC21DA74-7018-4C3A-9128-DEFA891D3C08}"/>
                </a:ext>
                <a:ext uri="{C183D7F6-B498-43B3-948B-1728B52AA6E4}">
                  <adec:decorative xmlns:adec="http://schemas.microsoft.com/office/drawing/2017/decorative" val="1"/>
                </a:ext>
              </a:extLst>
            </p:cNvPr>
            <p:cNvGrpSpPr/>
            <p:nvPr/>
          </p:nvGrpSpPr>
          <p:grpSpPr>
            <a:xfrm>
              <a:off x="10499831" y="3939384"/>
              <a:ext cx="745483" cy="481481"/>
              <a:chOff x="615531" y="1287780"/>
              <a:chExt cx="547784" cy="353792"/>
            </a:xfrm>
            <a:solidFill>
              <a:schemeClr val="tx1"/>
            </a:solidFill>
          </p:grpSpPr>
          <p:sp>
            <p:nvSpPr>
              <p:cNvPr id="94" name="Rectangle 5">
                <a:extLst>
                  <a:ext uri="{FF2B5EF4-FFF2-40B4-BE49-F238E27FC236}">
                    <a16:creationId xmlns:a16="http://schemas.microsoft.com/office/drawing/2014/main" id="{CFB8648A-8448-449C-9BB8-C99C420D7BE3}"/>
                  </a:ext>
                </a:extLst>
              </p:cNvPr>
              <p:cNvSpPr>
                <a:spLocks noChangeArrowheads="1"/>
              </p:cNvSpPr>
              <p:nvPr/>
            </p:nvSpPr>
            <p:spPr bwMode="auto">
              <a:xfrm>
                <a:off x="669292" y="1303763"/>
                <a:ext cx="441714" cy="283337"/>
              </a:xfrm>
              <a:prstGeom prst="rect">
                <a:avLst/>
              </a:pr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D6B89F8E-EC11-42F9-850D-0F1C224E4C5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5">
                <a:extLst>
                  <a:ext uri="{FF2B5EF4-FFF2-40B4-BE49-F238E27FC236}">
                    <a16:creationId xmlns:a16="http://schemas.microsoft.com/office/drawing/2014/main" id="{DE182EC9-102B-487E-9805-75811D2BDAC3}"/>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3" name="Group 44">
              <a:extLst>
                <a:ext uri="{FF2B5EF4-FFF2-40B4-BE49-F238E27FC236}">
                  <a16:creationId xmlns:a16="http://schemas.microsoft.com/office/drawing/2014/main" id="{BF0B3B9F-15B5-402B-AA02-0E2C2189BA69}"/>
                </a:ext>
                <a:ext uri="{C183D7F6-B498-43B3-948B-1728B52AA6E4}">
                  <adec:decorative xmlns:adec="http://schemas.microsoft.com/office/drawing/2017/decorative" val="1"/>
                </a:ext>
              </a:extLst>
            </p:cNvPr>
            <p:cNvGrpSpPr>
              <a:grpSpLocks noChangeAspect="1"/>
            </p:cNvGrpSpPr>
            <p:nvPr/>
          </p:nvGrpSpPr>
          <p:grpSpPr bwMode="auto">
            <a:xfrm>
              <a:off x="10997925" y="4297224"/>
              <a:ext cx="419638" cy="419638"/>
              <a:chOff x="4138" y="798"/>
              <a:chExt cx="256" cy="256"/>
            </a:xfrm>
          </p:grpSpPr>
          <p:sp>
            <p:nvSpPr>
              <p:cNvPr id="134" name="AutoShape 43">
                <a:extLst>
                  <a:ext uri="{FF2B5EF4-FFF2-40B4-BE49-F238E27FC236}">
                    <a16:creationId xmlns:a16="http://schemas.microsoft.com/office/drawing/2014/main" id="{DB145E72-27B3-4A22-891F-8C85693AA7C7}"/>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45">
                <a:extLst>
                  <a:ext uri="{FF2B5EF4-FFF2-40B4-BE49-F238E27FC236}">
                    <a16:creationId xmlns:a16="http://schemas.microsoft.com/office/drawing/2014/main" id="{A66A350C-5422-4BD1-80CE-BE6BE9F1B2D7}"/>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46">
                <a:extLst>
                  <a:ext uri="{FF2B5EF4-FFF2-40B4-BE49-F238E27FC236}">
                    <a16:creationId xmlns:a16="http://schemas.microsoft.com/office/drawing/2014/main" id="{717D298C-9590-4EE8-875C-2410DE7A384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47">
                <a:extLst>
                  <a:ext uri="{FF2B5EF4-FFF2-40B4-BE49-F238E27FC236}">
                    <a16:creationId xmlns:a16="http://schemas.microsoft.com/office/drawing/2014/main" id="{DC5FCACA-965E-4638-B8F6-FC7BB76F4FE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68FD0102-070B-4B34-B4BC-248A55333E92}"/>
              </a:ext>
              <a:ext uri="{C183D7F6-B498-43B3-948B-1728B52AA6E4}">
                <adec:decorative xmlns:adec="http://schemas.microsoft.com/office/drawing/2017/decorative" val="1"/>
              </a:ext>
            </a:extLst>
          </p:cNvPr>
          <p:cNvGrpSpPr/>
          <p:nvPr/>
        </p:nvGrpSpPr>
        <p:grpSpPr>
          <a:xfrm>
            <a:off x="7327688" y="3928235"/>
            <a:ext cx="643119" cy="852214"/>
            <a:chOff x="7554416" y="4318834"/>
            <a:chExt cx="643119" cy="852214"/>
          </a:xfrm>
        </p:grpSpPr>
        <p:grpSp>
          <p:nvGrpSpPr>
            <p:cNvPr id="98" name="mobile 1" descr="mobile, data, phone">
              <a:extLst>
                <a:ext uri="{FF2B5EF4-FFF2-40B4-BE49-F238E27FC236}">
                  <a16:creationId xmlns:a16="http://schemas.microsoft.com/office/drawing/2014/main" id="{18EEEAA3-2D49-47BA-BD9F-EAC2F6248B81}"/>
                </a:ext>
              </a:extLst>
            </p:cNvPr>
            <p:cNvGrpSpPr/>
            <p:nvPr/>
          </p:nvGrpSpPr>
          <p:grpSpPr>
            <a:xfrm>
              <a:off x="7554416" y="4318834"/>
              <a:ext cx="571487" cy="571484"/>
              <a:chOff x="6319839" y="3924301"/>
              <a:chExt cx="433386" cy="433384"/>
            </a:xfrm>
          </p:grpSpPr>
          <p:sp>
            <p:nvSpPr>
              <p:cNvPr id="99" name="Freeform: Shape 98">
                <a:extLst>
                  <a:ext uri="{FF2B5EF4-FFF2-40B4-BE49-F238E27FC236}">
                    <a16:creationId xmlns:a16="http://schemas.microsoft.com/office/drawing/2014/main" id="{1742DD1E-9C6D-4A18-B5DE-7DDF926D2B23}"/>
                  </a:ext>
                </a:extLst>
              </p:cNvPr>
              <p:cNvSpPr/>
              <p:nvPr/>
            </p:nvSpPr>
            <p:spPr>
              <a:xfrm>
                <a:off x="6421975"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BE0081D-51B4-41E0-A72E-453CE6826E7E}"/>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9E91D4A-BC11-4A58-B94B-53868CC3BBA2}"/>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599B2BB-FF66-420E-B928-2E77537BC09E}"/>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rgbClr val="D1D1D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62F29495-09EC-4AC3-9E98-4865BE2E1ECD}"/>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rgbClr val="D1D1D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B249F0-74D4-4511-BBFA-D5D4974319BE}"/>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8" name="Group 44">
              <a:extLst>
                <a:ext uri="{FF2B5EF4-FFF2-40B4-BE49-F238E27FC236}">
                  <a16:creationId xmlns:a16="http://schemas.microsoft.com/office/drawing/2014/main" id="{7BF132BF-A024-4A12-ADC6-B152DE77BE37}"/>
                </a:ext>
                <a:ext uri="{C183D7F6-B498-43B3-948B-1728B52AA6E4}">
                  <adec:decorative xmlns:adec="http://schemas.microsoft.com/office/drawing/2017/decorative" val="1"/>
                </a:ext>
              </a:extLst>
            </p:cNvPr>
            <p:cNvGrpSpPr>
              <a:grpSpLocks noChangeAspect="1"/>
            </p:cNvGrpSpPr>
            <p:nvPr/>
          </p:nvGrpSpPr>
          <p:grpSpPr bwMode="auto">
            <a:xfrm>
              <a:off x="7777897" y="4751410"/>
              <a:ext cx="419638" cy="419638"/>
              <a:chOff x="4138" y="798"/>
              <a:chExt cx="256" cy="256"/>
            </a:xfrm>
          </p:grpSpPr>
          <p:sp>
            <p:nvSpPr>
              <p:cNvPr id="139" name="AutoShape 43">
                <a:extLst>
                  <a:ext uri="{FF2B5EF4-FFF2-40B4-BE49-F238E27FC236}">
                    <a16:creationId xmlns:a16="http://schemas.microsoft.com/office/drawing/2014/main" id="{4F0A2C4D-3F9F-46AC-B87A-F3948A74967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45">
                <a:extLst>
                  <a:ext uri="{FF2B5EF4-FFF2-40B4-BE49-F238E27FC236}">
                    <a16:creationId xmlns:a16="http://schemas.microsoft.com/office/drawing/2014/main" id="{892D9998-1FCC-4B13-BC23-AEF217B70066}"/>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46">
                <a:extLst>
                  <a:ext uri="{FF2B5EF4-FFF2-40B4-BE49-F238E27FC236}">
                    <a16:creationId xmlns:a16="http://schemas.microsoft.com/office/drawing/2014/main" id="{91318A38-64A2-4476-B5B1-9FA0F5933876}"/>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47">
                <a:extLst>
                  <a:ext uri="{FF2B5EF4-FFF2-40B4-BE49-F238E27FC236}">
                    <a16:creationId xmlns:a16="http://schemas.microsoft.com/office/drawing/2014/main" id="{39B9C60A-D4D0-4EFB-A982-2F6BD01DF96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89" name="Straight Connector 88">
            <a:extLst>
              <a:ext uri="{FF2B5EF4-FFF2-40B4-BE49-F238E27FC236}">
                <a16:creationId xmlns:a16="http://schemas.microsoft.com/office/drawing/2014/main" id="{312A3D32-8C97-458A-895E-C3DDD5DA30A6}"/>
              </a:ext>
              <a:ext uri="{C183D7F6-B498-43B3-948B-1728B52AA6E4}">
                <adec:decorative xmlns:adec="http://schemas.microsoft.com/office/drawing/2017/decorative" val="1"/>
              </a:ext>
            </a:extLst>
          </p:cNvPr>
          <p:cNvCxnSpPr>
            <a:cxnSpLocks/>
          </p:cNvCxnSpPr>
          <p:nvPr/>
        </p:nvCxnSpPr>
        <p:spPr>
          <a:xfrm flipH="1">
            <a:off x="9229118" y="3286183"/>
            <a:ext cx="787840" cy="2244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1726D4-24BA-4C34-9BC5-939486217A22}"/>
              </a:ext>
              <a:ext uri="{C183D7F6-B498-43B3-948B-1728B52AA6E4}">
                <adec:decorative xmlns:adec="http://schemas.microsoft.com/office/drawing/2017/decorative" val="1"/>
              </a:ext>
            </a:extLst>
          </p:cNvPr>
          <p:cNvCxnSpPr>
            <a:cxnSpLocks/>
          </p:cNvCxnSpPr>
          <p:nvPr/>
        </p:nvCxnSpPr>
        <p:spPr>
          <a:xfrm>
            <a:off x="7895139" y="3286183"/>
            <a:ext cx="787840" cy="224431"/>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C449161-1D63-47FC-B4E0-CA7ECF475138}"/>
              </a:ext>
              <a:ext uri="{C183D7F6-B498-43B3-948B-1728B52AA6E4}">
                <adec:decorative xmlns:adec="http://schemas.microsoft.com/office/drawing/2017/decorative" val="1"/>
              </a:ext>
            </a:extLst>
          </p:cNvPr>
          <p:cNvGrpSpPr/>
          <p:nvPr/>
        </p:nvGrpSpPr>
        <p:grpSpPr>
          <a:xfrm>
            <a:off x="7356044" y="2675242"/>
            <a:ext cx="639499" cy="757816"/>
            <a:chOff x="6398450" y="3261762"/>
            <a:chExt cx="639499" cy="757816"/>
          </a:xfrm>
        </p:grpSpPr>
        <p:grpSp>
          <p:nvGrpSpPr>
            <p:cNvPr id="112" name="Group 4">
              <a:extLst>
                <a:ext uri="{FF2B5EF4-FFF2-40B4-BE49-F238E27FC236}">
                  <a16:creationId xmlns:a16="http://schemas.microsoft.com/office/drawing/2014/main" id="{2834C4F6-41D2-471C-8712-80BD5F3F7DDA}"/>
                </a:ext>
                <a:ext uri="{C183D7F6-B498-43B3-948B-1728B52AA6E4}">
                  <adec:decorative xmlns:adec="http://schemas.microsoft.com/office/drawing/2017/decorative" val="1"/>
                </a:ext>
              </a:extLst>
            </p:cNvPr>
            <p:cNvGrpSpPr>
              <a:grpSpLocks noChangeAspect="1"/>
            </p:cNvGrpSpPr>
            <p:nvPr/>
          </p:nvGrpSpPr>
          <p:grpSpPr bwMode="auto">
            <a:xfrm>
              <a:off x="6398450" y="3261762"/>
              <a:ext cx="434975" cy="477838"/>
              <a:chOff x="1144" y="2211"/>
              <a:chExt cx="274" cy="301"/>
            </a:xfrm>
          </p:grpSpPr>
          <p:sp>
            <p:nvSpPr>
              <p:cNvPr id="113" name="Freeform 5">
                <a:extLst>
                  <a:ext uri="{FF2B5EF4-FFF2-40B4-BE49-F238E27FC236}">
                    <a16:creationId xmlns:a16="http://schemas.microsoft.com/office/drawing/2014/main" id="{18438F26-FA1E-45BD-B8D1-93985270B2B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A48749A9-1CFA-4E45-B86E-81A90A76257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C04E294C-04FA-4175-AE76-895E902E44E9}"/>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D9F0C2D0-182C-4140-8582-73E175E21DF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44">
              <a:extLst>
                <a:ext uri="{FF2B5EF4-FFF2-40B4-BE49-F238E27FC236}">
                  <a16:creationId xmlns:a16="http://schemas.microsoft.com/office/drawing/2014/main" id="{C7EE2FF1-CA31-4EC1-A29F-33E9652DF4E5}"/>
                </a:ext>
                <a:ext uri="{C183D7F6-B498-43B3-948B-1728B52AA6E4}">
                  <adec:decorative xmlns:adec="http://schemas.microsoft.com/office/drawing/2017/decorative" val="1"/>
                </a:ext>
              </a:extLst>
            </p:cNvPr>
            <p:cNvGrpSpPr>
              <a:grpSpLocks noChangeAspect="1"/>
            </p:cNvGrpSpPr>
            <p:nvPr/>
          </p:nvGrpSpPr>
          <p:grpSpPr bwMode="auto">
            <a:xfrm>
              <a:off x="6618311" y="3599940"/>
              <a:ext cx="419638" cy="419638"/>
              <a:chOff x="4138" y="798"/>
              <a:chExt cx="256" cy="256"/>
            </a:xfrm>
          </p:grpSpPr>
          <p:sp>
            <p:nvSpPr>
              <p:cNvPr id="144" name="AutoShape 43">
                <a:extLst>
                  <a:ext uri="{FF2B5EF4-FFF2-40B4-BE49-F238E27FC236}">
                    <a16:creationId xmlns:a16="http://schemas.microsoft.com/office/drawing/2014/main" id="{A9F733D5-ACA3-4DB5-853A-CA1AF8DDB19D}"/>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C91A53A9-7738-4270-8D46-F75AEF4F1EB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78A15F83-FC54-4A31-B684-8E843F867E5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CCCC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7" name="Freeform 47">
                <a:extLst>
                  <a:ext uri="{FF2B5EF4-FFF2-40B4-BE49-F238E27FC236}">
                    <a16:creationId xmlns:a16="http://schemas.microsoft.com/office/drawing/2014/main" id="{DDFAC81A-338A-4A12-AFF6-F396D52CEA1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59" name="Straight Connector 158">
            <a:extLst>
              <a:ext uri="{FF2B5EF4-FFF2-40B4-BE49-F238E27FC236}">
                <a16:creationId xmlns:a16="http://schemas.microsoft.com/office/drawing/2014/main" id="{89382B91-38EC-4059-BAD0-6C711C213149}"/>
              </a:ext>
              <a:ext uri="{C183D7F6-B498-43B3-948B-1728B52AA6E4}">
                <adec:decorative xmlns:adec="http://schemas.microsoft.com/office/drawing/2017/decorative" val="1"/>
              </a:ext>
            </a:extLst>
          </p:cNvPr>
          <p:cNvCxnSpPr>
            <a:cxnSpLocks/>
          </p:cNvCxnSpPr>
          <p:nvPr/>
        </p:nvCxnSpPr>
        <p:spPr>
          <a:xfrm flipV="1">
            <a:off x="7731698" y="3821589"/>
            <a:ext cx="885468" cy="489108"/>
          </a:xfrm>
          <a:prstGeom prst="line">
            <a:avLst/>
          </a:prstGeom>
          <a:ln w="25400">
            <a:solidFill>
              <a:schemeClr val="accent1"/>
            </a:solidFill>
            <a:prstDash val="solid"/>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D3F5FC6-3312-4907-9504-C273083C347B}"/>
              </a:ext>
              <a:ext uri="{C183D7F6-B498-43B3-948B-1728B52AA6E4}">
                <adec:decorative xmlns:adec="http://schemas.microsoft.com/office/drawing/2017/decorative" val="1"/>
              </a:ext>
            </a:extLst>
          </p:cNvPr>
          <p:cNvGrpSpPr/>
          <p:nvPr/>
        </p:nvGrpSpPr>
        <p:grpSpPr>
          <a:xfrm>
            <a:off x="8402139" y="3330534"/>
            <a:ext cx="1439702" cy="730088"/>
            <a:chOff x="8524605" y="3319860"/>
            <a:chExt cx="973220" cy="493530"/>
          </a:xfrm>
          <a:solidFill>
            <a:schemeClr val="tx1"/>
          </a:solidFill>
        </p:grpSpPr>
        <p:grpSp>
          <p:nvGrpSpPr>
            <p:cNvPr id="59" name="Group 58">
              <a:extLst>
                <a:ext uri="{FF2B5EF4-FFF2-40B4-BE49-F238E27FC236}">
                  <a16:creationId xmlns:a16="http://schemas.microsoft.com/office/drawing/2014/main" id="{6BC56AB8-E1C2-44F6-80D6-64F52EBD08C5}"/>
                </a:ext>
              </a:extLst>
            </p:cNvPr>
            <p:cNvGrpSpPr/>
            <p:nvPr/>
          </p:nvGrpSpPr>
          <p:grpSpPr>
            <a:xfrm>
              <a:off x="8524605" y="3319860"/>
              <a:ext cx="735942" cy="493530"/>
              <a:chOff x="5610959" y="2697970"/>
              <a:chExt cx="490169" cy="328712"/>
            </a:xfrm>
            <a:grpFill/>
          </p:grpSpPr>
          <p:sp>
            <p:nvSpPr>
              <p:cNvPr id="73" name="Flowchart: Decision 72">
                <a:extLst>
                  <a:ext uri="{FF2B5EF4-FFF2-40B4-BE49-F238E27FC236}">
                    <a16:creationId xmlns:a16="http://schemas.microsoft.com/office/drawing/2014/main" id="{06D59895-3768-402F-A828-C1B64FA84564}"/>
                  </a:ext>
                </a:extLst>
              </p:cNvPr>
              <p:cNvSpPr/>
              <p:nvPr/>
            </p:nvSpPr>
            <p:spPr bwMode="auto">
              <a:xfrm>
                <a:off x="5610959" y="2697970"/>
                <a:ext cx="490169" cy="328712"/>
              </a:xfrm>
              <a:prstGeom prst="flowChartDecision">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E39AB143-E9A5-4207-8AC7-4651FE27C65B}"/>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E18853CE-AD15-42DF-80FD-8742247A2B54}"/>
                  </a:ext>
                </a:extLst>
              </p:cNvPr>
              <p:cNvGrpSpPr/>
              <p:nvPr/>
            </p:nvGrpSpPr>
            <p:grpSpPr>
              <a:xfrm>
                <a:off x="5803239" y="2806317"/>
                <a:ext cx="138128" cy="113392"/>
                <a:chOff x="5226988" y="2702783"/>
                <a:chExt cx="318420" cy="202204"/>
              </a:xfrm>
              <a:grpFill/>
            </p:grpSpPr>
            <p:sp>
              <p:nvSpPr>
                <p:cNvPr id="80" name="Rectangle 79">
                  <a:extLst>
                    <a:ext uri="{FF2B5EF4-FFF2-40B4-BE49-F238E27FC236}">
                      <a16:creationId xmlns:a16="http://schemas.microsoft.com/office/drawing/2014/main" id="{19D5182E-C4E5-4DF8-92FC-5FFB26498F3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1050DE1-0E04-4EBE-815F-A7ED200BC2B4}"/>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AEC456-D75D-49F5-B62B-E9D2AC9699F1}"/>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0D36F2B4-E1E8-44C9-9CB5-7D39B9F6C5E3}"/>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9C50C9-836D-4A3F-826F-FBB0D155896C}"/>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5" name="Straight Arrow Connector 94">
              <a:extLst>
                <a:ext uri="{FF2B5EF4-FFF2-40B4-BE49-F238E27FC236}">
                  <a16:creationId xmlns:a16="http://schemas.microsoft.com/office/drawing/2014/main" id="{03C29797-FFFB-4A21-BCB5-4B20601AEA28}"/>
                </a:ext>
              </a:extLst>
            </p:cNvPr>
            <p:cNvCxnSpPr>
              <a:cxnSpLocks/>
            </p:cNvCxnSpPr>
            <p:nvPr/>
          </p:nvCxnSpPr>
          <p:spPr>
            <a:xfrm>
              <a:off x="9260547" y="3564699"/>
              <a:ext cx="237278" cy="0"/>
            </a:xfrm>
            <a:prstGeom prst="straightConnector1">
              <a:avLst/>
            </a:prstGeom>
            <a:grpFill/>
            <a:ln w="28575">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3889745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22" presetClass="entr" presetSubtype="8" fill="hold" nodeType="withEffect">
                                  <p:stCondLst>
                                    <p:cond delay="25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par>
                                <p:cTn id="53" presetID="22" presetClass="entr" presetSubtype="4" fill="hold"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par>
                                <p:cTn id="56" presetID="22" presetClass="entr" presetSubtype="4" fill="hold" nodeType="withEffect">
                                  <p:stCondLst>
                                    <p:cond delay="25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22" presetClass="entr" presetSubtype="4" fill="hold" nodeType="withEffect">
                                  <p:stCondLst>
                                    <p:cond delay="250"/>
                                  </p:stCondLst>
                                  <p:childTnLst>
                                    <p:set>
                                      <p:cBhvr>
                                        <p:cTn id="60" dur="1" fill="hold">
                                          <p:stCondLst>
                                            <p:cond delay="0"/>
                                          </p:stCondLst>
                                        </p:cTn>
                                        <p:tgtEl>
                                          <p:spTgt spid="151"/>
                                        </p:tgtEl>
                                        <p:attrNameLst>
                                          <p:attrName>style.visibility</p:attrName>
                                        </p:attrNameLst>
                                      </p:cBhvr>
                                      <p:to>
                                        <p:strVal val="visible"/>
                                      </p:to>
                                    </p:set>
                                    <p:animEffect transition="in" filter="wipe(down)">
                                      <p:cBhvr>
                                        <p:cTn id="61" dur="500"/>
                                        <p:tgtEl>
                                          <p:spTgt spid="151"/>
                                        </p:tgtEl>
                                      </p:cBhvr>
                                    </p:animEffect>
                                  </p:childTnLst>
                                </p:cTn>
                              </p:par>
                              <p:par>
                                <p:cTn id="62" presetID="22" presetClass="entr" presetSubtype="2" fill="hold" nodeType="withEffect">
                                  <p:stCondLst>
                                    <p:cond delay="250"/>
                                  </p:stCondLst>
                                  <p:childTnLst>
                                    <p:set>
                                      <p:cBhvr>
                                        <p:cTn id="63" dur="1" fill="hold">
                                          <p:stCondLst>
                                            <p:cond delay="0"/>
                                          </p:stCondLst>
                                        </p:cTn>
                                        <p:tgtEl>
                                          <p:spTgt spid="159"/>
                                        </p:tgtEl>
                                        <p:attrNameLst>
                                          <p:attrName>style.visibility</p:attrName>
                                        </p:attrNameLst>
                                      </p:cBhvr>
                                      <p:to>
                                        <p:strVal val="visible"/>
                                      </p:to>
                                    </p:set>
                                    <p:animEffect transition="in" filter="wipe(right)">
                                      <p:cBhvr>
                                        <p:cTn id="6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Group 258">
            <a:extLst>
              <a:ext uri="{FF2B5EF4-FFF2-40B4-BE49-F238E27FC236}">
                <a16:creationId xmlns:a16="http://schemas.microsoft.com/office/drawing/2014/main" id="{AE87A930-AB6F-4963-9470-04AF772B8CE8}"/>
              </a:ext>
            </a:extLst>
          </p:cNvPr>
          <p:cNvGrpSpPr/>
          <p:nvPr/>
        </p:nvGrpSpPr>
        <p:grpSpPr>
          <a:xfrm>
            <a:off x="5385367" y="5087975"/>
            <a:ext cx="1129908" cy="375431"/>
            <a:chOff x="6826896" y="3708241"/>
            <a:chExt cx="1129908" cy="375431"/>
          </a:xfrm>
        </p:grpSpPr>
        <p:grpSp>
          <p:nvGrpSpPr>
            <p:cNvPr id="260" name="Group 241">
              <a:extLst>
                <a:ext uri="{FF2B5EF4-FFF2-40B4-BE49-F238E27FC236}">
                  <a16:creationId xmlns:a16="http://schemas.microsoft.com/office/drawing/2014/main" id="{4F40B0DB-E875-4FB9-8173-3590C92264A7}"/>
                </a:ext>
              </a:extLst>
            </p:cNvPr>
            <p:cNvGrpSpPr/>
            <p:nvPr/>
          </p:nvGrpSpPr>
          <p:grpSpPr>
            <a:xfrm>
              <a:off x="6826896" y="3708241"/>
              <a:ext cx="1027599" cy="375431"/>
              <a:chOff x="4826802" y="3117378"/>
              <a:chExt cx="1027599" cy="375431"/>
            </a:xfrm>
          </p:grpSpPr>
          <p:sp>
            <p:nvSpPr>
              <p:cNvPr id="263" name="Rectangle 262">
                <a:extLst>
                  <a:ext uri="{FF2B5EF4-FFF2-40B4-BE49-F238E27FC236}">
                    <a16:creationId xmlns:a16="http://schemas.microsoft.com/office/drawing/2014/main" id="{BAB7085B-A30C-48CF-B3FD-8000D79740D7}"/>
                  </a:ext>
                </a:extLst>
              </p:cNvPr>
              <p:cNvSpPr/>
              <p:nvPr/>
            </p:nvSpPr>
            <p:spPr>
              <a:xfrm>
                <a:off x="4826802" y="3117378"/>
                <a:ext cx="867611" cy="375431"/>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264" name="Rectangle 263">
                <a:extLst>
                  <a:ext uri="{FF2B5EF4-FFF2-40B4-BE49-F238E27FC236}">
                    <a16:creationId xmlns:a16="http://schemas.microsoft.com/office/drawing/2014/main" id="{199341D8-CBFF-46AC-B9F2-B46EE7AD345A}"/>
                  </a:ext>
                </a:extLst>
              </p:cNvPr>
              <p:cNvSpPr/>
              <p:nvPr/>
            </p:nvSpPr>
            <p:spPr>
              <a:xfrm>
                <a:off x="5094957" y="3145519"/>
                <a:ext cx="759444" cy="3077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262" name="Straight Connector 261">
              <a:extLst>
                <a:ext uri="{FF2B5EF4-FFF2-40B4-BE49-F238E27FC236}">
                  <a16:creationId xmlns:a16="http://schemas.microsoft.com/office/drawing/2014/main" id="{2FD6D115-C2BD-4034-8BA5-0BAE6E4F103B}"/>
                </a:ext>
              </a:extLst>
            </p:cNvPr>
            <p:cNvCxnSpPr>
              <a:cxnSpLocks/>
            </p:cNvCxnSpPr>
            <p:nvPr/>
          </p:nvCxnSpPr>
          <p:spPr>
            <a:xfrm>
              <a:off x="7733120" y="3895957"/>
              <a:ext cx="223684" cy="0"/>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67" name="Group 89">
            <a:extLst>
              <a:ext uri="{FF2B5EF4-FFF2-40B4-BE49-F238E27FC236}">
                <a16:creationId xmlns:a16="http://schemas.microsoft.com/office/drawing/2014/main" id="{8020C5B1-3C5D-40FB-97C6-E746DADC0D87}"/>
              </a:ext>
            </a:extLst>
          </p:cNvPr>
          <p:cNvGrpSpPr>
            <a:grpSpLocks noChangeAspect="1"/>
          </p:cNvGrpSpPr>
          <p:nvPr/>
        </p:nvGrpSpPr>
        <p:grpSpPr bwMode="auto">
          <a:xfrm rot="16200000">
            <a:off x="4456059" y="6173295"/>
            <a:ext cx="149749" cy="183612"/>
            <a:chOff x="5039" y="1460"/>
            <a:chExt cx="199" cy="244"/>
          </a:xfrm>
          <a:solidFill>
            <a:srgbClr val="737373"/>
          </a:solidFill>
        </p:grpSpPr>
        <p:sp>
          <p:nvSpPr>
            <p:cNvPr id="269" name="Freeform 90">
              <a:extLst>
                <a:ext uri="{FF2B5EF4-FFF2-40B4-BE49-F238E27FC236}">
                  <a16:creationId xmlns:a16="http://schemas.microsoft.com/office/drawing/2014/main" id="{D77E4B7B-FC48-4BCE-B226-B9739F0140F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1" name="Freeform 91">
              <a:extLst>
                <a:ext uri="{FF2B5EF4-FFF2-40B4-BE49-F238E27FC236}">
                  <a16:creationId xmlns:a16="http://schemas.microsoft.com/office/drawing/2014/main" id="{D28E1642-5DA8-4251-A054-8C80F483302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2" name="Group 89">
            <a:extLst>
              <a:ext uri="{FF2B5EF4-FFF2-40B4-BE49-F238E27FC236}">
                <a16:creationId xmlns:a16="http://schemas.microsoft.com/office/drawing/2014/main" id="{A0ED922D-2255-4D43-9172-EE6DCF85C479}"/>
              </a:ext>
            </a:extLst>
          </p:cNvPr>
          <p:cNvGrpSpPr>
            <a:grpSpLocks noChangeAspect="1"/>
          </p:cNvGrpSpPr>
          <p:nvPr/>
        </p:nvGrpSpPr>
        <p:grpSpPr bwMode="auto">
          <a:xfrm rot="16200000">
            <a:off x="2153463" y="4542500"/>
            <a:ext cx="149749" cy="183612"/>
            <a:chOff x="5039" y="1460"/>
            <a:chExt cx="199" cy="244"/>
          </a:xfrm>
          <a:solidFill>
            <a:srgbClr val="737373"/>
          </a:solidFill>
        </p:grpSpPr>
        <p:sp>
          <p:nvSpPr>
            <p:cNvPr id="273" name="Freeform 90">
              <a:extLst>
                <a:ext uri="{FF2B5EF4-FFF2-40B4-BE49-F238E27FC236}">
                  <a16:creationId xmlns:a16="http://schemas.microsoft.com/office/drawing/2014/main" id="{74FB6269-96E5-4DB1-B359-0F7307BD3BE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4" name="Freeform 91">
              <a:extLst>
                <a:ext uri="{FF2B5EF4-FFF2-40B4-BE49-F238E27FC236}">
                  <a16:creationId xmlns:a16="http://schemas.microsoft.com/office/drawing/2014/main" id="{58B7F6A2-D7E0-4FF9-87A4-F07C17B7C29D}"/>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5" name="Group 89">
            <a:extLst>
              <a:ext uri="{FF2B5EF4-FFF2-40B4-BE49-F238E27FC236}">
                <a16:creationId xmlns:a16="http://schemas.microsoft.com/office/drawing/2014/main" id="{85D3357B-BCCD-4029-9597-EF42D290DCDE}"/>
              </a:ext>
            </a:extLst>
          </p:cNvPr>
          <p:cNvGrpSpPr>
            <a:grpSpLocks noChangeAspect="1"/>
          </p:cNvGrpSpPr>
          <p:nvPr/>
        </p:nvGrpSpPr>
        <p:grpSpPr bwMode="auto">
          <a:xfrm rot="16200000">
            <a:off x="4982796" y="6600930"/>
            <a:ext cx="99635" cy="122166"/>
            <a:chOff x="5039" y="1460"/>
            <a:chExt cx="199" cy="244"/>
          </a:xfrm>
          <a:solidFill>
            <a:srgbClr val="737373"/>
          </a:solidFill>
        </p:grpSpPr>
        <p:sp>
          <p:nvSpPr>
            <p:cNvPr id="276" name="Freeform 90">
              <a:extLst>
                <a:ext uri="{FF2B5EF4-FFF2-40B4-BE49-F238E27FC236}">
                  <a16:creationId xmlns:a16="http://schemas.microsoft.com/office/drawing/2014/main" id="{1139EAF5-AECF-44F8-8B07-FC7759EFB128}"/>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7" name="Freeform 91">
              <a:extLst>
                <a:ext uri="{FF2B5EF4-FFF2-40B4-BE49-F238E27FC236}">
                  <a16:creationId xmlns:a16="http://schemas.microsoft.com/office/drawing/2014/main" id="{B0485EE9-08E2-4E67-8687-5C0C065BF30E}"/>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78" name="Group 89">
            <a:extLst>
              <a:ext uri="{FF2B5EF4-FFF2-40B4-BE49-F238E27FC236}">
                <a16:creationId xmlns:a16="http://schemas.microsoft.com/office/drawing/2014/main" id="{D6931C1E-B827-4E6A-9ADC-7D3508A0C8CF}"/>
              </a:ext>
            </a:extLst>
          </p:cNvPr>
          <p:cNvGrpSpPr>
            <a:grpSpLocks noChangeAspect="1"/>
          </p:cNvGrpSpPr>
          <p:nvPr/>
        </p:nvGrpSpPr>
        <p:grpSpPr bwMode="auto">
          <a:xfrm rot="16200000">
            <a:off x="4821795" y="6256655"/>
            <a:ext cx="196548" cy="240992"/>
            <a:chOff x="5039" y="1460"/>
            <a:chExt cx="199" cy="244"/>
          </a:xfrm>
          <a:solidFill>
            <a:srgbClr val="737373"/>
          </a:solidFill>
        </p:grpSpPr>
        <p:sp>
          <p:nvSpPr>
            <p:cNvPr id="279" name="Freeform 90">
              <a:extLst>
                <a:ext uri="{FF2B5EF4-FFF2-40B4-BE49-F238E27FC236}">
                  <a16:creationId xmlns:a16="http://schemas.microsoft.com/office/drawing/2014/main" id="{80AE66CB-B968-485A-A29B-59202E839EE9}"/>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0" name="Freeform 91">
              <a:extLst>
                <a:ext uri="{FF2B5EF4-FFF2-40B4-BE49-F238E27FC236}">
                  <a16:creationId xmlns:a16="http://schemas.microsoft.com/office/drawing/2014/main" id="{8603D6F7-C9F8-40CF-BEF5-314F746FD3B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81" name="Group 89">
            <a:extLst>
              <a:ext uri="{FF2B5EF4-FFF2-40B4-BE49-F238E27FC236}">
                <a16:creationId xmlns:a16="http://schemas.microsoft.com/office/drawing/2014/main" id="{96269990-E91D-49BD-9A91-8B171BB5E323}"/>
              </a:ext>
            </a:extLst>
          </p:cNvPr>
          <p:cNvGrpSpPr>
            <a:grpSpLocks noChangeAspect="1"/>
          </p:cNvGrpSpPr>
          <p:nvPr/>
        </p:nvGrpSpPr>
        <p:grpSpPr bwMode="auto">
          <a:xfrm rot="16200000">
            <a:off x="2318039" y="4804675"/>
            <a:ext cx="99635" cy="122166"/>
            <a:chOff x="5039" y="1460"/>
            <a:chExt cx="199" cy="244"/>
          </a:xfrm>
          <a:solidFill>
            <a:srgbClr val="737373"/>
          </a:solidFill>
        </p:grpSpPr>
        <p:sp>
          <p:nvSpPr>
            <p:cNvPr id="282" name="Freeform 90">
              <a:extLst>
                <a:ext uri="{FF2B5EF4-FFF2-40B4-BE49-F238E27FC236}">
                  <a16:creationId xmlns:a16="http://schemas.microsoft.com/office/drawing/2014/main" id="{53EEEF0F-02C5-4663-8567-D82138CA2F0F}"/>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3" name="Freeform 91">
              <a:extLst>
                <a:ext uri="{FF2B5EF4-FFF2-40B4-BE49-F238E27FC236}">
                  <a16:creationId xmlns:a16="http://schemas.microsoft.com/office/drawing/2014/main" id="{C9A94E51-AB9B-454F-BEA8-CAE2EF5F0C7D}"/>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96844DF-9E10-49CA-8286-F20EC586C0AF}"/>
              </a:ext>
            </a:extLst>
          </p:cNvPr>
          <p:cNvGrpSpPr/>
          <p:nvPr/>
        </p:nvGrpSpPr>
        <p:grpSpPr>
          <a:xfrm>
            <a:off x="4087410" y="6337777"/>
            <a:ext cx="913989" cy="305042"/>
            <a:chOff x="8944735" y="3408238"/>
            <a:chExt cx="913989" cy="305042"/>
          </a:xfrm>
        </p:grpSpPr>
        <p:grpSp>
          <p:nvGrpSpPr>
            <p:cNvPr id="285" name="Group 89">
              <a:extLst>
                <a:ext uri="{FF2B5EF4-FFF2-40B4-BE49-F238E27FC236}">
                  <a16:creationId xmlns:a16="http://schemas.microsoft.com/office/drawing/2014/main" id="{7BA3EF41-809C-4C8B-A4F5-E1B39E2CFCA1}"/>
                </a:ext>
              </a:extLst>
            </p:cNvPr>
            <p:cNvGrpSpPr>
              <a:grpSpLocks noChangeAspect="1"/>
            </p:cNvGrpSpPr>
            <p:nvPr/>
          </p:nvGrpSpPr>
          <p:grpSpPr bwMode="auto">
            <a:xfrm rot="16200000">
              <a:off x="8971604" y="3448775"/>
              <a:ext cx="237636" cy="291373"/>
              <a:chOff x="5039" y="1460"/>
              <a:chExt cx="199" cy="244"/>
            </a:xfrm>
            <a:solidFill>
              <a:srgbClr val="737373"/>
            </a:solidFill>
          </p:grpSpPr>
          <p:sp>
            <p:nvSpPr>
              <p:cNvPr id="287" name="Freeform 90">
                <a:extLst>
                  <a:ext uri="{FF2B5EF4-FFF2-40B4-BE49-F238E27FC236}">
                    <a16:creationId xmlns:a16="http://schemas.microsoft.com/office/drawing/2014/main" id="{22F1A762-8DA7-4748-B524-1102C4B3AAE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8" name="Freeform 91">
                <a:extLst>
                  <a:ext uri="{FF2B5EF4-FFF2-40B4-BE49-F238E27FC236}">
                    <a16:creationId xmlns:a16="http://schemas.microsoft.com/office/drawing/2014/main" id="{C589E813-9D17-4C7A-A085-35016F5EB1AF}"/>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286" name="Graphic 285">
              <a:extLst>
                <a:ext uri="{FF2B5EF4-FFF2-40B4-BE49-F238E27FC236}">
                  <a16:creationId xmlns:a16="http://schemas.microsoft.com/office/drawing/2014/main" id="{E41B5D51-0194-4B81-ABBD-13ED1111F0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8947" y="3408238"/>
              <a:ext cx="159777" cy="118478"/>
            </a:xfrm>
            <a:prstGeom prst="rect">
              <a:avLst/>
            </a:prstGeom>
          </p:spPr>
        </p:pic>
      </p:grpSp>
      <p:grpSp>
        <p:nvGrpSpPr>
          <p:cNvPr id="289" name="Group 288">
            <a:extLst>
              <a:ext uri="{FF2B5EF4-FFF2-40B4-BE49-F238E27FC236}">
                <a16:creationId xmlns:a16="http://schemas.microsoft.com/office/drawing/2014/main" id="{09C4EFFC-8E89-4D38-B800-313439F9F5F2}"/>
              </a:ext>
            </a:extLst>
          </p:cNvPr>
          <p:cNvGrpSpPr/>
          <p:nvPr/>
        </p:nvGrpSpPr>
        <p:grpSpPr>
          <a:xfrm>
            <a:off x="3691178" y="3004081"/>
            <a:ext cx="464820" cy="379095"/>
            <a:chOff x="10949278" y="3349758"/>
            <a:chExt cx="464820" cy="379095"/>
          </a:xfrm>
        </p:grpSpPr>
        <p:grpSp>
          <p:nvGrpSpPr>
            <p:cNvPr id="290" name="Group 89">
              <a:extLst>
                <a:ext uri="{FF2B5EF4-FFF2-40B4-BE49-F238E27FC236}">
                  <a16:creationId xmlns:a16="http://schemas.microsoft.com/office/drawing/2014/main" id="{06E9DDA9-6570-4208-AC09-77ADF6E35A84}"/>
                </a:ext>
              </a:extLst>
            </p:cNvPr>
            <p:cNvGrpSpPr>
              <a:grpSpLocks noChangeAspect="1"/>
            </p:cNvGrpSpPr>
            <p:nvPr/>
          </p:nvGrpSpPr>
          <p:grpSpPr bwMode="auto">
            <a:xfrm rot="16200000">
              <a:off x="10992140" y="3306896"/>
              <a:ext cx="379095" cy="464820"/>
              <a:chOff x="5039" y="1460"/>
              <a:chExt cx="199" cy="244"/>
            </a:xfrm>
            <a:solidFill>
              <a:srgbClr val="737373"/>
            </a:solidFill>
          </p:grpSpPr>
          <p:sp>
            <p:nvSpPr>
              <p:cNvPr id="292" name="Freeform 90">
                <a:extLst>
                  <a:ext uri="{FF2B5EF4-FFF2-40B4-BE49-F238E27FC236}">
                    <a16:creationId xmlns:a16="http://schemas.microsoft.com/office/drawing/2014/main" id="{BEB93B43-C8D4-4B7F-B6F6-DD491FB643F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93" name="Freeform 91">
                <a:extLst>
                  <a:ext uri="{FF2B5EF4-FFF2-40B4-BE49-F238E27FC236}">
                    <a16:creationId xmlns:a16="http://schemas.microsoft.com/office/drawing/2014/main" id="{15F2E938-522A-41C1-9A47-384BDF169853}"/>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291" name="Graphic 290">
              <a:extLst>
                <a:ext uri="{FF2B5EF4-FFF2-40B4-BE49-F238E27FC236}">
                  <a16:creationId xmlns:a16="http://schemas.microsoft.com/office/drawing/2014/main" id="{AD3BA971-599E-42F5-BA1E-D96CBE5D0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2610" y="3482578"/>
              <a:ext cx="238152" cy="176595"/>
            </a:xfrm>
            <a:prstGeom prst="rect">
              <a:avLst/>
            </a:prstGeom>
          </p:spPr>
        </p:pic>
      </p:grpSp>
      <p:sp>
        <p:nvSpPr>
          <p:cNvPr id="244" name="Rectangle 243">
            <a:extLst>
              <a:ext uri="{FF2B5EF4-FFF2-40B4-BE49-F238E27FC236}">
                <a16:creationId xmlns:a16="http://schemas.microsoft.com/office/drawing/2014/main" id="{554FFB96-A06E-441A-AFDD-FF0DF4E397A5}"/>
              </a:ext>
            </a:extLst>
          </p:cNvPr>
          <p:cNvSpPr/>
          <p:nvPr/>
        </p:nvSpPr>
        <p:spPr>
          <a:xfrm>
            <a:off x="3728" y="0"/>
            <a:ext cx="122072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Earth globe: Americas">
            <a:extLst>
              <a:ext uri="{FF2B5EF4-FFF2-40B4-BE49-F238E27FC236}">
                <a16:creationId xmlns:a16="http://schemas.microsoft.com/office/drawing/2014/main" id="{9308E3AE-B21D-4639-B7FE-8FD2E85B15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648" y="1211648"/>
            <a:ext cx="8361877" cy="8361877"/>
          </a:xfrm>
          <a:prstGeom prst="rect">
            <a:avLst/>
          </a:prstGeom>
        </p:spPr>
      </p:pic>
      <p:sp>
        <p:nvSpPr>
          <p:cNvPr id="327" name="Rectangle 326">
            <a:extLst>
              <a:ext uri="{FF2B5EF4-FFF2-40B4-BE49-F238E27FC236}">
                <a16:creationId xmlns:a16="http://schemas.microsoft.com/office/drawing/2014/main" id="{9499C891-F824-4265-BFD0-E6D214C3EE54}"/>
              </a:ext>
            </a:extLst>
          </p:cNvPr>
          <p:cNvSpPr/>
          <p:nvPr/>
        </p:nvSpPr>
        <p:spPr>
          <a:xfrm>
            <a:off x="5572066" y="5134686"/>
            <a:ext cx="498764" cy="234726"/>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328" name="Group 4">
            <a:extLst>
              <a:ext uri="{FF2B5EF4-FFF2-40B4-BE49-F238E27FC236}">
                <a16:creationId xmlns:a16="http://schemas.microsoft.com/office/drawing/2014/main" id="{54F934F2-B996-41EF-A739-E648115159D8}"/>
              </a:ext>
            </a:extLst>
          </p:cNvPr>
          <p:cNvGrpSpPr>
            <a:grpSpLocks noChangeAspect="1"/>
          </p:cNvGrpSpPr>
          <p:nvPr/>
        </p:nvGrpSpPr>
        <p:grpSpPr bwMode="auto">
          <a:xfrm>
            <a:off x="3213772" y="6220292"/>
            <a:ext cx="359393" cy="281556"/>
            <a:chOff x="8417" y="3367"/>
            <a:chExt cx="374" cy="293"/>
          </a:xfrm>
        </p:grpSpPr>
        <p:sp>
          <p:nvSpPr>
            <p:cNvPr id="329" name="AutoShape 3">
              <a:extLst>
                <a:ext uri="{FF2B5EF4-FFF2-40B4-BE49-F238E27FC236}">
                  <a16:creationId xmlns:a16="http://schemas.microsoft.com/office/drawing/2014/main" id="{7246845E-17B8-4446-86AC-F0B164F5060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Rectangle 5">
              <a:extLst>
                <a:ext uri="{FF2B5EF4-FFF2-40B4-BE49-F238E27FC236}">
                  <a16:creationId xmlns:a16="http://schemas.microsoft.com/office/drawing/2014/main" id="{62662BB0-E016-40EC-B9F0-97BA7E6FAB6C}"/>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Rectangle 6">
              <a:extLst>
                <a:ext uri="{FF2B5EF4-FFF2-40B4-BE49-F238E27FC236}">
                  <a16:creationId xmlns:a16="http://schemas.microsoft.com/office/drawing/2014/main" id="{EB6BE03C-7CD6-431F-8706-661F893A7F0B}"/>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7">
              <a:extLst>
                <a:ext uri="{FF2B5EF4-FFF2-40B4-BE49-F238E27FC236}">
                  <a16:creationId xmlns:a16="http://schemas.microsoft.com/office/drawing/2014/main" id="{7176625C-4161-4000-A9B1-102F3C793F61}"/>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Oval 8">
              <a:extLst>
                <a:ext uri="{FF2B5EF4-FFF2-40B4-BE49-F238E27FC236}">
                  <a16:creationId xmlns:a16="http://schemas.microsoft.com/office/drawing/2014/main" id="{231F2019-6B52-4157-BCD4-E1CC65BDD9E2}"/>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9">
              <a:extLst>
                <a:ext uri="{FF2B5EF4-FFF2-40B4-BE49-F238E27FC236}">
                  <a16:creationId xmlns:a16="http://schemas.microsoft.com/office/drawing/2014/main" id="{F748649E-92B3-448B-8EBD-78FB4C3A92D4}"/>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Rectangle 10">
              <a:extLst>
                <a:ext uri="{FF2B5EF4-FFF2-40B4-BE49-F238E27FC236}">
                  <a16:creationId xmlns:a16="http://schemas.microsoft.com/office/drawing/2014/main" id="{4BAD30BD-FF01-4C5D-AEB5-5BE9FB25F0D0}"/>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Rectangle 11">
              <a:extLst>
                <a:ext uri="{FF2B5EF4-FFF2-40B4-BE49-F238E27FC236}">
                  <a16:creationId xmlns:a16="http://schemas.microsoft.com/office/drawing/2014/main" id="{68D9EEC7-33B9-476B-A099-9FE3A8DCFD09}"/>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Rectangle 12">
              <a:extLst>
                <a:ext uri="{FF2B5EF4-FFF2-40B4-BE49-F238E27FC236}">
                  <a16:creationId xmlns:a16="http://schemas.microsoft.com/office/drawing/2014/main" id="{AC0A4FE2-FEE7-4039-BC62-5CD7EF76BBF0}"/>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Rectangle 13">
              <a:extLst>
                <a:ext uri="{FF2B5EF4-FFF2-40B4-BE49-F238E27FC236}">
                  <a16:creationId xmlns:a16="http://schemas.microsoft.com/office/drawing/2014/main" id="{7A178117-F0D2-44B3-90CD-24895E8A27C2}"/>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Rectangle 338">
              <a:extLst>
                <a:ext uri="{FF2B5EF4-FFF2-40B4-BE49-F238E27FC236}">
                  <a16:creationId xmlns:a16="http://schemas.microsoft.com/office/drawing/2014/main" id="{F42E4128-4BF0-45AD-8CB3-75DBE27F0C6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94124771-2DDB-41D2-A5BE-2D85EC5A7744}"/>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3" name="Freeform 9">
            <a:extLst>
              <a:ext uri="{FF2B5EF4-FFF2-40B4-BE49-F238E27FC236}">
                <a16:creationId xmlns:a16="http://schemas.microsoft.com/office/drawing/2014/main" id="{E44E9767-8DE8-4188-8E19-C997AC2C06B3}"/>
              </a:ext>
            </a:extLst>
          </p:cNvPr>
          <p:cNvSpPr>
            <a:spLocks noEditPoints="1"/>
          </p:cNvSpPr>
          <p:nvPr/>
        </p:nvSpPr>
        <p:spPr bwMode="auto">
          <a:xfrm>
            <a:off x="4005481" y="5055146"/>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4" name="Freeform 9">
            <a:extLst>
              <a:ext uri="{FF2B5EF4-FFF2-40B4-BE49-F238E27FC236}">
                <a16:creationId xmlns:a16="http://schemas.microsoft.com/office/drawing/2014/main" id="{CF4DCF80-400B-44EB-9C99-7856EF2907F5}"/>
              </a:ext>
            </a:extLst>
          </p:cNvPr>
          <p:cNvSpPr>
            <a:spLocks noEditPoints="1"/>
          </p:cNvSpPr>
          <p:nvPr/>
        </p:nvSpPr>
        <p:spPr bwMode="auto">
          <a:xfrm>
            <a:off x="3230629" y="5543679"/>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5" name="Freeform 9">
            <a:extLst>
              <a:ext uri="{FF2B5EF4-FFF2-40B4-BE49-F238E27FC236}">
                <a16:creationId xmlns:a16="http://schemas.microsoft.com/office/drawing/2014/main" id="{ACD4F71D-7254-4BDE-A2EE-3DFE03B0CF66}"/>
              </a:ext>
            </a:extLst>
          </p:cNvPr>
          <p:cNvSpPr>
            <a:spLocks noEditPoints="1"/>
          </p:cNvSpPr>
          <p:nvPr/>
        </p:nvSpPr>
        <p:spPr bwMode="auto">
          <a:xfrm>
            <a:off x="4381012" y="3927777"/>
            <a:ext cx="95712" cy="16749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26" name="Freeform 9">
            <a:extLst>
              <a:ext uri="{FF2B5EF4-FFF2-40B4-BE49-F238E27FC236}">
                <a16:creationId xmlns:a16="http://schemas.microsoft.com/office/drawing/2014/main" id="{3C118377-FC61-4607-A2F6-9945F64B34F7}"/>
              </a:ext>
            </a:extLst>
          </p:cNvPr>
          <p:cNvSpPr>
            <a:spLocks noEditPoints="1"/>
          </p:cNvSpPr>
          <p:nvPr/>
        </p:nvSpPr>
        <p:spPr bwMode="auto">
          <a:xfrm>
            <a:off x="2417183" y="3859138"/>
            <a:ext cx="76919" cy="134609"/>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315" name="Graphic 314">
            <a:extLst>
              <a:ext uri="{FF2B5EF4-FFF2-40B4-BE49-F238E27FC236}">
                <a16:creationId xmlns:a16="http://schemas.microsoft.com/office/drawing/2014/main" id="{1CFFD772-4457-4C73-B302-A31B1655A4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9948" y="5256880"/>
            <a:ext cx="234304" cy="139585"/>
          </a:xfrm>
          <a:prstGeom prst="rect">
            <a:avLst/>
          </a:prstGeom>
        </p:spPr>
      </p:pic>
      <p:pic>
        <p:nvPicPr>
          <p:cNvPr id="316" name="Graphic 315">
            <a:extLst>
              <a:ext uri="{FF2B5EF4-FFF2-40B4-BE49-F238E27FC236}">
                <a16:creationId xmlns:a16="http://schemas.microsoft.com/office/drawing/2014/main" id="{FF7CE50A-C033-4905-A8C7-A1C165AD6E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5043" y="5543149"/>
            <a:ext cx="310882" cy="185206"/>
          </a:xfrm>
          <a:prstGeom prst="rect">
            <a:avLst/>
          </a:prstGeom>
        </p:spPr>
      </p:pic>
      <p:pic>
        <p:nvPicPr>
          <p:cNvPr id="317" name="Graphic 316">
            <a:extLst>
              <a:ext uri="{FF2B5EF4-FFF2-40B4-BE49-F238E27FC236}">
                <a16:creationId xmlns:a16="http://schemas.microsoft.com/office/drawing/2014/main" id="{4DD2B288-F374-4FE9-9E52-F4461C95BE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66792" y="3936789"/>
            <a:ext cx="276894" cy="164958"/>
          </a:xfrm>
          <a:prstGeom prst="rect">
            <a:avLst/>
          </a:prstGeom>
        </p:spPr>
      </p:pic>
      <p:pic>
        <p:nvPicPr>
          <p:cNvPr id="318" name="Graphic 317">
            <a:extLst>
              <a:ext uri="{FF2B5EF4-FFF2-40B4-BE49-F238E27FC236}">
                <a16:creationId xmlns:a16="http://schemas.microsoft.com/office/drawing/2014/main" id="{364B6507-8F00-4355-8151-99A625AADE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9426" y="3898733"/>
            <a:ext cx="213936" cy="127451"/>
          </a:xfrm>
          <a:prstGeom prst="rect">
            <a:avLst/>
          </a:prstGeom>
        </p:spPr>
      </p:pic>
      <p:grpSp>
        <p:nvGrpSpPr>
          <p:cNvPr id="314" name="Group 313">
            <a:extLst>
              <a:ext uri="{FF2B5EF4-FFF2-40B4-BE49-F238E27FC236}">
                <a16:creationId xmlns:a16="http://schemas.microsoft.com/office/drawing/2014/main" id="{0D26411C-762D-43E2-9E28-42C466314A8E}"/>
              </a:ext>
            </a:extLst>
          </p:cNvPr>
          <p:cNvGrpSpPr/>
          <p:nvPr/>
        </p:nvGrpSpPr>
        <p:grpSpPr>
          <a:xfrm>
            <a:off x="3780400" y="3786027"/>
            <a:ext cx="264480" cy="329351"/>
            <a:chOff x="4226374" y="3142560"/>
            <a:chExt cx="264480" cy="329351"/>
          </a:xfrm>
        </p:grpSpPr>
        <p:sp>
          <p:nvSpPr>
            <p:cNvPr id="312" name="Freeform 90">
              <a:extLst>
                <a:ext uri="{FF2B5EF4-FFF2-40B4-BE49-F238E27FC236}">
                  <a16:creationId xmlns:a16="http://schemas.microsoft.com/office/drawing/2014/main" id="{953D388C-8B59-4BB8-B7DB-73E6AC18C92B}"/>
                </a:ext>
              </a:extLst>
            </p:cNvPr>
            <p:cNvSpPr>
              <a:spLocks/>
            </p:cNvSpPr>
            <p:nvPr/>
          </p:nvSpPr>
          <p:spPr bwMode="auto">
            <a:xfrm>
              <a:off x="4269622" y="3142560"/>
              <a:ext cx="176320" cy="17631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3" name="Freeform 91">
              <a:extLst>
                <a:ext uri="{FF2B5EF4-FFF2-40B4-BE49-F238E27FC236}">
                  <a16:creationId xmlns:a16="http://schemas.microsoft.com/office/drawing/2014/main" id="{1A20432D-4F64-4268-AE03-E48BE24F5C1C}"/>
                </a:ext>
              </a:extLst>
            </p:cNvPr>
            <p:cNvSpPr>
              <a:spLocks/>
            </p:cNvSpPr>
            <p:nvPr/>
          </p:nvSpPr>
          <p:spPr bwMode="auto">
            <a:xfrm>
              <a:off x="4226374" y="3340503"/>
              <a:ext cx="264480" cy="13140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F9566127-86BD-4488-8C81-CEAA5CC9AEB0}"/>
              </a:ext>
            </a:extLst>
          </p:cNvPr>
          <p:cNvGrpSpPr/>
          <p:nvPr/>
        </p:nvGrpSpPr>
        <p:grpSpPr>
          <a:xfrm>
            <a:off x="1766077" y="4884198"/>
            <a:ext cx="264480" cy="329351"/>
            <a:chOff x="2212051" y="4240731"/>
            <a:chExt cx="264480" cy="329351"/>
          </a:xfrm>
        </p:grpSpPr>
        <p:sp>
          <p:nvSpPr>
            <p:cNvPr id="309" name="Freeform 90">
              <a:extLst>
                <a:ext uri="{FF2B5EF4-FFF2-40B4-BE49-F238E27FC236}">
                  <a16:creationId xmlns:a16="http://schemas.microsoft.com/office/drawing/2014/main" id="{75D5CAE3-6EC9-4EB8-B771-88D74C710364}"/>
                </a:ext>
              </a:extLst>
            </p:cNvPr>
            <p:cNvSpPr>
              <a:spLocks/>
            </p:cNvSpPr>
            <p:nvPr/>
          </p:nvSpPr>
          <p:spPr bwMode="auto">
            <a:xfrm>
              <a:off x="2255299" y="4240731"/>
              <a:ext cx="176320" cy="17631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0" name="Freeform 91">
              <a:extLst>
                <a:ext uri="{FF2B5EF4-FFF2-40B4-BE49-F238E27FC236}">
                  <a16:creationId xmlns:a16="http://schemas.microsoft.com/office/drawing/2014/main" id="{364645DA-77C6-429F-A9EC-373FDFC56200}"/>
                </a:ext>
              </a:extLst>
            </p:cNvPr>
            <p:cNvSpPr>
              <a:spLocks/>
            </p:cNvSpPr>
            <p:nvPr/>
          </p:nvSpPr>
          <p:spPr bwMode="auto">
            <a:xfrm>
              <a:off x="2212051" y="4438674"/>
              <a:ext cx="264480" cy="131408"/>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92" name="Title 91">
            <a:extLst>
              <a:ext uri="{FF2B5EF4-FFF2-40B4-BE49-F238E27FC236}">
                <a16:creationId xmlns:a16="http://schemas.microsoft.com/office/drawing/2014/main" id="{3CDF1B3A-AB90-46E9-A64C-4F80B5EC3940}"/>
              </a:ext>
            </a:extLst>
          </p:cNvPr>
          <p:cNvSpPr>
            <a:spLocks noGrp="1"/>
          </p:cNvSpPr>
          <p:nvPr>
            <p:ph type="title"/>
          </p:nvPr>
        </p:nvSpPr>
        <p:spPr>
          <a:xfrm>
            <a:off x="588263" y="457200"/>
            <a:ext cx="11018520" cy="553998"/>
          </a:xfrm>
        </p:spPr>
        <p:txBody>
          <a:bodyPr/>
          <a:lstStyle/>
          <a:p>
            <a:r>
              <a:rPr lang="en-US"/>
              <a:t>The digitized world is interconnected and dynamic</a:t>
            </a:r>
          </a:p>
        </p:txBody>
      </p:sp>
      <p:grpSp>
        <p:nvGrpSpPr>
          <p:cNvPr id="306" name="Group 305">
            <a:extLst>
              <a:ext uri="{FF2B5EF4-FFF2-40B4-BE49-F238E27FC236}">
                <a16:creationId xmlns:a16="http://schemas.microsoft.com/office/drawing/2014/main" id="{2CDBEE76-AB7E-4418-969B-F13648B9E64E}"/>
              </a:ext>
            </a:extLst>
          </p:cNvPr>
          <p:cNvGrpSpPr/>
          <p:nvPr/>
        </p:nvGrpSpPr>
        <p:grpSpPr>
          <a:xfrm>
            <a:off x="165343" y="2813852"/>
            <a:ext cx="6454267" cy="3689034"/>
            <a:chOff x="611317" y="2170385"/>
            <a:chExt cx="6454267" cy="3689034"/>
          </a:xfrm>
        </p:grpSpPr>
        <p:sp>
          <p:nvSpPr>
            <p:cNvPr id="20" name="Rectangle 19">
              <a:extLst>
                <a:ext uri="{FF2B5EF4-FFF2-40B4-BE49-F238E27FC236}">
                  <a16:creationId xmlns:a16="http://schemas.microsoft.com/office/drawing/2014/main" id="{FD0EA378-00A7-4412-8431-E6C9E3BB84FB}"/>
                </a:ext>
              </a:extLst>
            </p:cNvPr>
            <p:cNvSpPr/>
            <p:nvPr/>
          </p:nvSpPr>
          <p:spPr>
            <a:xfrm>
              <a:off x="4795294" y="5531896"/>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21" name="Group 4">
              <a:extLst>
                <a:ext uri="{FF2B5EF4-FFF2-40B4-BE49-F238E27FC236}">
                  <a16:creationId xmlns:a16="http://schemas.microsoft.com/office/drawing/2014/main" id="{017337A0-1C97-49B3-A59C-06D6D0135094}"/>
                </a:ext>
              </a:extLst>
            </p:cNvPr>
            <p:cNvGrpSpPr>
              <a:grpSpLocks noChangeAspect="1"/>
            </p:cNvGrpSpPr>
            <p:nvPr/>
          </p:nvGrpSpPr>
          <p:grpSpPr bwMode="auto">
            <a:xfrm>
              <a:off x="5308874" y="5015482"/>
              <a:ext cx="359393" cy="281556"/>
              <a:chOff x="8417" y="3367"/>
              <a:chExt cx="374" cy="293"/>
            </a:xfrm>
          </p:grpSpPr>
          <p:sp>
            <p:nvSpPr>
              <p:cNvPr id="22" name="AutoShape 3">
                <a:extLst>
                  <a:ext uri="{FF2B5EF4-FFF2-40B4-BE49-F238E27FC236}">
                    <a16:creationId xmlns:a16="http://schemas.microsoft.com/office/drawing/2014/main" id="{C3A880D9-6CE5-4EC2-AE89-9BA4F69FA5B6}"/>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5">
                <a:extLst>
                  <a:ext uri="{FF2B5EF4-FFF2-40B4-BE49-F238E27FC236}">
                    <a16:creationId xmlns:a16="http://schemas.microsoft.com/office/drawing/2014/main" id="{293ED2C6-7660-4B86-BE51-14E35D6CB313}"/>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6">
                <a:extLst>
                  <a:ext uri="{FF2B5EF4-FFF2-40B4-BE49-F238E27FC236}">
                    <a16:creationId xmlns:a16="http://schemas.microsoft.com/office/drawing/2014/main" id="{6CAC731E-356D-4022-8607-B88352796E1F}"/>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Oval 7">
                <a:extLst>
                  <a:ext uri="{FF2B5EF4-FFF2-40B4-BE49-F238E27FC236}">
                    <a16:creationId xmlns:a16="http://schemas.microsoft.com/office/drawing/2014/main" id="{332F63DA-9F54-47EB-9B04-24E6D039DAA6}"/>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Oval 8">
                <a:extLst>
                  <a:ext uri="{FF2B5EF4-FFF2-40B4-BE49-F238E27FC236}">
                    <a16:creationId xmlns:a16="http://schemas.microsoft.com/office/drawing/2014/main" id="{E7848EDF-050F-493D-9FBD-B4E1F9A314C8}"/>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9">
                <a:extLst>
                  <a:ext uri="{FF2B5EF4-FFF2-40B4-BE49-F238E27FC236}">
                    <a16:creationId xmlns:a16="http://schemas.microsoft.com/office/drawing/2014/main" id="{9C27B91C-24FA-439D-A8CE-809D47036EE2}"/>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10">
                <a:extLst>
                  <a:ext uri="{FF2B5EF4-FFF2-40B4-BE49-F238E27FC236}">
                    <a16:creationId xmlns:a16="http://schemas.microsoft.com/office/drawing/2014/main" id="{71DA2CC5-307B-4E19-8E36-516F65F39D20}"/>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Rectangle 11">
                <a:extLst>
                  <a:ext uri="{FF2B5EF4-FFF2-40B4-BE49-F238E27FC236}">
                    <a16:creationId xmlns:a16="http://schemas.microsoft.com/office/drawing/2014/main" id="{F496C77B-6FD3-4D82-A487-DAF0AA7EE77E}"/>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12">
                <a:extLst>
                  <a:ext uri="{FF2B5EF4-FFF2-40B4-BE49-F238E27FC236}">
                    <a16:creationId xmlns:a16="http://schemas.microsoft.com/office/drawing/2014/main" id="{D7B96613-D80F-4452-9E0E-63E2E2EE4981}"/>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13">
                <a:extLst>
                  <a:ext uri="{FF2B5EF4-FFF2-40B4-BE49-F238E27FC236}">
                    <a16:creationId xmlns:a16="http://schemas.microsoft.com/office/drawing/2014/main" id="{A42C3664-C83E-4143-80D4-A6BE52D9C08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B8A3440-7921-4826-BCC9-64BD38CC5E9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9FEB1D8-23EB-4DFA-8A7B-7D9D2A1489B3}"/>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93" name="Rectangle 92">
              <a:extLst>
                <a:ext uri="{FF2B5EF4-FFF2-40B4-BE49-F238E27FC236}">
                  <a16:creationId xmlns:a16="http://schemas.microsoft.com/office/drawing/2014/main" id="{4A0C93AF-A0C8-4A37-8573-996BF85FCA33}"/>
                </a:ext>
              </a:extLst>
            </p:cNvPr>
            <p:cNvSpPr/>
            <p:nvPr/>
          </p:nvSpPr>
          <p:spPr>
            <a:xfrm>
              <a:off x="5948597" y="2734863"/>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94" name="Group 4">
              <a:extLst>
                <a:ext uri="{FF2B5EF4-FFF2-40B4-BE49-F238E27FC236}">
                  <a16:creationId xmlns:a16="http://schemas.microsoft.com/office/drawing/2014/main" id="{29D50740-EE64-41C2-AEBC-3B3B549D70AE}"/>
                </a:ext>
              </a:extLst>
            </p:cNvPr>
            <p:cNvGrpSpPr>
              <a:grpSpLocks noChangeAspect="1"/>
            </p:cNvGrpSpPr>
            <p:nvPr/>
          </p:nvGrpSpPr>
          <p:grpSpPr bwMode="auto">
            <a:xfrm>
              <a:off x="856001" y="3452406"/>
              <a:ext cx="359393" cy="281556"/>
              <a:chOff x="8417" y="3367"/>
              <a:chExt cx="374" cy="293"/>
            </a:xfrm>
          </p:grpSpPr>
          <p:sp>
            <p:nvSpPr>
              <p:cNvPr id="95" name="AutoShape 3">
                <a:extLst>
                  <a:ext uri="{FF2B5EF4-FFF2-40B4-BE49-F238E27FC236}">
                    <a16:creationId xmlns:a16="http://schemas.microsoft.com/office/drawing/2014/main" id="{61C587DB-480D-4712-B05B-DC4E1A44690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5">
                <a:extLst>
                  <a:ext uri="{FF2B5EF4-FFF2-40B4-BE49-F238E27FC236}">
                    <a16:creationId xmlns:a16="http://schemas.microsoft.com/office/drawing/2014/main" id="{3CD92B8B-A4A9-4369-B23D-0D4BD02B809E}"/>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6">
                <a:extLst>
                  <a:ext uri="{FF2B5EF4-FFF2-40B4-BE49-F238E27FC236}">
                    <a16:creationId xmlns:a16="http://schemas.microsoft.com/office/drawing/2014/main" id="{A39A3EE6-E3CA-41A8-AB59-EC7AA8CC3E49}"/>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Oval 7">
                <a:extLst>
                  <a:ext uri="{FF2B5EF4-FFF2-40B4-BE49-F238E27FC236}">
                    <a16:creationId xmlns:a16="http://schemas.microsoft.com/office/drawing/2014/main" id="{07BAF592-9DD8-4E88-A21E-465768F81E8E}"/>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Oval 8">
                <a:extLst>
                  <a:ext uri="{FF2B5EF4-FFF2-40B4-BE49-F238E27FC236}">
                    <a16:creationId xmlns:a16="http://schemas.microsoft.com/office/drawing/2014/main" id="{E9E28A5A-1E26-427F-8C71-954BFAC09B67}"/>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Oval 9">
                <a:extLst>
                  <a:ext uri="{FF2B5EF4-FFF2-40B4-BE49-F238E27FC236}">
                    <a16:creationId xmlns:a16="http://schemas.microsoft.com/office/drawing/2014/main" id="{632CC4B5-C99A-4F4F-B804-85360F3CB8B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1" name="Rectangle 10">
                <a:extLst>
                  <a:ext uri="{FF2B5EF4-FFF2-40B4-BE49-F238E27FC236}">
                    <a16:creationId xmlns:a16="http://schemas.microsoft.com/office/drawing/2014/main" id="{D9E29B11-E411-43B3-891A-6A9970043AD2}"/>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Rectangle 11">
                <a:extLst>
                  <a:ext uri="{FF2B5EF4-FFF2-40B4-BE49-F238E27FC236}">
                    <a16:creationId xmlns:a16="http://schemas.microsoft.com/office/drawing/2014/main" id="{A626302C-7FA2-4122-BD37-380E217F72B4}"/>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Rectangle 12">
                <a:extLst>
                  <a:ext uri="{FF2B5EF4-FFF2-40B4-BE49-F238E27FC236}">
                    <a16:creationId xmlns:a16="http://schemas.microsoft.com/office/drawing/2014/main" id="{74BD6DB3-FC9C-43FC-905F-629BCF631D60}"/>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4" name="Rectangle 13">
                <a:extLst>
                  <a:ext uri="{FF2B5EF4-FFF2-40B4-BE49-F238E27FC236}">
                    <a16:creationId xmlns:a16="http://schemas.microsoft.com/office/drawing/2014/main" id="{16FB8A37-8F08-4B5D-82B0-CFDCBEC1733F}"/>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DD361B9D-8DB4-4A7E-9C6A-134EEE613E78}"/>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82DB245-EDFA-4967-A9FA-34A23E93EDB0}"/>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1" name="Rectangle 120">
              <a:extLst>
                <a:ext uri="{FF2B5EF4-FFF2-40B4-BE49-F238E27FC236}">
                  <a16:creationId xmlns:a16="http://schemas.microsoft.com/office/drawing/2014/main" id="{E48A7EA2-E807-4DE0-84C6-640967C96FCC}"/>
                </a:ext>
              </a:extLst>
            </p:cNvPr>
            <p:cNvSpPr/>
            <p:nvPr/>
          </p:nvSpPr>
          <p:spPr>
            <a:xfrm>
              <a:off x="6566820" y="3951212"/>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sp>
          <p:nvSpPr>
            <p:cNvPr id="107" name="Rectangle 106">
              <a:extLst>
                <a:ext uri="{FF2B5EF4-FFF2-40B4-BE49-F238E27FC236}">
                  <a16:creationId xmlns:a16="http://schemas.microsoft.com/office/drawing/2014/main" id="{96316EC1-6537-4F37-B6B0-3A445B0E7EDA}"/>
                </a:ext>
              </a:extLst>
            </p:cNvPr>
            <p:cNvSpPr/>
            <p:nvPr/>
          </p:nvSpPr>
          <p:spPr>
            <a:xfrm>
              <a:off x="3480501" y="2170385"/>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grpSp>
          <p:nvGrpSpPr>
            <p:cNvPr id="108" name="Group 4">
              <a:extLst>
                <a:ext uri="{FF2B5EF4-FFF2-40B4-BE49-F238E27FC236}">
                  <a16:creationId xmlns:a16="http://schemas.microsoft.com/office/drawing/2014/main" id="{DB746378-3067-43C1-A0A6-4A5062AF6BA2}"/>
                </a:ext>
              </a:extLst>
            </p:cNvPr>
            <p:cNvGrpSpPr>
              <a:grpSpLocks noChangeAspect="1"/>
            </p:cNvGrpSpPr>
            <p:nvPr/>
          </p:nvGrpSpPr>
          <p:grpSpPr bwMode="auto">
            <a:xfrm>
              <a:off x="1773449" y="2582172"/>
              <a:ext cx="359393" cy="281556"/>
              <a:chOff x="8417" y="3367"/>
              <a:chExt cx="374" cy="293"/>
            </a:xfrm>
          </p:grpSpPr>
          <p:sp>
            <p:nvSpPr>
              <p:cNvPr id="109" name="AutoShape 3">
                <a:extLst>
                  <a:ext uri="{FF2B5EF4-FFF2-40B4-BE49-F238E27FC236}">
                    <a16:creationId xmlns:a16="http://schemas.microsoft.com/office/drawing/2014/main" id="{73C90413-9E6C-4454-B791-757983AD95D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0" name="Rectangle 5">
                <a:extLst>
                  <a:ext uri="{FF2B5EF4-FFF2-40B4-BE49-F238E27FC236}">
                    <a16:creationId xmlns:a16="http://schemas.microsoft.com/office/drawing/2014/main" id="{94D3B130-251A-4B7E-8366-9C95FB19CD22}"/>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6">
                <a:extLst>
                  <a:ext uri="{FF2B5EF4-FFF2-40B4-BE49-F238E27FC236}">
                    <a16:creationId xmlns:a16="http://schemas.microsoft.com/office/drawing/2014/main" id="{1EB5D328-0F6D-41CA-B6E7-8E540C8793F9}"/>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2" name="Oval 7">
                <a:extLst>
                  <a:ext uri="{FF2B5EF4-FFF2-40B4-BE49-F238E27FC236}">
                    <a16:creationId xmlns:a16="http://schemas.microsoft.com/office/drawing/2014/main" id="{D2BA4523-418A-4905-A03E-32449630E1B0}"/>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3" name="Oval 8">
                <a:extLst>
                  <a:ext uri="{FF2B5EF4-FFF2-40B4-BE49-F238E27FC236}">
                    <a16:creationId xmlns:a16="http://schemas.microsoft.com/office/drawing/2014/main" id="{AFEEFFB2-487F-4781-BDB5-7A047E052AAB}"/>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4" name="Oval 9">
                <a:extLst>
                  <a:ext uri="{FF2B5EF4-FFF2-40B4-BE49-F238E27FC236}">
                    <a16:creationId xmlns:a16="http://schemas.microsoft.com/office/drawing/2014/main" id="{FF720B4C-8227-4A08-A265-28BB5B022529}"/>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490CD662-9635-4C5E-81E1-0BA7CFAF251D}"/>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667074D6-6EBF-4F83-A927-A098FBF1E022}"/>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FE8B520C-48E9-4B69-86D4-1A174F82EDE4}"/>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0F6AA4AB-E5A6-4632-83C2-41C58E10330C}"/>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A99A19A9-73D7-46C8-9668-B4351348F830}"/>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006E4898-5FE9-4B4F-B01E-7A69FE16417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2" name="Group 4">
              <a:extLst>
                <a:ext uri="{FF2B5EF4-FFF2-40B4-BE49-F238E27FC236}">
                  <a16:creationId xmlns:a16="http://schemas.microsoft.com/office/drawing/2014/main" id="{6E80B73F-AECF-4E3E-878C-4C71FD7BDAA5}"/>
                </a:ext>
              </a:extLst>
            </p:cNvPr>
            <p:cNvGrpSpPr>
              <a:grpSpLocks noChangeAspect="1"/>
            </p:cNvGrpSpPr>
            <p:nvPr/>
          </p:nvGrpSpPr>
          <p:grpSpPr bwMode="auto">
            <a:xfrm>
              <a:off x="2946844" y="2483347"/>
              <a:ext cx="359393" cy="281556"/>
              <a:chOff x="8417" y="3367"/>
              <a:chExt cx="374" cy="293"/>
            </a:xfrm>
          </p:grpSpPr>
          <p:sp>
            <p:nvSpPr>
              <p:cNvPr id="123" name="AutoShape 3">
                <a:extLst>
                  <a:ext uri="{FF2B5EF4-FFF2-40B4-BE49-F238E27FC236}">
                    <a16:creationId xmlns:a16="http://schemas.microsoft.com/office/drawing/2014/main" id="{118C93FE-37A1-4FD5-91D4-43147178E11B}"/>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Rectangle 5">
                <a:extLst>
                  <a:ext uri="{FF2B5EF4-FFF2-40B4-BE49-F238E27FC236}">
                    <a16:creationId xmlns:a16="http://schemas.microsoft.com/office/drawing/2014/main" id="{8A8206DE-0E38-4F92-A176-5E6D22018E1B}"/>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Rectangle 6">
                <a:extLst>
                  <a:ext uri="{FF2B5EF4-FFF2-40B4-BE49-F238E27FC236}">
                    <a16:creationId xmlns:a16="http://schemas.microsoft.com/office/drawing/2014/main" id="{1A2CB351-3AB6-4667-8A6F-CC5CC5B5F12A}"/>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Oval 7">
                <a:extLst>
                  <a:ext uri="{FF2B5EF4-FFF2-40B4-BE49-F238E27FC236}">
                    <a16:creationId xmlns:a16="http://schemas.microsoft.com/office/drawing/2014/main" id="{217087B4-9267-45AD-8D90-61F4CCFACF7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Oval 8">
                <a:extLst>
                  <a:ext uri="{FF2B5EF4-FFF2-40B4-BE49-F238E27FC236}">
                    <a16:creationId xmlns:a16="http://schemas.microsoft.com/office/drawing/2014/main" id="{E691201A-0643-4F2D-9008-8087C55751A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Oval 9">
                <a:extLst>
                  <a:ext uri="{FF2B5EF4-FFF2-40B4-BE49-F238E27FC236}">
                    <a16:creationId xmlns:a16="http://schemas.microsoft.com/office/drawing/2014/main" id="{C36E9D07-9619-4E8C-9584-3BA4C883C0CD}"/>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10">
                <a:extLst>
                  <a:ext uri="{FF2B5EF4-FFF2-40B4-BE49-F238E27FC236}">
                    <a16:creationId xmlns:a16="http://schemas.microsoft.com/office/drawing/2014/main" id="{5331CDE9-A313-4712-8DA5-71B38D28C341}"/>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Rectangle 11">
                <a:extLst>
                  <a:ext uri="{FF2B5EF4-FFF2-40B4-BE49-F238E27FC236}">
                    <a16:creationId xmlns:a16="http://schemas.microsoft.com/office/drawing/2014/main" id="{C061539D-5EAD-4B5C-8504-6BC21DEA03E9}"/>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12">
                <a:extLst>
                  <a:ext uri="{FF2B5EF4-FFF2-40B4-BE49-F238E27FC236}">
                    <a16:creationId xmlns:a16="http://schemas.microsoft.com/office/drawing/2014/main" id="{A4A457F4-1DFE-41E8-A61B-34F5319EB0B1}"/>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Rectangle 13">
                <a:extLst>
                  <a:ext uri="{FF2B5EF4-FFF2-40B4-BE49-F238E27FC236}">
                    <a16:creationId xmlns:a16="http://schemas.microsoft.com/office/drawing/2014/main" id="{6E26C587-5520-490F-87A4-9E4FC1337FB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6FBB2204-6989-479B-9A41-3291AAFD1386}"/>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F25E9420-BA46-49E9-A783-0EB07BE50BD5}"/>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35" name="Group 4">
              <a:extLst>
                <a:ext uri="{FF2B5EF4-FFF2-40B4-BE49-F238E27FC236}">
                  <a16:creationId xmlns:a16="http://schemas.microsoft.com/office/drawing/2014/main" id="{A07F70A8-B948-4B65-8B26-419B35B0A21C}"/>
                </a:ext>
              </a:extLst>
            </p:cNvPr>
            <p:cNvGrpSpPr>
              <a:grpSpLocks noChangeAspect="1"/>
            </p:cNvGrpSpPr>
            <p:nvPr/>
          </p:nvGrpSpPr>
          <p:grpSpPr bwMode="auto">
            <a:xfrm>
              <a:off x="5623873" y="3930111"/>
              <a:ext cx="359393" cy="281556"/>
              <a:chOff x="8417" y="3367"/>
              <a:chExt cx="374" cy="293"/>
            </a:xfrm>
          </p:grpSpPr>
          <p:sp>
            <p:nvSpPr>
              <p:cNvPr id="136" name="AutoShape 3">
                <a:extLst>
                  <a:ext uri="{FF2B5EF4-FFF2-40B4-BE49-F238E27FC236}">
                    <a16:creationId xmlns:a16="http://schemas.microsoft.com/office/drawing/2014/main" id="{68C24B25-19A7-4490-A0E9-985491FB3C6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Rectangle 5">
                <a:extLst>
                  <a:ext uri="{FF2B5EF4-FFF2-40B4-BE49-F238E27FC236}">
                    <a16:creationId xmlns:a16="http://schemas.microsoft.com/office/drawing/2014/main" id="{5DBAAC0B-3677-4755-B044-E34A9D183A51}"/>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80998EC-38C3-4CF3-B76C-2C887B16CD0E}"/>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Oval 7">
                <a:extLst>
                  <a:ext uri="{FF2B5EF4-FFF2-40B4-BE49-F238E27FC236}">
                    <a16:creationId xmlns:a16="http://schemas.microsoft.com/office/drawing/2014/main" id="{BE3E8FE5-D8DC-4EE0-8542-2DEC8FE79C04}"/>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0" name="Oval 8">
                <a:extLst>
                  <a:ext uri="{FF2B5EF4-FFF2-40B4-BE49-F238E27FC236}">
                    <a16:creationId xmlns:a16="http://schemas.microsoft.com/office/drawing/2014/main" id="{4BBF09BA-976E-4B61-85AD-70E5B2CD3B64}"/>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1" name="Oval 9">
                <a:extLst>
                  <a:ext uri="{FF2B5EF4-FFF2-40B4-BE49-F238E27FC236}">
                    <a16:creationId xmlns:a16="http://schemas.microsoft.com/office/drawing/2014/main" id="{0C906C8C-2394-4BBB-B7D8-9E09F881FDC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E602ABAC-E575-42B8-BED6-24ECEC74E76A}"/>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3" name="Rectangle 11">
                <a:extLst>
                  <a:ext uri="{FF2B5EF4-FFF2-40B4-BE49-F238E27FC236}">
                    <a16:creationId xmlns:a16="http://schemas.microsoft.com/office/drawing/2014/main" id="{4FD044DF-7ABA-48FB-ABC9-414BC46E8A37}"/>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F20E9210-566F-4C14-B685-C521ECD22C7C}"/>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29268A5D-3E1C-4D1D-A891-D73C82A4C146}"/>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F03C8C27-FF21-42EB-AA80-29DD80A4D48F}"/>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EFCC48B1-0A8A-4820-BFBA-6596044DD6FE}"/>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8" name="Group 4">
              <a:extLst>
                <a:ext uri="{FF2B5EF4-FFF2-40B4-BE49-F238E27FC236}">
                  <a16:creationId xmlns:a16="http://schemas.microsoft.com/office/drawing/2014/main" id="{16CB0578-9F90-49AE-A927-4AFD603A32F9}"/>
                </a:ext>
              </a:extLst>
            </p:cNvPr>
            <p:cNvGrpSpPr>
              <a:grpSpLocks noChangeAspect="1"/>
            </p:cNvGrpSpPr>
            <p:nvPr/>
          </p:nvGrpSpPr>
          <p:grpSpPr bwMode="auto">
            <a:xfrm>
              <a:off x="4493025" y="2653768"/>
              <a:ext cx="359393" cy="281556"/>
              <a:chOff x="8417" y="3367"/>
              <a:chExt cx="374" cy="293"/>
            </a:xfrm>
          </p:grpSpPr>
          <p:sp>
            <p:nvSpPr>
              <p:cNvPr id="149" name="AutoShape 3">
                <a:extLst>
                  <a:ext uri="{FF2B5EF4-FFF2-40B4-BE49-F238E27FC236}">
                    <a16:creationId xmlns:a16="http://schemas.microsoft.com/office/drawing/2014/main" id="{F3C5B07E-958A-4120-BAE9-4DD52637D1B9}"/>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0" name="Rectangle 5">
                <a:extLst>
                  <a:ext uri="{FF2B5EF4-FFF2-40B4-BE49-F238E27FC236}">
                    <a16:creationId xmlns:a16="http://schemas.microsoft.com/office/drawing/2014/main" id="{C00AC7E6-F1B0-45AD-A7FA-FB2E89048320}"/>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1" name="Rectangle 6">
                <a:extLst>
                  <a:ext uri="{FF2B5EF4-FFF2-40B4-BE49-F238E27FC236}">
                    <a16:creationId xmlns:a16="http://schemas.microsoft.com/office/drawing/2014/main" id="{54BF1493-77E8-4A6F-956D-FD010D43D1B5}"/>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2" name="Oval 7">
                <a:extLst>
                  <a:ext uri="{FF2B5EF4-FFF2-40B4-BE49-F238E27FC236}">
                    <a16:creationId xmlns:a16="http://schemas.microsoft.com/office/drawing/2014/main" id="{FC03C907-5E07-4099-A782-726FA86191D7}"/>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Oval 8">
                <a:extLst>
                  <a:ext uri="{FF2B5EF4-FFF2-40B4-BE49-F238E27FC236}">
                    <a16:creationId xmlns:a16="http://schemas.microsoft.com/office/drawing/2014/main" id="{EF819AE4-2A84-47F9-8FD7-1197EA6D0609}"/>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Oval 9">
                <a:extLst>
                  <a:ext uri="{FF2B5EF4-FFF2-40B4-BE49-F238E27FC236}">
                    <a16:creationId xmlns:a16="http://schemas.microsoft.com/office/drawing/2014/main" id="{5CBEBBCF-1903-42FF-A45D-1C333432156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10">
                <a:extLst>
                  <a:ext uri="{FF2B5EF4-FFF2-40B4-BE49-F238E27FC236}">
                    <a16:creationId xmlns:a16="http://schemas.microsoft.com/office/drawing/2014/main" id="{5AD790B8-B47E-4136-98ED-811332F98702}"/>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11">
                <a:extLst>
                  <a:ext uri="{FF2B5EF4-FFF2-40B4-BE49-F238E27FC236}">
                    <a16:creationId xmlns:a16="http://schemas.microsoft.com/office/drawing/2014/main" id="{4897C1F1-5A5A-49AE-8F75-26C86D440C48}"/>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12">
                <a:extLst>
                  <a:ext uri="{FF2B5EF4-FFF2-40B4-BE49-F238E27FC236}">
                    <a16:creationId xmlns:a16="http://schemas.microsoft.com/office/drawing/2014/main" id="{4D99F55D-A6F7-4728-BABE-B3FECB3AE85E}"/>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B5395DD1-79F8-420B-BC7C-F02CA2739D13}"/>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17C1B8D9-970B-491A-A647-34D15C48C2CA}"/>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9E84D0FF-0000-4900-A66D-AB3961E14095}"/>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2" name="Group 4">
              <a:extLst>
                <a:ext uri="{FF2B5EF4-FFF2-40B4-BE49-F238E27FC236}">
                  <a16:creationId xmlns:a16="http://schemas.microsoft.com/office/drawing/2014/main" id="{2AAAD4DC-A3D4-497F-BD4E-3FF6DEC463B6}"/>
                </a:ext>
              </a:extLst>
            </p:cNvPr>
            <p:cNvGrpSpPr>
              <a:grpSpLocks noChangeAspect="1"/>
            </p:cNvGrpSpPr>
            <p:nvPr/>
          </p:nvGrpSpPr>
          <p:grpSpPr bwMode="auto">
            <a:xfrm>
              <a:off x="885391" y="4664888"/>
              <a:ext cx="359393" cy="281556"/>
              <a:chOff x="8417" y="3367"/>
              <a:chExt cx="374" cy="293"/>
            </a:xfrm>
          </p:grpSpPr>
          <p:sp>
            <p:nvSpPr>
              <p:cNvPr id="163" name="AutoShape 3">
                <a:extLst>
                  <a:ext uri="{FF2B5EF4-FFF2-40B4-BE49-F238E27FC236}">
                    <a16:creationId xmlns:a16="http://schemas.microsoft.com/office/drawing/2014/main" id="{CA8513F8-FAFA-46E2-A454-799C2A62DE9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4" name="Rectangle 5">
                <a:extLst>
                  <a:ext uri="{FF2B5EF4-FFF2-40B4-BE49-F238E27FC236}">
                    <a16:creationId xmlns:a16="http://schemas.microsoft.com/office/drawing/2014/main" id="{1A8CA9F7-E2D8-4547-A541-DB991B986DCC}"/>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5" name="Rectangle 6">
                <a:extLst>
                  <a:ext uri="{FF2B5EF4-FFF2-40B4-BE49-F238E27FC236}">
                    <a16:creationId xmlns:a16="http://schemas.microsoft.com/office/drawing/2014/main" id="{07D540F9-90DE-4E21-BCBE-7669821089AB}"/>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6" name="Oval 7">
                <a:extLst>
                  <a:ext uri="{FF2B5EF4-FFF2-40B4-BE49-F238E27FC236}">
                    <a16:creationId xmlns:a16="http://schemas.microsoft.com/office/drawing/2014/main" id="{D0CDE9B9-91C7-4BDD-9D9B-26729A4BB7DC}"/>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7" name="Oval 8">
                <a:extLst>
                  <a:ext uri="{FF2B5EF4-FFF2-40B4-BE49-F238E27FC236}">
                    <a16:creationId xmlns:a16="http://schemas.microsoft.com/office/drawing/2014/main" id="{D442967E-3418-4FC6-8DF2-B431B34BEF1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8" name="Oval 9">
                <a:extLst>
                  <a:ext uri="{FF2B5EF4-FFF2-40B4-BE49-F238E27FC236}">
                    <a16:creationId xmlns:a16="http://schemas.microsoft.com/office/drawing/2014/main" id="{C44FC7D3-6759-43C6-B493-42B5038ED86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9" name="Rectangle 10">
                <a:extLst>
                  <a:ext uri="{FF2B5EF4-FFF2-40B4-BE49-F238E27FC236}">
                    <a16:creationId xmlns:a16="http://schemas.microsoft.com/office/drawing/2014/main" id="{03B62BE6-2A9C-4602-AAF9-C5E7FD638E0E}"/>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0" name="Rectangle 11">
                <a:extLst>
                  <a:ext uri="{FF2B5EF4-FFF2-40B4-BE49-F238E27FC236}">
                    <a16:creationId xmlns:a16="http://schemas.microsoft.com/office/drawing/2014/main" id="{A6526410-33C4-4DB1-992F-C73A3E9F520C}"/>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1" name="Rectangle 12">
                <a:extLst>
                  <a:ext uri="{FF2B5EF4-FFF2-40B4-BE49-F238E27FC236}">
                    <a16:creationId xmlns:a16="http://schemas.microsoft.com/office/drawing/2014/main" id="{6425D13C-57A9-4CE6-8679-A5A5BFC9408F}"/>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2" name="Rectangle 13">
                <a:extLst>
                  <a:ext uri="{FF2B5EF4-FFF2-40B4-BE49-F238E27FC236}">
                    <a16:creationId xmlns:a16="http://schemas.microsoft.com/office/drawing/2014/main" id="{1CAD1DF2-8BBE-4716-9713-94358F5383A6}"/>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825F4CE3-60C9-4458-B568-AD33AF7C4912}"/>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01684482-592B-4459-BFEB-7BA3CFD14ADE}"/>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8A38D85B-0D26-4A7A-B2D2-3A6B52FEDD0A}"/>
                </a:ext>
              </a:extLst>
            </p:cNvPr>
            <p:cNvSpPr/>
            <p:nvPr/>
          </p:nvSpPr>
          <p:spPr>
            <a:xfrm>
              <a:off x="611317" y="4095905"/>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cxnSp>
          <p:nvCxnSpPr>
            <p:cNvPr id="186" name="Straight Connector 185">
              <a:extLst>
                <a:ext uri="{FF2B5EF4-FFF2-40B4-BE49-F238E27FC236}">
                  <a16:creationId xmlns:a16="http://schemas.microsoft.com/office/drawing/2014/main" id="{3E8ED090-37B5-43F4-B172-F8D6A6720DA5}"/>
                </a:ext>
              </a:extLst>
            </p:cNvPr>
            <p:cNvCxnSpPr>
              <a:cxnSpLocks/>
            </p:cNvCxnSpPr>
            <p:nvPr/>
          </p:nvCxnSpPr>
          <p:spPr>
            <a:xfrm>
              <a:off x="6233645" y="3182229"/>
              <a:ext cx="55219" cy="114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978B333-6DC4-4CEA-ADE8-2ACA81F98DDF}"/>
                </a:ext>
              </a:extLst>
            </p:cNvPr>
            <p:cNvCxnSpPr>
              <a:cxnSpLocks/>
            </p:cNvCxnSpPr>
            <p:nvPr/>
          </p:nvCxnSpPr>
          <p:spPr>
            <a:xfrm flipV="1">
              <a:off x="5376140" y="5359710"/>
              <a:ext cx="127714" cy="119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4">
              <a:extLst>
                <a:ext uri="{FF2B5EF4-FFF2-40B4-BE49-F238E27FC236}">
                  <a16:creationId xmlns:a16="http://schemas.microsoft.com/office/drawing/2014/main" id="{AC4F08E3-B0C1-4CD4-AEB4-F9FDCDC5C544}"/>
                </a:ext>
              </a:extLst>
            </p:cNvPr>
            <p:cNvGrpSpPr>
              <a:grpSpLocks noChangeAspect="1"/>
            </p:cNvGrpSpPr>
            <p:nvPr/>
          </p:nvGrpSpPr>
          <p:grpSpPr bwMode="auto">
            <a:xfrm>
              <a:off x="2912251" y="5577863"/>
              <a:ext cx="359393" cy="281556"/>
              <a:chOff x="8417" y="3367"/>
              <a:chExt cx="374" cy="293"/>
            </a:xfrm>
          </p:grpSpPr>
          <p:sp>
            <p:nvSpPr>
              <p:cNvPr id="193" name="AutoShape 3">
                <a:extLst>
                  <a:ext uri="{FF2B5EF4-FFF2-40B4-BE49-F238E27FC236}">
                    <a16:creationId xmlns:a16="http://schemas.microsoft.com/office/drawing/2014/main" id="{68B82A8A-5D0B-4605-AE22-5C86FBF44675}"/>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4" name="Rectangle 5">
                <a:extLst>
                  <a:ext uri="{FF2B5EF4-FFF2-40B4-BE49-F238E27FC236}">
                    <a16:creationId xmlns:a16="http://schemas.microsoft.com/office/drawing/2014/main" id="{99E97CA4-51BD-4D13-A39A-032495321E43}"/>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5" name="Rectangle 6">
                <a:extLst>
                  <a:ext uri="{FF2B5EF4-FFF2-40B4-BE49-F238E27FC236}">
                    <a16:creationId xmlns:a16="http://schemas.microsoft.com/office/drawing/2014/main" id="{5EA8DC2F-607F-44EA-A23F-C515B34B2D46}"/>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6" name="Oval 7">
                <a:extLst>
                  <a:ext uri="{FF2B5EF4-FFF2-40B4-BE49-F238E27FC236}">
                    <a16:creationId xmlns:a16="http://schemas.microsoft.com/office/drawing/2014/main" id="{DFBE10F5-2671-4248-9CAC-C9FAFBC2B0F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Oval 8">
                <a:extLst>
                  <a:ext uri="{FF2B5EF4-FFF2-40B4-BE49-F238E27FC236}">
                    <a16:creationId xmlns:a16="http://schemas.microsoft.com/office/drawing/2014/main" id="{9A2F3CD2-6D33-4C87-897B-49954EB13E03}"/>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8" name="Oval 9">
                <a:extLst>
                  <a:ext uri="{FF2B5EF4-FFF2-40B4-BE49-F238E27FC236}">
                    <a16:creationId xmlns:a16="http://schemas.microsoft.com/office/drawing/2014/main" id="{9203B9EA-05EE-46FB-A3FB-E6F1CF0CDE57}"/>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9" name="Rectangle 10">
                <a:extLst>
                  <a:ext uri="{FF2B5EF4-FFF2-40B4-BE49-F238E27FC236}">
                    <a16:creationId xmlns:a16="http://schemas.microsoft.com/office/drawing/2014/main" id="{DDF0F890-012F-4F5D-9349-D181C6F41D06}"/>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0" name="Rectangle 11">
                <a:extLst>
                  <a:ext uri="{FF2B5EF4-FFF2-40B4-BE49-F238E27FC236}">
                    <a16:creationId xmlns:a16="http://schemas.microsoft.com/office/drawing/2014/main" id="{935966A2-2983-4720-B783-56E04EE52F39}"/>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1" name="Rectangle 12">
                <a:extLst>
                  <a:ext uri="{FF2B5EF4-FFF2-40B4-BE49-F238E27FC236}">
                    <a16:creationId xmlns:a16="http://schemas.microsoft.com/office/drawing/2014/main" id="{11FAFE2D-7409-4492-816B-92870EA80547}"/>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2" name="Rectangle 13">
                <a:extLst>
                  <a:ext uri="{FF2B5EF4-FFF2-40B4-BE49-F238E27FC236}">
                    <a16:creationId xmlns:a16="http://schemas.microsoft.com/office/drawing/2014/main" id="{248E0CDE-DAD0-4261-9FE7-597EEE69BCBD}"/>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CC5AA8C4-7A87-46FA-BE1B-B3D53114E33F}"/>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4" name="Rectangle 203">
                <a:extLst>
                  <a:ext uri="{FF2B5EF4-FFF2-40B4-BE49-F238E27FC236}">
                    <a16:creationId xmlns:a16="http://schemas.microsoft.com/office/drawing/2014/main" id="{436EF5CC-9CE6-43BA-BD89-BF3CC5870B47}"/>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05" name="Group 4">
              <a:extLst>
                <a:ext uri="{FF2B5EF4-FFF2-40B4-BE49-F238E27FC236}">
                  <a16:creationId xmlns:a16="http://schemas.microsoft.com/office/drawing/2014/main" id="{16A22707-E812-4D95-A936-A957512515A9}"/>
                </a:ext>
              </a:extLst>
            </p:cNvPr>
            <p:cNvGrpSpPr>
              <a:grpSpLocks noChangeAspect="1"/>
            </p:cNvGrpSpPr>
            <p:nvPr/>
          </p:nvGrpSpPr>
          <p:grpSpPr bwMode="auto">
            <a:xfrm>
              <a:off x="3659583" y="5577534"/>
              <a:ext cx="359393" cy="281556"/>
              <a:chOff x="8417" y="3367"/>
              <a:chExt cx="374" cy="293"/>
            </a:xfrm>
          </p:grpSpPr>
          <p:sp>
            <p:nvSpPr>
              <p:cNvPr id="206" name="AutoShape 3">
                <a:extLst>
                  <a:ext uri="{FF2B5EF4-FFF2-40B4-BE49-F238E27FC236}">
                    <a16:creationId xmlns:a16="http://schemas.microsoft.com/office/drawing/2014/main" id="{C4EC29DD-21CE-4ABD-A1C5-B83A41890E49}"/>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7" name="Rectangle 5">
                <a:extLst>
                  <a:ext uri="{FF2B5EF4-FFF2-40B4-BE49-F238E27FC236}">
                    <a16:creationId xmlns:a16="http://schemas.microsoft.com/office/drawing/2014/main" id="{2A55A3E9-9D9C-4FD2-9EBD-588D240D4104}"/>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8" name="Rectangle 6">
                <a:extLst>
                  <a:ext uri="{FF2B5EF4-FFF2-40B4-BE49-F238E27FC236}">
                    <a16:creationId xmlns:a16="http://schemas.microsoft.com/office/drawing/2014/main" id="{472A154B-F73B-4A8F-A6D9-504FA895023D}"/>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9" name="Oval 7">
                <a:extLst>
                  <a:ext uri="{FF2B5EF4-FFF2-40B4-BE49-F238E27FC236}">
                    <a16:creationId xmlns:a16="http://schemas.microsoft.com/office/drawing/2014/main" id="{B179277F-C9A8-4C3A-8311-0EDA9D84B46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0" name="Oval 8">
                <a:extLst>
                  <a:ext uri="{FF2B5EF4-FFF2-40B4-BE49-F238E27FC236}">
                    <a16:creationId xmlns:a16="http://schemas.microsoft.com/office/drawing/2014/main" id="{641356F6-BE78-435B-8FCF-514F02440D0C}"/>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1" name="Oval 9">
                <a:extLst>
                  <a:ext uri="{FF2B5EF4-FFF2-40B4-BE49-F238E27FC236}">
                    <a16:creationId xmlns:a16="http://schemas.microsoft.com/office/drawing/2014/main" id="{4370DA05-583E-45BF-849D-BC2757FAB6A0}"/>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2" name="Rectangle 10">
                <a:extLst>
                  <a:ext uri="{FF2B5EF4-FFF2-40B4-BE49-F238E27FC236}">
                    <a16:creationId xmlns:a16="http://schemas.microsoft.com/office/drawing/2014/main" id="{8982343F-0EF6-4EA3-9A94-B9CB72DA23EC}"/>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3" name="Rectangle 11">
                <a:extLst>
                  <a:ext uri="{FF2B5EF4-FFF2-40B4-BE49-F238E27FC236}">
                    <a16:creationId xmlns:a16="http://schemas.microsoft.com/office/drawing/2014/main" id="{03042D4D-1C5B-474F-B9A3-7CF653B6EAA4}"/>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4" name="Rectangle 12">
                <a:extLst>
                  <a:ext uri="{FF2B5EF4-FFF2-40B4-BE49-F238E27FC236}">
                    <a16:creationId xmlns:a16="http://schemas.microsoft.com/office/drawing/2014/main" id="{DA995E28-B39E-4672-90E7-8921E85FF209}"/>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5" name="Rectangle 13">
                <a:extLst>
                  <a:ext uri="{FF2B5EF4-FFF2-40B4-BE49-F238E27FC236}">
                    <a16:creationId xmlns:a16="http://schemas.microsoft.com/office/drawing/2014/main" id="{C4F60620-AEE2-471D-A300-0046373454C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9B31706E-7761-431C-B983-4820FB131BBA}"/>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A3C55E2C-4688-4DE4-AEF0-DB54F35FDAC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218" name="Straight Connector 217">
              <a:extLst>
                <a:ext uri="{FF2B5EF4-FFF2-40B4-BE49-F238E27FC236}">
                  <a16:creationId xmlns:a16="http://schemas.microsoft.com/office/drawing/2014/main" id="{5FFEA70B-0EAF-437A-B79C-3F9D72C7425B}"/>
                </a:ext>
              </a:extLst>
            </p:cNvPr>
            <p:cNvCxnSpPr>
              <a:cxnSpLocks/>
            </p:cNvCxnSpPr>
            <p:nvPr/>
          </p:nvCxnSpPr>
          <p:spPr>
            <a:xfrm flipH="1">
              <a:off x="4169844" y="5540179"/>
              <a:ext cx="543789" cy="82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F18B88E-1F2F-4EFE-BA59-660E243061A8}"/>
                </a:ext>
              </a:extLst>
            </p:cNvPr>
            <p:cNvCxnSpPr>
              <a:cxnSpLocks/>
            </p:cNvCxnSpPr>
            <p:nvPr/>
          </p:nvCxnSpPr>
          <p:spPr>
            <a:xfrm flipV="1">
              <a:off x="5783490" y="3111593"/>
              <a:ext cx="278869" cy="772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D463F441-49DF-4CF9-8728-12A9712CF19A}"/>
                </a:ext>
              </a:extLst>
            </p:cNvPr>
            <p:cNvCxnSpPr>
              <a:cxnSpLocks/>
            </p:cNvCxnSpPr>
            <p:nvPr/>
          </p:nvCxnSpPr>
          <p:spPr>
            <a:xfrm flipH="1" flipV="1">
              <a:off x="4975024" y="2871387"/>
              <a:ext cx="822705" cy="34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95AABA9-871C-4B44-AE1C-A5EB0F4B5E5B}"/>
                </a:ext>
              </a:extLst>
            </p:cNvPr>
            <p:cNvCxnSpPr>
              <a:cxnSpLocks/>
            </p:cNvCxnSpPr>
            <p:nvPr/>
          </p:nvCxnSpPr>
          <p:spPr>
            <a:xfrm flipH="1" flipV="1">
              <a:off x="4012305" y="2470393"/>
              <a:ext cx="388335" cy="292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60788D8-D1DF-4FC8-9D65-522E5C079FE1}"/>
                </a:ext>
              </a:extLst>
            </p:cNvPr>
            <p:cNvCxnSpPr>
              <a:cxnSpLocks/>
            </p:cNvCxnSpPr>
            <p:nvPr/>
          </p:nvCxnSpPr>
          <p:spPr>
            <a:xfrm flipH="1">
              <a:off x="1227692" y="2966077"/>
              <a:ext cx="402050" cy="4130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55146847-094B-4ECC-8C34-8579052ACE4B}"/>
                </a:ext>
              </a:extLst>
            </p:cNvPr>
            <p:cNvCxnSpPr>
              <a:cxnSpLocks/>
            </p:cNvCxnSpPr>
            <p:nvPr/>
          </p:nvCxnSpPr>
          <p:spPr>
            <a:xfrm flipH="1">
              <a:off x="799617" y="3817074"/>
              <a:ext cx="141259" cy="179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111D429-11B3-4B7D-B539-6C3A47E412DD}"/>
                </a:ext>
              </a:extLst>
            </p:cNvPr>
            <p:cNvCxnSpPr>
              <a:cxnSpLocks/>
            </p:cNvCxnSpPr>
            <p:nvPr/>
          </p:nvCxnSpPr>
          <p:spPr>
            <a:xfrm>
              <a:off x="969307" y="4423587"/>
              <a:ext cx="82641" cy="167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E1B4091-FCB1-472D-AAD4-E771C4EB47EF}"/>
                </a:ext>
              </a:extLst>
            </p:cNvPr>
            <p:cNvCxnSpPr>
              <a:cxnSpLocks/>
            </p:cNvCxnSpPr>
            <p:nvPr/>
          </p:nvCxnSpPr>
          <p:spPr>
            <a:xfrm flipH="1">
              <a:off x="2261571" y="2271337"/>
              <a:ext cx="1022140" cy="331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C1DC1F11-4D1A-4A5D-B793-4721E61AA49B}"/>
                </a:ext>
              </a:extLst>
            </p:cNvPr>
            <p:cNvSpPr/>
            <p:nvPr/>
          </p:nvSpPr>
          <p:spPr>
            <a:xfrm>
              <a:off x="6018278" y="4493750"/>
              <a:ext cx="498764" cy="234726"/>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&lt;/&gt;</a:t>
              </a:r>
            </a:p>
          </p:txBody>
        </p:sp>
        <p:cxnSp>
          <p:nvCxnSpPr>
            <p:cNvPr id="241" name="Straight Connector 240">
              <a:extLst>
                <a:ext uri="{FF2B5EF4-FFF2-40B4-BE49-F238E27FC236}">
                  <a16:creationId xmlns:a16="http://schemas.microsoft.com/office/drawing/2014/main" id="{A9AE8EFF-E4C2-402C-860F-66B90177FBE1}"/>
                </a:ext>
              </a:extLst>
            </p:cNvPr>
            <p:cNvCxnSpPr>
              <a:cxnSpLocks/>
            </p:cNvCxnSpPr>
            <p:nvPr/>
          </p:nvCxnSpPr>
          <p:spPr>
            <a:xfrm flipV="1">
              <a:off x="3279696" y="2357889"/>
              <a:ext cx="155858" cy="77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50937E3-9892-4534-932F-B907BF3F0BB6}"/>
                </a:ext>
              </a:extLst>
            </p:cNvPr>
            <p:cNvCxnSpPr>
              <a:cxnSpLocks/>
            </p:cNvCxnSpPr>
            <p:nvPr/>
          </p:nvCxnSpPr>
          <p:spPr>
            <a:xfrm flipV="1">
              <a:off x="6553322" y="4255949"/>
              <a:ext cx="104300" cy="16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2E179FD-1A0A-4420-92E5-7E6394FABDBF}"/>
                </a:ext>
              </a:extLst>
            </p:cNvPr>
            <p:cNvCxnSpPr>
              <a:cxnSpLocks/>
            </p:cNvCxnSpPr>
            <p:nvPr/>
          </p:nvCxnSpPr>
          <p:spPr>
            <a:xfrm flipH="1" flipV="1">
              <a:off x="4061588" y="2356647"/>
              <a:ext cx="1837432" cy="466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EDF4DE3-5DA2-4FB4-A039-9E146A980F68}"/>
                </a:ext>
              </a:extLst>
            </p:cNvPr>
            <p:cNvCxnSpPr>
              <a:cxnSpLocks/>
            </p:cNvCxnSpPr>
            <p:nvPr/>
          </p:nvCxnSpPr>
          <p:spPr>
            <a:xfrm flipH="1">
              <a:off x="5696706" y="4646676"/>
              <a:ext cx="285044" cy="414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357E366-DD03-44E8-BB3C-5E747CA3A07D}"/>
                </a:ext>
              </a:extLst>
            </p:cNvPr>
            <p:cNvCxnSpPr>
              <a:cxnSpLocks/>
            </p:cNvCxnSpPr>
            <p:nvPr/>
          </p:nvCxnSpPr>
          <p:spPr>
            <a:xfrm>
              <a:off x="5948597" y="4267077"/>
              <a:ext cx="144239" cy="156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DD8A273-E1EB-491D-BB9C-5E0B8642C458}"/>
                </a:ext>
              </a:extLst>
            </p:cNvPr>
            <p:cNvCxnSpPr>
              <a:cxnSpLocks/>
            </p:cNvCxnSpPr>
            <p:nvPr/>
          </p:nvCxnSpPr>
          <p:spPr>
            <a:xfrm>
              <a:off x="6429673" y="3249280"/>
              <a:ext cx="278749" cy="598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07E1F7B-8383-4285-82FE-E4998DD92AF3}"/>
              </a:ext>
            </a:extLst>
          </p:cNvPr>
          <p:cNvSpPr txBox="1"/>
          <p:nvPr/>
        </p:nvSpPr>
        <p:spPr>
          <a:xfrm>
            <a:off x="7714229" y="3181157"/>
            <a:ext cx="4254539" cy="3406082"/>
          </a:xfrm>
          <a:prstGeom prst="rect">
            <a:avLst/>
          </a:prstGeom>
          <a:solidFill>
            <a:schemeClr val="bg1"/>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marR="0" lvl="0" indent="0" algn="ctr" defTabSz="914236" fontAlgn="auto">
              <a:lnSpc>
                <a:spcPct val="100000"/>
              </a:lnSpc>
              <a:spcBef>
                <a:spcPts val="0"/>
              </a:spcBef>
              <a:spcAft>
                <a:spcPts val="588"/>
              </a:spcAft>
              <a:buClrTx/>
              <a:buSzTx/>
              <a:buFontTx/>
              <a:buNone/>
              <a:tabLst/>
              <a:defRPr kumimoji="0" sz="1400" b="1" i="0" u="none" strike="noStrike" kern="0" cap="none" spc="0" normalizeH="0" baseline="0">
                <a:ln>
                  <a:noFill/>
                </a:ln>
                <a:gradFill>
                  <a:gsLst>
                    <a:gs pos="0">
                      <a:srgbClr val="000000"/>
                    </a:gs>
                    <a:gs pos="100000">
                      <a:srgbClr val="000000"/>
                    </a:gs>
                  </a:gsLst>
                  <a:lin ang="54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rPr>
              <a:t>Security Modernization Imperatives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Automated Policy Enforcement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 to address changing processes and models in an agile manner at minimum cost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Adaptive identity management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 to respond to rapidly changing roles, responsibilities and relationships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Data-centric and asset-centric approaches –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to</a:t>
            </a:r>
          </a:p>
          <a:p>
            <a:pPr marL="571500" marR="0" lvl="1" indent="-22860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400" b="1" i="1"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Better focus security resources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by limiting the scope of what to protect (via trusted zones, tokenization, or similar approaches)</a:t>
            </a:r>
          </a:p>
          <a:p>
            <a:pPr marL="571500" marR="0" lvl="1" indent="-22860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400" b="1" i="1"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Better monitor assets and respond to threats </a:t>
            </a:r>
            <a:r>
              <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regardless of network location.</a:t>
            </a:r>
          </a:p>
        </p:txBody>
      </p:sp>
      <p:grpSp>
        <p:nvGrpSpPr>
          <p:cNvPr id="35" name="Group 34">
            <a:extLst>
              <a:ext uri="{FF2B5EF4-FFF2-40B4-BE49-F238E27FC236}">
                <a16:creationId xmlns:a16="http://schemas.microsoft.com/office/drawing/2014/main" id="{65524890-A989-4019-A286-8BEE95FADEEC}"/>
              </a:ext>
            </a:extLst>
          </p:cNvPr>
          <p:cNvGrpSpPr>
            <a:grpSpLocks noChangeAspect="1"/>
          </p:cNvGrpSpPr>
          <p:nvPr/>
        </p:nvGrpSpPr>
        <p:grpSpPr bwMode="auto">
          <a:xfrm>
            <a:off x="2881474" y="4672809"/>
            <a:ext cx="264480" cy="329351"/>
            <a:chOff x="1596" y="1479"/>
            <a:chExt cx="159" cy="198"/>
          </a:xfrm>
          <a:solidFill>
            <a:srgbClr val="243A5E"/>
          </a:solidFill>
        </p:grpSpPr>
        <p:sp>
          <p:nvSpPr>
            <p:cNvPr id="36" name="Freeform 90">
              <a:extLst>
                <a:ext uri="{FF2B5EF4-FFF2-40B4-BE49-F238E27FC236}">
                  <a16:creationId xmlns:a16="http://schemas.microsoft.com/office/drawing/2014/main" id="{906A9A07-FB1A-41CA-B279-6C1F866F4B8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7" name="Freeform 91">
              <a:extLst>
                <a:ext uri="{FF2B5EF4-FFF2-40B4-BE49-F238E27FC236}">
                  <a16:creationId xmlns:a16="http://schemas.microsoft.com/office/drawing/2014/main" id="{BD1C6CF2-8DA3-4953-BBD6-5DFA9C45A66A}"/>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D07EA677-6A13-4DE8-9B01-79CCAE7B3096}"/>
              </a:ext>
            </a:extLst>
          </p:cNvPr>
          <p:cNvGrpSpPr>
            <a:grpSpLocks noChangeAspect="1"/>
          </p:cNvGrpSpPr>
          <p:nvPr/>
        </p:nvGrpSpPr>
        <p:grpSpPr bwMode="auto">
          <a:xfrm>
            <a:off x="2745712" y="3716428"/>
            <a:ext cx="264480" cy="329351"/>
            <a:chOff x="1596" y="1479"/>
            <a:chExt cx="159" cy="198"/>
          </a:xfrm>
          <a:solidFill>
            <a:srgbClr val="243A5E">
              <a:alpha val="25000"/>
            </a:srgbClr>
          </a:solidFill>
        </p:grpSpPr>
        <p:sp>
          <p:nvSpPr>
            <p:cNvPr id="42" name="Freeform 90">
              <a:extLst>
                <a:ext uri="{FF2B5EF4-FFF2-40B4-BE49-F238E27FC236}">
                  <a16:creationId xmlns:a16="http://schemas.microsoft.com/office/drawing/2014/main" id="{B925FDC1-4A46-45AA-9B2C-677F07B91F56}"/>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3" name="Freeform 91">
              <a:extLst>
                <a:ext uri="{FF2B5EF4-FFF2-40B4-BE49-F238E27FC236}">
                  <a16:creationId xmlns:a16="http://schemas.microsoft.com/office/drawing/2014/main" id="{B14E892E-462D-48B2-9D83-B1956155F707}"/>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E72C2263-1C77-473F-B2F2-B66A54CE597C}"/>
              </a:ext>
            </a:extLst>
          </p:cNvPr>
          <p:cNvSpPr/>
          <p:nvPr/>
        </p:nvSpPr>
        <p:spPr>
          <a:xfrm>
            <a:off x="2506770" y="480889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Full Time employee</a:t>
            </a:r>
          </a:p>
        </p:txBody>
      </p:sp>
      <p:cxnSp>
        <p:nvCxnSpPr>
          <p:cNvPr id="68" name="Straight Connector 67">
            <a:extLst>
              <a:ext uri="{FF2B5EF4-FFF2-40B4-BE49-F238E27FC236}">
                <a16:creationId xmlns:a16="http://schemas.microsoft.com/office/drawing/2014/main" id="{91B605D4-81F7-4660-8907-4B1FDB653B91}"/>
              </a:ext>
            </a:extLst>
          </p:cNvPr>
          <p:cNvCxnSpPr>
            <a:cxnSpLocks/>
          </p:cNvCxnSpPr>
          <p:nvPr/>
        </p:nvCxnSpPr>
        <p:spPr>
          <a:xfrm>
            <a:off x="2936783" y="4241526"/>
            <a:ext cx="50243" cy="354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8076DAFD-C971-45CB-9BB6-2FD67D2FC365}"/>
              </a:ext>
            </a:extLst>
          </p:cNvPr>
          <p:cNvGrpSpPr/>
          <p:nvPr/>
        </p:nvGrpSpPr>
        <p:grpSpPr>
          <a:xfrm>
            <a:off x="853272" y="3785119"/>
            <a:ext cx="4048731" cy="2432529"/>
            <a:chOff x="1299246" y="3141652"/>
            <a:chExt cx="4048731" cy="2432529"/>
          </a:xfrm>
        </p:grpSpPr>
        <p:grpSp>
          <p:nvGrpSpPr>
            <p:cNvPr id="38" name="Group 37">
              <a:extLst>
                <a:ext uri="{FF2B5EF4-FFF2-40B4-BE49-F238E27FC236}">
                  <a16:creationId xmlns:a16="http://schemas.microsoft.com/office/drawing/2014/main" id="{FAD6A0B9-67AA-46D4-A6B4-6E0FBD7BFCDD}"/>
                </a:ext>
              </a:extLst>
            </p:cNvPr>
            <p:cNvGrpSpPr>
              <a:grpSpLocks noChangeAspect="1"/>
            </p:cNvGrpSpPr>
            <p:nvPr/>
          </p:nvGrpSpPr>
          <p:grpSpPr bwMode="auto">
            <a:xfrm>
              <a:off x="4449153" y="4045972"/>
              <a:ext cx="264480" cy="329351"/>
              <a:chOff x="1596" y="1479"/>
              <a:chExt cx="159" cy="198"/>
            </a:xfrm>
            <a:solidFill>
              <a:srgbClr val="243A5E">
                <a:alpha val="75000"/>
              </a:srgbClr>
            </a:solidFill>
          </p:grpSpPr>
          <p:sp>
            <p:nvSpPr>
              <p:cNvPr id="39" name="Freeform 90">
                <a:extLst>
                  <a:ext uri="{FF2B5EF4-FFF2-40B4-BE49-F238E27FC236}">
                    <a16:creationId xmlns:a16="http://schemas.microsoft.com/office/drawing/2014/main" id="{989724F5-7A8F-45EE-81E3-14E7AAA60D7B}"/>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0" name="Freeform 91">
                <a:extLst>
                  <a:ext uri="{FF2B5EF4-FFF2-40B4-BE49-F238E27FC236}">
                    <a16:creationId xmlns:a16="http://schemas.microsoft.com/office/drawing/2014/main" id="{243E023A-91F9-4C9D-AC29-5136E7F691DE}"/>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pic>
          <p:nvPicPr>
            <p:cNvPr id="44" name="Graphic 43">
              <a:extLst>
                <a:ext uri="{FF2B5EF4-FFF2-40B4-BE49-F238E27FC236}">
                  <a16:creationId xmlns:a16="http://schemas.microsoft.com/office/drawing/2014/main" id="{E47D2358-3219-437D-87B5-BD1B885E99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1767" y="4424159"/>
              <a:ext cx="234304" cy="139585"/>
            </a:xfrm>
            <a:prstGeom prst="rect">
              <a:avLst/>
            </a:prstGeom>
          </p:spPr>
        </p:pic>
        <p:sp>
          <p:nvSpPr>
            <p:cNvPr id="47" name="Rectangle 46">
              <a:extLst>
                <a:ext uri="{FF2B5EF4-FFF2-40B4-BE49-F238E27FC236}">
                  <a16:creationId xmlns:a16="http://schemas.microsoft.com/office/drawing/2014/main" id="{EAE4234C-9D26-4853-A111-46D63FA710E3}"/>
                </a:ext>
              </a:extLst>
            </p:cNvPr>
            <p:cNvSpPr/>
            <p:nvPr/>
          </p:nvSpPr>
          <p:spPr>
            <a:xfrm>
              <a:off x="2769219" y="4930715"/>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IT/Business Outsourcer</a:t>
              </a:r>
            </a:p>
          </p:txBody>
        </p:sp>
        <p:sp>
          <p:nvSpPr>
            <p:cNvPr id="48" name="Rectangle 47">
              <a:extLst>
                <a:ext uri="{FF2B5EF4-FFF2-40B4-BE49-F238E27FC236}">
                  <a16:creationId xmlns:a16="http://schemas.microsoft.com/office/drawing/2014/main" id="{07C23850-F971-49DA-B4C7-D024684F9743}"/>
                </a:ext>
              </a:extLst>
            </p:cNvPr>
            <p:cNvSpPr/>
            <p:nvPr/>
          </p:nvSpPr>
          <p:spPr>
            <a:xfrm>
              <a:off x="3858154" y="3302224"/>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Vendor/</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Supplier</a:t>
              </a:r>
            </a:p>
          </p:txBody>
        </p:sp>
        <p:sp>
          <p:nvSpPr>
            <p:cNvPr id="49" name="Rectangle 48">
              <a:extLst>
                <a:ext uri="{FF2B5EF4-FFF2-40B4-BE49-F238E27FC236}">
                  <a16:creationId xmlns:a16="http://schemas.microsoft.com/office/drawing/2014/main" id="{8DE42328-FCD0-45E1-8B3C-59353CAA8513}"/>
                </a:ext>
              </a:extLst>
            </p:cNvPr>
            <p:cNvSpPr/>
            <p:nvPr/>
          </p:nvSpPr>
          <p:spPr>
            <a:xfrm>
              <a:off x="1823009" y="446167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Trusted &amp; Verified </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Trading Partner</a:t>
              </a:r>
            </a:p>
          </p:txBody>
        </p:sp>
        <p:sp>
          <p:nvSpPr>
            <p:cNvPr id="50" name="Rectangle 49">
              <a:extLst>
                <a:ext uri="{FF2B5EF4-FFF2-40B4-BE49-F238E27FC236}">
                  <a16:creationId xmlns:a16="http://schemas.microsoft.com/office/drawing/2014/main" id="{90A025D4-22F9-4601-96BD-DBFF492DB540}"/>
                </a:ext>
              </a:extLst>
            </p:cNvPr>
            <p:cNvSpPr/>
            <p:nvPr/>
          </p:nvSpPr>
          <p:spPr>
            <a:xfrm>
              <a:off x="1716266" y="342088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Unverified Trading Partner</a:t>
              </a:r>
            </a:p>
          </p:txBody>
        </p:sp>
        <p:grpSp>
          <p:nvGrpSpPr>
            <p:cNvPr id="52" name="Group 51">
              <a:extLst>
                <a:ext uri="{FF2B5EF4-FFF2-40B4-BE49-F238E27FC236}">
                  <a16:creationId xmlns:a16="http://schemas.microsoft.com/office/drawing/2014/main" id="{99FA7E57-AD19-4928-A756-99C7D82483C7}"/>
                </a:ext>
              </a:extLst>
            </p:cNvPr>
            <p:cNvGrpSpPr>
              <a:grpSpLocks noChangeAspect="1"/>
            </p:cNvGrpSpPr>
            <p:nvPr/>
          </p:nvGrpSpPr>
          <p:grpSpPr bwMode="auto">
            <a:xfrm>
              <a:off x="2211010" y="4240732"/>
              <a:ext cx="264480" cy="329351"/>
              <a:chOff x="1596" y="1479"/>
              <a:chExt cx="159" cy="198"/>
            </a:xfrm>
            <a:solidFill>
              <a:srgbClr val="243A5E">
                <a:alpha val="75000"/>
              </a:srgbClr>
            </a:solidFill>
          </p:grpSpPr>
          <p:sp>
            <p:nvSpPr>
              <p:cNvPr id="53" name="Freeform 90">
                <a:extLst>
                  <a:ext uri="{FF2B5EF4-FFF2-40B4-BE49-F238E27FC236}">
                    <a16:creationId xmlns:a16="http://schemas.microsoft.com/office/drawing/2014/main" id="{FF977CA6-E6C6-4908-AF19-79393DF6034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4" name="Freeform 91">
                <a:extLst>
                  <a:ext uri="{FF2B5EF4-FFF2-40B4-BE49-F238E27FC236}">
                    <a16:creationId xmlns:a16="http://schemas.microsoft.com/office/drawing/2014/main" id="{8F2F31A7-F3B6-48B7-96B7-7051B49AA5A6}"/>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400F406-B85B-46FB-A83C-FD326A452A5A}"/>
                </a:ext>
              </a:extLst>
            </p:cNvPr>
            <p:cNvGrpSpPr>
              <a:grpSpLocks noChangeAspect="1"/>
            </p:cNvGrpSpPr>
            <p:nvPr/>
          </p:nvGrpSpPr>
          <p:grpSpPr bwMode="auto">
            <a:xfrm>
              <a:off x="2089202" y="3251139"/>
              <a:ext cx="264480" cy="329351"/>
              <a:chOff x="1596" y="1479"/>
              <a:chExt cx="159" cy="198"/>
            </a:xfrm>
            <a:solidFill>
              <a:srgbClr val="243A5E">
                <a:alpha val="25000"/>
              </a:srgbClr>
            </a:solidFill>
          </p:grpSpPr>
          <p:sp>
            <p:nvSpPr>
              <p:cNvPr id="56" name="Freeform 90">
                <a:extLst>
                  <a:ext uri="{FF2B5EF4-FFF2-40B4-BE49-F238E27FC236}">
                    <a16:creationId xmlns:a16="http://schemas.microsoft.com/office/drawing/2014/main" id="{19F6EE7C-7912-43C5-9386-B6700A56CD7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7" name="Freeform 91">
                <a:extLst>
                  <a:ext uri="{FF2B5EF4-FFF2-40B4-BE49-F238E27FC236}">
                    <a16:creationId xmlns:a16="http://schemas.microsoft.com/office/drawing/2014/main" id="{64CB60B8-9B78-4795-BFCD-AADE277CFCEB}"/>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052B1AD1-AB25-42BF-AC6E-679FB319BB60}"/>
                </a:ext>
              </a:extLst>
            </p:cNvPr>
            <p:cNvGrpSpPr>
              <a:grpSpLocks noChangeAspect="1"/>
            </p:cNvGrpSpPr>
            <p:nvPr/>
          </p:nvGrpSpPr>
          <p:grpSpPr bwMode="auto">
            <a:xfrm>
              <a:off x="4227458" y="3141652"/>
              <a:ext cx="264480" cy="329351"/>
              <a:chOff x="1596" y="1479"/>
              <a:chExt cx="159" cy="198"/>
            </a:xfrm>
            <a:solidFill>
              <a:srgbClr val="243A5E">
                <a:alpha val="50000"/>
              </a:srgbClr>
            </a:solidFill>
          </p:grpSpPr>
          <p:sp>
            <p:nvSpPr>
              <p:cNvPr id="59" name="Freeform 90">
                <a:extLst>
                  <a:ext uri="{FF2B5EF4-FFF2-40B4-BE49-F238E27FC236}">
                    <a16:creationId xmlns:a16="http://schemas.microsoft.com/office/drawing/2014/main" id="{FF9B1DCA-ED2E-45A5-9FEF-D1245BBFB3A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60" name="Freeform 91">
                <a:extLst>
                  <a:ext uri="{FF2B5EF4-FFF2-40B4-BE49-F238E27FC236}">
                    <a16:creationId xmlns:a16="http://schemas.microsoft.com/office/drawing/2014/main" id="{E8603669-3AA6-431B-AC78-0FCEC176B5EA}"/>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080C5BA6-3C2B-4C90-B92B-2D0F1FB73B71}"/>
                </a:ext>
              </a:extLst>
            </p:cNvPr>
            <p:cNvGrpSpPr>
              <a:grpSpLocks noChangeAspect="1"/>
            </p:cNvGrpSpPr>
            <p:nvPr/>
          </p:nvGrpSpPr>
          <p:grpSpPr bwMode="auto">
            <a:xfrm>
              <a:off x="1667854" y="3949040"/>
              <a:ext cx="264480" cy="329351"/>
              <a:chOff x="1265" y="813"/>
              <a:chExt cx="159" cy="198"/>
            </a:xfrm>
            <a:solidFill>
              <a:srgbClr val="243A5E">
                <a:alpha val="25000"/>
              </a:srgbClr>
            </a:solidFill>
          </p:grpSpPr>
          <p:sp>
            <p:nvSpPr>
              <p:cNvPr id="62" name="Freeform 90">
                <a:extLst>
                  <a:ext uri="{FF2B5EF4-FFF2-40B4-BE49-F238E27FC236}">
                    <a16:creationId xmlns:a16="http://schemas.microsoft.com/office/drawing/2014/main" id="{5658651C-4F9D-4236-8094-298B81293B27}"/>
                  </a:ext>
                </a:extLst>
              </p:cNvPr>
              <p:cNvSpPr>
                <a:spLocks/>
              </p:cNvSpPr>
              <p:nvPr/>
            </p:nvSpPr>
            <p:spPr bwMode="auto">
              <a:xfrm>
                <a:off x="1291" y="813"/>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63" name="Freeform 91">
                <a:extLst>
                  <a:ext uri="{FF2B5EF4-FFF2-40B4-BE49-F238E27FC236}">
                    <a16:creationId xmlns:a16="http://schemas.microsoft.com/office/drawing/2014/main" id="{6C7486E6-B6B0-4961-8928-287BE3485567}"/>
                  </a:ext>
                </a:extLst>
              </p:cNvPr>
              <p:cNvSpPr>
                <a:spLocks/>
              </p:cNvSpPr>
              <p:nvPr/>
            </p:nvSpPr>
            <p:spPr bwMode="auto">
              <a:xfrm>
                <a:off x="1265" y="932"/>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200766BA-EC99-40F7-B2B3-283CEEC2D9F0}"/>
                </a:ext>
              </a:extLst>
            </p:cNvPr>
            <p:cNvSpPr/>
            <p:nvPr/>
          </p:nvSpPr>
          <p:spPr>
            <a:xfrm>
              <a:off x="1299246" y="4060125"/>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Influencer</a:t>
              </a:r>
            </a:p>
          </p:txBody>
        </p:sp>
        <p:cxnSp>
          <p:nvCxnSpPr>
            <p:cNvPr id="65" name="Straight Connector 64">
              <a:extLst>
                <a:ext uri="{FF2B5EF4-FFF2-40B4-BE49-F238E27FC236}">
                  <a16:creationId xmlns:a16="http://schemas.microsoft.com/office/drawing/2014/main" id="{7D96FDB1-D49A-4389-BFA0-7D44F96B8A46}"/>
                </a:ext>
              </a:extLst>
            </p:cNvPr>
            <p:cNvCxnSpPr>
              <a:cxnSpLocks/>
            </p:cNvCxnSpPr>
            <p:nvPr/>
          </p:nvCxnSpPr>
          <p:spPr>
            <a:xfrm flipH="1" flipV="1">
              <a:off x="2430579" y="3528169"/>
              <a:ext cx="887862" cy="510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0FD1AEB-128F-48FD-B668-3CADD5C79A7D}"/>
                </a:ext>
              </a:extLst>
            </p:cNvPr>
            <p:cNvCxnSpPr>
              <a:cxnSpLocks/>
            </p:cNvCxnSpPr>
            <p:nvPr/>
          </p:nvCxnSpPr>
          <p:spPr>
            <a:xfrm flipH="1">
              <a:off x="2522296" y="4288488"/>
              <a:ext cx="736969" cy="81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75FCF4-8DFF-45A2-960B-A1B5980473FB}"/>
                </a:ext>
              </a:extLst>
            </p:cNvPr>
            <p:cNvCxnSpPr>
              <a:cxnSpLocks/>
            </p:cNvCxnSpPr>
            <p:nvPr/>
          </p:nvCxnSpPr>
          <p:spPr>
            <a:xfrm flipV="1">
              <a:off x="2463960" y="3598060"/>
              <a:ext cx="590175" cy="608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EB897A4-133F-4A30-8D2E-1A658FB50E00}"/>
                </a:ext>
              </a:extLst>
            </p:cNvPr>
            <p:cNvCxnSpPr>
              <a:cxnSpLocks/>
            </p:cNvCxnSpPr>
            <p:nvPr/>
          </p:nvCxnSpPr>
          <p:spPr>
            <a:xfrm>
              <a:off x="3504663" y="3299319"/>
              <a:ext cx="622856" cy="1849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66620B-BF6A-4A31-8206-76F462BEE8E3}"/>
                </a:ext>
              </a:extLst>
            </p:cNvPr>
            <p:cNvCxnSpPr>
              <a:cxnSpLocks/>
            </p:cNvCxnSpPr>
            <p:nvPr/>
          </p:nvCxnSpPr>
          <p:spPr>
            <a:xfrm flipH="1" flipV="1">
              <a:off x="3508915" y="3412384"/>
              <a:ext cx="923267" cy="593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5CD329-D0EA-4035-925C-7A32E5860271}"/>
                </a:ext>
              </a:extLst>
            </p:cNvPr>
            <p:cNvCxnSpPr>
              <a:cxnSpLocks/>
            </p:cNvCxnSpPr>
            <p:nvPr/>
          </p:nvCxnSpPr>
          <p:spPr>
            <a:xfrm flipH="1">
              <a:off x="3652684" y="4187355"/>
              <a:ext cx="765385" cy="14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F41712-63F8-405A-AD2B-A368D1E7F6CA}"/>
                </a:ext>
              </a:extLst>
            </p:cNvPr>
            <p:cNvCxnSpPr>
              <a:cxnSpLocks/>
            </p:cNvCxnSpPr>
            <p:nvPr/>
          </p:nvCxnSpPr>
          <p:spPr>
            <a:xfrm flipH="1">
              <a:off x="3610799" y="3657161"/>
              <a:ext cx="511338" cy="359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33B47719-D8EC-46B4-9E11-B5A28AD8AD9D}"/>
                </a:ext>
              </a:extLst>
            </p:cNvPr>
            <p:cNvGrpSpPr>
              <a:grpSpLocks noChangeAspect="1"/>
            </p:cNvGrpSpPr>
            <p:nvPr/>
          </p:nvGrpSpPr>
          <p:grpSpPr bwMode="auto">
            <a:xfrm>
              <a:off x="3060128" y="4749120"/>
              <a:ext cx="264480" cy="329351"/>
              <a:chOff x="1596" y="1479"/>
              <a:chExt cx="159" cy="198"/>
            </a:xfrm>
            <a:solidFill>
              <a:srgbClr val="243A5E">
                <a:alpha val="75000"/>
              </a:srgbClr>
            </a:solidFill>
          </p:grpSpPr>
          <p:sp>
            <p:nvSpPr>
              <p:cNvPr id="75" name="Freeform 90">
                <a:extLst>
                  <a:ext uri="{FF2B5EF4-FFF2-40B4-BE49-F238E27FC236}">
                    <a16:creationId xmlns:a16="http://schemas.microsoft.com/office/drawing/2014/main" id="{06052437-2E63-4319-90C4-DCCBE7EE1723}"/>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76" name="Freeform 91">
                <a:extLst>
                  <a:ext uri="{FF2B5EF4-FFF2-40B4-BE49-F238E27FC236}">
                    <a16:creationId xmlns:a16="http://schemas.microsoft.com/office/drawing/2014/main" id="{25D9E4C3-43B4-4520-BD96-F1E5BFD8FB6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cxnSp>
          <p:nvCxnSpPr>
            <p:cNvPr id="77" name="Straight Connector 76">
              <a:extLst>
                <a:ext uri="{FF2B5EF4-FFF2-40B4-BE49-F238E27FC236}">
                  <a16:creationId xmlns:a16="http://schemas.microsoft.com/office/drawing/2014/main" id="{D6B38DDB-E0C9-42FB-983E-BC09FD55ECAB}"/>
                </a:ext>
              </a:extLst>
            </p:cNvPr>
            <p:cNvCxnSpPr>
              <a:cxnSpLocks/>
            </p:cNvCxnSpPr>
            <p:nvPr/>
          </p:nvCxnSpPr>
          <p:spPr>
            <a:xfrm flipV="1">
              <a:off x="3224525" y="4615292"/>
              <a:ext cx="26904" cy="80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CC39694-C463-4E39-B63A-AC7440CFE207}"/>
                </a:ext>
              </a:extLst>
            </p:cNvPr>
            <p:cNvCxnSpPr>
              <a:cxnSpLocks/>
            </p:cNvCxnSpPr>
            <p:nvPr/>
          </p:nvCxnSpPr>
          <p:spPr>
            <a:xfrm flipH="1">
              <a:off x="3820003" y="4396104"/>
              <a:ext cx="553176" cy="449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76060F0-1BA9-448B-AD02-2222F614BE1B}"/>
                </a:ext>
              </a:extLst>
            </p:cNvPr>
            <p:cNvCxnSpPr>
              <a:cxnSpLocks/>
            </p:cNvCxnSpPr>
            <p:nvPr/>
          </p:nvCxnSpPr>
          <p:spPr>
            <a:xfrm>
              <a:off x="1985770" y="4054874"/>
              <a:ext cx="1281043" cy="1111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88A0D85-E6F0-4EBD-B92B-C9915C516EFE}"/>
                </a:ext>
              </a:extLst>
            </p:cNvPr>
            <p:cNvCxnSpPr>
              <a:cxnSpLocks/>
            </p:cNvCxnSpPr>
            <p:nvPr/>
          </p:nvCxnSpPr>
          <p:spPr>
            <a:xfrm flipH="1" flipV="1">
              <a:off x="2563552" y="4545544"/>
              <a:ext cx="458463" cy="373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Freeform 9">
              <a:extLst>
                <a:ext uri="{FF2B5EF4-FFF2-40B4-BE49-F238E27FC236}">
                  <a16:creationId xmlns:a16="http://schemas.microsoft.com/office/drawing/2014/main" id="{DEE4ED05-56FF-47D3-AF3B-B90C3483A536}"/>
                </a:ext>
              </a:extLst>
            </p:cNvPr>
            <p:cNvSpPr>
              <a:spLocks noEditPoints="1"/>
            </p:cNvSpPr>
            <p:nvPr/>
          </p:nvSpPr>
          <p:spPr bwMode="auto">
            <a:xfrm>
              <a:off x="4452992" y="4411679"/>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83" name="Graphic 82">
              <a:extLst>
                <a:ext uri="{FF2B5EF4-FFF2-40B4-BE49-F238E27FC236}">
                  <a16:creationId xmlns:a16="http://schemas.microsoft.com/office/drawing/2014/main" id="{52B776EF-5013-4400-A887-36B16A58F8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8525" y="4613258"/>
              <a:ext cx="234304" cy="139585"/>
            </a:xfrm>
            <a:prstGeom prst="rect">
              <a:avLst/>
            </a:prstGeom>
          </p:spPr>
        </p:pic>
        <p:sp>
          <p:nvSpPr>
            <p:cNvPr id="84" name="Freeform 9">
              <a:extLst>
                <a:ext uri="{FF2B5EF4-FFF2-40B4-BE49-F238E27FC236}">
                  <a16:creationId xmlns:a16="http://schemas.microsoft.com/office/drawing/2014/main" id="{F1BE3B20-9D67-4F14-B576-0A4BC230905C}"/>
                </a:ext>
              </a:extLst>
            </p:cNvPr>
            <p:cNvSpPr>
              <a:spLocks noEditPoints="1"/>
            </p:cNvSpPr>
            <p:nvPr/>
          </p:nvSpPr>
          <p:spPr bwMode="auto">
            <a:xfrm>
              <a:off x="3678140" y="4900212"/>
              <a:ext cx="105049" cy="18383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883AC01D-5C79-4CAB-8456-67617E27E3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3620" y="4899527"/>
              <a:ext cx="310882" cy="185206"/>
            </a:xfrm>
            <a:prstGeom prst="rect">
              <a:avLst/>
            </a:prstGeom>
          </p:spPr>
        </p:pic>
        <p:pic>
          <p:nvPicPr>
            <p:cNvPr id="86" name="Graphic 85">
              <a:extLst>
                <a:ext uri="{FF2B5EF4-FFF2-40B4-BE49-F238E27FC236}">
                  <a16:creationId xmlns:a16="http://schemas.microsoft.com/office/drawing/2014/main" id="{A6C56D7D-1CFC-4100-B862-DCF801442E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15369" y="3293167"/>
              <a:ext cx="276894" cy="164958"/>
            </a:xfrm>
            <a:prstGeom prst="rect">
              <a:avLst/>
            </a:prstGeom>
          </p:spPr>
        </p:pic>
        <p:sp>
          <p:nvSpPr>
            <p:cNvPr id="87" name="Freeform 9">
              <a:extLst>
                <a:ext uri="{FF2B5EF4-FFF2-40B4-BE49-F238E27FC236}">
                  <a16:creationId xmlns:a16="http://schemas.microsoft.com/office/drawing/2014/main" id="{52B3B714-E216-4085-AB5A-E4C93B9F4F29}"/>
                </a:ext>
              </a:extLst>
            </p:cNvPr>
            <p:cNvSpPr>
              <a:spLocks noEditPoints="1"/>
            </p:cNvSpPr>
            <p:nvPr/>
          </p:nvSpPr>
          <p:spPr bwMode="auto">
            <a:xfrm>
              <a:off x="4828523" y="3284310"/>
              <a:ext cx="95712" cy="16749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9">
              <a:extLst>
                <a:ext uri="{FF2B5EF4-FFF2-40B4-BE49-F238E27FC236}">
                  <a16:creationId xmlns:a16="http://schemas.microsoft.com/office/drawing/2014/main" id="{B79BB51B-58CB-406D-BD9E-2C6083422FD4}"/>
                </a:ext>
              </a:extLst>
            </p:cNvPr>
            <p:cNvSpPr>
              <a:spLocks noEditPoints="1"/>
            </p:cNvSpPr>
            <p:nvPr/>
          </p:nvSpPr>
          <p:spPr bwMode="auto">
            <a:xfrm>
              <a:off x="3450387" y="4628629"/>
              <a:ext cx="79763" cy="139586"/>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783AEE7A-6425-41FC-A454-55C8DDF176A3}"/>
                </a:ext>
              </a:extLst>
            </p:cNvPr>
            <p:cNvSpPr>
              <a:spLocks noEditPoints="1"/>
            </p:cNvSpPr>
            <p:nvPr/>
          </p:nvSpPr>
          <p:spPr bwMode="auto">
            <a:xfrm>
              <a:off x="2864694" y="3215671"/>
              <a:ext cx="76919" cy="134609"/>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pic>
          <p:nvPicPr>
            <p:cNvPr id="90" name="Graphic 89">
              <a:extLst>
                <a:ext uri="{FF2B5EF4-FFF2-40B4-BE49-F238E27FC236}">
                  <a16:creationId xmlns:a16="http://schemas.microsoft.com/office/drawing/2014/main" id="{8868A152-4081-450B-9F7E-22AC8F2816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8003" y="3255111"/>
              <a:ext cx="213936" cy="127451"/>
            </a:xfrm>
            <a:prstGeom prst="rect">
              <a:avLst/>
            </a:prstGeom>
          </p:spPr>
        </p:pic>
        <p:sp>
          <p:nvSpPr>
            <p:cNvPr id="46" name="Rectangle 45">
              <a:extLst>
                <a:ext uri="{FF2B5EF4-FFF2-40B4-BE49-F238E27FC236}">
                  <a16:creationId xmlns:a16="http://schemas.microsoft.com/office/drawing/2014/main" id="{16CF3E4C-089F-4CDF-B78A-6B2C10056ADE}"/>
                </a:ext>
              </a:extLst>
            </p:cNvPr>
            <p:cNvSpPr/>
            <p:nvPr/>
          </p:nvSpPr>
          <p:spPr>
            <a:xfrm>
              <a:off x="4706785" y="4047166"/>
              <a:ext cx="641192" cy="4175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Contracted/ Temporary</a:t>
              </a:r>
              <a:b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b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 Staff</a:t>
              </a:r>
            </a:p>
          </p:txBody>
        </p:sp>
        <p:cxnSp>
          <p:nvCxnSpPr>
            <p:cNvPr id="70" name="Straight Connector 69">
              <a:extLst>
                <a:ext uri="{FF2B5EF4-FFF2-40B4-BE49-F238E27FC236}">
                  <a16:creationId xmlns:a16="http://schemas.microsoft.com/office/drawing/2014/main" id="{2242680B-AC9B-4B99-9972-82D74450F347}"/>
                </a:ext>
              </a:extLst>
            </p:cNvPr>
            <p:cNvCxnSpPr>
              <a:cxnSpLocks/>
            </p:cNvCxnSpPr>
            <p:nvPr/>
          </p:nvCxnSpPr>
          <p:spPr>
            <a:xfrm flipH="1" flipV="1">
              <a:off x="4585304" y="3538247"/>
              <a:ext cx="67356" cy="429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5" name="Rectangle 304">
            <a:extLst>
              <a:ext uri="{FF2B5EF4-FFF2-40B4-BE49-F238E27FC236}">
                <a16:creationId xmlns:a16="http://schemas.microsoft.com/office/drawing/2014/main" id="{E9D87CDA-6005-465C-BCC9-93AF9CDA2DDB}"/>
              </a:ext>
            </a:extLst>
          </p:cNvPr>
          <p:cNvSpPr/>
          <p:nvPr/>
        </p:nvSpPr>
        <p:spPr>
          <a:xfrm>
            <a:off x="2378432" y="382569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Customer</a:t>
            </a:r>
          </a:p>
        </p:txBody>
      </p:sp>
      <p:sp>
        <p:nvSpPr>
          <p:cNvPr id="240" name="TextBox 239">
            <a:extLst>
              <a:ext uri="{FF2B5EF4-FFF2-40B4-BE49-F238E27FC236}">
                <a16:creationId xmlns:a16="http://schemas.microsoft.com/office/drawing/2014/main" id="{98BC6965-A6B7-4E87-BF77-BE19A00E0856}"/>
              </a:ext>
            </a:extLst>
          </p:cNvPr>
          <p:cNvSpPr txBox="1"/>
          <p:nvPr/>
        </p:nvSpPr>
        <p:spPr>
          <a:xfrm>
            <a:off x="5911673" y="1334200"/>
            <a:ext cx="4100161" cy="1629512"/>
          </a:xfrm>
          <a:prstGeom prst="rect">
            <a:avLst/>
          </a:prstGeom>
          <a:solidFill>
            <a:schemeClr val="bg1"/>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defRPr lang="en-US"/>
            </a:defPPr>
            <a:lvl1pPr marR="0" lvl="0" indent="0" algn="ctr" defTabSz="914236" fontAlgn="auto">
              <a:lnSpc>
                <a:spcPct val="100000"/>
              </a:lnSpc>
              <a:spcBef>
                <a:spcPts val="0"/>
              </a:spcBef>
              <a:spcAft>
                <a:spcPts val="588"/>
              </a:spcAft>
              <a:buClrTx/>
              <a:buSzTx/>
              <a:buFontTx/>
              <a:buNone/>
              <a:tabLst/>
              <a:defRPr kumimoji="0" sz="1400" b="1" i="0" u="none" strike="noStrike" kern="0" cap="none" spc="0" normalizeH="0" baseline="0">
                <a:ln>
                  <a:noFill/>
                </a:ln>
                <a:gradFill>
                  <a:gsLst>
                    <a:gs pos="0">
                      <a:srgbClr val="000000"/>
                    </a:gs>
                    <a:gs pos="100000">
                      <a:srgbClr val="000000"/>
                    </a:gs>
                  </a:gsLst>
                  <a:lin ang="54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1"/>
                </a:gradFill>
                <a:effectLst/>
                <a:uLnTx/>
                <a:uFillTx/>
                <a:latin typeface="Segoe UI"/>
              </a:rPr>
              <a:t>Modern Work Use Cases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Normalization of remote work </a:t>
            </a:r>
            <a:endParaRPr kumimoji="0" lang="en-US" sz="11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latin typeface="Calibri" panose="020F0502020204030204" pitchFamily="34" charset="0"/>
              <a:ea typeface="Cambria" panose="02040503050406030204" pitchFamily="18" charset="0"/>
              <a:cs typeface="Calibri" panose="020F0502020204030204" pitchFamily="34" charset="0"/>
            </a:endParaRPr>
          </a:p>
        </p:txBody>
      </p:sp>
      <p:sp>
        <p:nvSpPr>
          <p:cNvPr id="232" name="Rectangle 231">
            <a:extLst>
              <a:ext uri="{FF2B5EF4-FFF2-40B4-BE49-F238E27FC236}">
                <a16:creationId xmlns:a16="http://schemas.microsoft.com/office/drawing/2014/main" id="{35C9F1C8-98EA-43B3-A006-F7C102530299}"/>
              </a:ext>
            </a:extLst>
          </p:cNvPr>
          <p:cNvSpPr/>
          <p:nvPr/>
        </p:nvSpPr>
        <p:spPr>
          <a:xfrm>
            <a:off x="2520958" y="6292726"/>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1"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Applications</a:t>
            </a:r>
          </a:p>
        </p:txBody>
      </p:sp>
      <p:sp>
        <p:nvSpPr>
          <p:cNvPr id="233" name="Rectangle 232">
            <a:extLst>
              <a:ext uri="{FF2B5EF4-FFF2-40B4-BE49-F238E27FC236}">
                <a16:creationId xmlns:a16="http://schemas.microsoft.com/office/drawing/2014/main" id="{5F1828A2-F968-435B-B25C-BF9D970EACE4}"/>
              </a:ext>
            </a:extLst>
          </p:cNvPr>
          <p:cNvSpPr/>
          <p:nvPr/>
        </p:nvSpPr>
        <p:spPr>
          <a:xfrm>
            <a:off x="5335543" y="5185391"/>
            <a:ext cx="988071" cy="64346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800" b="1" i="1"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APIs</a:t>
            </a:r>
          </a:p>
        </p:txBody>
      </p:sp>
      <p:pic>
        <p:nvPicPr>
          <p:cNvPr id="258" name="Picture 257">
            <a:extLst>
              <a:ext uri="{FF2B5EF4-FFF2-40B4-BE49-F238E27FC236}">
                <a16:creationId xmlns:a16="http://schemas.microsoft.com/office/drawing/2014/main" id="{CEF5B808-561C-40BB-94CF-1329381AE040}"/>
              </a:ext>
            </a:extLst>
          </p:cNvPr>
          <p:cNvPicPr>
            <a:picLocks noChangeAspect="1"/>
          </p:cNvPicPr>
          <p:nvPr/>
        </p:nvPicPr>
        <p:blipFill>
          <a:blip r:embed="rId13"/>
          <a:stretch>
            <a:fillRect/>
          </a:stretch>
        </p:blipFill>
        <p:spPr>
          <a:xfrm>
            <a:off x="11152550" y="68259"/>
            <a:ext cx="985729" cy="560438"/>
          </a:xfrm>
          <a:prstGeom prst="rect">
            <a:avLst/>
          </a:prstGeom>
        </p:spPr>
      </p:pic>
    </p:spTree>
    <p:extLst>
      <p:ext uri="{BB962C8B-B14F-4D97-AF65-F5344CB8AC3E}">
        <p14:creationId xmlns:p14="http://schemas.microsoft.com/office/powerpoint/2010/main" val="3882721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circle(out)">
                                      <p:cBhvr>
                                        <p:cTn id="7" dur="1500"/>
                                        <p:tgtEl>
                                          <p:spTgt spid="304"/>
                                        </p:tgtEl>
                                      </p:cBhvr>
                                    </p:animEffect>
                                  </p:childTnLst>
                                </p:cTn>
                              </p:par>
                            </p:childTnLst>
                          </p:cTn>
                        </p:par>
                        <p:par>
                          <p:cTn id="8" fill="hold">
                            <p:stCondLst>
                              <p:cond delay="1500"/>
                            </p:stCondLst>
                            <p:childTnLst>
                              <p:par>
                                <p:cTn id="9" presetID="6" presetClass="entr" presetSubtype="32" fill="hold" nodeType="afterEffect">
                                  <p:stCondLst>
                                    <p:cond delay="0"/>
                                  </p:stCondLst>
                                  <p:childTnLst>
                                    <p:set>
                                      <p:cBhvr>
                                        <p:cTn id="10" dur="1" fill="hold">
                                          <p:stCondLst>
                                            <p:cond delay="0"/>
                                          </p:stCondLst>
                                        </p:cTn>
                                        <p:tgtEl>
                                          <p:spTgt spid="306"/>
                                        </p:tgtEl>
                                        <p:attrNameLst>
                                          <p:attrName>style.visibility</p:attrName>
                                        </p:attrNameLst>
                                      </p:cBhvr>
                                      <p:to>
                                        <p:strVal val="visible"/>
                                      </p:to>
                                    </p:set>
                                    <p:animEffect transition="in" filter="circle(out)">
                                      <p:cBhvr>
                                        <p:cTn id="11" dur="1500"/>
                                        <p:tgtEl>
                                          <p:spTgt spid="306"/>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8EAF473F-15E5-432D-9C34-E41D18B5C59E}"/>
              </a:ext>
            </a:extLst>
          </p:cNvPr>
          <p:cNvGrpSpPr/>
          <p:nvPr/>
        </p:nvGrpSpPr>
        <p:grpSpPr>
          <a:xfrm>
            <a:off x="7328481" y="1979732"/>
            <a:ext cx="4651083" cy="3897202"/>
            <a:chOff x="7328481" y="1979732"/>
            <a:chExt cx="4651083" cy="3897202"/>
          </a:xfrm>
        </p:grpSpPr>
        <p:sp>
          <p:nvSpPr>
            <p:cNvPr id="4" name="Rectangle 3">
              <a:extLst>
                <a:ext uri="{FF2B5EF4-FFF2-40B4-BE49-F238E27FC236}">
                  <a16:creationId xmlns:a16="http://schemas.microsoft.com/office/drawing/2014/main" id="{804DADD2-AEBB-46B9-9981-800AFBE99249}"/>
                </a:ext>
              </a:extLst>
            </p:cNvPr>
            <p:cNvSpPr/>
            <p:nvPr/>
          </p:nvSpPr>
          <p:spPr>
            <a:xfrm>
              <a:off x="7328481" y="1979732"/>
              <a:ext cx="4651083" cy="38972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4" name="Rectangle 13">
              <a:extLst>
                <a:ext uri="{FF2B5EF4-FFF2-40B4-BE49-F238E27FC236}">
                  <a16:creationId xmlns:a16="http://schemas.microsoft.com/office/drawing/2014/main" id="{376DC72D-17F2-4AD5-8A5D-04D44C7F397D}"/>
                </a:ext>
              </a:extLst>
            </p:cNvPr>
            <p:cNvSpPr/>
            <p:nvPr/>
          </p:nvSpPr>
          <p:spPr>
            <a:xfrm>
              <a:off x="8466781" y="1979732"/>
              <a:ext cx="2800190" cy="55399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Asset Protection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Classification, Protection, Tokenization</a:t>
              </a:r>
            </a:p>
          </p:txBody>
        </p:sp>
      </p:grpSp>
      <p:grpSp>
        <p:nvGrpSpPr>
          <p:cNvPr id="119" name="Group 118"/>
          <p:cNvGrpSpPr/>
          <p:nvPr/>
        </p:nvGrpSpPr>
        <p:grpSpPr>
          <a:xfrm>
            <a:off x="8095762" y="2584530"/>
            <a:ext cx="3459891" cy="3252384"/>
            <a:chOff x="8095762" y="2584530"/>
            <a:chExt cx="3459891" cy="3252384"/>
          </a:xfrm>
        </p:grpSpPr>
        <p:sp>
          <p:nvSpPr>
            <p:cNvPr id="6" name="Rectangle 5">
              <a:extLst>
                <a:ext uri="{FF2B5EF4-FFF2-40B4-BE49-F238E27FC236}">
                  <a16:creationId xmlns:a16="http://schemas.microsoft.com/office/drawing/2014/main" id="{C70E9E77-D6DE-F54D-9A5C-A68D6DB1DDFC}"/>
                </a:ext>
              </a:extLst>
            </p:cNvPr>
            <p:cNvSpPr/>
            <p:nvPr/>
          </p:nvSpPr>
          <p:spPr>
            <a:xfrm>
              <a:off x="8095762" y="2584530"/>
              <a:ext cx="3459891" cy="32523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7" name="TextBox 6">
              <a:extLst>
                <a:ext uri="{FF2B5EF4-FFF2-40B4-BE49-F238E27FC236}">
                  <a16:creationId xmlns:a16="http://schemas.microsoft.com/office/drawing/2014/main" id="{E2CEE65E-C2F9-8647-A7DB-A822F1E1A414}"/>
                </a:ext>
              </a:extLst>
            </p:cNvPr>
            <p:cNvSpPr txBox="1"/>
            <p:nvPr/>
          </p:nvSpPr>
          <p:spPr>
            <a:xfrm>
              <a:off x="8102509" y="2628084"/>
              <a:ext cx="16995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rPr>
                <a:t>Digital Ecosystems</a:t>
              </a:r>
            </a:p>
          </p:txBody>
        </p:sp>
        <p:pic>
          <p:nvPicPr>
            <p:cNvPr id="8" name="Graphic 123" descr="Connections">
              <a:extLst>
                <a:ext uri="{FF2B5EF4-FFF2-40B4-BE49-F238E27FC236}">
                  <a16:creationId xmlns:a16="http://schemas.microsoft.com/office/drawing/2014/main" id="{D17A8791-5ED4-E44C-9D4E-4BF0B5FCBE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2092" y="2646916"/>
              <a:ext cx="728861" cy="728861"/>
            </a:xfrm>
            <a:prstGeom prst="rect">
              <a:avLst/>
            </a:prstGeom>
          </p:spPr>
        </p:pic>
      </p:grpSp>
      <p:cxnSp>
        <p:nvCxnSpPr>
          <p:cNvPr id="10" name="Connector: Elbow 253">
            <a:extLst>
              <a:ext uri="{FF2B5EF4-FFF2-40B4-BE49-F238E27FC236}">
                <a16:creationId xmlns:a16="http://schemas.microsoft.com/office/drawing/2014/main" id="{96A7CAC9-90CE-4151-8BF3-3BC9875F2248}"/>
              </a:ext>
            </a:extLst>
          </p:cNvPr>
          <p:cNvCxnSpPr>
            <a:cxnSpLocks/>
            <a:stCxn id="151" idx="4"/>
            <a:endCxn id="23" idx="1"/>
          </p:cNvCxnSpPr>
          <p:nvPr/>
        </p:nvCxnSpPr>
        <p:spPr>
          <a:xfrm rot="16200000" flipH="1">
            <a:off x="4298770" y="4589431"/>
            <a:ext cx="309280" cy="1521410"/>
          </a:xfrm>
          <a:prstGeom prst="bentConnector2">
            <a:avLst/>
          </a:prstGeom>
          <a:ln w="19050">
            <a:solidFill>
              <a:schemeClr val="accent2"/>
            </a:solidFill>
            <a:prstDash val="sysDot"/>
            <a:headEnd type="arrow" w="med" len="med"/>
            <a:tailEnd type="arrow" w="sm" len="sm"/>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409BDD2-AA48-4BF8-A46B-AE51778F14DA}"/>
              </a:ext>
            </a:extLst>
          </p:cNvPr>
          <p:cNvSpPr>
            <a:spLocks noGrp="1"/>
          </p:cNvSpPr>
          <p:nvPr>
            <p:ph type="title"/>
          </p:nvPr>
        </p:nvSpPr>
        <p:spPr>
          <a:xfrm>
            <a:off x="266700" y="480284"/>
            <a:ext cx="11018520" cy="711200"/>
          </a:xfrm>
        </p:spPr>
        <p:txBody>
          <a:bodyPr>
            <a:normAutofit/>
          </a:bodyPr>
          <a:lstStyle/>
          <a:p>
            <a:r>
              <a:rPr lang="en-US" sz="2400">
                <a:latin typeface="Arial" pitchFamily="34" charset="0"/>
                <a:cs typeface="Arial" pitchFamily="34" charset="0"/>
              </a:rPr>
              <a:t>Zero Trust Components</a:t>
            </a:r>
            <a:br>
              <a:rPr lang="en-US" sz="2400">
                <a:latin typeface="Arial" pitchFamily="34" charset="0"/>
                <a:cs typeface="Arial" pitchFamily="34" charset="0"/>
              </a:rPr>
            </a:br>
            <a:r>
              <a:rPr lang="en-US" sz="1800">
                <a:latin typeface="Arial" pitchFamily="34" charset="0"/>
                <a:cs typeface="Arial" pitchFamily="34" charset="0"/>
              </a:rPr>
              <a:t>Enable flexible business workflows for the digitized world</a:t>
            </a:r>
          </a:p>
        </p:txBody>
      </p:sp>
      <p:cxnSp>
        <p:nvCxnSpPr>
          <p:cNvPr id="12" name="Connector: Elbow 92">
            <a:extLst>
              <a:ext uri="{FF2B5EF4-FFF2-40B4-BE49-F238E27FC236}">
                <a16:creationId xmlns:a16="http://schemas.microsoft.com/office/drawing/2014/main" id="{0B934B92-550D-40BE-9DDA-3678F4F0D014}"/>
              </a:ext>
            </a:extLst>
          </p:cNvPr>
          <p:cNvCxnSpPr>
            <a:cxnSpLocks/>
          </p:cNvCxnSpPr>
          <p:nvPr/>
        </p:nvCxnSpPr>
        <p:spPr>
          <a:xfrm>
            <a:off x="4124559" y="3483109"/>
            <a:ext cx="3840480" cy="793939"/>
          </a:xfrm>
          <a:prstGeom prst="bentConnector3">
            <a:avLst>
              <a:gd name="adj1" fmla="val 10061"/>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 name="Connector: Elbow 139">
            <a:extLst>
              <a:ext uri="{FF2B5EF4-FFF2-40B4-BE49-F238E27FC236}">
                <a16:creationId xmlns:a16="http://schemas.microsoft.com/office/drawing/2014/main" id="{40F300B9-7538-4505-86DA-39ADBC252921}"/>
              </a:ext>
            </a:extLst>
          </p:cNvPr>
          <p:cNvCxnSpPr>
            <a:cxnSpLocks/>
            <a:endCxn id="73" idx="1"/>
          </p:cNvCxnSpPr>
          <p:nvPr/>
        </p:nvCxnSpPr>
        <p:spPr>
          <a:xfrm>
            <a:off x="4311220" y="3379907"/>
            <a:ext cx="2515676" cy="572765"/>
          </a:xfrm>
          <a:prstGeom prst="bentConnector3">
            <a:avLst>
              <a:gd name="adj1" fmla="val 50000"/>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7620" y="5212388"/>
            <a:ext cx="12207240" cy="1645612"/>
            <a:chOff x="-7620" y="5212388"/>
            <a:chExt cx="12207240" cy="1645612"/>
          </a:xfrm>
        </p:grpSpPr>
        <p:sp>
          <p:nvSpPr>
            <p:cNvPr id="20" name="Freeform 77">
              <a:extLst>
                <a:ext uri="{FF2B5EF4-FFF2-40B4-BE49-F238E27FC236}">
                  <a16:creationId xmlns:a16="http://schemas.microsoft.com/office/drawing/2014/main" id="{D9BD2845-5761-43ED-838D-AB1FEEF2DCD6}"/>
                </a:ext>
              </a:extLst>
            </p:cNvPr>
            <p:cNvSpPr/>
            <p:nvPr/>
          </p:nvSpPr>
          <p:spPr bwMode="auto">
            <a:xfrm>
              <a:off x="-7620" y="5537201"/>
              <a:ext cx="12207240" cy="1320799"/>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21" name="Rectangle 20">
              <a:extLst>
                <a:ext uri="{FF2B5EF4-FFF2-40B4-BE49-F238E27FC236}">
                  <a16:creationId xmlns:a16="http://schemas.microsoft.com/office/drawing/2014/main" id="{F97E6EF6-2C2E-461D-AC19-611E20F1AD59}"/>
                </a:ext>
              </a:extLst>
            </p:cNvPr>
            <p:cNvSpPr/>
            <p:nvPr/>
          </p:nvSpPr>
          <p:spPr>
            <a:xfrm>
              <a:off x="3458101" y="6403619"/>
              <a:ext cx="52758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Rapid Threat Detection, Response, and Recovery</a:t>
              </a:r>
            </a:p>
          </p:txBody>
        </p:sp>
        <p:sp>
          <p:nvSpPr>
            <p:cNvPr id="22" name="Freeform 80">
              <a:extLst>
                <a:ext uri="{FF2B5EF4-FFF2-40B4-BE49-F238E27FC236}">
                  <a16:creationId xmlns:a16="http://schemas.microsoft.com/office/drawing/2014/main" id="{F09DD9BC-5849-491E-8417-C115BBB8D2AF}"/>
                </a:ext>
              </a:extLst>
            </p:cNvPr>
            <p:cNvSpPr/>
            <p:nvPr/>
          </p:nvSpPr>
          <p:spPr bwMode="auto">
            <a:xfrm>
              <a:off x="5817550" y="5769111"/>
              <a:ext cx="556901" cy="602005"/>
            </a:xfrm>
            <a:custGeom>
              <a:avLst/>
              <a:gdLst>
                <a:gd name="connsiteX0" fmla="*/ 249358 w 498715"/>
                <a:gd name="connsiteY0" fmla="*/ 0 h 602005"/>
                <a:gd name="connsiteX1" fmla="*/ 425680 w 498715"/>
                <a:gd name="connsiteY1" fmla="*/ 73036 h 602005"/>
                <a:gd name="connsiteX2" fmla="*/ 425680 w 498715"/>
                <a:gd name="connsiteY2" fmla="*/ 73037 h 602005"/>
                <a:gd name="connsiteX3" fmla="*/ 425680 w 498715"/>
                <a:gd name="connsiteY3" fmla="*/ 425682 h 602005"/>
                <a:gd name="connsiteX4" fmla="*/ 249358 w 498715"/>
                <a:gd name="connsiteY4" fmla="*/ 602005 h 602005"/>
                <a:gd name="connsiteX5" fmla="*/ 73035 w 498715"/>
                <a:gd name="connsiteY5" fmla="*/ 425682 h 602005"/>
                <a:gd name="connsiteX6" fmla="*/ 73035 w 498715"/>
                <a:gd name="connsiteY6" fmla="*/ 73036 h 602005"/>
                <a:gd name="connsiteX7" fmla="*/ 249358 w 498715"/>
                <a:gd name="connsiteY7" fmla="*/ 0 h 6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715" h="602005">
                  <a:moveTo>
                    <a:pt x="249358" y="0"/>
                  </a:moveTo>
                  <a:cubicBezTo>
                    <a:pt x="313174" y="0"/>
                    <a:pt x="376990" y="24346"/>
                    <a:pt x="425680" y="73036"/>
                  </a:cubicBezTo>
                  <a:lnTo>
                    <a:pt x="425680" y="73037"/>
                  </a:lnTo>
                  <a:cubicBezTo>
                    <a:pt x="523060" y="170417"/>
                    <a:pt x="523060" y="328302"/>
                    <a:pt x="425680" y="425682"/>
                  </a:cubicBezTo>
                  <a:lnTo>
                    <a:pt x="249358" y="602005"/>
                  </a:lnTo>
                  <a:lnTo>
                    <a:pt x="73035" y="425682"/>
                  </a:lnTo>
                  <a:cubicBezTo>
                    <a:pt x="-24346" y="328301"/>
                    <a:pt x="-24346" y="170416"/>
                    <a:pt x="73035" y="73036"/>
                  </a:cubicBezTo>
                  <a:cubicBezTo>
                    <a:pt x="121725" y="24346"/>
                    <a:pt x="185542" y="0"/>
                    <a:pt x="24935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23" name="Rectangle 22">
              <a:extLst>
                <a:ext uri="{FF2B5EF4-FFF2-40B4-BE49-F238E27FC236}">
                  <a16:creationId xmlns:a16="http://schemas.microsoft.com/office/drawing/2014/main" id="{2A84E78D-1DA6-4D8E-B4D1-9164D4976D9F}"/>
                </a:ext>
              </a:extLst>
            </p:cNvPr>
            <p:cNvSpPr/>
            <p:nvPr/>
          </p:nvSpPr>
          <p:spPr>
            <a:xfrm>
              <a:off x="5214115" y="5212388"/>
              <a:ext cx="1792478"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Modern Security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Operations</a:t>
              </a:r>
            </a:p>
          </p:txBody>
        </p:sp>
      </p:grpSp>
      <p:grpSp>
        <p:nvGrpSpPr>
          <p:cNvPr id="34" name="Group 33" descr="  ">
            <a:extLst>
              <a:ext uri="{FF2B5EF4-FFF2-40B4-BE49-F238E27FC236}">
                <a16:creationId xmlns:a16="http://schemas.microsoft.com/office/drawing/2014/main" id="{12BA927D-0C81-4267-B5F1-7AA736020961}"/>
              </a:ext>
            </a:extLst>
          </p:cNvPr>
          <p:cNvGrpSpPr>
            <a:grpSpLocks noChangeAspect="1"/>
          </p:cNvGrpSpPr>
          <p:nvPr/>
        </p:nvGrpSpPr>
        <p:grpSpPr bwMode="auto">
          <a:xfrm>
            <a:off x="1791337" y="2772578"/>
            <a:ext cx="264480" cy="329351"/>
            <a:chOff x="1596" y="1479"/>
            <a:chExt cx="159" cy="198"/>
          </a:xfrm>
          <a:solidFill>
            <a:schemeClr val="accent2"/>
          </a:solidFill>
        </p:grpSpPr>
        <p:sp>
          <p:nvSpPr>
            <p:cNvPr id="35" name="Freeform 90">
              <a:extLst>
                <a:ext uri="{FF2B5EF4-FFF2-40B4-BE49-F238E27FC236}">
                  <a16:creationId xmlns:a16="http://schemas.microsoft.com/office/drawing/2014/main" id="{ADC2B49A-3D43-4F60-AC5C-ECC6B63E0228}"/>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36" name="Freeform 91">
              <a:extLst>
                <a:ext uri="{FF2B5EF4-FFF2-40B4-BE49-F238E27FC236}">
                  <a16:creationId xmlns:a16="http://schemas.microsoft.com/office/drawing/2014/main" id="{7FC24499-89A8-4E8D-A0E1-0942BBDB3AC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37" name="Freeform 9">
            <a:extLst>
              <a:ext uri="{FF2B5EF4-FFF2-40B4-BE49-F238E27FC236}">
                <a16:creationId xmlns:a16="http://schemas.microsoft.com/office/drawing/2014/main" id="{7256D57F-6D51-4D67-8D86-F4089FDF5FB5}"/>
              </a:ext>
            </a:extLst>
          </p:cNvPr>
          <p:cNvSpPr>
            <a:spLocks noEditPoints="1"/>
          </p:cNvSpPr>
          <p:nvPr/>
        </p:nvSpPr>
        <p:spPr bwMode="auto">
          <a:xfrm>
            <a:off x="184572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38" name="Group 37">
            <a:extLst>
              <a:ext uri="{FF2B5EF4-FFF2-40B4-BE49-F238E27FC236}">
                <a16:creationId xmlns:a16="http://schemas.microsoft.com/office/drawing/2014/main" id="{39F7562F-B4BE-4E98-AC77-5DDC0A4737B5}"/>
              </a:ext>
            </a:extLst>
          </p:cNvPr>
          <p:cNvGrpSpPr>
            <a:grpSpLocks noChangeAspect="1"/>
          </p:cNvGrpSpPr>
          <p:nvPr/>
        </p:nvGrpSpPr>
        <p:grpSpPr bwMode="auto">
          <a:xfrm>
            <a:off x="1507834" y="2772578"/>
            <a:ext cx="264480" cy="329351"/>
            <a:chOff x="1596" y="1479"/>
            <a:chExt cx="159" cy="198"/>
          </a:xfrm>
          <a:solidFill>
            <a:schemeClr val="accent2">
              <a:alpha val="75000"/>
            </a:schemeClr>
          </a:solidFill>
        </p:grpSpPr>
        <p:sp>
          <p:nvSpPr>
            <p:cNvPr id="39" name="Freeform 90">
              <a:extLst>
                <a:ext uri="{FF2B5EF4-FFF2-40B4-BE49-F238E27FC236}">
                  <a16:creationId xmlns:a16="http://schemas.microsoft.com/office/drawing/2014/main" id="{0886B482-D892-48A7-9474-C3350D812C8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0" name="Freeform 91">
              <a:extLst>
                <a:ext uri="{FF2B5EF4-FFF2-40B4-BE49-F238E27FC236}">
                  <a16:creationId xmlns:a16="http://schemas.microsoft.com/office/drawing/2014/main" id="{FCFF2E1F-4EDA-40EB-83EC-1BC38A3198D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41" name="Freeform 9">
            <a:extLst>
              <a:ext uri="{FF2B5EF4-FFF2-40B4-BE49-F238E27FC236}">
                <a16:creationId xmlns:a16="http://schemas.microsoft.com/office/drawing/2014/main" id="{C4C9B8C6-F1E5-470B-B98F-9FB8B10AD541}"/>
              </a:ext>
            </a:extLst>
          </p:cNvPr>
          <p:cNvSpPr>
            <a:spLocks noEditPoints="1"/>
          </p:cNvSpPr>
          <p:nvPr/>
        </p:nvSpPr>
        <p:spPr bwMode="auto">
          <a:xfrm>
            <a:off x="157015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75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42" name="Group 41">
            <a:extLst>
              <a:ext uri="{FF2B5EF4-FFF2-40B4-BE49-F238E27FC236}">
                <a16:creationId xmlns:a16="http://schemas.microsoft.com/office/drawing/2014/main" id="{F594115D-547E-42B4-8E51-E9980F8FACC6}"/>
              </a:ext>
            </a:extLst>
          </p:cNvPr>
          <p:cNvGrpSpPr>
            <a:grpSpLocks noChangeAspect="1"/>
          </p:cNvGrpSpPr>
          <p:nvPr/>
        </p:nvGrpSpPr>
        <p:grpSpPr bwMode="auto">
          <a:xfrm>
            <a:off x="1224332" y="2772578"/>
            <a:ext cx="264480" cy="329351"/>
            <a:chOff x="1596" y="1479"/>
            <a:chExt cx="159" cy="198"/>
          </a:xfrm>
          <a:solidFill>
            <a:schemeClr val="accent2">
              <a:alpha val="50000"/>
            </a:schemeClr>
          </a:solidFill>
        </p:grpSpPr>
        <p:sp>
          <p:nvSpPr>
            <p:cNvPr id="43" name="Freeform 90">
              <a:extLst>
                <a:ext uri="{FF2B5EF4-FFF2-40B4-BE49-F238E27FC236}">
                  <a16:creationId xmlns:a16="http://schemas.microsoft.com/office/drawing/2014/main" id="{22858310-AF83-453F-A2E9-C2947D5D0475}"/>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4" name="Freeform 91">
              <a:extLst>
                <a:ext uri="{FF2B5EF4-FFF2-40B4-BE49-F238E27FC236}">
                  <a16:creationId xmlns:a16="http://schemas.microsoft.com/office/drawing/2014/main" id="{FD8978D4-CB11-4BBA-8757-87033DC5340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45" name="Group 44">
            <a:extLst>
              <a:ext uri="{FF2B5EF4-FFF2-40B4-BE49-F238E27FC236}">
                <a16:creationId xmlns:a16="http://schemas.microsoft.com/office/drawing/2014/main" id="{B08416CF-13C1-49E3-A3AD-3E36DDAB3837}"/>
              </a:ext>
            </a:extLst>
          </p:cNvPr>
          <p:cNvGrpSpPr>
            <a:grpSpLocks noChangeAspect="1"/>
          </p:cNvGrpSpPr>
          <p:nvPr/>
        </p:nvGrpSpPr>
        <p:grpSpPr bwMode="auto">
          <a:xfrm>
            <a:off x="940830" y="2772578"/>
            <a:ext cx="264480" cy="329351"/>
            <a:chOff x="1596" y="1479"/>
            <a:chExt cx="159" cy="198"/>
          </a:xfrm>
          <a:solidFill>
            <a:schemeClr val="accent2">
              <a:alpha val="25000"/>
            </a:schemeClr>
          </a:solidFill>
        </p:grpSpPr>
        <p:sp>
          <p:nvSpPr>
            <p:cNvPr id="46" name="Freeform 90">
              <a:extLst>
                <a:ext uri="{FF2B5EF4-FFF2-40B4-BE49-F238E27FC236}">
                  <a16:creationId xmlns:a16="http://schemas.microsoft.com/office/drawing/2014/main" id="{69CCA7CA-4F01-4133-ACF6-148439414F53}"/>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7" name="Freeform 91">
              <a:extLst>
                <a:ext uri="{FF2B5EF4-FFF2-40B4-BE49-F238E27FC236}">
                  <a16:creationId xmlns:a16="http://schemas.microsoft.com/office/drawing/2014/main" id="{FDAB57FC-0C89-4D07-B947-87BC19F14F7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48" name="Freeform 9">
            <a:extLst>
              <a:ext uri="{FF2B5EF4-FFF2-40B4-BE49-F238E27FC236}">
                <a16:creationId xmlns:a16="http://schemas.microsoft.com/office/drawing/2014/main" id="{E88ADD02-5E0D-4B07-8164-8F155D40DC78}"/>
              </a:ext>
            </a:extLst>
          </p:cNvPr>
          <p:cNvSpPr>
            <a:spLocks noEditPoints="1"/>
          </p:cNvSpPr>
          <p:nvPr/>
        </p:nvSpPr>
        <p:spPr bwMode="auto">
          <a:xfrm>
            <a:off x="129458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9" name="Freeform 9">
            <a:extLst>
              <a:ext uri="{FF2B5EF4-FFF2-40B4-BE49-F238E27FC236}">
                <a16:creationId xmlns:a16="http://schemas.microsoft.com/office/drawing/2014/main" id="{4BEE9418-63B5-4559-8EFB-64FC0E3AD872}"/>
              </a:ext>
            </a:extLst>
          </p:cNvPr>
          <p:cNvSpPr>
            <a:spLocks noEditPoints="1"/>
          </p:cNvSpPr>
          <p:nvPr/>
        </p:nvSpPr>
        <p:spPr bwMode="auto">
          <a:xfrm>
            <a:off x="101901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2">
              <a:alpha val="25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cxnSp>
        <p:nvCxnSpPr>
          <p:cNvPr id="50" name="Straight Connector 49">
            <a:extLst>
              <a:ext uri="{FF2B5EF4-FFF2-40B4-BE49-F238E27FC236}">
                <a16:creationId xmlns:a16="http://schemas.microsoft.com/office/drawing/2014/main" id="{F7FE9C80-84DE-4B48-93BB-7D843B178F7F}"/>
              </a:ext>
            </a:extLst>
          </p:cNvPr>
          <p:cNvCxnSpPr>
            <a:cxnSpLocks/>
          </p:cNvCxnSpPr>
          <p:nvPr/>
        </p:nvCxnSpPr>
        <p:spPr>
          <a:xfrm>
            <a:off x="4064235" y="3135045"/>
            <a:ext cx="3919923" cy="1"/>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51" name="Graphic 125">
            <a:extLst>
              <a:ext uri="{FF2B5EF4-FFF2-40B4-BE49-F238E27FC236}">
                <a16:creationId xmlns:a16="http://schemas.microsoft.com/office/drawing/2014/main" id="{9F52C056-B9A8-4DEC-B000-1B66A38DC4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728" y="3485255"/>
            <a:ext cx="530375" cy="315968"/>
          </a:xfrm>
          <a:prstGeom prst="rect">
            <a:avLst/>
          </a:prstGeom>
        </p:spPr>
      </p:pic>
      <p:grpSp>
        <p:nvGrpSpPr>
          <p:cNvPr id="52" name="Group 51">
            <a:extLst>
              <a:ext uri="{FF2B5EF4-FFF2-40B4-BE49-F238E27FC236}">
                <a16:creationId xmlns:a16="http://schemas.microsoft.com/office/drawing/2014/main" id="{B1089C2A-2A1E-4D6C-831B-F8699824B65B}"/>
              </a:ext>
            </a:extLst>
          </p:cNvPr>
          <p:cNvGrpSpPr/>
          <p:nvPr/>
        </p:nvGrpSpPr>
        <p:grpSpPr>
          <a:xfrm>
            <a:off x="842593" y="3473809"/>
            <a:ext cx="548640" cy="338859"/>
            <a:chOff x="1578656" y="2999022"/>
            <a:chExt cx="548640" cy="338859"/>
          </a:xfrm>
        </p:grpSpPr>
        <p:sp>
          <p:nvSpPr>
            <p:cNvPr id="53" name="Rectangle: Rounded Corners 136">
              <a:extLst>
                <a:ext uri="{FF2B5EF4-FFF2-40B4-BE49-F238E27FC236}">
                  <a16:creationId xmlns:a16="http://schemas.microsoft.com/office/drawing/2014/main" id="{4B325C96-4CA6-4DD7-A04D-48B9FA2ADC32}"/>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54" name="Rectangle: Rounded Corners 138">
              <a:extLst>
                <a:ext uri="{FF2B5EF4-FFF2-40B4-BE49-F238E27FC236}">
                  <a16:creationId xmlns:a16="http://schemas.microsoft.com/office/drawing/2014/main" id="{7FDC1322-9D4B-4BD2-A5A4-1338AB26D7C2}"/>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55" name="Graphic 127">
            <a:extLst>
              <a:ext uri="{FF2B5EF4-FFF2-40B4-BE49-F238E27FC236}">
                <a16:creationId xmlns:a16="http://schemas.microsoft.com/office/drawing/2014/main" id="{3DC6BA76-DC00-4DC3-AD05-42B2C5DE9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897" y="3485255"/>
            <a:ext cx="530375" cy="315968"/>
          </a:xfrm>
          <a:prstGeom prst="rect">
            <a:avLst/>
          </a:prstGeom>
        </p:spPr>
      </p:pic>
      <p:grpSp>
        <p:nvGrpSpPr>
          <p:cNvPr id="56" name="Group 55">
            <a:extLst>
              <a:ext uri="{FF2B5EF4-FFF2-40B4-BE49-F238E27FC236}">
                <a16:creationId xmlns:a16="http://schemas.microsoft.com/office/drawing/2014/main" id="{7850EE08-D459-4A0A-BF07-EE3FA0BD0EDE}"/>
              </a:ext>
            </a:extLst>
          </p:cNvPr>
          <p:cNvGrpSpPr/>
          <p:nvPr/>
        </p:nvGrpSpPr>
        <p:grpSpPr>
          <a:xfrm>
            <a:off x="1206449" y="3473809"/>
            <a:ext cx="548640" cy="338859"/>
            <a:chOff x="1578656" y="2999022"/>
            <a:chExt cx="548640" cy="338859"/>
          </a:xfrm>
        </p:grpSpPr>
        <p:sp>
          <p:nvSpPr>
            <p:cNvPr id="57" name="Rectangle: Rounded Corners 134">
              <a:extLst>
                <a:ext uri="{FF2B5EF4-FFF2-40B4-BE49-F238E27FC236}">
                  <a16:creationId xmlns:a16="http://schemas.microsoft.com/office/drawing/2014/main" id="{D03726BE-853E-42E8-ACA3-B7D6D608803D}"/>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58" name="Rectangle: Rounded Corners 135">
              <a:extLst>
                <a:ext uri="{FF2B5EF4-FFF2-40B4-BE49-F238E27FC236}">
                  <a16:creationId xmlns:a16="http://schemas.microsoft.com/office/drawing/2014/main" id="{27DD1104-22A3-477F-8086-9E959AF01741}"/>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59" name="Graphic 129">
            <a:extLst>
              <a:ext uri="{FF2B5EF4-FFF2-40B4-BE49-F238E27FC236}">
                <a16:creationId xmlns:a16="http://schemas.microsoft.com/office/drawing/2014/main" id="{3B0B272D-727A-4F00-9EF4-62B6E914FE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6066" y="3485255"/>
            <a:ext cx="530375" cy="315968"/>
          </a:xfrm>
          <a:prstGeom prst="rect">
            <a:avLst/>
          </a:prstGeom>
        </p:spPr>
      </p:pic>
      <p:grpSp>
        <p:nvGrpSpPr>
          <p:cNvPr id="60" name="Group 59">
            <a:extLst>
              <a:ext uri="{FF2B5EF4-FFF2-40B4-BE49-F238E27FC236}">
                <a16:creationId xmlns:a16="http://schemas.microsoft.com/office/drawing/2014/main" id="{4B6A8760-2219-428A-BF9D-6B497F1F9F19}"/>
              </a:ext>
            </a:extLst>
          </p:cNvPr>
          <p:cNvGrpSpPr/>
          <p:nvPr/>
        </p:nvGrpSpPr>
        <p:grpSpPr>
          <a:xfrm>
            <a:off x="1570910" y="3473809"/>
            <a:ext cx="548640" cy="338859"/>
            <a:chOff x="1578656" y="2999022"/>
            <a:chExt cx="548640" cy="338859"/>
          </a:xfrm>
        </p:grpSpPr>
        <p:sp>
          <p:nvSpPr>
            <p:cNvPr id="61" name="Rectangle: Rounded Corners 132">
              <a:extLst>
                <a:ext uri="{FF2B5EF4-FFF2-40B4-BE49-F238E27FC236}">
                  <a16:creationId xmlns:a16="http://schemas.microsoft.com/office/drawing/2014/main" id="{EF2950D7-042C-4F01-A5AA-7947C499D8A8}"/>
                </a:ext>
              </a:extLst>
            </p:cNvPr>
            <p:cNvSpPr/>
            <p:nvPr/>
          </p:nvSpPr>
          <p:spPr bwMode="auto">
            <a:xfrm>
              <a:off x="1628563" y="2999022"/>
              <a:ext cx="435067" cy="327451"/>
            </a:xfrm>
            <a:prstGeom prst="roundRect">
              <a:avLst>
                <a:gd name="adj" fmla="val 687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62" name="Rectangle: Rounded Corners 133">
              <a:extLst>
                <a:ext uri="{FF2B5EF4-FFF2-40B4-BE49-F238E27FC236}">
                  <a16:creationId xmlns:a16="http://schemas.microsoft.com/office/drawing/2014/main" id="{5973483F-8F14-4429-8E55-7AF810BC9C5B}"/>
                </a:ext>
              </a:extLst>
            </p:cNvPr>
            <p:cNvSpPr/>
            <p:nvPr/>
          </p:nvSpPr>
          <p:spPr bwMode="auto">
            <a:xfrm>
              <a:off x="1578656" y="3283017"/>
              <a:ext cx="548640" cy="54864"/>
            </a:xfrm>
            <a:prstGeom prst="roundRect">
              <a:avLst>
                <a:gd name="adj" fmla="val 234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63" name="Graphic 131">
            <a:extLst>
              <a:ext uri="{FF2B5EF4-FFF2-40B4-BE49-F238E27FC236}">
                <a16:creationId xmlns:a16="http://schemas.microsoft.com/office/drawing/2014/main" id="{F0C323FC-F313-4BD1-8124-DDC5CC3B9E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0238" y="3485255"/>
            <a:ext cx="530375" cy="315968"/>
          </a:xfrm>
          <a:prstGeom prst="rect">
            <a:avLst/>
          </a:prstGeom>
        </p:spPr>
      </p:pic>
      <p:grpSp>
        <p:nvGrpSpPr>
          <p:cNvPr id="121" name="Group 120"/>
          <p:cNvGrpSpPr/>
          <p:nvPr/>
        </p:nvGrpSpPr>
        <p:grpSpPr>
          <a:xfrm>
            <a:off x="-7621" y="1361242"/>
            <a:ext cx="12207240" cy="806861"/>
            <a:chOff x="-7621" y="1361242"/>
            <a:chExt cx="12207240" cy="806861"/>
          </a:xfrm>
        </p:grpSpPr>
        <p:sp>
          <p:nvSpPr>
            <p:cNvPr id="65" name="Freeform 77">
              <a:extLst>
                <a:ext uri="{FF2B5EF4-FFF2-40B4-BE49-F238E27FC236}">
                  <a16:creationId xmlns:a16="http://schemas.microsoft.com/office/drawing/2014/main" id="{C2697270-64B5-4366-B568-CA8D8BE6A161}"/>
                </a:ext>
              </a:extLst>
            </p:cNvPr>
            <p:cNvSpPr/>
            <p:nvPr/>
          </p:nvSpPr>
          <p:spPr bwMode="auto">
            <a:xfrm flipV="1">
              <a:off x="-7621" y="1361242"/>
              <a:ext cx="12207240" cy="806861"/>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66" name="TextBox 65">
              <a:extLst>
                <a:ext uri="{FF2B5EF4-FFF2-40B4-BE49-F238E27FC236}">
                  <a16:creationId xmlns:a16="http://schemas.microsoft.com/office/drawing/2014/main" id="{333D20C9-88F8-4423-803A-0917E4948396}"/>
                </a:ext>
              </a:extLst>
            </p:cNvPr>
            <p:cNvSpPr txBox="1"/>
            <p:nvPr/>
          </p:nvSpPr>
          <p:spPr>
            <a:xfrm>
              <a:off x="2723110" y="1405682"/>
              <a:ext cx="67457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Clarity, Automation, and Metrics-Driven Approach</a:t>
              </a:r>
            </a:p>
          </p:txBody>
        </p:sp>
      </p:grpSp>
      <p:sp>
        <p:nvSpPr>
          <p:cNvPr id="67" name="Rectangle: Rounded Corners 15">
            <a:extLst>
              <a:ext uri="{FF2B5EF4-FFF2-40B4-BE49-F238E27FC236}">
                <a16:creationId xmlns:a16="http://schemas.microsoft.com/office/drawing/2014/main" id="{87F45647-12D0-4481-A60E-4B666A84249A}"/>
              </a:ext>
            </a:extLst>
          </p:cNvPr>
          <p:cNvSpPr/>
          <p:nvPr/>
        </p:nvSpPr>
        <p:spPr bwMode="auto">
          <a:xfrm>
            <a:off x="4960549" y="1752908"/>
            <a:ext cx="2255661" cy="479138"/>
          </a:xfrm>
          <a:prstGeom prst="roundRect">
            <a:avLst>
              <a:gd name="adj" fmla="val 4209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Governance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Visibility and Policy</a:t>
            </a:r>
          </a:p>
        </p:txBody>
      </p:sp>
      <p:cxnSp>
        <p:nvCxnSpPr>
          <p:cNvPr id="68" name="Connector: Elbow 173">
            <a:extLst>
              <a:ext uri="{FF2B5EF4-FFF2-40B4-BE49-F238E27FC236}">
                <a16:creationId xmlns:a16="http://schemas.microsoft.com/office/drawing/2014/main" id="{4D39E3F1-D6EB-4111-8900-41F5EFD8F202}"/>
              </a:ext>
            </a:extLst>
          </p:cNvPr>
          <p:cNvCxnSpPr>
            <a:cxnSpLocks/>
          </p:cNvCxnSpPr>
          <p:nvPr/>
        </p:nvCxnSpPr>
        <p:spPr>
          <a:xfrm>
            <a:off x="3939676" y="3643239"/>
            <a:ext cx="4017128" cy="1370978"/>
          </a:xfrm>
          <a:prstGeom prst="bentConnector3">
            <a:avLst>
              <a:gd name="adj1" fmla="val 9099"/>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9" name="Connector: Elbow 175">
            <a:extLst>
              <a:ext uri="{FF2B5EF4-FFF2-40B4-BE49-F238E27FC236}">
                <a16:creationId xmlns:a16="http://schemas.microsoft.com/office/drawing/2014/main" id="{B50B1C5C-E972-485F-B320-E07508A226CB}"/>
              </a:ext>
            </a:extLst>
          </p:cNvPr>
          <p:cNvCxnSpPr>
            <a:cxnSpLocks/>
          </p:cNvCxnSpPr>
          <p:nvPr/>
        </p:nvCxnSpPr>
        <p:spPr>
          <a:xfrm>
            <a:off x="7025383" y="5464942"/>
            <a:ext cx="898779" cy="0"/>
          </a:xfrm>
          <a:prstGeom prst="straightConnector1">
            <a:avLst/>
          </a:prstGeom>
          <a:ln w="19050">
            <a:solidFill>
              <a:schemeClr val="accent2"/>
            </a:solidFill>
            <a:prstDash val="sysDot"/>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37B9166-470D-4D43-8F70-89FC54DF63AE}"/>
              </a:ext>
            </a:extLst>
          </p:cNvPr>
          <p:cNvGrpSpPr/>
          <p:nvPr/>
        </p:nvGrpSpPr>
        <p:grpSpPr>
          <a:xfrm>
            <a:off x="6826896" y="3764956"/>
            <a:ext cx="1129908" cy="375431"/>
            <a:chOff x="6826896" y="3708241"/>
            <a:chExt cx="1129908" cy="375431"/>
          </a:xfrm>
        </p:grpSpPr>
        <p:grpSp>
          <p:nvGrpSpPr>
            <p:cNvPr id="71" name="Group 241">
              <a:extLst>
                <a:ext uri="{FF2B5EF4-FFF2-40B4-BE49-F238E27FC236}">
                  <a16:creationId xmlns:a16="http://schemas.microsoft.com/office/drawing/2014/main" id="{782D4BAF-3ACC-4520-8575-2A37E8F09A0C}"/>
                </a:ext>
              </a:extLst>
            </p:cNvPr>
            <p:cNvGrpSpPr/>
            <p:nvPr/>
          </p:nvGrpSpPr>
          <p:grpSpPr>
            <a:xfrm>
              <a:off x="6826896" y="3708241"/>
              <a:ext cx="1027599" cy="375431"/>
              <a:chOff x="4826802" y="3117378"/>
              <a:chExt cx="1027599" cy="375431"/>
            </a:xfrm>
          </p:grpSpPr>
          <p:sp>
            <p:nvSpPr>
              <p:cNvPr id="73" name="Rectangle 72">
                <a:extLst>
                  <a:ext uri="{FF2B5EF4-FFF2-40B4-BE49-F238E27FC236}">
                    <a16:creationId xmlns:a16="http://schemas.microsoft.com/office/drawing/2014/main" id="{F39B3697-7C7A-481D-B7AA-018D572EA9A4}"/>
                  </a:ext>
                </a:extLst>
              </p:cNvPr>
              <p:cNvSpPr/>
              <p:nvPr/>
            </p:nvSpPr>
            <p:spPr>
              <a:xfrm>
                <a:off x="4826802" y="3117378"/>
                <a:ext cx="867611" cy="375431"/>
              </a:xfrm>
              <a:prstGeom prst="rect">
                <a:avLst/>
              </a:prstGeom>
              <a:solidFill>
                <a:schemeClr val="accent2"/>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74" name="Rectangle 73">
                <a:extLst>
                  <a:ext uri="{FF2B5EF4-FFF2-40B4-BE49-F238E27FC236}">
                    <a16:creationId xmlns:a16="http://schemas.microsoft.com/office/drawing/2014/main" id="{E970860D-290D-4B9D-951D-9626C15EB381}"/>
                  </a:ext>
                </a:extLst>
              </p:cNvPr>
              <p:cNvSpPr/>
              <p:nvPr/>
            </p:nvSpPr>
            <p:spPr>
              <a:xfrm>
                <a:off x="5094957" y="3145519"/>
                <a:ext cx="759444" cy="3077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72" name="Straight Connector 71">
              <a:extLst>
                <a:ext uri="{FF2B5EF4-FFF2-40B4-BE49-F238E27FC236}">
                  <a16:creationId xmlns:a16="http://schemas.microsoft.com/office/drawing/2014/main" id="{2FC74915-8307-7248-A79E-5E05682C75B6}"/>
                </a:ext>
              </a:extLst>
            </p:cNvPr>
            <p:cNvCxnSpPr>
              <a:cxnSpLocks/>
            </p:cNvCxnSpPr>
            <p:nvPr/>
          </p:nvCxnSpPr>
          <p:spPr>
            <a:xfrm>
              <a:off x="7733120" y="3895957"/>
              <a:ext cx="223684" cy="0"/>
            </a:xfrm>
            <a:prstGeom prst="line">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75" name="Graphic 137" descr="Shield with solid fill">
            <a:extLst>
              <a:ext uri="{FF2B5EF4-FFF2-40B4-BE49-F238E27FC236}">
                <a16:creationId xmlns:a16="http://schemas.microsoft.com/office/drawing/2014/main" id="{C9406E10-749F-604C-8917-28552E7138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65912" y="5699568"/>
            <a:ext cx="640080" cy="640080"/>
          </a:xfrm>
          <a:prstGeom prst="rect">
            <a:avLst/>
          </a:prstGeom>
        </p:spPr>
      </p:pic>
      <p:sp>
        <p:nvSpPr>
          <p:cNvPr id="77" name="Rectangle 76">
            <a:extLst>
              <a:ext uri="{FF2B5EF4-FFF2-40B4-BE49-F238E27FC236}">
                <a16:creationId xmlns:a16="http://schemas.microsoft.com/office/drawing/2014/main" id="{BDC388AB-C35B-4D6F-9ABF-9D3479255FD4}"/>
              </a:ext>
            </a:extLst>
          </p:cNvPr>
          <p:cNvSpPr/>
          <p:nvPr/>
        </p:nvSpPr>
        <p:spPr>
          <a:xfrm>
            <a:off x="8522108" y="3053944"/>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grpSp>
        <p:nvGrpSpPr>
          <p:cNvPr id="78" name="Group 89">
            <a:extLst>
              <a:ext uri="{FF2B5EF4-FFF2-40B4-BE49-F238E27FC236}">
                <a16:creationId xmlns:a16="http://schemas.microsoft.com/office/drawing/2014/main" id="{1892A9D9-EB48-4E2F-984B-D20797727D99}"/>
              </a:ext>
            </a:extLst>
          </p:cNvPr>
          <p:cNvGrpSpPr>
            <a:grpSpLocks noChangeAspect="1"/>
          </p:cNvGrpSpPr>
          <p:nvPr/>
        </p:nvGrpSpPr>
        <p:grpSpPr bwMode="auto">
          <a:xfrm rot="16200000">
            <a:off x="9098059" y="3434280"/>
            <a:ext cx="196548" cy="240992"/>
            <a:chOff x="5039" y="1460"/>
            <a:chExt cx="199" cy="244"/>
          </a:xfrm>
          <a:solidFill>
            <a:schemeClr val="accent6"/>
          </a:solidFill>
        </p:grpSpPr>
        <p:sp>
          <p:nvSpPr>
            <p:cNvPr id="87" name="Freeform 90">
              <a:extLst>
                <a:ext uri="{FF2B5EF4-FFF2-40B4-BE49-F238E27FC236}">
                  <a16:creationId xmlns:a16="http://schemas.microsoft.com/office/drawing/2014/main" id="{612E9A6E-5B65-4696-ABA6-FD98D2E2B72C}"/>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88" name="Freeform 91">
              <a:extLst>
                <a:ext uri="{FF2B5EF4-FFF2-40B4-BE49-F238E27FC236}">
                  <a16:creationId xmlns:a16="http://schemas.microsoft.com/office/drawing/2014/main" id="{4F09AE0B-DD83-4BD0-8DA0-6E2CA59479DB}"/>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79" name="Group 13">
            <a:extLst>
              <a:ext uri="{FF2B5EF4-FFF2-40B4-BE49-F238E27FC236}">
                <a16:creationId xmlns:a16="http://schemas.microsoft.com/office/drawing/2014/main" id="{6B7C88BB-94E8-4072-A18E-6F3171E68228}"/>
              </a:ext>
            </a:extLst>
          </p:cNvPr>
          <p:cNvGrpSpPr/>
          <p:nvPr/>
        </p:nvGrpSpPr>
        <p:grpSpPr>
          <a:xfrm>
            <a:off x="9507868" y="3447552"/>
            <a:ext cx="291373" cy="237636"/>
            <a:chOff x="10594297" y="3126733"/>
            <a:chExt cx="291373" cy="237636"/>
          </a:xfrm>
        </p:grpSpPr>
        <p:grpSp>
          <p:nvGrpSpPr>
            <p:cNvPr id="83" name="Group 82">
              <a:extLst>
                <a:ext uri="{FF2B5EF4-FFF2-40B4-BE49-F238E27FC236}">
                  <a16:creationId xmlns:a16="http://schemas.microsoft.com/office/drawing/2014/main" id="{4523AC56-D284-4AC4-8879-4B44230347D7}"/>
                </a:ext>
              </a:extLst>
            </p:cNvPr>
            <p:cNvGrpSpPr>
              <a:grpSpLocks noChangeAspect="1"/>
            </p:cNvGrpSpPr>
            <p:nvPr/>
          </p:nvGrpSpPr>
          <p:grpSpPr bwMode="auto">
            <a:xfrm rot="16200000">
              <a:off x="10621166" y="3099864"/>
              <a:ext cx="237636" cy="291373"/>
              <a:chOff x="5039" y="1460"/>
              <a:chExt cx="199" cy="244"/>
            </a:xfrm>
            <a:solidFill>
              <a:schemeClr val="accent6"/>
            </a:solidFill>
          </p:grpSpPr>
          <p:sp>
            <p:nvSpPr>
              <p:cNvPr id="85" name="Freeform 90">
                <a:extLst>
                  <a:ext uri="{FF2B5EF4-FFF2-40B4-BE49-F238E27FC236}">
                    <a16:creationId xmlns:a16="http://schemas.microsoft.com/office/drawing/2014/main" id="{7F831602-6D60-4732-8E38-2ED2021C74D2}"/>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86" name="Freeform 91">
                <a:extLst>
                  <a:ext uri="{FF2B5EF4-FFF2-40B4-BE49-F238E27FC236}">
                    <a16:creationId xmlns:a16="http://schemas.microsoft.com/office/drawing/2014/main" id="{2B5C3C47-8B85-46CD-8AC2-E0528000A1A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Arial" pitchFamily="34" charset="0"/>
                  <a:ea typeface="+mn-ea"/>
                  <a:cs typeface="Arial" pitchFamily="34" charset="0"/>
                </a:endParaRPr>
              </a:p>
            </p:txBody>
          </p:sp>
        </p:grpSp>
        <p:pic>
          <p:nvPicPr>
            <p:cNvPr id="84" name="Graphic 122">
              <a:extLst>
                <a:ext uri="{FF2B5EF4-FFF2-40B4-BE49-F238E27FC236}">
                  <a16:creationId xmlns:a16="http://schemas.microsoft.com/office/drawing/2014/main" id="{68AF685B-0F29-435A-8EB1-061BB26232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60092" y="3214540"/>
              <a:ext cx="159777" cy="118478"/>
            </a:xfrm>
            <a:prstGeom prst="rect">
              <a:avLst/>
            </a:prstGeom>
          </p:spPr>
        </p:pic>
      </p:grpSp>
      <p:pic>
        <p:nvPicPr>
          <p:cNvPr id="80" name="Graphic 234" descr="Database">
            <a:extLst>
              <a:ext uri="{FF2B5EF4-FFF2-40B4-BE49-F238E27FC236}">
                <a16:creationId xmlns:a16="http://schemas.microsoft.com/office/drawing/2014/main" id="{0B94AD1E-2D2B-42CB-B775-5AD129E3342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7875" y="3290450"/>
            <a:ext cx="565015" cy="565015"/>
          </a:xfrm>
          <a:prstGeom prst="rect">
            <a:avLst/>
          </a:prstGeom>
        </p:spPr>
      </p:pic>
      <p:pic>
        <p:nvPicPr>
          <p:cNvPr id="81" name="Graphic 91">
            <a:extLst>
              <a:ext uri="{FF2B5EF4-FFF2-40B4-BE49-F238E27FC236}">
                <a16:creationId xmlns:a16="http://schemas.microsoft.com/office/drawing/2014/main" id="{A96F22E0-3736-4704-8052-B79F7796A66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68416" y="3453310"/>
            <a:ext cx="243033" cy="211333"/>
          </a:xfrm>
          <a:prstGeom prst="rect">
            <a:avLst/>
          </a:prstGeom>
        </p:spPr>
      </p:pic>
      <p:sp>
        <p:nvSpPr>
          <p:cNvPr id="82" name="Rectangle 81">
            <a:extLst>
              <a:ext uri="{FF2B5EF4-FFF2-40B4-BE49-F238E27FC236}">
                <a16:creationId xmlns:a16="http://schemas.microsoft.com/office/drawing/2014/main" id="{65491178-2513-B249-B61A-10D14453A448}"/>
              </a:ext>
            </a:extLst>
          </p:cNvPr>
          <p:cNvSpPr/>
          <p:nvPr/>
        </p:nvSpPr>
        <p:spPr>
          <a:xfrm>
            <a:off x="8914566" y="3025203"/>
            <a:ext cx="131959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Data/Information</a:t>
            </a:r>
          </a:p>
        </p:txBody>
      </p:sp>
      <p:grpSp>
        <p:nvGrpSpPr>
          <p:cNvPr id="158" name="Group 157">
            <a:extLst>
              <a:ext uri="{FF2B5EF4-FFF2-40B4-BE49-F238E27FC236}">
                <a16:creationId xmlns:a16="http://schemas.microsoft.com/office/drawing/2014/main" id="{D78BCEAC-90C2-428E-AC16-3E3B27EA4C8C}"/>
              </a:ext>
            </a:extLst>
          </p:cNvPr>
          <p:cNvGrpSpPr/>
          <p:nvPr/>
        </p:nvGrpSpPr>
        <p:grpSpPr>
          <a:xfrm>
            <a:off x="8528927" y="3976673"/>
            <a:ext cx="2011680" cy="801169"/>
            <a:chOff x="8528927" y="3976673"/>
            <a:chExt cx="2011680" cy="801169"/>
          </a:xfrm>
        </p:grpSpPr>
        <p:sp>
          <p:nvSpPr>
            <p:cNvPr id="90" name="Rectangle 89">
              <a:extLst>
                <a:ext uri="{FF2B5EF4-FFF2-40B4-BE49-F238E27FC236}">
                  <a16:creationId xmlns:a16="http://schemas.microsoft.com/office/drawing/2014/main" id="{418ACEC2-C96E-4748-A261-934079B35671}"/>
                </a:ext>
              </a:extLst>
            </p:cNvPr>
            <p:cNvSpPr/>
            <p:nvPr/>
          </p:nvSpPr>
          <p:spPr>
            <a:xfrm>
              <a:off x="8528927" y="4000602"/>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91" name="TextBox 90">
              <a:extLst>
                <a:ext uri="{FF2B5EF4-FFF2-40B4-BE49-F238E27FC236}">
                  <a16:creationId xmlns:a16="http://schemas.microsoft.com/office/drawing/2014/main" id="{FB76D91A-B415-4619-A1F4-A80CD71B1D7A}"/>
                </a:ext>
              </a:extLst>
            </p:cNvPr>
            <p:cNvSpPr txBox="1"/>
            <p:nvPr/>
          </p:nvSpPr>
          <p:spPr>
            <a:xfrm>
              <a:off x="8787458" y="3976673"/>
              <a:ext cx="15901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Apps &amp; Systems</a:t>
              </a:r>
            </a:p>
          </p:txBody>
        </p:sp>
      </p:grpSp>
      <p:pic>
        <p:nvPicPr>
          <p:cNvPr id="92" name="Graphic 228" descr="Flowchart">
            <a:extLst>
              <a:ext uri="{FF2B5EF4-FFF2-40B4-BE49-F238E27FC236}">
                <a16:creationId xmlns:a16="http://schemas.microsoft.com/office/drawing/2014/main" id="{83318D1C-B321-4AA6-AEC4-A33C5368DA5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71948" y="4201831"/>
            <a:ext cx="616869" cy="616869"/>
          </a:xfrm>
          <a:prstGeom prst="rect">
            <a:avLst/>
          </a:prstGeom>
        </p:spPr>
      </p:pic>
      <p:grpSp>
        <p:nvGrpSpPr>
          <p:cNvPr id="93" name="Group 4">
            <a:extLst>
              <a:ext uri="{FF2B5EF4-FFF2-40B4-BE49-F238E27FC236}">
                <a16:creationId xmlns:a16="http://schemas.microsoft.com/office/drawing/2014/main" id="{5D77389F-DB68-4DF9-A94E-DB9BF8AA3C77}"/>
              </a:ext>
            </a:extLst>
          </p:cNvPr>
          <p:cNvGrpSpPr>
            <a:grpSpLocks noChangeAspect="1"/>
          </p:cNvGrpSpPr>
          <p:nvPr/>
        </p:nvGrpSpPr>
        <p:grpSpPr bwMode="auto">
          <a:xfrm>
            <a:off x="8680572" y="4371792"/>
            <a:ext cx="359393" cy="281556"/>
            <a:chOff x="8417" y="3367"/>
            <a:chExt cx="374" cy="293"/>
          </a:xfrm>
        </p:grpSpPr>
        <p:sp>
          <p:nvSpPr>
            <p:cNvPr id="94" name="AutoShape 3">
              <a:extLst>
                <a:ext uri="{FF2B5EF4-FFF2-40B4-BE49-F238E27FC236}">
                  <a16:creationId xmlns:a16="http://schemas.microsoft.com/office/drawing/2014/main" id="{5DA61A05-0B9A-4155-B8D7-A79AD93452CA}"/>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5" name="Rectangle 5">
              <a:extLst>
                <a:ext uri="{FF2B5EF4-FFF2-40B4-BE49-F238E27FC236}">
                  <a16:creationId xmlns:a16="http://schemas.microsoft.com/office/drawing/2014/main" id="{46B397C2-72AA-4E16-A363-6665F571B027}"/>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6" name="Rectangle 6">
              <a:extLst>
                <a:ext uri="{FF2B5EF4-FFF2-40B4-BE49-F238E27FC236}">
                  <a16:creationId xmlns:a16="http://schemas.microsoft.com/office/drawing/2014/main" id="{E2C2C169-AD2C-4D92-B006-0582E81678C4}"/>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7" name="Oval 7">
              <a:extLst>
                <a:ext uri="{FF2B5EF4-FFF2-40B4-BE49-F238E27FC236}">
                  <a16:creationId xmlns:a16="http://schemas.microsoft.com/office/drawing/2014/main" id="{B62363A6-AAD6-4EB0-ABF7-C28D08F29C71}"/>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8" name="Oval 8">
              <a:extLst>
                <a:ext uri="{FF2B5EF4-FFF2-40B4-BE49-F238E27FC236}">
                  <a16:creationId xmlns:a16="http://schemas.microsoft.com/office/drawing/2014/main" id="{F9ECAF59-000E-4758-89D0-2176A92CB3B1}"/>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99" name="Oval 9">
              <a:extLst>
                <a:ext uri="{FF2B5EF4-FFF2-40B4-BE49-F238E27FC236}">
                  <a16:creationId xmlns:a16="http://schemas.microsoft.com/office/drawing/2014/main" id="{BD509F0A-BBE8-462F-AE83-B6CE9C7FAA86}"/>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0" name="Rectangle 10">
              <a:extLst>
                <a:ext uri="{FF2B5EF4-FFF2-40B4-BE49-F238E27FC236}">
                  <a16:creationId xmlns:a16="http://schemas.microsoft.com/office/drawing/2014/main" id="{D0A0050C-0813-4C89-8036-1F350AA76335}"/>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1" name="Rectangle 11">
              <a:extLst>
                <a:ext uri="{FF2B5EF4-FFF2-40B4-BE49-F238E27FC236}">
                  <a16:creationId xmlns:a16="http://schemas.microsoft.com/office/drawing/2014/main" id="{0F6CA3F6-4DCF-4CA7-BD59-5D60806EBF5D}"/>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2" name="Rectangle 12">
              <a:extLst>
                <a:ext uri="{FF2B5EF4-FFF2-40B4-BE49-F238E27FC236}">
                  <a16:creationId xmlns:a16="http://schemas.microsoft.com/office/drawing/2014/main" id="{34707E74-B1AC-44EA-A707-4ACAF2334615}"/>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3" name="Rectangle 13">
              <a:extLst>
                <a:ext uri="{FF2B5EF4-FFF2-40B4-BE49-F238E27FC236}">
                  <a16:creationId xmlns:a16="http://schemas.microsoft.com/office/drawing/2014/main" id="{BB0B6F4A-C987-4EC0-BCB9-52D0EBDE917F}"/>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4" name="Rectangle 103">
              <a:extLst>
                <a:ext uri="{FF2B5EF4-FFF2-40B4-BE49-F238E27FC236}">
                  <a16:creationId xmlns:a16="http://schemas.microsoft.com/office/drawing/2014/main" id="{CFED62EE-0B58-4E00-BA59-15BD77C69F3C}"/>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105" name="Rectangle 104">
              <a:extLst>
                <a:ext uri="{FF2B5EF4-FFF2-40B4-BE49-F238E27FC236}">
                  <a16:creationId xmlns:a16="http://schemas.microsoft.com/office/drawing/2014/main" id="{C87B5D4F-0321-4583-A086-2A639F3A3E60}"/>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grpSp>
        <p:nvGrpSpPr>
          <p:cNvPr id="159" name="Group 158">
            <a:extLst>
              <a:ext uri="{FF2B5EF4-FFF2-40B4-BE49-F238E27FC236}">
                <a16:creationId xmlns:a16="http://schemas.microsoft.com/office/drawing/2014/main" id="{4CC2982A-D93D-477A-BE29-58FDF145E8C3}"/>
              </a:ext>
            </a:extLst>
          </p:cNvPr>
          <p:cNvGrpSpPr/>
          <p:nvPr/>
        </p:nvGrpSpPr>
        <p:grpSpPr>
          <a:xfrm>
            <a:off x="8542123" y="4936480"/>
            <a:ext cx="2011680" cy="798417"/>
            <a:chOff x="8542123" y="4936480"/>
            <a:chExt cx="2011680" cy="798417"/>
          </a:xfrm>
        </p:grpSpPr>
        <p:sp>
          <p:nvSpPr>
            <p:cNvPr id="107" name="Rectangle 106">
              <a:extLst>
                <a:ext uri="{FF2B5EF4-FFF2-40B4-BE49-F238E27FC236}">
                  <a16:creationId xmlns:a16="http://schemas.microsoft.com/office/drawing/2014/main" id="{4A361D20-CEBA-3E41-AE64-4A4D4508C6E3}"/>
                </a:ext>
              </a:extLst>
            </p:cNvPr>
            <p:cNvSpPr/>
            <p:nvPr/>
          </p:nvSpPr>
          <p:spPr>
            <a:xfrm>
              <a:off x="8542123" y="4957657"/>
              <a:ext cx="2011680" cy="777240"/>
            </a:xfrm>
            <a:prstGeom prst="rect">
              <a:avLst/>
            </a:prstGeom>
            <a:solidFill>
              <a:schemeClr val="bg1"/>
            </a:solidFill>
            <a:ln w="12700">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109" name="Rectangle 108">
              <a:extLst>
                <a:ext uri="{FF2B5EF4-FFF2-40B4-BE49-F238E27FC236}">
                  <a16:creationId xmlns:a16="http://schemas.microsoft.com/office/drawing/2014/main" id="{E83617D0-7ACA-3947-BB49-2797C6CE33AB}"/>
                </a:ext>
              </a:extLst>
            </p:cNvPr>
            <p:cNvSpPr/>
            <p:nvPr/>
          </p:nvSpPr>
          <p:spPr>
            <a:xfrm>
              <a:off x="9031586" y="4936480"/>
              <a:ext cx="122501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Secured Zones</a:t>
              </a:r>
            </a:p>
          </p:txBody>
        </p:sp>
      </p:grpSp>
      <p:pic>
        <p:nvPicPr>
          <p:cNvPr id="2" name="Picture 1">
            <a:extLst>
              <a:ext uri="{FF2B5EF4-FFF2-40B4-BE49-F238E27FC236}">
                <a16:creationId xmlns:a16="http://schemas.microsoft.com/office/drawing/2014/main" id="{A28A58BA-9001-490F-AF33-FE7F81004B78}"/>
              </a:ext>
            </a:extLst>
          </p:cNvPr>
          <p:cNvPicPr>
            <a:picLocks noChangeAspect="1"/>
          </p:cNvPicPr>
          <p:nvPr/>
        </p:nvPicPr>
        <p:blipFill>
          <a:blip r:embed="rId23"/>
          <a:stretch>
            <a:fillRect/>
          </a:stretch>
        </p:blipFill>
        <p:spPr>
          <a:xfrm>
            <a:off x="11152550" y="68259"/>
            <a:ext cx="985729" cy="560438"/>
          </a:xfrm>
          <a:prstGeom prst="rect">
            <a:avLst/>
          </a:prstGeom>
        </p:spPr>
      </p:pic>
      <p:sp>
        <p:nvSpPr>
          <p:cNvPr id="124" name="Rectangle 123">
            <a:extLst>
              <a:ext uri="{FF2B5EF4-FFF2-40B4-BE49-F238E27FC236}">
                <a16:creationId xmlns:a16="http://schemas.microsoft.com/office/drawing/2014/main" id="{3641CB7B-C0B1-45DD-A6AC-9F196B73CACC}"/>
              </a:ext>
            </a:extLst>
          </p:cNvPr>
          <p:cNvSpPr/>
          <p:nvPr/>
        </p:nvSpPr>
        <p:spPr>
          <a:xfrm>
            <a:off x="2778186" y="2756609"/>
            <a:ext cx="1799822" cy="36832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b"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300" i="0" u="none" strike="noStrike" kern="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Security Policy Enforcement </a:t>
            </a:r>
          </a:p>
        </p:txBody>
      </p:sp>
      <p:sp>
        <p:nvSpPr>
          <p:cNvPr id="125" name="Rectangle 124">
            <a:extLst>
              <a:ext uri="{FF2B5EF4-FFF2-40B4-BE49-F238E27FC236}">
                <a16:creationId xmlns:a16="http://schemas.microsoft.com/office/drawing/2014/main" id="{4968C769-0F22-4409-A043-1A26C20C989D}"/>
              </a:ext>
            </a:extLst>
          </p:cNvPr>
          <p:cNvSpPr/>
          <p:nvPr/>
        </p:nvSpPr>
        <p:spPr>
          <a:xfrm>
            <a:off x="2010905" y="2084305"/>
            <a:ext cx="3488006" cy="523220"/>
          </a:xfrm>
          <a:prstGeom prst="rect">
            <a:avLst/>
          </a:prstGeom>
        </p:spPr>
        <p:txBody>
          <a:bodyPr wrap="none">
            <a:spAutoFit/>
          </a:bodyPr>
          <a:lstStyle/>
          <a:p>
            <a:pPr lvl="0" algn="ctr" defTabSz="914367">
              <a:defRPr/>
            </a:pPr>
            <a:r>
              <a:rPr lang="en-US" sz="1600" b="1">
                <a:gradFill>
                  <a:gsLst>
                    <a:gs pos="2917">
                      <a:srgbClr val="0078D4"/>
                    </a:gs>
                    <a:gs pos="100000">
                      <a:srgbClr val="0078D4"/>
                    </a:gs>
                  </a:gsLst>
                  <a:lin ang="5400000" scaled="0"/>
                </a:gradFill>
                <a:latin typeface="Arial" pitchFamily="34" charset="0"/>
                <a:cs typeface="Arial" pitchFamily="34" charset="0"/>
              </a:rPr>
              <a:t>Access Control </a:t>
            </a:r>
          </a:p>
          <a:p>
            <a:pPr lvl="0" algn="ctr" defTabSz="914367">
              <a:defRPr/>
            </a:pPr>
            <a:r>
              <a:rPr lang="en-US" sz="1200">
                <a:gradFill>
                  <a:gsLst>
                    <a:gs pos="2917">
                      <a:srgbClr val="0078D4"/>
                    </a:gs>
                    <a:gs pos="100000">
                      <a:srgbClr val="0078D4"/>
                    </a:gs>
                  </a:gsLst>
                  <a:lin ang="5400000" scaled="0"/>
                </a:gradFill>
                <a:latin typeface="Arial" pitchFamily="34" charset="0"/>
                <a:cs typeface="Arial" pitchFamily="34" charset="0"/>
              </a:rPr>
              <a:t>Identity and Network - Multi-factor Authentication</a:t>
            </a:r>
          </a:p>
        </p:txBody>
      </p:sp>
      <p:cxnSp>
        <p:nvCxnSpPr>
          <p:cNvPr id="126" name="Connector: Elbow 125">
            <a:extLst>
              <a:ext uri="{FF2B5EF4-FFF2-40B4-BE49-F238E27FC236}">
                <a16:creationId xmlns:a16="http://schemas.microsoft.com/office/drawing/2014/main" id="{52A2AF71-43C2-4A3D-9405-FDAC34673A0E}"/>
              </a:ext>
            </a:extLst>
          </p:cNvPr>
          <p:cNvCxnSpPr>
            <a:cxnSpLocks/>
          </p:cNvCxnSpPr>
          <p:nvPr/>
        </p:nvCxnSpPr>
        <p:spPr>
          <a:xfrm>
            <a:off x="2126598" y="3058760"/>
            <a:ext cx="1062069" cy="226681"/>
          </a:xfrm>
          <a:prstGeom prst="bentConnector3">
            <a:avLst>
              <a:gd name="adj1" fmla="val 49283"/>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085CD905-5107-4677-9D63-48E7D89CAECC}"/>
              </a:ext>
            </a:extLst>
          </p:cNvPr>
          <p:cNvCxnSpPr>
            <a:cxnSpLocks/>
            <a:stCxn id="63" idx="3"/>
          </p:cNvCxnSpPr>
          <p:nvPr/>
        </p:nvCxnSpPr>
        <p:spPr>
          <a:xfrm flipV="1">
            <a:off x="2130613" y="3383101"/>
            <a:ext cx="970407" cy="260138"/>
          </a:xfrm>
          <a:prstGeom prst="bentConnector3">
            <a:avLst>
              <a:gd name="adj1" fmla="val 50000"/>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A2ACC29-6799-4EE5-A115-20FCAEE95FBF}"/>
              </a:ext>
            </a:extLst>
          </p:cNvPr>
          <p:cNvGrpSpPr/>
          <p:nvPr/>
        </p:nvGrpSpPr>
        <p:grpSpPr>
          <a:xfrm>
            <a:off x="3117733" y="2992053"/>
            <a:ext cx="1134558" cy="760844"/>
            <a:chOff x="4603038" y="2460876"/>
            <a:chExt cx="874087" cy="586170"/>
          </a:xfrm>
        </p:grpSpPr>
        <p:sp>
          <p:nvSpPr>
            <p:cNvPr id="129" name="Flowchart: Decision 128">
              <a:extLst>
                <a:ext uri="{FF2B5EF4-FFF2-40B4-BE49-F238E27FC236}">
                  <a16:creationId xmlns:a16="http://schemas.microsoft.com/office/drawing/2014/main" id="{1D3E9499-49E0-42E8-AE0A-EBB26446A8F3}"/>
                </a:ext>
              </a:extLst>
            </p:cNvPr>
            <p:cNvSpPr/>
            <p:nvPr/>
          </p:nvSpPr>
          <p:spPr bwMode="auto">
            <a:xfrm>
              <a:off x="4603038" y="2460876"/>
              <a:ext cx="874087" cy="586170"/>
            </a:xfrm>
            <a:prstGeom prst="flowChartDecision">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05ED2A9A-393E-4462-AA19-2A863EFA9B76}"/>
                </a:ext>
              </a:extLst>
            </p:cNvPr>
            <p:cNvSpPr/>
            <p:nvPr/>
          </p:nvSpPr>
          <p:spPr bwMode="auto">
            <a:xfrm>
              <a:off x="4945912" y="2732988"/>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8D53DAD3-E91F-4D6E-92E7-415FE96B83A5}"/>
                </a:ext>
              </a:extLst>
            </p:cNvPr>
            <p:cNvGrpSpPr/>
            <p:nvPr/>
          </p:nvGrpSpPr>
          <p:grpSpPr>
            <a:xfrm>
              <a:off x="4945912" y="2654084"/>
              <a:ext cx="246315" cy="202204"/>
              <a:chOff x="4919039" y="2627071"/>
              <a:chExt cx="318420" cy="202204"/>
            </a:xfrm>
          </p:grpSpPr>
          <p:sp>
            <p:nvSpPr>
              <p:cNvPr id="135" name="Rectangle 134">
                <a:extLst>
                  <a:ext uri="{FF2B5EF4-FFF2-40B4-BE49-F238E27FC236}">
                    <a16:creationId xmlns:a16="http://schemas.microsoft.com/office/drawing/2014/main" id="{4837E59A-E04A-4836-ACE6-9EB0F161B0E3}"/>
                  </a:ext>
                </a:extLst>
              </p:cNvPr>
              <p:cNvSpPr/>
              <p:nvPr/>
            </p:nvSpPr>
            <p:spPr bwMode="auto">
              <a:xfrm>
                <a:off x="4919044" y="2627071"/>
                <a:ext cx="290365" cy="45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6F8DF426-902F-4777-A32C-7FACD3C4806E}"/>
                  </a:ext>
                </a:extLst>
              </p:cNvPr>
              <p:cNvSpPr/>
              <p:nvPr/>
            </p:nvSpPr>
            <p:spPr bwMode="auto">
              <a:xfrm>
                <a:off x="4919039" y="2783557"/>
                <a:ext cx="318420" cy="45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2" name="Oval 131">
              <a:extLst>
                <a:ext uri="{FF2B5EF4-FFF2-40B4-BE49-F238E27FC236}">
                  <a16:creationId xmlns:a16="http://schemas.microsoft.com/office/drawing/2014/main" id="{7CBEC255-D231-43D2-BD5A-554064C49FDA}"/>
                </a:ext>
              </a:extLst>
            </p:cNvPr>
            <p:cNvSpPr/>
            <p:nvPr/>
          </p:nvSpPr>
          <p:spPr bwMode="auto">
            <a:xfrm>
              <a:off x="4867499" y="2654596"/>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A6FC45E6-9B70-4E96-82CC-92669367FC16}"/>
                </a:ext>
              </a:extLst>
            </p:cNvPr>
            <p:cNvSpPr/>
            <p:nvPr/>
          </p:nvSpPr>
          <p:spPr bwMode="auto">
            <a:xfrm>
              <a:off x="4869577" y="2815015"/>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C8A492A8-B5E0-4416-A6D7-4388673A204E}"/>
                </a:ext>
              </a:extLst>
            </p:cNvPr>
            <p:cNvSpPr/>
            <p:nvPr/>
          </p:nvSpPr>
          <p:spPr bwMode="auto">
            <a:xfrm>
              <a:off x="4869577" y="2731876"/>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Connector: Elbow 136">
            <a:extLst>
              <a:ext uri="{FF2B5EF4-FFF2-40B4-BE49-F238E27FC236}">
                <a16:creationId xmlns:a16="http://schemas.microsoft.com/office/drawing/2014/main" id="{31B471FC-1CE9-486F-A38F-394E1EE94D3B}"/>
              </a:ext>
            </a:extLst>
          </p:cNvPr>
          <p:cNvCxnSpPr>
            <a:cxnSpLocks/>
          </p:cNvCxnSpPr>
          <p:nvPr/>
        </p:nvCxnSpPr>
        <p:spPr>
          <a:xfrm flipV="1">
            <a:off x="2081862" y="3468769"/>
            <a:ext cx="1094226" cy="792724"/>
          </a:xfrm>
          <a:prstGeom prst="bentConnector3">
            <a:avLst>
              <a:gd name="adj1" fmla="val 54352"/>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F8D6370-76EF-43CE-999C-CD145A54EBBB}"/>
              </a:ext>
            </a:extLst>
          </p:cNvPr>
          <p:cNvCxnSpPr>
            <a:cxnSpLocks/>
          </p:cNvCxnSpPr>
          <p:nvPr/>
        </p:nvCxnSpPr>
        <p:spPr>
          <a:xfrm flipV="1">
            <a:off x="3685510" y="3772729"/>
            <a:ext cx="0" cy="764346"/>
          </a:xfrm>
          <a:prstGeom prst="straightConnector1">
            <a:avLst/>
          </a:prstGeom>
          <a:ln w="19050">
            <a:solidFill>
              <a:schemeClr val="accent2"/>
            </a:solidFill>
            <a:prstDash val="sysDot"/>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9884221B-2817-4DC4-8E50-CBEF578AA293}"/>
              </a:ext>
            </a:extLst>
          </p:cNvPr>
          <p:cNvGrpSpPr>
            <a:grpSpLocks noChangeAspect="1"/>
          </p:cNvGrpSpPr>
          <p:nvPr/>
        </p:nvGrpSpPr>
        <p:grpSpPr bwMode="auto">
          <a:xfrm>
            <a:off x="3371291" y="4554912"/>
            <a:ext cx="640588" cy="640584"/>
            <a:chOff x="380" y="3325"/>
            <a:chExt cx="286" cy="286"/>
          </a:xfrm>
          <a:solidFill>
            <a:schemeClr val="accent2"/>
          </a:solidFill>
        </p:grpSpPr>
        <p:sp>
          <p:nvSpPr>
            <p:cNvPr id="144" name="Freeform 5">
              <a:extLst>
                <a:ext uri="{FF2B5EF4-FFF2-40B4-BE49-F238E27FC236}">
                  <a16:creationId xmlns:a16="http://schemas.microsoft.com/office/drawing/2014/main" id="{4F21D329-58C7-4C46-8ADF-98DE599D38F2}"/>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Oval 6">
              <a:extLst>
                <a:ext uri="{FF2B5EF4-FFF2-40B4-BE49-F238E27FC236}">
                  <a16:creationId xmlns:a16="http://schemas.microsoft.com/office/drawing/2014/main" id="{60FA12F4-0D6D-4A76-A553-7BBBDFEE5AF7}"/>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Oval 7">
              <a:extLst>
                <a:ext uri="{FF2B5EF4-FFF2-40B4-BE49-F238E27FC236}">
                  <a16:creationId xmlns:a16="http://schemas.microsoft.com/office/drawing/2014/main" id="{75265320-B885-43EE-B801-50386707925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8">
              <a:extLst>
                <a:ext uri="{FF2B5EF4-FFF2-40B4-BE49-F238E27FC236}">
                  <a16:creationId xmlns:a16="http://schemas.microsoft.com/office/drawing/2014/main" id="{BBED65D2-9CC1-4F59-81EB-C21CC89E915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Oval 9">
              <a:extLst>
                <a:ext uri="{FF2B5EF4-FFF2-40B4-BE49-F238E27FC236}">
                  <a16:creationId xmlns:a16="http://schemas.microsoft.com/office/drawing/2014/main" id="{94868026-C076-424E-895A-BF35DA3B057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Oval 10">
              <a:extLst>
                <a:ext uri="{FF2B5EF4-FFF2-40B4-BE49-F238E27FC236}">
                  <a16:creationId xmlns:a16="http://schemas.microsoft.com/office/drawing/2014/main" id="{FFDAAD0F-C497-404A-8086-C5417E0F425E}"/>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1">
              <a:extLst>
                <a:ext uri="{FF2B5EF4-FFF2-40B4-BE49-F238E27FC236}">
                  <a16:creationId xmlns:a16="http://schemas.microsoft.com/office/drawing/2014/main" id="{D1D4C71E-3C60-4F8C-B265-B53E58D2137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Oval 12">
              <a:extLst>
                <a:ext uri="{FF2B5EF4-FFF2-40B4-BE49-F238E27FC236}">
                  <a16:creationId xmlns:a16="http://schemas.microsoft.com/office/drawing/2014/main" id="{AC5ADA83-781C-4BEF-85DC-2062195C118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2" name="Rectangle 151">
            <a:extLst>
              <a:ext uri="{FF2B5EF4-FFF2-40B4-BE49-F238E27FC236}">
                <a16:creationId xmlns:a16="http://schemas.microsoft.com/office/drawing/2014/main" id="{879A864E-A7F4-4C83-8E79-225767F01551}"/>
              </a:ext>
            </a:extLst>
          </p:cNvPr>
          <p:cNvSpPr/>
          <p:nvPr/>
        </p:nvSpPr>
        <p:spPr>
          <a:xfrm>
            <a:off x="2146456" y="4618164"/>
            <a:ext cx="1224836" cy="523220"/>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Threat </a:t>
            </a:r>
            <a:b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br>
            <a:r>
              <a:rPr kumimoji="0" lang="en-US" sz="140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cs typeface="Arial" panose="020B0604020202020204" pitchFamily="34" charset="0"/>
              </a:rPr>
              <a:t>Intelligence</a:t>
            </a:r>
          </a:p>
        </p:txBody>
      </p:sp>
      <p:pic>
        <p:nvPicPr>
          <p:cNvPr id="108" name="Graphic 230" descr="Social network">
            <a:extLst>
              <a:ext uri="{FF2B5EF4-FFF2-40B4-BE49-F238E27FC236}">
                <a16:creationId xmlns:a16="http://schemas.microsoft.com/office/drawing/2014/main" id="{2E13E0E1-0847-484D-82DC-31161D072B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55068" y="5098913"/>
            <a:ext cx="650628" cy="65062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22" presetClass="entr" presetSubtype="8"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wipe(left)">
                                      <p:cBhvr>
                                        <p:cTn id="16" dur="500"/>
                                        <p:tgtEl>
                                          <p:spTgt spid="127"/>
                                        </p:tgtEl>
                                      </p:cBhvr>
                                    </p:animEffect>
                                  </p:childTnLst>
                                </p:cTn>
                              </p:par>
                              <p:par>
                                <p:cTn id="17" presetID="22" presetClass="entr" presetSubtype="8"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wipe(left)">
                                      <p:cBhvr>
                                        <p:cTn id="19" dur="500"/>
                                        <p:tgtEl>
                                          <p:spTgt spid="13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par>
                                <p:cTn id="24" presetID="10" presetClass="entr" presetSubtype="0" fill="hold"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22" presetClass="entr" presetSubtype="4"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wipe(down)">
                                      <p:cBhvr>
                                        <p:cTn id="32" dur="250"/>
                                        <p:tgtEl>
                                          <p:spTgt spid="142"/>
                                        </p:tgtEl>
                                      </p:cBhvr>
                                    </p:animEffect>
                                  </p:childTnLst>
                                </p:cTn>
                              </p:par>
                              <p:par>
                                <p:cTn id="33" presetID="10" presetClass="entr" presetSubtype="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750"/>
                                        <p:tgtEl>
                                          <p:spTgt spid="68"/>
                                        </p:tgtEl>
                                      </p:cBhvr>
                                    </p:animEffect>
                                  </p:childTnLst>
                                </p:cTn>
                              </p:par>
                              <p:par>
                                <p:cTn id="40" presetID="22" presetClass="entr" presetSubtype="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750"/>
                                        <p:tgtEl>
                                          <p:spTgt spid="12"/>
                                        </p:tgtEl>
                                      </p:cBhvr>
                                    </p:animEffect>
                                  </p:childTnLst>
                                </p:cTn>
                              </p:par>
                              <p:par>
                                <p:cTn id="43" presetID="22" presetClass="entr" presetSubtype="8"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75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75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anim calcmode="lin" valueType="num">
                                      <p:cBhvr>
                                        <p:cTn id="54" dur="500" fill="hold"/>
                                        <p:tgtEl>
                                          <p:spTgt spid="75"/>
                                        </p:tgtEl>
                                        <p:attrNameLst>
                                          <p:attrName>ppt_x</p:attrName>
                                        </p:attrNameLst>
                                      </p:cBhvr>
                                      <p:tavLst>
                                        <p:tav tm="0">
                                          <p:val>
                                            <p:strVal val="#ppt_x"/>
                                          </p:val>
                                        </p:tav>
                                        <p:tav tm="100000">
                                          <p:val>
                                            <p:strVal val="#ppt_x"/>
                                          </p:val>
                                        </p:tav>
                                      </p:tavLst>
                                    </p:anim>
                                    <p:anim calcmode="lin" valueType="num">
                                      <p:cBhvr>
                                        <p:cTn id="55" dur="500" fill="hold"/>
                                        <p:tgtEl>
                                          <p:spTgt spid="75"/>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anim calcmode="lin" valueType="num">
                                      <p:cBhvr>
                                        <p:cTn id="59" dur="500" fill="hold"/>
                                        <p:tgtEl>
                                          <p:spTgt spid="120"/>
                                        </p:tgtEl>
                                        <p:attrNameLst>
                                          <p:attrName>ppt_x</p:attrName>
                                        </p:attrNameLst>
                                      </p:cBhvr>
                                      <p:tavLst>
                                        <p:tav tm="0">
                                          <p:val>
                                            <p:strVal val="#ppt_x"/>
                                          </p:val>
                                        </p:tav>
                                        <p:tav tm="100000">
                                          <p:val>
                                            <p:strVal val="#ppt_x"/>
                                          </p:val>
                                        </p:tav>
                                      </p:tavLst>
                                    </p:anim>
                                    <p:anim calcmode="lin" valueType="num">
                                      <p:cBhvr>
                                        <p:cTn id="60" dur="500" fill="hold"/>
                                        <p:tgtEl>
                                          <p:spTgt spid="120"/>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left)">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60"/>
                                        </p:tgtEl>
                                        <p:attrNameLst>
                                          <p:attrName>style.visibility</p:attrName>
                                        </p:attrNameLst>
                                      </p:cBhvr>
                                      <p:to>
                                        <p:strVal val="visible"/>
                                      </p:to>
                                    </p:set>
                                    <p:animEffect transition="in" filter="wipe(up)">
                                      <p:cBhvr>
                                        <p:cTn id="8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24" grpId="0"/>
      <p:bldP spid="125" grpId="0"/>
      <p:bldP spid="1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5FA4-E686-49BD-AF3A-229E9D63B27B}"/>
              </a:ext>
            </a:extLst>
          </p:cNvPr>
          <p:cNvSpPr>
            <a:spLocks noGrp="1"/>
          </p:cNvSpPr>
          <p:nvPr>
            <p:ph type="title"/>
          </p:nvPr>
        </p:nvSpPr>
        <p:spPr>
          <a:xfrm>
            <a:off x="586740" y="291012"/>
            <a:ext cx="11018520" cy="553998"/>
          </a:xfrm>
        </p:spPr>
        <p:txBody>
          <a:bodyPr/>
          <a:lstStyle/>
          <a:p>
            <a:r>
              <a:rPr lang="en-US"/>
              <a:t>Zero Trust Commandments</a:t>
            </a:r>
          </a:p>
        </p:txBody>
      </p:sp>
      <p:graphicFrame>
        <p:nvGraphicFramePr>
          <p:cNvPr id="7" name="Table 6">
            <a:extLst>
              <a:ext uri="{FF2B5EF4-FFF2-40B4-BE49-F238E27FC236}">
                <a16:creationId xmlns:a16="http://schemas.microsoft.com/office/drawing/2014/main" id="{A2331301-BFCD-4928-8E9E-7EEE1EFCCC9A}"/>
              </a:ext>
            </a:extLst>
          </p:cNvPr>
          <p:cNvGraphicFramePr>
            <a:graphicFrameLocks noGrp="1"/>
          </p:cNvGraphicFramePr>
          <p:nvPr>
            <p:extLst>
              <p:ext uri="{D42A27DB-BD31-4B8C-83A1-F6EECF244321}">
                <p14:modId xmlns:p14="http://schemas.microsoft.com/office/powerpoint/2010/main" val="138913161"/>
              </p:ext>
            </p:extLst>
          </p:nvPr>
        </p:nvGraphicFramePr>
        <p:xfrm>
          <a:off x="588263" y="1181099"/>
          <a:ext cx="11199950" cy="5385889"/>
        </p:xfrm>
        <a:graphic>
          <a:graphicData uri="http://schemas.openxmlformats.org/drawingml/2006/table">
            <a:tbl>
              <a:tblPr firstCol="1" bandRow="1">
                <a:tableStyleId>{69012ECD-51FC-41F1-AA8D-1B2483CD663E}</a:tableStyleId>
              </a:tblPr>
              <a:tblGrid>
                <a:gridCol w="4230480">
                  <a:extLst>
                    <a:ext uri="{9D8B030D-6E8A-4147-A177-3AD203B41FA5}">
                      <a16:colId xmlns:a16="http://schemas.microsoft.com/office/drawing/2014/main" val="3083784640"/>
                    </a:ext>
                  </a:extLst>
                </a:gridCol>
                <a:gridCol w="6969470">
                  <a:extLst>
                    <a:ext uri="{9D8B030D-6E8A-4147-A177-3AD203B41FA5}">
                      <a16:colId xmlns:a16="http://schemas.microsoft.com/office/drawing/2014/main" val="3287767353"/>
                    </a:ext>
                  </a:extLst>
                </a:gridCol>
              </a:tblGrid>
              <a:tr h="492117">
                <a:tc>
                  <a:txBody>
                    <a:bodyPr/>
                    <a:lstStyle/>
                    <a:p>
                      <a:pPr marL="0" marR="0" indent="0" algn="l">
                        <a:lnSpc>
                          <a:spcPct val="107000"/>
                        </a:lnSpc>
                        <a:spcBef>
                          <a:spcPts val="0"/>
                        </a:spcBef>
                        <a:spcAft>
                          <a:spcPts val="0"/>
                        </a:spcAft>
                      </a:pPr>
                      <a:r>
                        <a:rPr lang="en-US" sz="1800">
                          <a:effectLst/>
                          <a:latin typeface="+mn-lt"/>
                        </a:rPr>
                        <a:t>Validate Trust Explicitly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marL="1905" marR="0" indent="0" algn="l">
                        <a:lnSpc>
                          <a:spcPct val="107000"/>
                        </a:lnSpc>
                        <a:spcBef>
                          <a:spcPts val="0"/>
                        </a:spcBef>
                        <a:spcAft>
                          <a:spcPts val="0"/>
                        </a:spcAft>
                      </a:pPr>
                      <a:r>
                        <a:rPr lang="en-US" sz="1600">
                          <a:effectLst/>
                        </a:rPr>
                        <a:t>Security assurance shall rely on explicitly validating trust decisions using all relevant available information and telemetry.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512490819"/>
                  </a:ext>
                </a:extLst>
              </a:tr>
              <a:tr h="627061">
                <a:tc>
                  <a:txBody>
                    <a:bodyPr/>
                    <a:lstStyle/>
                    <a:p>
                      <a:pPr marL="0" marR="0" indent="0" algn="l">
                        <a:lnSpc>
                          <a:spcPct val="107000"/>
                        </a:lnSpc>
                        <a:spcBef>
                          <a:spcPts val="0"/>
                        </a:spcBef>
                        <a:spcAft>
                          <a:spcPts val="0"/>
                        </a:spcAft>
                      </a:pPr>
                      <a:r>
                        <a:rPr lang="en-US" sz="1800">
                          <a:effectLst/>
                          <a:latin typeface="+mn-lt"/>
                        </a:rPr>
                        <a:t>Enable Modern Work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348615" indent="0" algn="just">
                        <a:lnSpc>
                          <a:spcPct val="107000"/>
                        </a:lnSpc>
                        <a:spcBef>
                          <a:spcPts val="0"/>
                        </a:spcBef>
                        <a:spcAft>
                          <a:spcPts val="0"/>
                        </a:spcAft>
                      </a:pPr>
                      <a:r>
                        <a:rPr lang="en-US" sz="1600">
                          <a:effectLst/>
                        </a:rPr>
                        <a:t>Security discipline shall enable productivity and manage risk as the organizational capabilities, goals, environment, and infrastructure continuously evolve.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842997417"/>
                  </a:ext>
                </a:extLst>
              </a:tr>
              <a:tr h="471976">
                <a:tc>
                  <a:txBody>
                    <a:bodyPr/>
                    <a:lstStyle/>
                    <a:p>
                      <a:pPr marL="0" marR="0" indent="0" algn="l">
                        <a:lnSpc>
                          <a:spcPct val="107000"/>
                        </a:lnSpc>
                        <a:spcBef>
                          <a:spcPts val="0"/>
                        </a:spcBef>
                        <a:spcAft>
                          <a:spcPts val="0"/>
                        </a:spcAft>
                      </a:pPr>
                      <a:r>
                        <a:rPr lang="en-US" sz="1800">
                          <a:effectLst/>
                          <a:latin typeface="+mn-lt"/>
                        </a:rPr>
                        <a:t>Enable Pervasive Security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discipline shall be integrated into the culture, norms, and processes throughout the organization.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4083300404"/>
                  </a:ext>
                </a:extLst>
              </a:tr>
              <a:tr h="473991">
                <a:tc>
                  <a:txBody>
                    <a:bodyPr/>
                    <a:lstStyle/>
                    <a:p>
                      <a:pPr marL="0" marR="0" indent="0" algn="l">
                        <a:lnSpc>
                          <a:spcPct val="107000"/>
                        </a:lnSpc>
                        <a:spcBef>
                          <a:spcPts val="0"/>
                        </a:spcBef>
                        <a:spcAft>
                          <a:spcPts val="0"/>
                        </a:spcAft>
                      </a:pPr>
                      <a:r>
                        <a:rPr lang="en-US" sz="1800">
                          <a:effectLst/>
                          <a:latin typeface="+mn-lt"/>
                        </a:rPr>
                        <a:t>Secure Assets by Value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controls shall be designed to protect business assets appropriate to their business value and expected risk.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3173434462"/>
                  </a:ext>
                </a:extLst>
              </a:tr>
              <a:tr h="627061">
                <a:tc>
                  <a:txBody>
                    <a:bodyPr/>
                    <a:lstStyle/>
                    <a:p>
                      <a:pPr marL="0" marR="0" indent="0" algn="l">
                        <a:lnSpc>
                          <a:spcPct val="107000"/>
                        </a:lnSpc>
                        <a:spcBef>
                          <a:spcPts val="0"/>
                        </a:spcBef>
                        <a:spcAft>
                          <a:spcPts val="0"/>
                        </a:spcAft>
                      </a:pPr>
                      <a:r>
                        <a:rPr lang="en-US" sz="1800">
                          <a:effectLst/>
                          <a:latin typeface="+mn-lt"/>
                        </a:rPr>
                        <a:t>Implement Asset-Centric Controls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Asset-specific security controls (versus broad infrastructure controls) shall be implemented whenever available to minimize disruption of productivity and increase precision of security/business visibility.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2379122766"/>
                  </a:ext>
                </a:extLst>
              </a:tr>
              <a:tr h="627061">
                <a:tc>
                  <a:txBody>
                    <a:bodyPr/>
                    <a:lstStyle/>
                    <a:p>
                      <a:pPr marL="0" marR="0" indent="0" algn="l">
                        <a:lnSpc>
                          <a:spcPct val="107000"/>
                        </a:lnSpc>
                        <a:spcBef>
                          <a:spcPts val="0"/>
                        </a:spcBef>
                        <a:spcAft>
                          <a:spcPts val="0"/>
                        </a:spcAft>
                      </a:pPr>
                      <a:r>
                        <a:rPr lang="en-US" sz="1800">
                          <a:effectLst/>
                          <a:latin typeface="+mn-lt"/>
                        </a:rPr>
                        <a:t>Enable Simple &amp; Sustainable Security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controls shall be as simple as possible while remaining practicable, scalable, and sustainable for the full lifecycle of the business asset.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514674855"/>
                  </a:ext>
                </a:extLst>
              </a:tr>
              <a:tr h="471976">
                <a:tc>
                  <a:txBody>
                    <a:bodyPr/>
                    <a:lstStyle/>
                    <a:p>
                      <a:pPr marL="0" marR="0" indent="0" algn="l">
                        <a:lnSpc>
                          <a:spcPct val="107000"/>
                        </a:lnSpc>
                        <a:spcBef>
                          <a:spcPts val="0"/>
                        </a:spcBef>
                        <a:spcAft>
                          <a:spcPts val="0"/>
                        </a:spcAft>
                      </a:pPr>
                      <a:r>
                        <a:rPr lang="en-US" sz="1800">
                          <a:effectLst/>
                          <a:latin typeface="+mn-lt"/>
                        </a:rPr>
                        <a:t>Utilize Least Privilege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Access to systems and data shall be provided only as required, and access shall be removed when no longer required.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1275573877"/>
                  </a:ext>
                </a:extLst>
              </a:tr>
              <a:tr h="473991">
                <a:tc>
                  <a:txBody>
                    <a:bodyPr/>
                    <a:lstStyle/>
                    <a:p>
                      <a:pPr marL="0" marR="0" indent="0" algn="l">
                        <a:lnSpc>
                          <a:spcPct val="107000"/>
                        </a:lnSpc>
                        <a:spcBef>
                          <a:spcPts val="0"/>
                        </a:spcBef>
                        <a:spcAft>
                          <a:spcPts val="0"/>
                        </a:spcAft>
                      </a:pPr>
                      <a:r>
                        <a:rPr lang="en-US" sz="1800">
                          <a:effectLst/>
                          <a:latin typeface="+mn-lt"/>
                        </a:rPr>
                        <a:t>Improve Continuously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tcPr>
                </a:tc>
                <a:tc>
                  <a:txBody>
                    <a:bodyPr/>
                    <a:lstStyle/>
                    <a:p>
                      <a:pPr marL="1905" marR="0" indent="0" algn="l">
                        <a:lnSpc>
                          <a:spcPct val="107000"/>
                        </a:lnSpc>
                        <a:spcBef>
                          <a:spcPts val="0"/>
                        </a:spcBef>
                        <a:spcAft>
                          <a:spcPts val="0"/>
                        </a:spcAft>
                      </a:pPr>
                      <a:r>
                        <a:rPr lang="en-US" sz="1600">
                          <a:effectLst/>
                        </a:rPr>
                        <a:t>Security teams shall continuously evolve and improve to remain successful in an environment that constantly changes.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tcPr>
                </a:tc>
                <a:extLst>
                  <a:ext uri="{0D108BD9-81ED-4DB2-BD59-A6C34878D82A}">
                    <a16:rowId xmlns:a16="http://schemas.microsoft.com/office/drawing/2014/main" val="908309508"/>
                  </a:ext>
                </a:extLst>
              </a:tr>
              <a:tr h="471976">
                <a:tc>
                  <a:txBody>
                    <a:bodyPr/>
                    <a:lstStyle/>
                    <a:p>
                      <a:pPr marL="0" marR="0" indent="0" algn="l">
                        <a:lnSpc>
                          <a:spcPct val="107000"/>
                        </a:lnSpc>
                        <a:spcBef>
                          <a:spcPts val="0"/>
                        </a:spcBef>
                        <a:spcAft>
                          <a:spcPts val="0"/>
                        </a:spcAft>
                      </a:pPr>
                      <a:r>
                        <a:rPr lang="en-US" sz="1800">
                          <a:effectLst/>
                          <a:latin typeface="+mn-lt"/>
                        </a:rPr>
                        <a:t>Make Informed Decisions </a:t>
                      </a:r>
                      <a:endParaRPr lang="en-US" sz="2000">
                        <a:solidFill>
                          <a:srgbClr val="000000"/>
                        </a:solidFill>
                        <a:effectLst/>
                        <a:latin typeface="+mn-lt"/>
                        <a:ea typeface="Times New Roman" panose="02020603050405020304" pitchFamily="18" charset="0"/>
                        <a:cs typeface="Times New Roman" panose="02020603050405020304" pitchFamily="18" charset="0"/>
                      </a:endParaRPr>
                    </a:p>
                  </a:txBody>
                  <a:tcPr marL="11872" marR="7771" marT="25687" marB="0">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1905" marR="0" indent="0" algn="l">
                        <a:lnSpc>
                          <a:spcPct val="107000"/>
                        </a:lnSpc>
                        <a:spcBef>
                          <a:spcPts val="0"/>
                        </a:spcBef>
                        <a:spcAft>
                          <a:spcPts val="0"/>
                        </a:spcAft>
                      </a:pPr>
                      <a:r>
                        <a:rPr lang="en-US" sz="1600">
                          <a:effectLst/>
                        </a:rPr>
                        <a:t>Security teams shall make informed decisions based on the best information that can be made available. </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872" marR="7771" marT="25687"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57967994"/>
                  </a:ext>
                </a:extLst>
              </a:tr>
            </a:tbl>
          </a:graphicData>
        </a:graphic>
      </p:graphicFrame>
      <p:pic>
        <p:nvPicPr>
          <p:cNvPr id="9" name="Picture 8">
            <a:extLst>
              <a:ext uri="{FF2B5EF4-FFF2-40B4-BE49-F238E27FC236}">
                <a16:creationId xmlns:a16="http://schemas.microsoft.com/office/drawing/2014/main" id="{1BD78279-2035-452F-A108-C710C58F12E0}"/>
              </a:ext>
            </a:extLst>
          </p:cNvPr>
          <p:cNvPicPr>
            <a:picLocks noChangeAspect="1"/>
          </p:cNvPicPr>
          <p:nvPr/>
        </p:nvPicPr>
        <p:blipFill>
          <a:blip r:embed="rId3"/>
          <a:stretch>
            <a:fillRect/>
          </a:stretch>
        </p:blipFill>
        <p:spPr>
          <a:xfrm>
            <a:off x="11152550" y="68259"/>
            <a:ext cx="985729" cy="560438"/>
          </a:xfrm>
          <a:prstGeom prst="rect">
            <a:avLst/>
          </a:prstGeom>
        </p:spPr>
      </p:pic>
    </p:spTree>
    <p:extLst>
      <p:ext uri="{BB962C8B-B14F-4D97-AF65-F5344CB8AC3E}">
        <p14:creationId xmlns:p14="http://schemas.microsoft.com/office/powerpoint/2010/main" val="35344114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18BDEF-F9CC-4DAB-8BBA-9E41A7B8C7FB}"/>
              </a:ext>
            </a:extLst>
          </p:cNvPr>
          <p:cNvSpPr/>
          <p:nvPr/>
        </p:nvSpPr>
        <p:spPr>
          <a:xfrm>
            <a:off x="-7620" y="6927"/>
            <a:ext cx="122072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C1920C1-7E84-4024-BB62-BBB8E2052C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5479" y="281348"/>
            <a:ext cx="1381794" cy="785622"/>
          </a:xfrm>
          <a:prstGeom prst="rect">
            <a:avLst/>
          </a:prstGeom>
        </p:spPr>
      </p:pic>
      <p:sp>
        <p:nvSpPr>
          <p:cNvPr id="10" name="Rectangle 9">
            <a:extLst>
              <a:ext uri="{FF2B5EF4-FFF2-40B4-BE49-F238E27FC236}">
                <a16:creationId xmlns:a16="http://schemas.microsoft.com/office/drawing/2014/main" id="{7F54FDA9-2D7D-4801-AD76-622F6341F7C7}"/>
              </a:ext>
            </a:extLst>
          </p:cNvPr>
          <p:cNvSpPr/>
          <p:nvPr/>
        </p:nvSpPr>
        <p:spPr>
          <a:xfrm>
            <a:off x="273677" y="1225225"/>
            <a:ext cx="11546487" cy="5388816"/>
          </a:xfrm>
          <a:prstGeom prst="rect">
            <a:avLst/>
          </a:prstGeom>
          <a:solidFill>
            <a:schemeClr val="accent1">
              <a:lumMod val="20000"/>
              <a:lumOff val="80000"/>
            </a:schemeClr>
          </a:solidFill>
          <a:ln>
            <a:solidFill>
              <a:schemeClr val="accent1"/>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1600"/>
              </a:spcAft>
              <a:buClrTx/>
              <a:buSzTx/>
              <a:buFontTx/>
              <a:buNone/>
              <a:tabLst/>
              <a:defRPr/>
            </a:pPr>
            <a:r>
              <a:rPr kumimoji="0" lang="en-US" sz="1800" b="1"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Business Strategy and Organizational Culture – </a:t>
            </a:r>
            <a:r>
              <a:rPr kumimoji="0" lang="en-US" sz="1800" b="0" i="0" u="none" strike="noStrike" kern="0" cap="none" spc="0" normalizeH="0" baseline="0" noProof="0">
                <a:ln>
                  <a:noFill/>
                </a:ln>
                <a:solidFill>
                  <a:sysClr val="windowText" lastClr="000000"/>
                </a:solidFill>
                <a:effectLst/>
                <a:uLnTx/>
                <a:uFillTx/>
                <a:latin typeface="Segoe UI"/>
                <a:ea typeface="+mn-ea"/>
                <a:cs typeface="Segoe UI" panose="020B0502040204020203" pitchFamily="34" charset="0"/>
              </a:rPr>
              <a:t>Shapes Zero Trust Strategy and Priorities</a:t>
            </a:r>
          </a:p>
        </p:txBody>
      </p:sp>
      <p:sp>
        <p:nvSpPr>
          <p:cNvPr id="2" name="Title 1">
            <a:extLst>
              <a:ext uri="{FF2B5EF4-FFF2-40B4-BE49-F238E27FC236}">
                <a16:creationId xmlns:a16="http://schemas.microsoft.com/office/drawing/2014/main" id="{19880174-3F6E-4AED-8AAA-4437F1E7E710}"/>
              </a:ext>
            </a:extLst>
          </p:cNvPr>
          <p:cNvSpPr>
            <a:spLocks noGrp="1"/>
          </p:cNvSpPr>
          <p:nvPr>
            <p:ph type="title"/>
          </p:nvPr>
        </p:nvSpPr>
        <p:spPr>
          <a:xfrm>
            <a:off x="1954556" y="417025"/>
            <a:ext cx="9230295" cy="553998"/>
          </a:xfrm>
        </p:spPr>
        <p:txBody>
          <a:bodyPr/>
          <a:lstStyle/>
          <a:p>
            <a:r>
              <a:rPr lang="en-US"/>
              <a:t>Zero Trust Core Principles</a:t>
            </a:r>
          </a:p>
        </p:txBody>
      </p:sp>
      <p:sp>
        <p:nvSpPr>
          <p:cNvPr id="9" name="L-Shape 8">
            <a:extLst>
              <a:ext uri="{FF2B5EF4-FFF2-40B4-BE49-F238E27FC236}">
                <a16:creationId xmlns:a16="http://schemas.microsoft.com/office/drawing/2014/main" id="{E9EFD59F-40A6-4C47-A14D-66A7D133FCA4}"/>
              </a:ext>
            </a:extLst>
          </p:cNvPr>
          <p:cNvSpPr/>
          <p:nvPr/>
        </p:nvSpPr>
        <p:spPr bwMode="auto">
          <a:xfrm flipV="1">
            <a:off x="371836" y="1789483"/>
            <a:ext cx="11147989" cy="1740190"/>
          </a:xfrm>
          <a:prstGeom prst="corner">
            <a:avLst>
              <a:gd name="adj1" fmla="val 34841"/>
              <a:gd name="adj2" fmla="val 340323"/>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A4B645CF-3AC4-4DD0-895A-AA0FC993E178}"/>
              </a:ext>
            </a:extLst>
          </p:cNvPr>
          <p:cNvSpPr/>
          <p:nvPr/>
        </p:nvSpPr>
        <p:spPr bwMode="auto">
          <a:xfrm>
            <a:off x="500088" y="2060112"/>
            <a:ext cx="5626080" cy="1339900"/>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EA979053-842A-46E0-AF53-D009A045D5FC}"/>
              </a:ext>
            </a:extLst>
          </p:cNvPr>
          <p:cNvSpPr txBox="1"/>
          <p:nvPr/>
        </p:nvSpPr>
        <p:spPr>
          <a:xfrm>
            <a:off x="626807" y="1804294"/>
            <a:ext cx="3370627" cy="369332"/>
          </a:xfrm>
          <a:prstGeom prst="rect">
            <a:avLst/>
          </a:prstGeom>
          <a:solidFill>
            <a:srgbClr val="DCFAFF"/>
          </a:solidFill>
        </p:spPr>
        <p:txBody>
          <a:bodyPr wrap="square" lIns="91440" rIns="0">
            <a:spAutoFit/>
          </a:bodyPr>
          <a:lstStyle>
            <a:defPPr>
              <a:defRPr lang="en-US"/>
            </a:defPPr>
            <a:lvl2pPr marL="0" marR="0" lvl="1"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FFFFF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Organizational Value and Risk</a:t>
            </a:r>
          </a:p>
        </p:txBody>
      </p:sp>
      <p:sp>
        <p:nvSpPr>
          <p:cNvPr id="5" name="Rectangle 4">
            <a:extLst>
              <a:ext uri="{FF2B5EF4-FFF2-40B4-BE49-F238E27FC236}">
                <a16:creationId xmlns:a16="http://schemas.microsoft.com/office/drawing/2014/main" id="{F6EEE5F8-C179-41AE-96E3-7493F8AE2C32}"/>
              </a:ext>
            </a:extLst>
          </p:cNvPr>
          <p:cNvSpPr/>
          <p:nvPr/>
        </p:nvSpPr>
        <p:spPr>
          <a:xfrm>
            <a:off x="381775" y="3605931"/>
            <a:ext cx="5913461" cy="2878689"/>
          </a:xfrm>
          <a:prstGeom prst="rect">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8AFD1E31-E141-411B-86D1-76B1FF6CC2DE}"/>
              </a:ext>
            </a:extLst>
          </p:cNvPr>
          <p:cNvSpPr/>
          <p:nvPr/>
        </p:nvSpPr>
        <p:spPr bwMode="auto">
          <a:xfrm>
            <a:off x="536508" y="5067858"/>
            <a:ext cx="5621361" cy="133294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4FDC8662-2539-4218-8CF7-F7CF66FC060B}"/>
              </a:ext>
            </a:extLst>
          </p:cNvPr>
          <p:cNvSpPr txBox="1"/>
          <p:nvPr/>
        </p:nvSpPr>
        <p:spPr>
          <a:xfrm>
            <a:off x="662875" y="4860165"/>
            <a:ext cx="2084077"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Security Controls</a:t>
            </a:r>
          </a:p>
        </p:txBody>
      </p:sp>
      <p:sp>
        <p:nvSpPr>
          <p:cNvPr id="62" name="Rectangle 61">
            <a:extLst>
              <a:ext uri="{FF2B5EF4-FFF2-40B4-BE49-F238E27FC236}">
                <a16:creationId xmlns:a16="http://schemas.microsoft.com/office/drawing/2014/main" id="{48E1AAF4-DF67-4AA9-9258-1B3065BC5405}"/>
              </a:ext>
            </a:extLst>
          </p:cNvPr>
          <p:cNvSpPr/>
          <p:nvPr/>
        </p:nvSpPr>
        <p:spPr bwMode="auto">
          <a:xfrm>
            <a:off x="531789" y="3862392"/>
            <a:ext cx="5626080" cy="99413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23600A74-F819-4D64-8A0C-1289B5C9ED9F}"/>
              </a:ext>
            </a:extLst>
          </p:cNvPr>
          <p:cNvSpPr txBox="1"/>
          <p:nvPr/>
        </p:nvSpPr>
        <p:spPr>
          <a:xfrm>
            <a:off x="637724" y="3656200"/>
            <a:ext cx="1316832"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Technology</a:t>
            </a:r>
          </a:p>
        </p:txBody>
      </p:sp>
      <p:sp>
        <p:nvSpPr>
          <p:cNvPr id="11" name="Rectangle 10">
            <a:extLst>
              <a:ext uri="{FF2B5EF4-FFF2-40B4-BE49-F238E27FC236}">
                <a16:creationId xmlns:a16="http://schemas.microsoft.com/office/drawing/2014/main" id="{7CAE6E7D-9205-434C-BB6C-32BB5A009C7D}"/>
              </a:ext>
            </a:extLst>
          </p:cNvPr>
          <p:cNvSpPr/>
          <p:nvPr/>
        </p:nvSpPr>
        <p:spPr bwMode="auto">
          <a:xfrm>
            <a:off x="626808" y="2187911"/>
            <a:ext cx="5316705"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 Modern work enablement</a:t>
            </a:r>
          </a:p>
        </p:txBody>
      </p:sp>
      <p:grpSp>
        <p:nvGrpSpPr>
          <p:cNvPr id="33" name="Group 32">
            <a:extLst>
              <a:ext uri="{FF2B5EF4-FFF2-40B4-BE49-F238E27FC236}">
                <a16:creationId xmlns:a16="http://schemas.microsoft.com/office/drawing/2014/main" id="{18C01F11-5A0C-4D59-A1EB-5317884117D7}"/>
              </a:ext>
            </a:extLst>
          </p:cNvPr>
          <p:cNvGrpSpPr/>
          <p:nvPr/>
        </p:nvGrpSpPr>
        <p:grpSpPr>
          <a:xfrm>
            <a:off x="619017" y="2779694"/>
            <a:ext cx="5324496" cy="529091"/>
            <a:chOff x="1511789" y="2352139"/>
            <a:chExt cx="4588851" cy="683809"/>
          </a:xfrm>
          <a:solidFill>
            <a:schemeClr val="accent1">
              <a:lumMod val="60000"/>
              <a:lumOff val="40000"/>
            </a:schemeClr>
          </a:solidFill>
        </p:grpSpPr>
        <p:sp>
          <p:nvSpPr>
            <p:cNvPr id="12" name="Rectangle 11">
              <a:extLst>
                <a:ext uri="{FF2B5EF4-FFF2-40B4-BE49-F238E27FC236}">
                  <a16:creationId xmlns:a16="http://schemas.microsoft.com/office/drawing/2014/main" id="{E8DCBA8C-3B96-4B98-A5AF-D7788399EB5E}"/>
                </a:ext>
              </a:extLst>
            </p:cNvPr>
            <p:cNvSpPr/>
            <p:nvPr/>
          </p:nvSpPr>
          <p:spPr bwMode="auto">
            <a:xfrm>
              <a:off x="1511789" y="2353089"/>
              <a:ext cx="2385210" cy="682859"/>
            </a:xfrm>
            <a:custGeom>
              <a:avLst/>
              <a:gdLst>
                <a:gd name="connsiteX0" fmla="*/ 0 w 2385210"/>
                <a:gd name="connsiteY0" fmla="*/ 0 h 682859"/>
                <a:gd name="connsiteX1" fmla="*/ 2385210 w 2385210"/>
                <a:gd name="connsiteY1" fmla="*/ 0 h 682859"/>
                <a:gd name="connsiteX2" fmla="*/ 2385210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10528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34221 w 2385210"/>
                <a:gd name="connsiteY2" fmla="*/ 682859 h 682859"/>
                <a:gd name="connsiteX3" fmla="*/ 0 w 2385210"/>
                <a:gd name="connsiteY3" fmla="*/ 682859 h 682859"/>
                <a:gd name="connsiteX4" fmla="*/ 0 w 2385210"/>
                <a:gd name="connsiteY4" fmla="*/ 0 h 6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210" h="682859">
                  <a:moveTo>
                    <a:pt x="0" y="0"/>
                  </a:moveTo>
                  <a:lnTo>
                    <a:pt x="2385210" y="0"/>
                  </a:lnTo>
                  <a:lnTo>
                    <a:pt x="2134221" y="682859"/>
                  </a:lnTo>
                  <a:lnTo>
                    <a:pt x="0" y="682859"/>
                  </a:lnTo>
                  <a:lnTo>
                    <a:pt x="0" y="0"/>
                  </a:lnTo>
                  <a:close/>
                </a:path>
              </a:pathLst>
            </a:custGeom>
            <a:grp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2. Goal alignment</a:t>
              </a:r>
            </a:p>
          </p:txBody>
        </p:sp>
        <p:sp>
          <p:nvSpPr>
            <p:cNvPr id="13" name="Rectangle 12">
              <a:extLst>
                <a:ext uri="{FF2B5EF4-FFF2-40B4-BE49-F238E27FC236}">
                  <a16:creationId xmlns:a16="http://schemas.microsoft.com/office/drawing/2014/main" id="{E475F911-8467-447B-A297-1A87B6BCCAE9}"/>
                </a:ext>
              </a:extLst>
            </p:cNvPr>
            <p:cNvSpPr/>
            <p:nvPr/>
          </p:nvSpPr>
          <p:spPr bwMode="auto">
            <a:xfrm>
              <a:off x="3700564" y="2352139"/>
              <a:ext cx="2400076" cy="682860"/>
            </a:xfrm>
            <a:custGeom>
              <a:avLst/>
              <a:gdLst>
                <a:gd name="connsiteX0" fmla="*/ 0 w 2385209"/>
                <a:gd name="connsiteY0" fmla="*/ 0 h 669184"/>
                <a:gd name="connsiteX1" fmla="*/ 2385209 w 2385209"/>
                <a:gd name="connsiteY1" fmla="*/ 0 h 669184"/>
                <a:gd name="connsiteX2" fmla="*/ 2385209 w 2385209"/>
                <a:gd name="connsiteY2" fmla="*/ 669184 h 669184"/>
                <a:gd name="connsiteX3" fmla="*/ 0 w 2385209"/>
                <a:gd name="connsiteY3" fmla="*/ 669184 h 669184"/>
                <a:gd name="connsiteX4" fmla="*/ 0 w 2385209"/>
                <a:gd name="connsiteY4" fmla="*/ 0 h 669184"/>
                <a:gd name="connsiteX0" fmla="*/ 227696 w 2612905"/>
                <a:gd name="connsiteY0" fmla="*/ 0 h 669184"/>
                <a:gd name="connsiteX1" fmla="*/ 2612905 w 2612905"/>
                <a:gd name="connsiteY1" fmla="*/ 0 h 669184"/>
                <a:gd name="connsiteX2" fmla="*/ 2612905 w 2612905"/>
                <a:gd name="connsiteY2" fmla="*/ 669184 h 669184"/>
                <a:gd name="connsiteX3" fmla="*/ 0 w 2612905"/>
                <a:gd name="connsiteY3" fmla="*/ 669184 h 669184"/>
                <a:gd name="connsiteX4" fmla="*/ 227696 w 2612905"/>
                <a:gd name="connsiteY4" fmla="*/ 0 h 669184"/>
                <a:gd name="connsiteX0" fmla="*/ 266987 w 2652196"/>
                <a:gd name="connsiteY0" fmla="*/ 0 h 671565"/>
                <a:gd name="connsiteX1" fmla="*/ 2652196 w 2652196"/>
                <a:gd name="connsiteY1" fmla="*/ 0 h 671565"/>
                <a:gd name="connsiteX2" fmla="*/ 2652196 w 2652196"/>
                <a:gd name="connsiteY2" fmla="*/ 669184 h 671565"/>
                <a:gd name="connsiteX3" fmla="*/ 0 w 2652196"/>
                <a:gd name="connsiteY3" fmla="*/ 671565 h 671565"/>
                <a:gd name="connsiteX4" fmla="*/ 266987 w 2652196"/>
                <a:gd name="connsiteY4" fmla="*/ 0 h 671565"/>
                <a:gd name="connsiteX0" fmla="*/ 283517 w 2668726"/>
                <a:gd name="connsiteY0" fmla="*/ 0 h 671565"/>
                <a:gd name="connsiteX1" fmla="*/ 2668726 w 2668726"/>
                <a:gd name="connsiteY1" fmla="*/ 0 h 671565"/>
                <a:gd name="connsiteX2" fmla="*/ 2668726 w 2668726"/>
                <a:gd name="connsiteY2" fmla="*/ 669184 h 671565"/>
                <a:gd name="connsiteX3" fmla="*/ 0 w 2668726"/>
                <a:gd name="connsiteY3" fmla="*/ 671565 h 671565"/>
                <a:gd name="connsiteX4" fmla="*/ 283517 w 2668726"/>
                <a:gd name="connsiteY4" fmla="*/ 0 h 671565"/>
                <a:gd name="connsiteX0" fmla="*/ 275891 w 2668726"/>
                <a:gd name="connsiteY0" fmla="*/ 0 h 671565"/>
                <a:gd name="connsiteX1" fmla="*/ 2668726 w 2668726"/>
                <a:gd name="connsiteY1" fmla="*/ 0 h 671565"/>
                <a:gd name="connsiteX2" fmla="*/ 2668726 w 2668726"/>
                <a:gd name="connsiteY2" fmla="*/ 669184 h 671565"/>
                <a:gd name="connsiteX3" fmla="*/ 0 w 2668726"/>
                <a:gd name="connsiteY3" fmla="*/ 671565 h 671565"/>
                <a:gd name="connsiteX4" fmla="*/ 275891 w 2668726"/>
                <a:gd name="connsiteY4" fmla="*/ 0 h 671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726" h="671565">
                  <a:moveTo>
                    <a:pt x="275891" y="0"/>
                  </a:moveTo>
                  <a:lnTo>
                    <a:pt x="2668726" y="0"/>
                  </a:lnTo>
                  <a:lnTo>
                    <a:pt x="2668726" y="669184"/>
                  </a:lnTo>
                  <a:lnTo>
                    <a:pt x="0" y="671565"/>
                  </a:lnTo>
                  <a:lnTo>
                    <a:pt x="275891" y="0"/>
                  </a:lnTo>
                  <a:close/>
                </a:path>
              </a:pathLst>
            </a:custGeom>
            <a:grp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91440" bIns="146302" numCol="1" spcCol="0" rtlCol="0" fromWordArt="0" anchor="ctr" anchorCtr="0" forceAA="0" compatLnSpc="1">
              <a:prstTxWarp prst="textNoShape">
                <a:avLst/>
              </a:prstTxWarp>
              <a:noAutofit/>
            </a:bodyPr>
            <a:lstStyle/>
            <a:p>
              <a:pPr marL="4000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3. Risk alignment</a:t>
              </a:r>
            </a:p>
          </p:txBody>
        </p:sp>
      </p:grpSp>
      <p:sp>
        <p:nvSpPr>
          <p:cNvPr id="21" name="Rectangle 20" descr="Earth globe: Africa and Europe">
            <a:extLst>
              <a:ext uri="{FF2B5EF4-FFF2-40B4-BE49-F238E27FC236}">
                <a16:creationId xmlns:a16="http://schemas.microsoft.com/office/drawing/2014/main" id="{2AB7A4D3-7014-4AD5-8F73-70DC3517A895}"/>
              </a:ext>
            </a:extLst>
          </p:cNvPr>
          <p:cNvSpPr/>
          <p:nvPr/>
        </p:nvSpPr>
        <p:spPr>
          <a:xfrm>
            <a:off x="1638296" y="2282681"/>
            <a:ext cx="364514" cy="364514"/>
          </a:xfrm>
          <a:prstGeom prst="rect">
            <a:avLst/>
          </a:prstGeom>
          <a: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4" name="Rectangle 33" descr="Hierarchy">
            <a:extLst>
              <a:ext uri="{FF2B5EF4-FFF2-40B4-BE49-F238E27FC236}">
                <a16:creationId xmlns:a16="http://schemas.microsoft.com/office/drawing/2014/main" id="{7ACDDBD2-8267-45CD-8AD2-5C827D118031}"/>
              </a:ext>
            </a:extLst>
          </p:cNvPr>
          <p:cNvSpPr/>
          <p:nvPr/>
        </p:nvSpPr>
        <p:spPr>
          <a:xfrm>
            <a:off x="710500" y="2878506"/>
            <a:ext cx="315876" cy="315876"/>
          </a:xfrm>
          <a:prstGeom prst="rect">
            <a:avLst/>
          </a:prstGeom>
          <a: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5" name="Rectangle 34" descr="Speedometer Low">
            <a:extLst>
              <a:ext uri="{FF2B5EF4-FFF2-40B4-BE49-F238E27FC236}">
                <a16:creationId xmlns:a16="http://schemas.microsoft.com/office/drawing/2014/main" id="{B6E6AF16-A6EF-41CC-AA39-76073A0C989C}"/>
              </a:ext>
            </a:extLst>
          </p:cNvPr>
          <p:cNvSpPr/>
          <p:nvPr/>
        </p:nvSpPr>
        <p:spPr>
          <a:xfrm>
            <a:off x="3424155" y="2816605"/>
            <a:ext cx="406894" cy="406894"/>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8" name="Rectangle 11">
            <a:extLst>
              <a:ext uri="{FF2B5EF4-FFF2-40B4-BE49-F238E27FC236}">
                <a16:creationId xmlns:a16="http://schemas.microsoft.com/office/drawing/2014/main" id="{0C81D17E-2358-4983-B7F6-FBC9D3CC2F44}"/>
              </a:ext>
            </a:extLst>
          </p:cNvPr>
          <p:cNvSpPr/>
          <p:nvPr/>
        </p:nvSpPr>
        <p:spPr bwMode="auto">
          <a:xfrm>
            <a:off x="636108" y="4024679"/>
            <a:ext cx="3078642" cy="673590"/>
          </a:xfrm>
          <a:custGeom>
            <a:avLst/>
            <a:gdLst>
              <a:gd name="connsiteX0" fmla="*/ 0 w 2385210"/>
              <a:gd name="connsiteY0" fmla="*/ 0 h 682859"/>
              <a:gd name="connsiteX1" fmla="*/ 2385210 w 2385210"/>
              <a:gd name="connsiteY1" fmla="*/ 0 h 682859"/>
              <a:gd name="connsiteX2" fmla="*/ 2385210 w 2385210"/>
              <a:gd name="connsiteY2" fmla="*/ 682859 h 682859"/>
              <a:gd name="connsiteX3" fmla="*/ 0 w 2385210"/>
              <a:gd name="connsiteY3" fmla="*/ 682859 h 682859"/>
              <a:gd name="connsiteX4" fmla="*/ 0 w 2385210"/>
              <a:gd name="connsiteY4" fmla="*/ 0 h 682859"/>
              <a:gd name="connsiteX0" fmla="*/ 0 w 2385210"/>
              <a:gd name="connsiteY0" fmla="*/ 0 h 682859"/>
              <a:gd name="connsiteX1" fmla="*/ 2385210 w 2385210"/>
              <a:gd name="connsiteY1" fmla="*/ 0 h 682859"/>
              <a:gd name="connsiteX2" fmla="*/ 2110528 w 2385210"/>
              <a:gd name="connsiteY2" fmla="*/ 682859 h 682859"/>
              <a:gd name="connsiteX3" fmla="*/ 0 w 2385210"/>
              <a:gd name="connsiteY3" fmla="*/ 682859 h 682859"/>
              <a:gd name="connsiteX4" fmla="*/ 0 w 2385210"/>
              <a:gd name="connsiteY4" fmla="*/ 0 h 682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210" h="682859">
                <a:moveTo>
                  <a:pt x="0" y="0"/>
                </a:moveTo>
                <a:lnTo>
                  <a:pt x="2385210" y="0"/>
                </a:lnTo>
                <a:lnTo>
                  <a:pt x="2110528" y="682859"/>
                </a:lnTo>
                <a:lnTo>
                  <a:pt x="0" y="682859"/>
                </a:lnTo>
                <a:lnTo>
                  <a:pt x="0" y="0"/>
                </a:lnTo>
                <a:close/>
              </a:path>
            </a:pathLst>
          </a:cu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40005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8. Asset-centric security</a:t>
            </a:r>
          </a:p>
        </p:txBody>
      </p:sp>
      <p:sp>
        <p:nvSpPr>
          <p:cNvPr id="60" name="Rectangle 59" descr="Beehive">
            <a:extLst>
              <a:ext uri="{FF2B5EF4-FFF2-40B4-BE49-F238E27FC236}">
                <a16:creationId xmlns:a16="http://schemas.microsoft.com/office/drawing/2014/main" id="{CC80CDE9-80BA-4A8C-A469-C41CBD8145CC}"/>
              </a:ext>
            </a:extLst>
          </p:cNvPr>
          <p:cNvSpPr/>
          <p:nvPr/>
        </p:nvSpPr>
        <p:spPr>
          <a:xfrm>
            <a:off x="672176" y="4119282"/>
            <a:ext cx="478424" cy="478422"/>
          </a:xfrm>
          <a:prstGeom prst="rect">
            <a:avLst/>
          </a:prstGeom>
          <a:blipFill>
            <a:blip r:embed="rId10">
              <a:extLs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4" name="Rectangle 3">
            <a:extLst>
              <a:ext uri="{FF2B5EF4-FFF2-40B4-BE49-F238E27FC236}">
                <a16:creationId xmlns:a16="http://schemas.microsoft.com/office/drawing/2014/main" id="{82BAB16D-1D77-4263-88FA-6CFCBBE8635A}"/>
              </a:ext>
            </a:extLst>
          </p:cNvPr>
          <p:cNvSpPr/>
          <p:nvPr/>
        </p:nvSpPr>
        <p:spPr bwMode="auto">
          <a:xfrm>
            <a:off x="3439630" y="4023970"/>
            <a:ext cx="2503883" cy="674780"/>
          </a:xfrm>
          <a:custGeom>
            <a:avLst/>
            <a:gdLst>
              <a:gd name="connsiteX0" fmla="*/ 0 w 2145505"/>
              <a:gd name="connsiteY0" fmla="*/ 0 h 673590"/>
              <a:gd name="connsiteX1" fmla="*/ 2145505 w 2145505"/>
              <a:gd name="connsiteY1" fmla="*/ 0 h 673590"/>
              <a:gd name="connsiteX2" fmla="*/ 2145505 w 2145505"/>
              <a:gd name="connsiteY2" fmla="*/ 673590 h 673590"/>
              <a:gd name="connsiteX3" fmla="*/ 0 w 2145505"/>
              <a:gd name="connsiteY3" fmla="*/ 673590 h 673590"/>
              <a:gd name="connsiteX4" fmla="*/ 0 w 2145505"/>
              <a:gd name="connsiteY4" fmla="*/ 0 h 673590"/>
              <a:gd name="connsiteX0" fmla="*/ 358378 w 2503883"/>
              <a:gd name="connsiteY0" fmla="*/ 0 h 674780"/>
              <a:gd name="connsiteX1" fmla="*/ 2503883 w 2503883"/>
              <a:gd name="connsiteY1" fmla="*/ 0 h 674780"/>
              <a:gd name="connsiteX2" fmla="*/ 2503883 w 2503883"/>
              <a:gd name="connsiteY2" fmla="*/ 673590 h 674780"/>
              <a:gd name="connsiteX3" fmla="*/ 0 w 2503883"/>
              <a:gd name="connsiteY3" fmla="*/ 674780 h 674780"/>
              <a:gd name="connsiteX4" fmla="*/ 358378 w 2503883"/>
              <a:gd name="connsiteY4" fmla="*/ 0 h 674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883" h="674780">
                <a:moveTo>
                  <a:pt x="358378" y="0"/>
                </a:moveTo>
                <a:lnTo>
                  <a:pt x="2503883" y="0"/>
                </a:lnTo>
                <a:lnTo>
                  <a:pt x="2503883" y="673590"/>
                </a:lnTo>
                <a:lnTo>
                  <a:pt x="0" y="674780"/>
                </a:lnTo>
                <a:lnTo>
                  <a:pt x="358378" y="0"/>
                </a:lnTo>
                <a:close/>
              </a:path>
            </a:pathLst>
          </a:cu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571500" marR="0" lvl="0" indent="-3429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9. Least privilege</a:t>
            </a:r>
          </a:p>
        </p:txBody>
      </p:sp>
      <p:sp>
        <p:nvSpPr>
          <p:cNvPr id="52" name="Rectangle 51" descr="Minimize">
            <a:extLst>
              <a:ext uri="{FF2B5EF4-FFF2-40B4-BE49-F238E27FC236}">
                <a16:creationId xmlns:a16="http://schemas.microsoft.com/office/drawing/2014/main" id="{30FFFBAC-1553-44F4-A0DD-12CDFBB98C1B}"/>
              </a:ext>
            </a:extLst>
          </p:cNvPr>
          <p:cNvSpPr/>
          <p:nvPr/>
        </p:nvSpPr>
        <p:spPr>
          <a:xfrm>
            <a:off x="3751971" y="4252575"/>
            <a:ext cx="245464" cy="245460"/>
          </a:xfrm>
          <a:prstGeom prst="rect">
            <a:avLst/>
          </a:prstGeom>
          <a: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5915066-405B-4B8F-81A0-CBB858C0DE0F}"/>
              </a:ext>
            </a:extLst>
          </p:cNvPr>
          <p:cNvSpPr/>
          <p:nvPr/>
        </p:nvSpPr>
        <p:spPr bwMode="auto">
          <a:xfrm>
            <a:off x="635884" y="5228416"/>
            <a:ext cx="5307630"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57150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10. Simple and Pervasive</a:t>
            </a:r>
          </a:p>
        </p:txBody>
      </p:sp>
      <p:sp>
        <p:nvSpPr>
          <p:cNvPr id="51" name="Rectangle 50" descr="Brainstorm">
            <a:extLst>
              <a:ext uri="{FF2B5EF4-FFF2-40B4-BE49-F238E27FC236}">
                <a16:creationId xmlns:a16="http://schemas.microsoft.com/office/drawing/2014/main" id="{2442667C-53A0-4704-829C-DEE1E6683B6A}"/>
              </a:ext>
            </a:extLst>
          </p:cNvPr>
          <p:cNvSpPr/>
          <p:nvPr/>
        </p:nvSpPr>
        <p:spPr>
          <a:xfrm>
            <a:off x="817736" y="5345058"/>
            <a:ext cx="339382" cy="339382"/>
          </a:xfrm>
          <a:prstGeom prst="rect">
            <a:avLst/>
          </a:prstGeom>
          <a: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A7A01AB-8D3B-4D0C-A953-EDC28D9B6FF6}"/>
              </a:ext>
            </a:extLst>
          </p:cNvPr>
          <p:cNvSpPr/>
          <p:nvPr/>
        </p:nvSpPr>
        <p:spPr bwMode="auto">
          <a:xfrm>
            <a:off x="636108" y="5801734"/>
            <a:ext cx="5307405" cy="532282"/>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571500" marR="0" lvl="0" indent="-2286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11. Explicit trust validation</a:t>
            </a:r>
          </a:p>
        </p:txBody>
      </p:sp>
      <p:sp>
        <p:nvSpPr>
          <p:cNvPr id="54" name="Rectangle 53" descr="Clipboard Checked">
            <a:extLst>
              <a:ext uri="{FF2B5EF4-FFF2-40B4-BE49-F238E27FC236}">
                <a16:creationId xmlns:a16="http://schemas.microsoft.com/office/drawing/2014/main" id="{F176C3B3-A3CF-4067-8A3E-14C4548E788A}"/>
              </a:ext>
            </a:extLst>
          </p:cNvPr>
          <p:cNvSpPr/>
          <p:nvPr/>
        </p:nvSpPr>
        <p:spPr>
          <a:xfrm>
            <a:off x="794892" y="5844561"/>
            <a:ext cx="364219" cy="388159"/>
          </a:xfrm>
          <a:prstGeom prst="rect">
            <a:avLst/>
          </a:prstGeom>
          <a: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2A33C734-80D3-415D-A0FA-798310E6E742}"/>
              </a:ext>
            </a:extLst>
          </p:cNvPr>
          <p:cNvSpPr/>
          <p:nvPr/>
        </p:nvSpPr>
        <p:spPr>
          <a:xfrm>
            <a:off x="6445249" y="2515504"/>
            <a:ext cx="5074575" cy="3969115"/>
          </a:xfrm>
          <a:prstGeom prst="rect">
            <a:avLst/>
          </a:prstGeom>
          <a:solidFill>
            <a:schemeClr val="accent3">
              <a:lumMod val="20000"/>
              <a:lumOff val="80000"/>
            </a:schemeClr>
          </a:solidFill>
          <a:ln>
            <a:solidFill>
              <a:schemeClr val="accent1">
                <a:lumMod val="75000"/>
              </a:schemeClr>
            </a:solid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182878" bIns="146302"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0611D90E-F2C8-46DB-B9DB-17525CD274F7}"/>
              </a:ext>
            </a:extLst>
          </p:cNvPr>
          <p:cNvSpPr/>
          <p:nvPr/>
        </p:nvSpPr>
        <p:spPr bwMode="auto">
          <a:xfrm>
            <a:off x="6646642" y="2898612"/>
            <a:ext cx="4629498" cy="3372731"/>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TextBox 76">
            <a:extLst>
              <a:ext uri="{FF2B5EF4-FFF2-40B4-BE49-F238E27FC236}">
                <a16:creationId xmlns:a16="http://schemas.microsoft.com/office/drawing/2014/main" id="{58C5C4D2-8182-458C-BA63-30493373A862}"/>
              </a:ext>
            </a:extLst>
          </p:cNvPr>
          <p:cNvSpPr txBox="1"/>
          <p:nvPr/>
        </p:nvSpPr>
        <p:spPr>
          <a:xfrm>
            <a:off x="6809203" y="2681585"/>
            <a:ext cx="2993783" cy="369332"/>
          </a:xfrm>
          <a:prstGeom prst="rect">
            <a:avLst/>
          </a:prstGeom>
          <a:solidFill>
            <a:srgbClr val="DCFAFF"/>
          </a:solidFill>
        </p:spPr>
        <p:txBody>
          <a:bodyPr wrap="square" lIns="91440" rIns="0">
            <a:spAutoFit/>
          </a:bodyPr>
          <a:lstStyle>
            <a:defPPr>
              <a:defRPr lang="en-US"/>
            </a:defPPr>
            <a:lvl2pPr marL="0" marR="0" lvl="1" fontAlgn="auto">
              <a:lnSpc>
                <a:spcPct val="100000"/>
              </a:lnSpc>
              <a:spcBef>
                <a:spcPts val="0"/>
              </a:spcBef>
              <a:spcAft>
                <a:spcPts val="0"/>
              </a:spcAft>
              <a:buClrTx/>
              <a:buSzTx/>
              <a:buFontTx/>
              <a:buNone/>
              <a:tabLst/>
              <a:defRPr kumimoji="0" sz="1600" b="1" i="0" u="none" strike="noStrike" cap="none" spc="0" normalizeH="0" baseline="0">
                <a:ln>
                  <a:noFill/>
                </a:ln>
                <a:solidFill>
                  <a:srgbClr val="005A9F"/>
                </a:solidFill>
                <a:effectLst/>
                <a:uLnTx/>
                <a:uFillTx/>
                <a:latin typeface="+mj-lt"/>
              </a:defRPr>
            </a:lvl2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Semibold"/>
                <a:ea typeface="+mn-ea"/>
                <a:cs typeface="+mn-cs"/>
              </a:rPr>
              <a:t>Guardrails and Governance</a:t>
            </a:r>
          </a:p>
        </p:txBody>
      </p:sp>
      <p:sp>
        <p:nvSpPr>
          <p:cNvPr id="23" name="Rectangle 22">
            <a:extLst>
              <a:ext uri="{FF2B5EF4-FFF2-40B4-BE49-F238E27FC236}">
                <a16:creationId xmlns:a16="http://schemas.microsoft.com/office/drawing/2014/main" id="{B51E6C29-7C29-4142-8C27-9DC9EE29320A}"/>
              </a:ext>
            </a:extLst>
          </p:cNvPr>
          <p:cNvSpPr/>
          <p:nvPr/>
        </p:nvSpPr>
        <p:spPr bwMode="auto">
          <a:xfrm>
            <a:off x="6805126" y="3057391"/>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4. People Guidance and Inspiration </a:t>
            </a:r>
          </a:p>
        </p:txBody>
      </p:sp>
      <p:sp>
        <p:nvSpPr>
          <p:cNvPr id="49" name="Rectangle 48" descr="Map compass">
            <a:extLst>
              <a:ext uri="{FF2B5EF4-FFF2-40B4-BE49-F238E27FC236}">
                <a16:creationId xmlns:a16="http://schemas.microsoft.com/office/drawing/2014/main" id="{A6C71CF6-A925-4ED0-BAEA-93BEB8043BD5}"/>
              </a:ext>
            </a:extLst>
          </p:cNvPr>
          <p:cNvSpPr/>
          <p:nvPr/>
        </p:nvSpPr>
        <p:spPr>
          <a:xfrm>
            <a:off x="6869604" y="3159181"/>
            <a:ext cx="503263" cy="503263"/>
          </a:xfrm>
          <a:prstGeom prst="rect">
            <a:avLst/>
          </a:prstGeom>
          <a: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2D341B6-1685-4547-BE10-3FB8B4F5E7E1}"/>
              </a:ext>
            </a:extLst>
          </p:cNvPr>
          <p:cNvSpPr/>
          <p:nvPr/>
        </p:nvSpPr>
        <p:spPr bwMode="auto">
          <a:xfrm>
            <a:off x="6805126" y="3858654"/>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5. Risk &amp; Complexity Reduction</a:t>
            </a:r>
          </a:p>
        </p:txBody>
      </p:sp>
      <p:sp>
        <p:nvSpPr>
          <p:cNvPr id="14" name="Rectangle 13">
            <a:extLst>
              <a:ext uri="{FF2B5EF4-FFF2-40B4-BE49-F238E27FC236}">
                <a16:creationId xmlns:a16="http://schemas.microsoft.com/office/drawing/2014/main" id="{DDBED29A-9B89-4210-817A-539CC6F64B20}"/>
              </a:ext>
            </a:extLst>
          </p:cNvPr>
          <p:cNvSpPr/>
          <p:nvPr/>
        </p:nvSpPr>
        <p:spPr bwMode="auto">
          <a:xfrm>
            <a:off x="6805126" y="5461180"/>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7. Security for the Full Lifecycle </a:t>
            </a:r>
          </a:p>
        </p:txBody>
      </p:sp>
      <p:sp>
        <p:nvSpPr>
          <p:cNvPr id="24" name="Rectangle 23">
            <a:extLst>
              <a:ext uri="{FF2B5EF4-FFF2-40B4-BE49-F238E27FC236}">
                <a16:creationId xmlns:a16="http://schemas.microsoft.com/office/drawing/2014/main" id="{DBC8C358-EEB8-4504-A59A-64B002ECD57E}"/>
              </a:ext>
            </a:extLst>
          </p:cNvPr>
          <p:cNvSpPr/>
          <p:nvPr/>
        </p:nvSpPr>
        <p:spPr bwMode="auto">
          <a:xfrm>
            <a:off x="6805126" y="4659917"/>
            <a:ext cx="4312747" cy="670913"/>
          </a:xfrm>
          <a:prstGeom prst="rect">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2" rIns="0" bIns="146302" numCol="1" spcCol="0" rtlCol="0" fromWordArt="0" anchor="ctr" anchorCtr="0" forceAA="0" compatLnSpc="1">
            <a:prstTxWarp prst="textNoShape">
              <a:avLst/>
            </a:prstTxWarp>
            <a:noAutofit/>
          </a:bodyPr>
          <a:lstStyle/>
          <a:p>
            <a:pPr marL="28575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6. Alignment &amp; Automation</a:t>
            </a:r>
          </a:p>
        </p:txBody>
      </p:sp>
      <p:sp>
        <p:nvSpPr>
          <p:cNvPr id="50" name="Rectangle 49" descr="Continuous Improvement">
            <a:extLst>
              <a:ext uri="{FF2B5EF4-FFF2-40B4-BE49-F238E27FC236}">
                <a16:creationId xmlns:a16="http://schemas.microsoft.com/office/drawing/2014/main" id="{B4E5AC71-D0D5-4678-B8D9-FEFEB711E89C}"/>
              </a:ext>
            </a:extLst>
          </p:cNvPr>
          <p:cNvSpPr/>
          <p:nvPr/>
        </p:nvSpPr>
        <p:spPr>
          <a:xfrm>
            <a:off x="6932195" y="5621584"/>
            <a:ext cx="398488" cy="398485"/>
          </a:xfrm>
          <a:prstGeom prst="rect">
            <a:avLst/>
          </a:prstGeom>
          <a:blipFill>
            <a:blip r:embed="rId20">
              <a:extLst>
                <a:ext uri="{96DAC541-7B7A-43D3-8B79-37D633B846F1}">
                  <asvg:svgBlip xmlns:asvg="http://schemas.microsoft.com/office/drawing/2016/SVG/main" r:embed="rId2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5" name="Rectangle 64" descr="Bar graph with upward trend">
            <a:extLst>
              <a:ext uri="{FF2B5EF4-FFF2-40B4-BE49-F238E27FC236}">
                <a16:creationId xmlns:a16="http://schemas.microsoft.com/office/drawing/2014/main" id="{CDF53421-9214-4537-9181-2AC3B8EC7388}"/>
              </a:ext>
            </a:extLst>
          </p:cNvPr>
          <p:cNvSpPr/>
          <p:nvPr/>
        </p:nvSpPr>
        <p:spPr>
          <a:xfrm>
            <a:off x="6871544" y="4739840"/>
            <a:ext cx="503263" cy="503263"/>
          </a:xfrm>
          <a:prstGeom prst="rect">
            <a:avLst/>
          </a:prstGeom>
          <a:blipFill>
            <a:blip r:embed="rId22">
              <a:extLst>
                <a:ext uri="{96DAC541-7B7A-43D3-8B79-37D633B846F1}">
                  <asvg:svgBlip xmlns:asvg="http://schemas.microsoft.com/office/drawing/2016/SVG/main" r:embed="rId2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pic>
        <p:nvPicPr>
          <p:cNvPr id="15" name="Graphic 14" descr="Stacked Rocks">
            <a:extLst>
              <a:ext uri="{FF2B5EF4-FFF2-40B4-BE49-F238E27FC236}">
                <a16:creationId xmlns:a16="http://schemas.microsoft.com/office/drawing/2014/main" id="{CBCF2F86-B3E5-417D-A522-C90E4A8735E2}"/>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914510" y="3952711"/>
            <a:ext cx="429946" cy="429946"/>
          </a:xfrm>
          <a:prstGeom prst="rect">
            <a:avLst/>
          </a:prstGeom>
        </p:spPr>
      </p:pic>
    </p:spTree>
    <p:extLst>
      <p:ext uri="{BB962C8B-B14F-4D97-AF65-F5344CB8AC3E}">
        <p14:creationId xmlns:p14="http://schemas.microsoft.com/office/powerpoint/2010/main" val="32458655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36CC-2F70-434C-BCAE-51C399EA5AE1}"/>
              </a:ext>
            </a:extLst>
          </p:cNvPr>
          <p:cNvSpPr>
            <a:spLocks noGrp="1"/>
          </p:cNvSpPr>
          <p:nvPr>
            <p:ph type="title"/>
          </p:nvPr>
        </p:nvSpPr>
        <p:spPr/>
        <p:txBody>
          <a:bodyPr/>
          <a:lstStyle/>
          <a:p>
            <a:r>
              <a:rPr lang="en-US"/>
              <a:t>Key Industry References and Resources</a:t>
            </a:r>
          </a:p>
        </p:txBody>
      </p:sp>
      <p:sp>
        <p:nvSpPr>
          <p:cNvPr id="3" name="Text Placeholder 2">
            <a:extLst>
              <a:ext uri="{FF2B5EF4-FFF2-40B4-BE49-F238E27FC236}">
                <a16:creationId xmlns:a16="http://schemas.microsoft.com/office/drawing/2014/main" id="{3E906FEE-EC0A-4511-9CE3-85BEB5B192E7}"/>
              </a:ext>
            </a:extLst>
          </p:cNvPr>
          <p:cNvSpPr>
            <a:spLocks noGrp="1"/>
          </p:cNvSpPr>
          <p:nvPr>
            <p:ph type="body" sz="quarter" idx="10"/>
          </p:nvPr>
        </p:nvSpPr>
        <p:spPr>
          <a:xfrm>
            <a:off x="588263" y="1490578"/>
            <a:ext cx="11429048" cy="3197798"/>
          </a:xfrm>
        </p:spPr>
        <p:txBody>
          <a:bodyPr/>
          <a:lstStyle/>
          <a:p>
            <a:pPr marL="344488" indent="-344488">
              <a:spcAft>
                <a:spcPts val="1800"/>
              </a:spcAft>
              <a:buBlip>
                <a:blip r:embed="rId2"/>
              </a:buBlip>
            </a:pPr>
            <a:r>
              <a:rPr lang="en-US" sz="2000">
                <a:gradFill>
                  <a:gsLst>
                    <a:gs pos="82000">
                      <a:schemeClr val="tx1"/>
                    </a:gs>
                    <a:gs pos="0">
                      <a:schemeClr val="tx1"/>
                    </a:gs>
                  </a:gsLst>
                  <a:lin ang="2700000" scaled="1"/>
                </a:gradFill>
                <a:latin typeface="+mj-lt"/>
              </a:rPr>
              <a:t>The Open Group Security Forum - </a:t>
            </a:r>
            <a:r>
              <a:rPr lang="en-US" sz="2000">
                <a:gradFill>
                  <a:gsLst>
                    <a:gs pos="82000">
                      <a:schemeClr val="accent1"/>
                    </a:gs>
                    <a:gs pos="0">
                      <a:schemeClr val="accent1"/>
                    </a:gs>
                  </a:gsLst>
                  <a:lin ang="2700000" scaled="1"/>
                </a:gradFill>
                <a:latin typeface="+mj-lt"/>
                <a:hlinkClick r:id="rId3">
                  <a:extLst>
                    <a:ext uri="{A12FA001-AC4F-418D-AE19-62706E023703}">
                      <ahyp:hlinkClr xmlns:ahyp="http://schemas.microsoft.com/office/drawing/2018/hyperlinkcolor" val="tx"/>
                    </a:ext>
                  </a:extLst>
                </a:hlinkClick>
              </a:rPr>
              <a:t>https://www.opengroup.org/forum/security</a:t>
            </a:r>
            <a:endParaRPr lang="en-US" sz="2000">
              <a:gradFill>
                <a:gsLst>
                  <a:gs pos="82000">
                    <a:schemeClr val="accent1"/>
                  </a:gs>
                  <a:gs pos="0">
                    <a:schemeClr val="accent1"/>
                  </a:gs>
                </a:gsLst>
                <a:lin ang="2700000" scaled="1"/>
              </a:gradFill>
              <a:latin typeface="+mj-lt"/>
            </a:endParaRPr>
          </a:p>
          <a:p>
            <a:pPr marL="801688" lvl="2" indent="-344488">
              <a:spcAft>
                <a:spcPts val="1800"/>
              </a:spcAft>
              <a:buBlip>
                <a:blip r:embed="rId2"/>
              </a:buBlip>
            </a:pPr>
            <a:r>
              <a:rPr lang="en-US" sz="1800">
                <a:solidFill>
                  <a:schemeClr val="tx1"/>
                </a:solidFill>
                <a:latin typeface="+mj-lt"/>
              </a:rPr>
              <a:t>Zero Trust Commandments - </a:t>
            </a:r>
            <a:r>
              <a:rPr lang="en-US" sz="1800">
                <a:solidFill>
                  <a:schemeClr val="tx1"/>
                </a:solidFill>
                <a:latin typeface="+mj-lt"/>
                <a:hlinkClick r:id="rId4"/>
              </a:rPr>
              <a:t>https://publications.opengroup.org/g21f</a:t>
            </a:r>
            <a:r>
              <a:rPr lang="en-US" sz="1800">
                <a:solidFill>
                  <a:schemeClr val="tx1"/>
                </a:solidFill>
                <a:latin typeface="+mj-lt"/>
              </a:rPr>
              <a:t> </a:t>
            </a:r>
          </a:p>
          <a:p>
            <a:pPr marL="801688" lvl="2" indent="-344488">
              <a:spcAft>
                <a:spcPts val="1800"/>
              </a:spcAft>
              <a:buBlip>
                <a:blip r:embed="rId2"/>
              </a:buBlip>
            </a:pPr>
            <a:r>
              <a:rPr lang="en-US" sz="1800">
                <a:solidFill>
                  <a:schemeClr val="tx1"/>
                </a:solidFill>
                <a:latin typeface="+mj-lt"/>
              </a:rPr>
              <a:t>Zero Trust Core Principles - </a:t>
            </a:r>
            <a:r>
              <a:rPr lang="en-US" sz="1800">
                <a:solidFill>
                  <a:schemeClr val="tx1"/>
                </a:solidFill>
                <a:latin typeface="+mj-lt"/>
                <a:hlinkClick r:id="rId5"/>
              </a:rPr>
              <a:t>https://publications.opengroup.org/security-library/w210</a:t>
            </a:r>
            <a:r>
              <a:rPr lang="en-US" sz="1800">
                <a:solidFill>
                  <a:schemeClr val="tx1"/>
                </a:solidFill>
                <a:latin typeface="+mj-lt"/>
              </a:rPr>
              <a:t> </a:t>
            </a:r>
          </a:p>
          <a:p>
            <a:pPr marL="344488" indent="-344488">
              <a:spcAft>
                <a:spcPts val="1800"/>
              </a:spcAft>
              <a:buBlip>
                <a:blip r:embed="rId2"/>
              </a:buBlip>
            </a:pPr>
            <a:r>
              <a:rPr lang="en-US" sz="2000">
                <a:gradFill>
                  <a:gsLst>
                    <a:gs pos="82000">
                      <a:schemeClr val="tx1"/>
                    </a:gs>
                    <a:gs pos="0">
                      <a:schemeClr val="tx1"/>
                    </a:gs>
                  </a:gsLst>
                  <a:lin ang="2700000" scaled="1"/>
                </a:gradFill>
                <a:latin typeface="+mj-lt"/>
              </a:rPr>
              <a:t>NIST Cybersecurity Framework - </a:t>
            </a:r>
            <a:r>
              <a:rPr lang="en-US" sz="2000">
                <a:gradFill>
                  <a:gsLst>
                    <a:gs pos="82000">
                      <a:schemeClr val="tx1"/>
                    </a:gs>
                    <a:gs pos="0">
                      <a:schemeClr val="tx1"/>
                    </a:gs>
                  </a:gsLst>
                  <a:lin ang="2700000" scaled="1"/>
                </a:gradFill>
                <a:latin typeface="+mj-lt"/>
                <a:hlinkClick r:id="rId6"/>
              </a:rPr>
              <a:t>https://www.nist.gov/cyberframework</a:t>
            </a:r>
            <a:r>
              <a:rPr lang="en-US" sz="2000">
                <a:gradFill>
                  <a:gsLst>
                    <a:gs pos="82000">
                      <a:schemeClr val="tx1"/>
                    </a:gs>
                    <a:gs pos="0">
                      <a:schemeClr val="tx1"/>
                    </a:gs>
                  </a:gsLst>
                  <a:lin ang="2700000" scaled="1"/>
                </a:gradFill>
                <a:latin typeface="+mj-lt"/>
              </a:rPr>
              <a:t> </a:t>
            </a:r>
          </a:p>
          <a:p>
            <a:pPr marL="801688" lvl="2" indent="-344488">
              <a:spcAft>
                <a:spcPts val="1800"/>
              </a:spcAft>
              <a:buBlip>
                <a:blip r:embed="rId2"/>
              </a:buBlip>
            </a:pPr>
            <a:r>
              <a:rPr lang="en-US" sz="1800">
                <a:solidFill>
                  <a:schemeClr val="tx1"/>
                </a:solidFill>
                <a:latin typeface="+mj-lt"/>
              </a:rPr>
              <a:t>Zero Trust Architecture - </a:t>
            </a:r>
            <a:r>
              <a:rPr lang="en-US" sz="1800">
                <a:solidFill>
                  <a:schemeClr val="tx1"/>
                </a:solidFill>
                <a:latin typeface="+mj-lt"/>
                <a:hlinkClick r:id="rId7"/>
              </a:rPr>
              <a:t>https://www.nist.gov/publications/zero-trust-architecture</a:t>
            </a:r>
            <a:r>
              <a:rPr lang="en-US" sz="1800">
                <a:solidFill>
                  <a:schemeClr val="tx1"/>
                </a:solidFill>
                <a:latin typeface="+mj-lt"/>
              </a:rPr>
              <a:t> </a:t>
            </a:r>
            <a:r>
              <a:rPr lang="en-US" sz="900">
                <a:gradFill>
                  <a:gsLst>
                    <a:gs pos="82000">
                      <a:schemeClr val="accent1"/>
                    </a:gs>
                    <a:gs pos="0">
                      <a:schemeClr val="accent1"/>
                    </a:gs>
                  </a:gsLst>
                  <a:lin ang="2700000" scaled="1"/>
                </a:gradFill>
                <a:latin typeface="+mj-lt"/>
              </a:rPr>
              <a:t> </a:t>
            </a:r>
          </a:p>
          <a:p>
            <a:pPr marL="344488" indent="-344488">
              <a:spcAft>
                <a:spcPts val="1800"/>
              </a:spcAft>
              <a:buBlip>
                <a:blip r:embed="rId2"/>
              </a:buBlip>
            </a:pPr>
            <a:r>
              <a:rPr lang="en-US" sz="2000">
                <a:gradFill>
                  <a:gsLst>
                    <a:gs pos="82000">
                      <a:schemeClr val="tx1"/>
                    </a:gs>
                    <a:gs pos="0">
                      <a:schemeClr val="tx1"/>
                    </a:gs>
                  </a:gsLst>
                  <a:lin ang="2700000" scaled="1"/>
                </a:gradFill>
                <a:latin typeface="+mj-lt"/>
              </a:rPr>
              <a:t>Center for Internet Security (CIS) Benchmarks – </a:t>
            </a:r>
            <a:r>
              <a:rPr lang="en-US" sz="2000">
                <a:gradFill>
                  <a:gsLst>
                    <a:gs pos="82000">
                      <a:schemeClr val="tx1"/>
                    </a:gs>
                    <a:gs pos="0">
                      <a:schemeClr val="tx1"/>
                    </a:gs>
                  </a:gsLst>
                  <a:lin ang="2700000" scaled="1"/>
                </a:gradFill>
                <a:latin typeface="+mj-lt"/>
                <a:hlinkClick r:id="rId8"/>
              </a:rPr>
              <a:t>https://www.cisecurity.org/cis-benchmarks/</a:t>
            </a:r>
            <a:r>
              <a:rPr lang="en-US" sz="2000">
                <a:gradFill>
                  <a:gsLst>
                    <a:gs pos="82000">
                      <a:schemeClr val="tx1"/>
                    </a:gs>
                    <a:gs pos="0">
                      <a:schemeClr val="tx1"/>
                    </a:gs>
                  </a:gsLst>
                  <a:lin ang="2700000" scaled="1"/>
                </a:gradFill>
                <a:latin typeface="+mj-lt"/>
              </a:rPr>
              <a:t> </a:t>
            </a:r>
          </a:p>
        </p:txBody>
      </p:sp>
    </p:spTree>
    <p:extLst>
      <p:ext uri="{BB962C8B-B14F-4D97-AF65-F5344CB8AC3E}">
        <p14:creationId xmlns:p14="http://schemas.microsoft.com/office/powerpoint/2010/main" val="8976465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D5E2351-6404-4438-82FA-8FA5FB8568F9}"/>
              </a:ext>
            </a:extLst>
          </p:cNvPr>
          <p:cNvGrpSpPr/>
          <p:nvPr/>
        </p:nvGrpSpPr>
        <p:grpSpPr>
          <a:xfrm>
            <a:off x="503174" y="2993359"/>
            <a:ext cx="6296266" cy="1676080"/>
            <a:chOff x="478172" y="2937613"/>
            <a:chExt cx="6296266" cy="1564010"/>
          </a:xfrm>
        </p:grpSpPr>
        <p:sp>
          <p:nvSpPr>
            <p:cNvPr id="14" name="Rectangle: Rounded Corners 13">
              <a:extLst>
                <a:ext uri="{FF2B5EF4-FFF2-40B4-BE49-F238E27FC236}">
                  <a16:creationId xmlns:a16="http://schemas.microsoft.com/office/drawing/2014/main" id="{BCEBB17E-FCFA-4ACC-AB6F-E177F452C028}"/>
                </a:ext>
              </a:extLst>
            </p:cNvPr>
            <p:cNvSpPr/>
            <p:nvPr/>
          </p:nvSpPr>
          <p:spPr>
            <a:xfrm>
              <a:off x="478172" y="2937613"/>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16" name="Rectangle 15" descr="Map compass">
              <a:extLst>
                <a:ext uri="{FF2B5EF4-FFF2-40B4-BE49-F238E27FC236}">
                  <a16:creationId xmlns:a16="http://schemas.microsoft.com/office/drawing/2014/main" id="{86201826-2D4A-40F8-8CA5-980F093FC55A}"/>
                </a:ext>
              </a:extLst>
            </p:cNvPr>
            <p:cNvSpPr/>
            <p:nvPr/>
          </p:nvSpPr>
          <p:spPr>
            <a:xfrm>
              <a:off x="577636" y="3011595"/>
              <a:ext cx="180844" cy="18084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7" name="Freeform: Shape 16">
              <a:extLst>
                <a:ext uri="{FF2B5EF4-FFF2-40B4-BE49-F238E27FC236}">
                  <a16:creationId xmlns:a16="http://schemas.microsoft.com/office/drawing/2014/main" id="{D1D49593-2DCE-4591-B920-4F9675947FEE}"/>
                </a:ext>
              </a:extLst>
            </p:cNvPr>
            <p:cNvSpPr/>
            <p:nvPr/>
          </p:nvSpPr>
          <p:spPr>
            <a:xfrm>
              <a:off x="857945" y="2988197"/>
              <a:ext cx="5830533" cy="220514"/>
            </a:xfrm>
            <a:custGeom>
              <a:avLst/>
              <a:gdLst>
                <a:gd name="connsiteX0" fmla="*/ 0 w 5830533"/>
                <a:gd name="connsiteY0" fmla="*/ 0 h 220514"/>
                <a:gd name="connsiteX1" fmla="*/ 5830533 w 5830533"/>
                <a:gd name="connsiteY1" fmla="*/ 0 h 220514"/>
                <a:gd name="connsiteX2" fmla="*/ 5830533 w 5830533"/>
                <a:gd name="connsiteY2" fmla="*/ 220514 h 220514"/>
                <a:gd name="connsiteX3" fmla="*/ 0 w 5830533"/>
                <a:gd name="connsiteY3" fmla="*/ 220514 h 220514"/>
                <a:gd name="connsiteX4" fmla="*/ 0 w 5830533"/>
                <a:gd name="connsiteY4" fmla="*/ 0 h 22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0514">
                  <a:moveTo>
                    <a:pt x="0" y="0"/>
                  </a:moveTo>
                  <a:lnTo>
                    <a:pt x="5830533" y="0"/>
                  </a:lnTo>
                  <a:lnTo>
                    <a:pt x="5830533" y="220514"/>
                  </a:lnTo>
                  <a:lnTo>
                    <a:pt x="0" y="220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4. People Guidance and Inspiration</a:t>
              </a:r>
              <a:r>
                <a:rPr lang="en-US" sz="1000" kern="1200"/>
                <a:t> – Organizational governance frameworks must guide people, process, and technology decisions with clear ownership of decisions, policy and aspirational visions.</a:t>
              </a:r>
              <a:endParaRPr lang="en-US" sz="1000" b="1" kern="1200"/>
            </a:p>
          </p:txBody>
        </p:sp>
        <p:sp>
          <p:nvSpPr>
            <p:cNvPr id="18" name="Rectangle: Rounded Corners 17">
              <a:extLst>
                <a:ext uri="{FF2B5EF4-FFF2-40B4-BE49-F238E27FC236}">
                  <a16:creationId xmlns:a16="http://schemas.microsoft.com/office/drawing/2014/main" id="{01B6B4D3-7526-4B3A-8497-3250D543E0F8}"/>
                </a:ext>
              </a:extLst>
            </p:cNvPr>
            <p:cNvSpPr/>
            <p:nvPr/>
          </p:nvSpPr>
          <p:spPr>
            <a:xfrm>
              <a:off x="478172" y="3348623"/>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19" name="Rectangle 18" descr="Stacked Rocks">
              <a:extLst>
                <a:ext uri="{FF2B5EF4-FFF2-40B4-BE49-F238E27FC236}">
                  <a16:creationId xmlns:a16="http://schemas.microsoft.com/office/drawing/2014/main" id="{3CD16DB6-2222-41D1-B947-8A7E3B9532D5}"/>
                </a:ext>
              </a:extLst>
            </p:cNvPr>
            <p:cNvSpPr/>
            <p:nvPr/>
          </p:nvSpPr>
          <p:spPr>
            <a:xfrm>
              <a:off x="577636" y="3422605"/>
              <a:ext cx="180844" cy="18084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0F294EF3-0610-49D2-8666-F736F8FCB3A8}"/>
                </a:ext>
              </a:extLst>
            </p:cNvPr>
            <p:cNvSpPr/>
            <p:nvPr/>
          </p:nvSpPr>
          <p:spPr>
            <a:xfrm>
              <a:off x="857945" y="3399208"/>
              <a:ext cx="5830533" cy="220514"/>
            </a:xfrm>
            <a:custGeom>
              <a:avLst/>
              <a:gdLst>
                <a:gd name="connsiteX0" fmla="*/ 0 w 5830533"/>
                <a:gd name="connsiteY0" fmla="*/ 0 h 220514"/>
                <a:gd name="connsiteX1" fmla="*/ 5830533 w 5830533"/>
                <a:gd name="connsiteY1" fmla="*/ 0 h 220514"/>
                <a:gd name="connsiteX2" fmla="*/ 5830533 w 5830533"/>
                <a:gd name="connsiteY2" fmla="*/ 220514 h 220514"/>
                <a:gd name="connsiteX3" fmla="*/ 0 w 5830533"/>
                <a:gd name="connsiteY3" fmla="*/ 220514 h 220514"/>
                <a:gd name="connsiteX4" fmla="*/ 0 w 5830533"/>
                <a:gd name="connsiteY4" fmla="*/ 0 h 220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0514">
                  <a:moveTo>
                    <a:pt x="0" y="0"/>
                  </a:moveTo>
                  <a:lnTo>
                    <a:pt x="5830533" y="0"/>
                  </a:lnTo>
                  <a:lnTo>
                    <a:pt x="5830533" y="220514"/>
                  </a:lnTo>
                  <a:lnTo>
                    <a:pt x="0" y="220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5. Risk and Complexity Reduction</a:t>
              </a:r>
              <a:r>
                <a:rPr lang="en-US" sz="1000" kern="1200"/>
                <a:t> – Governance must reduce both complexity and threat surface area.</a:t>
              </a:r>
            </a:p>
          </p:txBody>
        </p:sp>
        <p:sp>
          <p:nvSpPr>
            <p:cNvPr id="21" name="Rectangle: Rounded Corners 20">
              <a:extLst>
                <a:ext uri="{FF2B5EF4-FFF2-40B4-BE49-F238E27FC236}">
                  <a16:creationId xmlns:a16="http://schemas.microsoft.com/office/drawing/2014/main" id="{0A8275EE-85C2-4CF7-AA0D-24877B8C3C44}"/>
                </a:ext>
              </a:extLst>
            </p:cNvPr>
            <p:cNvSpPr/>
            <p:nvPr/>
          </p:nvSpPr>
          <p:spPr>
            <a:xfrm>
              <a:off x="478172" y="3759634"/>
              <a:ext cx="6296266" cy="328808"/>
            </a:xfrm>
            <a:prstGeom prst="roundRect">
              <a:avLst>
                <a:gd name="adj" fmla="val 10000"/>
              </a:avLst>
            </a:prstGeom>
            <a:solidFill>
              <a:schemeClr val="accent1">
                <a:lumMod val="60000"/>
                <a:lumOff val="40000"/>
              </a:schemeClr>
            </a:solidFill>
            <a:ln>
              <a:noFill/>
            </a:ln>
            <a:effectLst>
              <a:outerShdw blurRad="2413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dk1">
                <a:hueOff val="0"/>
                <a:satOff val="0"/>
                <a:lumOff val="0"/>
                <a:alphaOff val="0"/>
              </a:schemeClr>
            </a:fontRef>
          </p:style>
          <p:txBody>
            <a:bodyPr/>
            <a:lstStyle/>
            <a:p>
              <a:endParaRPr lang="en-US"/>
            </a:p>
          </p:txBody>
        </p:sp>
        <p:sp>
          <p:nvSpPr>
            <p:cNvPr id="22" name="Rectangle 21" descr="Bar graph with upward trend">
              <a:extLst>
                <a:ext uri="{FF2B5EF4-FFF2-40B4-BE49-F238E27FC236}">
                  <a16:creationId xmlns:a16="http://schemas.microsoft.com/office/drawing/2014/main" id="{35C980B7-32CB-42EE-9D16-8A164870337E}"/>
                </a:ext>
              </a:extLst>
            </p:cNvPr>
            <p:cNvSpPr/>
            <p:nvPr/>
          </p:nvSpPr>
          <p:spPr>
            <a:xfrm>
              <a:off x="577636" y="3833615"/>
              <a:ext cx="180844" cy="180844"/>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3" name="Freeform: Shape 22">
              <a:extLst>
                <a:ext uri="{FF2B5EF4-FFF2-40B4-BE49-F238E27FC236}">
                  <a16:creationId xmlns:a16="http://schemas.microsoft.com/office/drawing/2014/main" id="{FB0427E1-B744-436C-8D2A-20EC844D0219}"/>
                </a:ext>
              </a:extLst>
            </p:cNvPr>
            <p:cNvSpPr/>
            <p:nvPr/>
          </p:nvSpPr>
          <p:spPr>
            <a:xfrm>
              <a:off x="857945" y="3825302"/>
              <a:ext cx="5830533" cy="186086"/>
            </a:xfrm>
            <a:custGeom>
              <a:avLst/>
              <a:gdLst>
                <a:gd name="connsiteX0" fmla="*/ 0 w 5830533"/>
                <a:gd name="connsiteY0" fmla="*/ 0 h 186086"/>
                <a:gd name="connsiteX1" fmla="*/ 5830533 w 5830533"/>
                <a:gd name="connsiteY1" fmla="*/ 0 h 186086"/>
                <a:gd name="connsiteX2" fmla="*/ 5830533 w 5830533"/>
                <a:gd name="connsiteY2" fmla="*/ 186086 h 186086"/>
                <a:gd name="connsiteX3" fmla="*/ 0 w 5830533"/>
                <a:gd name="connsiteY3" fmla="*/ 186086 h 186086"/>
                <a:gd name="connsiteX4" fmla="*/ 0 w 5830533"/>
                <a:gd name="connsiteY4" fmla="*/ 0 h 186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186086">
                  <a:moveTo>
                    <a:pt x="0" y="0"/>
                  </a:moveTo>
                  <a:lnTo>
                    <a:pt x="5830533" y="0"/>
                  </a:lnTo>
                  <a:lnTo>
                    <a:pt x="5830533" y="186086"/>
                  </a:lnTo>
                  <a:lnTo>
                    <a:pt x="0" y="1860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87" tIns="22887" rIns="22887" bIns="22887" numCol="1" spcCol="1270" anchor="ctr" anchorCtr="0">
              <a:noAutofit/>
            </a:bodyPr>
            <a:lstStyle/>
            <a:p>
              <a:pPr marL="0" lvl="0" indent="0" algn="l" defTabSz="444500">
                <a:lnSpc>
                  <a:spcPct val="100000"/>
                </a:lnSpc>
                <a:spcBef>
                  <a:spcPct val="0"/>
                </a:spcBef>
                <a:spcAft>
                  <a:spcPct val="35000"/>
                </a:spcAft>
                <a:buNone/>
              </a:pPr>
              <a:r>
                <a:rPr lang="en-US" sz="1000" b="1" kern="1200"/>
                <a:t>6. Alignment and Automation</a:t>
              </a:r>
              <a:r>
                <a:rPr lang="en-US" sz="1000" kern="1200"/>
                <a:t> – Policies and security success metrics must map directly to organizational mission and risk requirements and should favor automated execution and reporting.</a:t>
              </a:r>
            </a:p>
          </p:txBody>
        </p:sp>
        <p:sp>
          <p:nvSpPr>
            <p:cNvPr id="24" name="Rectangle: Rounded Corners 23">
              <a:extLst>
                <a:ext uri="{FF2B5EF4-FFF2-40B4-BE49-F238E27FC236}">
                  <a16:creationId xmlns:a16="http://schemas.microsoft.com/office/drawing/2014/main" id="{71F3F30F-6CAA-4440-BD06-067D8072ECA0}"/>
                </a:ext>
              </a:extLst>
            </p:cNvPr>
            <p:cNvSpPr/>
            <p:nvPr/>
          </p:nvSpPr>
          <p:spPr>
            <a:xfrm>
              <a:off x="478172" y="4172815"/>
              <a:ext cx="6296266" cy="328808"/>
            </a:xfrm>
            <a:prstGeom prst="roundRect">
              <a:avLst>
                <a:gd name="adj" fmla="val 10000"/>
              </a:avLst>
            </a:prstGeom>
            <a:solidFill>
              <a:srgbClr val="4CB1FF"/>
            </a:solidFill>
          </p:spPr>
          <p:style>
            <a:lnRef idx="0">
              <a:schemeClr val="accent2">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24" descr="Continuous Improvement">
              <a:extLst>
                <a:ext uri="{FF2B5EF4-FFF2-40B4-BE49-F238E27FC236}">
                  <a16:creationId xmlns:a16="http://schemas.microsoft.com/office/drawing/2014/main" id="{6122873D-F42E-4A6D-B974-A47A2E40E9C8}"/>
                </a:ext>
              </a:extLst>
            </p:cNvPr>
            <p:cNvSpPr/>
            <p:nvPr/>
          </p:nvSpPr>
          <p:spPr>
            <a:xfrm>
              <a:off x="577636" y="4246797"/>
              <a:ext cx="180844" cy="180844"/>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DB79FAB4-9787-4ACD-AB24-6A7CAA58B1E0}"/>
                </a:ext>
              </a:extLst>
            </p:cNvPr>
            <p:cNvSpPr/>
            <p:nvPr/>
          </p:nvSpPr>
          <p:spPr>
            <a:xfrm>
              <a:off x="857945" y="4221229"/>
              <a:ext cx="5830533" cy="224856"/>
            </a:xfrm>
            <a:custGeom>
              <a:avLst/>
              <a:gdLst>
                <a:gd name="connsiteX0" fmla="*/ 0 w 5830533"/>
                <a:gd name="connsiteY0" fmla="*/ 0 h 224856"/>
                <a:gd name="connsiteX1" fmla="*/ 5830533 w 5830533"/>
                <a:gd name="connsiteY1" fmla="*/ 0 h 224856"/>
                <a:gd name="connsiteX2" fmla="*/ 5830533 w 5830533"/>
                <a:gd name="connsiteY2" fmla="*/ 224856 h 224856"/>
                <a:gd name="connsiteX3" fmla="*/ 0 w 5830533"/>
                <a:gd name="connsiteY3" fmla="*/ 224856 h 224856"/>
                <a:gd name="connsiteX4" fmla="*/ 0 w 5830533"/>
                <a:gd name="connsiteY4" fmla="*/ 0 h 22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533" h="224856">
                  <a:moveTo>
                    <a:pt x="0" y="0"/>
                  </a:moveTo>
                  <a:lnTo>
                    <a:pt x="5830533" y="0"/>
                  </a:lnTo>
                  <a:lnTo>
                    <a:pt x="5830533" y="224856"/>
                  </a:lnTo>
                  <a:lnTo>
                    <a:pt x="0" y="2248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338" tIns="23338" rIns="23338" bIns="23338" numCol="1" spcCol="1270" anchor="ctr" anchorCtr="0">
              <a:noAutofit/>
            </a:bodyPr>
            <a:lstStyle/>
            <a:p>
              <a:pPr marL="0" lvl="0" indent="0" algn="l" defTabSz="444500">
                <a:lnSpc>
                  <a:spcPct val="100000"/>
                </a:lnSpc>
                <a:spcBef>
                  <a:spcPct val="0"/>
                </a:spcBef>
                <a:spcAft>
                  <a:spcPct val="35000"/>
                </a:spcAft>
                <a:buNone/>
              </a:pPr>
              <a:r>
                <a:rPr lang="en-US" sz="1000" b="1" kern="1200"/>
                <a:t>7. Security for the Full Lifecycle</a:t>
              </a:r>
              <a:r>
                <a:rPr lang="en-US" sz="1000" kern="1200"/>
                <a:t> – Risk analysis and confidentiality, integrity, and availability assurances must be sustained for the lifetime of the data, transaction, or relationship. </a:t>
              </a:r>
            </a:p>
          </p:txBody>
        </p:sp>
      </p:grpSp>
      <p:sp>
        <p:nvSpPr>
          <p:cNvPr id="46" name="Freeform: Shape 45">
            <a:extLst>
              <a:ext uri="{FF2B5EF4-FFF2-40B4-BE49-F238E27FC236}">
                <a16:creationId xmlns:a16="http://schemas.microsoft.com/office/drawing/2014/main" id="{BB1E7AAF-311E-4588-8C97-BD3B2DDE0692}"/>
              </a:ext>
            </a:extLst>
          </p:cNvPr>
          <p:cNvSpPr/>
          <p:nvPr/>
        </p:nvSpPr>
        <p:spPr>
          <a:xfrm>
            <a:off x="648724" y="1005794"/>
            <a:ext cx="3262500" cy="214641"/>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cap="all"/>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Organizational Value and RISK</a:t>
            </a:r>
          </a:p>
        </p:txBody>
      </p:sp>
      <p:sp>
        <p:nvSpPr>
          <p:cNvPr id="47" name="Freeform: Shape 46">
            <a:extLst>
              <a:ext uri="{FF2B5EF4-FFF2-40B4-BE49-F238E27FC236}">
                <a16:creationId xmlns:a16="http://schemas.microsoft.com/office/drawing/2014/main" id="{76B41C0E-A7CD-4507-9714-F3F9EF4638DB}"/>
              </a:ext>
            </a:extLst>
          </p:cNvPr>
          <p:cNvSpPr/>
          <p:nvPr/>
        </p:nvSpPr>
        <p:spPr>
          <a:xfrm>
            <a:off x="675982" y="2725740"/>
            <a:ext cx="3262500" cy="720000"/>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Governance</a:t>
            </a:r>
          </a:p>
        </p:txBody>
      </p:sp>
      <p:sp>
        <p:nvSpPr>
          <p:cNvPr id="50" name="Rectangle 49" descr="Board Of Directors">
            <a:extLst>
              <a:ext uri="{FF2B5EF4-FFF2-40B4-BE49-F238E27FC236}">
                <a16:creationId xmlns:a16="http://schemas.microsoft.com/office/drawing/2014/main" id="{C1E7338F-D339-429D-9A84-C45029378177}"/>
              </a:ext>
            </a:extLst>
          </p:cNvPr>
          <p:cNvSpPr/>
          <p:nvPr/>
        </p:nvSpPr>
        <p:spPr>
          <a:xfrm>
            <a:off x="376719" y="1005794"/>
            <a:ext cx="199351" cy="19935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53" name="Rectangle 52" descr="Circles with arrows">
            <a:extLst>
              <a:ext uri="{FF2B5EF4-FFF2-40B4-BE49-F238E27FC236}">
                <a16:creationId xmlns:a16="http://schemas.microsoft.com/office/drawing/2014/main" id="{D9939FCE-A85B-4281-89CA-42842EDD0A00}"/>
              </a:ext>
            </a:extLst>
          </p:cNvPr>
          <p:cNvSpPr/>
          <p:nvPr/>
        </p:nvSpPr>
        <p:spPr>
          <a:xfrm>
            <a:off x="376719" y="2709584"/>
            <a:ext cx="253866" cy="25386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C82DDD69-7F38-4EB1-A8B5-64E7E52CD723}"/>
              </a:ext>
            </a:extLst>
          </p:cNvPr>
          <p:cNvPicPr>
            <a:picLocks noChangeAspect="1"/>
          </p:cNvPicPr>
          <p:nvPr/>
        </p:nvPicPr>
        <p:blipFill>
          <a:blip r:embed="rId15"/>
          <a:stretch>
            <a:fillRect/>
          </a:stretch>
        </p:blipFill>
        <p:spPr>
          <a:xfrm>
            <a:off x="8939592" y="392794"/>
            <a:ext cx="2327822" cy="677314"/>
          </a:xfrm>
          <a:prstGeom prst="rect">
            <a:avLst/>
          </a:prstGeom>
        </p:spPr>
      </p:pic>
      <p:graphicFrame>
        <p:nvGraphicFramePr>
          <p:cNvPr id="7" name="Content Placeholder 2">
            <a:extLst>
              <a:ext uri="{FF2B5EF4-FFF2-40B4-BE49-F238E27FC236}">
                <a16:creationId xmlns:a16="http://schemas.microsoft.com/office/drawing/2014/main" id="{3BE33163-6A5B-45BB-B60C-ED0AA4CA888E}"/>
              </a:ext>
            </a:extLst>
          </p:cNvPr>
          <p:cNvGraphicFramePr>
            <a:graphicFrameLocks/>
          </p:cNvGraphicFramePr>
          <p:nvPr>
            <p:extLst>
              <p:ext uri="{D42A27DB-BD31-4B8C-83A1-F6EECF244321}">
                <p14:modId xmlns:p14="http://schemas.microsoft.com/office/powerpoint/2010/main" val="1403856209"/>
              </p:ext>
            </p:extLst>
          </p:nvPr>
        </p:nvGraphicFramePr>
        <p:xfrm>
          <a:off x="8176054" y="1185587"/>
          <a:ext cx="3873609" cy="530557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9" name="Rectangle 8">
            <a:extLst>
              <a:ext uri="{FF2B5EF4-FFF2-40B4-BE49-F238E27FC236}">
                <a16:creationId xmlns:a16="http://schemas.microsoft.com/office/drawing/2014/main" id="{03AF28A2-B08B-4238-8D7F-8C718C4B9C2C}"/>
              </a:ext>
            </a:extLst>
          </p:cNvPr>
          <p:cNvSpPr/>
          <p:nvPr/>
        </p:nvSpPr>
        <p:spPr bwMode="auto">
          <a:xfrm>
            <a:off x="8406516" y="223972"/>
            <a:ext cx="3586913" cy="1014957"/>
          </a:xfrm>
          <a:prstGeom prst="rect">
            <a:avLst/>
          </a:prstGeom>
          <a:solidFill>
            <a:srgbClr val="FFFFF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77F9B14-60C4-4260-9C97-1DE67B81658F}"/>
              </a:ext>
            </a:extLst>
          </p:cNvPr>
          <p:cNvCxnSpPr>
            <a:cxnSpLocks/>
          </p:cNvCxnSpPr>
          <p:nvPr/>
        </p:nvCxnSpPr>
        <p:spPr>
          <a:xfrm flipV="1">
            <a:off x="6812945" y="1417772"/>
            <a:ext cx="1360450" cy="513879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3F9F81-92E2-4872-9DE3-B5C61AF4B0B7}"/>
              </a:ext>
            </a:extLst>
          </p:cNvPr>
          <p:cNvCxnSpPr>
            <a:cxnSpLocks/>
            <a:endCxn id="7" idx="1"/>
          </p:cNvCxnSpPr>
          <p:nvPr/>
        </p:nvCxnSpPr>
        <p:spPr>
          <a:xfrm flipV="1">
            <a:off x="6809619" y="3838374"/>
            <a:ext cx="1366435" cy="273687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30989A-02C3-4A25-B4E4-126D8F644549}"/>
              </a:ext>
            </a:extLst>
          </p:cNvPr>
          <p:cNvCxnSpPr>
            <a:cxnSpLocks/>
          </p:cNvCxnSpPr>
          <p:nvPr/>
        </p:nvCxnSpPr>
        <p:spPr>
          <a:xfrm flipV="1">
            <a:off x="6809619" y="5246927"/>
            <a:ext cx="1366435" cy="4913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4105716B-4B85-48A3-BA46-F2875113F117}"/>
              </a:ext>
            </a:extLst>
          </p:cNvPr>
          <p:cNvSpPr/>
          <p:nvPr/>
        </p:nvSpPr>
        <p:spPr bwMode="auto">
          <a:xfrm>
            <a:off x="273912" y="934527"/>
            <a:ext cx="6531642" cy="1660376"/>
          </a:xfrm>
          <a:prstGeom prst="roundRect">
            <a:avLst>
              <a:gd name="adj" fmla="val 2508"/>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9A92C57-9F14-4AA6-A16B-F384D180A853}"/>
              </a:ext>
            </a:extLst>
          </p:cNvPr>
          <p:cNvSpPr/>
          <p:nvPr/>
        </p:nvSpPr>
        <p:spPr bwMode="auto">
          <a:xfrm>
            <a:off x="265782" y="2635242"/>
            <a:ext cx="6531642" cy="2102022"/>
          </a:xfrm>
          <a:prstGeom prst="roundRect">
            <a:avLst>
              <a:gd name="adj" fmla="val 2573"/>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3" name="Graphic 62" descr="Badge Unfollow">
            <a:extLst>
              <a:ext uri="{FF2B5EF4-FFF2-40B4-BE49-F238E27FC236}">
                <a16:creationId xmlns:a16="http://schemas.microsoft.com/office/drawing/2014/main" id="{800EC100-1F8B-421B-9964-1891C0D2C32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01939" y="2771669"/>
            <a:ext cx="236220" cy="236220"/>
          </a:xfrm>
          <a:prstGeom prst="rect">
            <a:avLst/>
          </a:prstGeom>
        </p:spPr>
      </p:pic>
      <p:cxnSp>
        <p:nvCxnSpPr>
          <p:cNvPr id="72" name="Straight Connector 71">
            <a:extLst>
              <a:ext uri="{FF2B5EF4-FFF2-40B4-BE49-F238E27FC236}">
                <a16:creationId xmlns:a16="http://schemas.microsoft.com/office/drawing/2014/main" id="{CD108CCA-D033-482C-A1F4-25D13869F8FF}"/>
              </a:ext>
            </a:extLst>
          </p:cNvPr>
          <p:cNvCxnSpPr>
            <a:cxnSpLocks/>
          </p:cNvCxnSpPr>
          <p:nvPr/>
        </p:nvCxnSpPr>
        <p:spPr>
          <a:xfrm flipV="1">
            <a:off x="6795375" y="1420437"/>
            <a:ext cx="1388809" cy="1468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F306D0-85AD-49B2-95FB-C48EDC9F5D39}"/>
              </a:ext>
            </a:extLst>
          </p:cNvPr>
          <p:cNvCxnSpPr>
            <a:cxnSpLocks/>
          </p:cNvCxnSpPr>
          <p:nvPr/>
        </p:nvCxnSpPr>
        <p:spPr>
          <a:xfrm>
            <a:off x="6795375" y="1435118"/>
            <a:ext cx="1388809" cy="9958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441AEE-151B-48C3-B92D-47C509AB636D}"/>
              </a:ext>
            </a:extLst>
          </p:cNvPr>
          <p:cNvCxnSpPr>
            <a:cxnSpLocks/>
          </p:cNvCxnSpPr>
          <p:nvPr/>
        </p:nvCxnSpPr>
        <p:spPr>
          <a:xfrm>
            <a:off x="6792401" y="1435118"/>
            <a:ext cx="1391783" cy="19397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DC38DFF-1CB6-4227-AD26-74AED4A357FC}"/>
              </a:ext>
            </a:extLst>
          </p:cNvPr>
          <p:cNvCxnSpPr>
            <a:cxnSpLocks/>
          </p:cNvCxnSpPr>
          <p:nvPr/>
        </p:nvCxnSpPr>
        <p:spPr>
          <a:xfrm flipV="1">
            <a:off x="6809619" y="5246927"/>
            <a:ext cx="1374565" cy="8326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C75F385-48E9-4959-B7BA-8F7CC41DBA31}"/>
              </a:ext>
            </a:extLst>
          </p:cNvPr>
          <p:cNvCxnSpPr>
            <a:cxnSpLocks/>
          </p:cNvCxnSpPr>
          <p:nvPr/>
        </p:nvCxnSpPr>
        <p:spPr>
          <a:xfrm flipV="1">
            <a:off x="6799440" y="1922833"/>
            <a:ext cx="1384744" cy="16871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C87F3FB-E478-4214-A96D-6EF9121941A3}"/>
              </a:ext>
            </a:extLst>
          </p:cNvPr>
          <p:cNvCxnSpPr>
            <a:cxnSpLocks/>
            <a:endCxn id="7" idx="1"/>
          </p:cNvCxnSpPr>
          <p:nvPr/>
        </p:nvCxnSpPr>
        <p:spPr>
          <a:xfrm>
            <a:off x="6799440" y="3169547"/>
            <a:ext cx="1376614" cy="66882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2D9DCB-0BD4-427F-8D35-6D40FD3C74A6}"/>
              </a:ext>
            </a:extLst>
          </p:cNvPr>
          <p:cNvCxnSpPr>
            <a:cxnSpLocks/>
          </p:cNvCxnSpPr>
          <p:nvPr/>
        </p:nvCxnSpPr>
        <p:spPr>
          <a:xfrm>
            <a:off x="6799440" y="3169547"/>
            <a:ext cx="1368484" cy="25687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DAA441-6122-473F-8919-017C952D0E1D}"/>
              </a:ext>
            </a:extLst>
          </p:cNvPr>
          <p:cNvCxnSpPr>
            <a:cxnSpLocks/>
          </p:cNvCxnSpPr>
          <p:nvPr/>
        </p:nvCxnSpPr>
        <p:spPr>
          <a:xfrm>
            <a:off x="6799440" y="1435118"/>
            <a:ext cx="1368484" cy="33391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79BA788-E72F-4CC9-B1A8-BB9088836832}"/>
              </a:ext>
            </a:extLst>
          </p:cNvPr>
          <p:cNvCxnSpPr>
            <a:cxnSpLocks/>
          </p:cNvCxnSpPr>
          <p:nvPr/>
        </p:nvCxnSpPr>
        <p:spPr>
          <a:xfrm>
            <a:off x="6809619" y="4539472"/>
            <a:ext cx="1374565" cy="2521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BC2CC1-3826-46C6-A4A2-44341FB7C0A9}"/>
              </a:ext>
            </a:extLst>
          </p:cNvPr>
          <p:cNvCxnSpPr>
            <a:cxnSpLocks/>
          </p:cNvCxnSpPr>
          <p:nvPr/>
        </p:nvCxnSpPr>
        <p:spPr>
          <a:xfrm flipV="1">
            <a:off x="6799440" y="1420437"/>
            <a:ext cx="1376614" cy="26300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62681E6-E87D-42DC-8D1B-FE4CA08D9FF0}"/>
              </a:ext>
            </a:extLst>
          </p:cNvPr>
          <p:cNvCxnSpPr>
            <a:cxnSpLocks/>
          </p:cNvCxnSpPr>
          <p:nvPr/>
        </p:nvCxnSpPr>
        <p:spPr>
          <a:xfrm flipV="1">
            <a:off x="6792401" y="1420437"/>
            <a:ext cx="1391783" cy="89286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54E13DC-BE24-4CC8-A24A-02F36A05CF9A}"/>
              </a:ext>
            </a:extLst>
          </p:cNvPr>
          <p:cNvCxnSpPr>
            <a:cxnSpLocks/>
            <a:stCxn id="51" idx="3"/>
          </p:cNvCxnSpPr>
          <p:nvPr/>
        </p:nvCxnSpPr>
        <p:spPr>
          <a:xfrm flipV="1">
            <a:off x="6799440" y="1420439"/>
            <a:ext cx="1384744" cy="4866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63E08AF-4E19-4CC5-9C11-0B88D7ABBA16}"/>
              </a:ext>
            </a:extLst>
          </p:cNvPr>
          <p:cNvGrpSpPr/>
          <p:nvPr/>
        </p:nvGrpSpPr>
        <p:grpSpPr>
          <a:xfrm>
            <a:off x="2841281" y="166151"/>
            <a:ext cx="2203925" cy="672818"/>
            <a:chOff x="9852344" y="214080"/>
            <a:chExt cx="2203925" cy="672818"/>
          </a:xfrm>
        </p:grpSpPr>
        <p:sp>
          <p:nvSpPr>
            <p:cNvPr id="45" name="Rectangle: Rounded Corners 4">
              <a:extLst>
                <a:ext uri="{FF2B5EF4-FFF2-40B4-BE49-F238E27FC236}">
                  <a16:creationId xmlns:a16="http://schemas.microsoft.com/office/drawing/2014/main" id="{6C8A3DDC-DD82-4B6C-88CD-EF24C1B714BD}"/>
                </a:ext>
              </a:extLst>
            </p:cNvPr>
            <p:cNvSpPr/>
            <p:nvPr/>
          </p:nvSpPr>
          <p:spPr>
            <a:xfrm>
              <a:off x="9852344" y="214080"/>
              <a:ext cx="2203925" cy="672818"/>
            </a:xfrm>
            <a:prstGeom prst="roundRect">
              <a:avLst>
                <a:gd name="adj" fmla="val 9931"/>
              </a:avLst>
            </a:prstGeom>
            <a:solidFill>
              <a:schemeClr val="bg1"/>
            </a:solidFill>
            <a:ln>
              <a:noFill/>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itle 1">
              <a:extLst>
                <a:ext uri="{FF2B5EF4-FFF2-40B4-BE49-F238E27FC236}">
                  <a16:creationId xmlns:a16="http://schemas.microsoft.com/office/drawing/2014/main" id="{6CA43218-D981-4006-8050-C84E79CF0250}"/>
                </a:ext>
              </a:extLst>
            </p:cNvPr>
            <p:cNvSpPr txBox="1">
              <a:spLocks/>
            </p:cNvSpPr>
            <p:nvPr/>
          </p:nvSpPr>
          <p:spPr>
            <a:xfrm>
              <a:off x="10774104" y="273490"/>
              <a:ext cx="1163071" cy="553998"/>
            </a:xfrm>
            <a:prstGeom prst="rect">
              <a:avLst/>
            </a:prstGeom>
          </p:spPr>
          <p:txBody>
            <a:bodyPr vert="horz" wrap="square" lIns="0" tIns="0" rIns="0" bIns="0" rtlCol="0" anchor="ctr">
              <a:normAutofit fontScale="92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Zero Trust</a:t>
              </a:r>
              <a:br>
                <a:rPr kumimoji="0" lang="en-US" sz="5400" b="0" i="0"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br>
              <a:r>
                <a:rPr kumimoji="0" lang="en-US" sz="1400" b="0" i="1" u="none" strike="noStrike" kern="120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Core Principles</a:t>
              </a:r>
            </a:p>
          </p:txBody>
        </p:sp>
        <p:pic>
          <p:nvPicPr>
            <p:cNvPr id="49" name="Picture 48">
              <a:extLst>
                <a:ext uri="{FF2B5EF4-FFF2-40B4-BE49-F238E27FC236}">
                  <a16:creationId xmlns:a16="http://schemas.microsoft.com/office/drawing/2014/main" id="{059222CC-3325-44A9-90D3-EC1C320F44B7}"/>
                </a:ext>
              </a:extLst>
            </p:cNvPr>
            <p:cNvPicPr>
              <a:picLocks noChangeAspect="1"/>
            </p:cNvPicPr>
            <p:nvPr/>
          </p:nvPicPr>
          <p:blipFill>
            <a:blip r:embed="rId23"/>
            <a:stretch>
              <a:fillRect/>
            </a:stretch>
          </p:blipFill>
          <p:spPr>
            <a:xfrm>
              <a:off x="9956974" y="331438"/>
              <a:ext cx="770558" cy="438102"/>
            </a:xfrm>
            <a:prstGeom prst="rect">
              <a:avLst/>
            </a:prstGeom>
          </p:spPr>
        </p:pic>
      </p:grpSp>
      <p:graphicFrame>
        <p:nvGraphicFramePr>
          <p:cNvPr id="51" name="Content Placeholder 2">
            <a:extLst>
              <a:ext uri="{FF2B5EF4-FFF2-40B4-BE49-F238E27FC236}">
                <a16:creationId xmlns:a16="http://schemas.microsoft.com/office/drawing/2014/main" id="{F7FC4B18-E06A-4B00-A37B-F0D938EE37A3}"/>
              </a:ext>
            </a:extLst>
          </p:cNvPr>
          <p:cNvGraphicFramePr>
            <a:graphicFrameLocks/>
          </p:cNvGraphicFramePr>
          <p:nvPr/>
        </p:nvGraphicFramePr>
        <p:xfrm>
          <a:off x="503652" y="1279612"/>
          <a:ext cx="6295788" cy="125492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7" name="Freeform: Shape 26">
            <a:extLst>
              <a:ext uri="{FF2B5EF4-FFF2-40B4-BE49-F238E27FC236}">
                <a16:creationId xmlns:a16="http://schemas.microsoft.com/office/drawing/2014/main" id="{DE766AF8-144B-45F4-966F-5D648EBDEAAE}"/>
              </a:ext>
            </a:extLst>
          </p:cNvPr>
          <p:cNvSpPr/>
          <p:nvPr/>
        </p:nvSpPr>
        <p:spPr>
          <a:xfrm>
            <a:off x="633162" y="4843257"/>
            <a:ext cx="4407282" cy="214641"/>
          </a:xfrm>
          <a:custGeom>
            <a:avLst/>
            <a:gdLst>
              <a:gd name="connsiteX0" fmla="*/ 0 w 3262500"/>
              <a:gd name="connsiteY0" fmla="*/ 0 h 720000"/>
              <a:gd name="connsiteX1" fmla="*/ 3262500 w 3262500"/>
              <a:gd name="connsiteY1" fmla="*/ 0 h 720000"/>
              <a:gd name="connsiteX2" fmla="*/ 3262500 w 3262500"/>
              <a:gd name="connsiteY2" fmla="*/ 720000 h 720000"/>
              <a:gd name="connsiteX3" fmla="*/ 0 w 3262500"/>
              <a:gd name="connsiteY3" fmla="*/ 720000 h 720000"/>
              <a:gd name="connsiteX4" fmla="*/ 0 w 32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720000">
                <a:moveTo>
                  <a:pt x="0" y="0"/>
                </a:moveTo>
                <a:lnTo>
                  <a:pt x="3262500" y="0"/>
                </a:lnTo>
                <a:lnTo>
                  <a:pt x="32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cap="all"/>
            </a:pPr>
            <a:r>
              <a:rPr kumimoji="0" lang="en-US" sz="1600" b="0" i="0" u="none" strike="noStrike" kern="1200" cap="all" spc="0" normalizeH="0" baseline="0" noProof="0">
                <a:ln>
                  <a:noFill/>
                </a:ln>
                <a:solidFill>
                  <a:srgbClr val="FFFFFF">
                    <a:lumMod val="65000"/>
                  </a:srgbClr>
                </a:solidFill>
                <a:effectLst/>
                <a:uLnTx/>
                <a:uFillTx/>
                <a:latin typeface="Segoe UI"/>
                <a:ea typeface="+mn-ea"/>
                <a:cs typeface="+mn-cs"/>
              </a:rPr>
              <a:t>Technology and SECURITY CONTROLS</a:t>
            </a:r>
          </a:p>
        </p:txBody>
      </p:sp>
      <p:sp>
        <p:nvSpPr>
          <p:cNvPr id="28" name="Rectangle 27" descr="Cloud Computing">
            <a:extLst>
              <a:ext uri="{FF2B5EF4-FFF2-40B4-BE49-F238E27FC236}">
                <a16:creationId xmlns:a16="http://schemas.microsoft.com/office/drawing/2014/main" id="{BD441910-8E36-4CCA-B285-698B6675CFE0}"/>
              </a:ext>
            </a:extLst>
          </p:cNvPr>
          <p:cNvSpPr/>
          <p:nvPr/>
        </p:nvSpPr>
        <p:spPr>
          <a:xfrm>
            <a:off x="382901" y="4843257"/>
            <a:ext cx="199644" cy="199644"/>
          </a:xfrm>
          <a:prstGeom prst="rect">
            <a:avLst/>
          </a:prstGeom>
          <a: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9" name="Rectangle: Rounded Corners 28">
            <a:extLst>
              <a:ext uri="{FF2B5EF4-FFF2-40B4-BE49-F238E27FC236}">
                <a16:creationId xmlns:a16="http://schemas.microsoft.com/office/drawing/2014/main" id="{772B70CF-FC42-465B-AC2A-2A65B9FF0F59}"/>
              </a:ext>
            </a:extLst>
          </p:cNvPr>
          <p:cNvSpPr/>
          <p:nvPr/>
        </p:nvSpPr>
        <p:spPr bwMode="auto">
          <a:xfrm>
            <a:off x="273912" y="4774254"/>
            <a:ext cx="6531642" cy="2027991"/>
          </a:xfrm>
          <a:prstGeom prst="roundRect">
            <a:avLst>
              <a:gd name="adj" fmla="val 2508"/>
            </a:avLst>
          </a:prstGeom>
          <a:noFill/>
          <a:ln>
            <a:solidFill>
              <a:srgbClr val="0C7D6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5" name="Content Placeholder 2">
            <a:extLst>
              <a:ext uri="{FF2B5EF4-FFF2-40B4-BE49-F238E27FC236}">
                <a16:creationId xmlns:a16="http://schemas.microsoft.com/office/drawing/2014/main" id="{1D7F81CA-DC4D-4625-B96B-95B99C523B2C}"/>
              </a:ext>
            </a:extLst>
          </p:cNvPr>
          <p:cNvGraphicFramePr>
            <a:graphicFrameLocks/>
          </p:cNvGraphicFramePr>
          <p:nvPr/>
        </p:nvGraphicFramePr>
        <p:xfrm>
          <a:off x="520034" y="5067202"/>
          <a:ext cx="6294250" cy="906680"/>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graphicFrame>
        <p:nvGraphicFramePr>
          <p:cNvPr id="80" name="Content Placeholder 2">
            <a:extLst>
              <a:ext uri="{FF2B5EF4-FFF2-40B4-BE49-F238E27FC236}">
                <a16:creationId xmlns:a16="http://schemas.microsoft.com/office/drawing/2014/main" id="{051282B7-DC8B-49F3-A37A-2D82D5D092B0}"/>
              </a:ext>
            </a:extLst>
          </p:cNvPr>
          <p:cNvGraphicFramePr>
            <a:graphicFrameLocks/>
          </p:cNvGraphicFramePr>
          <p:nvPr/>
        </p:nvGraphicFramePr>
        <p:xfrm>
          <a:off x="525887" y="6006083"/>
          <a:ext cx="6285738" cy="707596"/>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cxnSp>
        <p:nvCxnSpPr>
          <p:cNvPr id="84" name="Straight Connector 83">
            <a:extLst>
              <a:ext uri="{FF2B5EF4-FFF2-40B4-BE49-F238E27FC236}">
                <a16:creationId xmlns:a16="http://schemas.microsoft.com/office/drawing/2014/main" id="{0CBF573A-01A9-45AB-ACFB-DBF2F8E0C751}"/>
              </a:ext>
            </a:extLst>
          </p:cNvPr>
          <p:cNvCxnSpPr>
            <a:cxnSpLocks/>
          </p:cNvCxnSpPr>
          <p:nvPr/>
        </p:nvCxnSpPr>
        <p:spPr>
          <a:xfrm flipV="1">
            <a:off x="6809619" y="1922833"/>
            <a:ext cx="1374565" cy="427078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03A181C-B6E8-4E70-A523-824931FA6720}"/>
              </a:ext>
            </a:extLst>
          </p:cNvPr>
          <p:cNvCxnSpPr>
            <a:cxnSpLocks/>
          </p:cNvCxnSpPr>
          <p:nvPr/>
        </p:nvCxnSpPr>
        <p:spPr>
          <a:xfrm flipV="1">
            <a:off x="6812593" y="4315574"/>
            <a:ext cx="1378982" cy="225566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A77E182-1CB0-4FBB-9C70-5B287939DEDC}"/>
              </a:ext>
            </a:extLst>
          </p:cNvPr>
          <p:cNvCxnSpPr>
            <a:cxnSpLocks/>
          </p:cNvCxnSpPr>
          <p:nvPr/>
        </p:nvCxnSpPr>
        <p:spPr>
          <a:xfrm>
            <a:off x="6809619" y="5330190"/>
            <a:ext cx="1374565" cy="8634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88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E141B11F-9598-4250-92A5-CBEB228C0775}"/>
              </a:ext>
            </a:extLst>
          </p:cNvPr>
          <p:cNvGrpSpPr/>
          <p:nvPr/>
        </p:nvGrpSpPr>
        <p:grpSpPr>
          <a:xfrm>
            <a:off x="5252694" y="2396947"/>
            <a:ext cx="1469519" cy="379031"/>
            <a:chOff x="931228" y="2068647"/>
            <a:chExt cx="3475337" cy="896390"/>
          </a:xfrm>
        </p:grpSpPr>
        <p:sp>
          <p:nvSpPr>
            <p:cNvPr id="204" name="Rectangle 203">
              <a:extLst>
                <a:ext uri="{FF2B5EF4-FFF2-40B4-BE49-F238E27FC236}">
                  <a16:creationId xmlns:a16="http://schemas.microsoft.com/office/drawing/2014/main" id="{E85B55BE-CF58-4B73-8AA1-BDF3678B3BE0}"/>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2C876B51-94F2-47E8-8A14-9E94E3C2D7F5}"/>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206" name="Picture 205">
              <a:extLst>
                <a:ext uri="{FF2B5EF4-FFF2-40B4-BE49-F238E27FC236}">
                  <a16:creationId xmlns:a16="http://schemas.microsoft.com/office/drawing/2014/main" id="{6C81AA4B-A58C-4108-AA9A-715110B659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207" name="Picture 206">
              <a:extLst>
                <a:ext uri="{FF2B5EF4-FFF2-40B4-BE49-F238E27FC236}">
                  <a16:creationId xmlns:a16="http://schemas.microsoft.com/office/drawing/2014/main" id="{C087F43F-8AC4-47FA-80DE-D07C9B56E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208" name="Picture 207">
              <a:extLst>
                <a:ext uri="{FF2B5EF4-FFF2-40B4-BE49-F238E27FC236}">
                  <a16:creationId xmlns:a16="http://schemas.microsoft.com/office/drawing/2014/main" id="{E022C27F-2FA0-479E-BBA4-027F6F433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209" name="Picture 208">
              <a:extLst>
                <a:ext uri="{FF2B5EF4-FFF2-40B4-BE49-F238E27FC236}">
                  <a16:creationId xmlns:a16="http://schemas.microsoft.com/office/drawing/2014/main" id="{A23A3EBE-CE8E-447A-997B-1E9D25B159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210" name="Picture 209">
              <a:extLst>
                <a:ext uri="{FF2B5EF4-FFF2-40B4-BE49-F238E27FC236}">
                  <a16:creationId xmlns:a16="http://schemas.microsoft.com/office/drawing/2014/main" id="{DABF2596-EFD4-45AD-8892-FF8AC3AC6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211" name="Group 210">
              <a:extLst>
                <a:ext uri="{FF2B5EF4-FFF2-40B4-BE49-F238E27FC236}">
                  <a16:creationId xmlns:a16="http://schemas.microsoft.com/office/drawing/2014/main" id="{7FA98E2F-772B-461F-9A52-FC404FD9A9CE}"/>
                </a:ext>
              </a:extLst>
            </p:cNvPr>
            <p:cNvGrpSpPr/>
            <p:nvPr/>
          </p:nvGrpSpPr>
          <p:grpSpPr>
            <a:xfrm>
              <a:off x="4055515" y="2502078"/>
              <a:ext cx="113570" cy="26214"/>
              <a:chOff x="2345739" y="758385"/>
              <a:chExt cx="412246" cy="115305"/>
            </a:xfrm>
            <a:solidFill>
              <a:srgbClr val="000000">
                <a:lumMod val="65000"/>
                <a:lumOff val="35000"/>
              </a:srgbClr>
            </a:solidFill>
          </p:grpSpPr>
          <p:sp>
            <p:nvSpPr>
              <p:cNvPr id="216" name="Oval 215">
                <a:extLst>
                  <a:ext uri="{FF2B5EF4-FFF2-40B4-BE49-F238E27FC236}">
                    <a16:creationId xmlns:a16="http://schemas.microsoft.com/office/drawing/2014/main" id="{D9FE7690-1B4D-4262-9B8D-42A9489D6846}"/>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A7BE0285-45BE-4E1A-900A-FE97566FF937}"/>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4C952F36-1EF2-476E-B20D-8831701DB77C}"/>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12" name="Picture 211">
              <a:extLst>
                <a:ext uri="{FF2B5EF4-FFF2-40B4-BE49-F238E27FC236}">
                  <a16:creationId xmlns:a16="http://schemas.microsoft.com/office/drawing/2014/main" id="{ED311AD4-05FD-4CE9-B161-F467D76A5A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213" name="Picture 212">
              <a:extLst>
                <a:ext uri="{FF2B5EF4-FFF2-40B4-BE49-F238E27FC236}">
                  <a16:creationId xmlns:a16="http://schemas.microsoft.com/office/drawing/2014/main" id="{0030FF67-CC3A-4496-8383-B1C820EFE7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214" name="Picture 213">
              <a:extLst>
                <a:ext uri="{FF2B5EF4-FFF2-40B4-BE49-F238E27FC236}">
                  <a16:creationId xmlns:a16="http://schemas.microsoft.com/office/drawing/2014/main" id="{08D2EC9A-82FE-4963-BDCE-42D2188E45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215" name="Picture 214" descr="A close up of a logo&#10;&#10;Description automatically generated">
              <a:extLst>
                <a:ext uri="{FF2B5EF4-FFF2-40B4-BE49-F238E27FC236}">
                  <a16:creationId xmlns:a16="http://schemas.microsoft.com/office/drawing/2014/main" id="{6C36CB5F-61BD-4866-AC62-B721268F19B3}"/>
                </a:ext>
              </a:extLst>
            </p:cNvPr>
            <p:cNvPicPr>
              <a:picLocks noChangeAspect="1"/>
            </p:cNvPicPr>
            <p:nvPr/>
          </p:nvPicPr>
          <p:blipFill>
            <a:blip r:embed="rId11"/>
            <a:stretch>
              <a:fillRect/>
            </a:stretch>
          </p:blipFill>
          <p:spPr>
            <a:xfrm>
              <a:off x="1149279" y="2421515"/>
              <a:ext cx="194856" cy="187341"/>
            </a:xfrm>
            <a:prstGeom prst="rect">
              <a:avLst/>
            </a:prstGeom>
          </p:spPr>
        </p:pic>
      </p:grpSp>
      <p:grpSp>
        <p:nvGrpSpPr>
          <p:cNvPr id="105" name="Group 104">
            <a:extLst>
              <a:ext uri="{FF2B5EF4-FFF2-40B4-BE49-F238E27FC236}">
                <a16:creationId xmlns:a16="http://schemas.microsoft.com/office/drawing/2014/main" id="{83BB3BC9-5D4A-42DB-9A4A-810C2841660E}"/>
              </a:ext>
              <a:ext uri="{C183D7F6-B498-43B3-948B-1728B52AA6E4}">
                <adec:decorative xmlns:adec="http://schemas.microsoft.com/office/drawing/2017/decorative" val="1"/>
              </a:ext>
            </a:extLst>
          </p:cNvPr>
          <p:cNvGrpSpPr/>
          <p:nvPr/>
        </p:nvGrpSpPr>
        <p:grpSpPr>
          <a:xfrm>
            <a:off x="5188416" y="2386058"/>
            <a:ext cx="1713830" cy="403404"/>
            <a:chOff x="4487164" y="1824156"/>
            <a:chExt cx="3808246" cy="896390"/>
          </a:xfrm>
        </p:grpSpPr>
        <p:sp>
          <p:nvSpPr>
            <p:cNvPr id="106" name="Rectangle 105">
              <a:extLst>
                <a:ext uri="{FF2B5EF4-FFF2-40B4-BE49-F238E27FC236}">
                  <a16:creationId xmlns:a16="http://schemas.microsoft.com/office/drawing/2014/main" id="{45F22D06-55BA-430A-B0CA-FBC811E834DC}"/>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1982CC3F-1370-4810-9F8D-B4A1375929E0}"/>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08" name="Group 107">
              <a:extLst>
                <a:ext uri="{FF2B5EF4-FFF2-40B4-BE49-F238E27FC236}">
                  <a16:creationId xmlns:a16="http://schemas.microsoft.com/office/drawing/2014/main" id="{2687C3AA-D571-401F-A2C2-B159A0E724D1}"/>
                </a:ext>
              </a:extLst>
            </p:cNvPr>
            <p:cNvGrpSpPr/>
            <p:nvPr/>
          </p:nvGrpSpPr>
          <p:grpSpPr>
            <a:xfrm>
              <a:off x="4629995" y="2127857"/>
              <a:ext cx="3597108" cy="522932"/>
              <a:chOff x="4629995" y="2087665"/>
              <a:chExt cx="3597108" cy="522932"/>
            </a:xfrm>
          </p:grpSpPr>
          <p:pic>
            <p:nvPicPr>
              <p:cNvPr id="109" name="Picture 108">
                <a:extLst>
                  <a:ext uri="{FF2B5EF4-FFF2-40B4-BE49-F238E27FC236}">
                    <a16:creationId xmlns:a16="http://schemas.microsoft.com/office/drawing/2014/main" id="{1EAA28A7-C270-40C0-913B-E7328FE84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110" name="Picture 109">
                <a:extLst>
                  <a:ext uri="{FF2B5EF4-FFF2-40B4-BE49-F238E27FC236}">
                    <a16:creationId xmlns:a16="http://schemas.microsoft.com/office/drawing/2014/main" id="{68FF8B80-B8B6-4C85-9C7B-F914055D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111" name="Picture 110">
                <a:extLst>
                  <a:ext uri="{FF2B5EF4-FFF2-40B4-BE49-F238E27FC236}">
                    <a16:creationId xmlns:a16="http://schemas.microsoft.com/office/drawing/2014/main" id="{8E7546C5-6098-4EFC-A474-57299B953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113" name="Group 112">
                <a:extLst>
                  <a:ext uri="{FF2B5EF4-FFF2-40B4-BE49-F238E27FC236}">
                    <a16:creationId xmlns:a16="http://schemas.microsoft.com/office/drawing/2014/main" id="{B825CABC-3ECF-4C55-AA19-98718A8E2D45}"/>
                  </a:ext>
                </a:extLst>
              </p:cNvPr>
              <p:cNvGrpSpPr/>
              <p:nvPr/>
            </p:nvGrpSpPr>
            <p:grpSpPr>
              <a:xfrm>
                <a:off x="8102423" y="2224465"/>
                <a:ext cx="124680" cy="30225"/>
                <a:chOff x="11279844" y="3739404"/>
                <a:chExt cx="343140" cy="83186"/>
              </a:xfrm>
            </p:grpSpPr>
            <p:sp>
              <p:nvSpPr>
                <p:cNvPr id="200" name="Oval 199">
                  <a:extLst>
                    <a:ext uri="{FF2B5EF4-FFF2-40B4-BE49-F238E27FC236}">
                      <a16:creationId xmlns:a16="http://schemas.microsoft.com/office/drawing/2014/main" id="{48175778-CC7E-4B7B-8696-B42E5097876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Oval 200">
                  <a:extLst>
                    <a:ext uri="{FF2B5EF4-FFF2-40B4-BE49-F238E27FC236}">
                      <a16:creationId xmlns:a16="http://schemas.microsoft.com/office/drawing/2014/main" id="{F80E709F-8010-46B8-8559-AEF44597F955}"/>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Oval 201">
                  <a:extLst>
                    <a:ext uri="{FF2B5EF4-FFF2-40B4-BE49-F238E27FC236}">
                      <a16:creationId xmlns:a16="http://schemas.microsoft.com/office/drawing/2014/main" id="{C1FDFDA0-690F-41AF-B43A-E1ABD34C4A8C}"/>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4" name="Picture 113">
                <a:extLst>
                  <a:ext uri="{FF2B5EF4-FFF2-40B4-BE49-F238E27FC236}">
                    <a16:creationId xmlns:a16="http://schemas.microsoft.com/office/drawing/2014/main" id="{296EA2F8-92CF-4975-9D6F-0CB641954280}"/>
                  </a:ext>
                </a:extLst>
              </p:cNvPr>
              <p:cNvPicPr>
                <a:picLocks noChangeAspect="1"/>
              </p:cNvPicPr>
              <p:nvPr/>
            </p:nvPicPr>
            <p:blipFill rotWithShape="1">
              <a:blip r:embed="rId1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115" name="Picture 171">
                <a:extLst>
                  <a:ext uri="{FF2B5EF4-FFF2-40B4-BE49-F238E27FC236}">
                    <a16:creationId xmlns:a16="http://schemas.microsoft.com/office/drawing/2014/main" id="{95C2B9CC-4775-4489-AC77-5FB2593B747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5">
                <a:extLst>
                  <a:ext uri="{FF2B5EF4-FFF2-40B4-BE49-F238E27FC236}">
                    <a16:creationId xmlns:a16="http://schemas.microsoft.com/office/drawing/2014/main" id="{491983A2-5C12-4297-A0F2-ED0EC67B3E08}"/>
                  </a:ext>
                </a:extLst>
              </p:cNvPr>
              <p:cNvPicPr>
                <a:picLocks noChangeAspect="1"/>
              </p:cNvPicPr>
              <p:nvPr/>
            </p:nvPicPr>
            <p:blipFill>
              <a:blip r:embed="rId17"/>
              <a:stretch>
                <a:fillRect/>
              </a:stretch>
            </p:blipFill>
            <p:spPr>
              <a:xfrm>
                <a:off x="4914879" y="2099432"/>
                <a:ext cx="75262" cy="85981"/>
              </a:xfrm>
              <a:prstGeom prst="rect">
                <a:avLst/>
              </a:prstGeom>
            </p:spPr>
          </p:pic>
          <p:pic>
            <p:nvPicPr>
              <p:cNvPr id="117" name="Picture 116">
                <a:extLst>
                  <a:ext uri="{FF2B5EF4-FFF2-40B4-BE49-F238E27FC236}">
                    <a16:creationId xmlns:a16="http://schemas.microsoft.com/office/drawing/2014/main" id="{ABAEE181-134F-449A-A3E5-7910CCDACC24}"/>
                  </a:ext>
                </a:extLst>
              </p:cNvPr>
              <p:cNvPicPr>
                <a:picLocks noChangeAspect="1"/>
              </p:cNvPicPr>
              <p:nvPr/>
            </p:nvPicPr>
            <p:blipFill>
              <a:blip r:embed="rId18"/>
              <a:stretch>
                <a:fillRect/>
              </a:stretch>
            </p:blipFill>
            <p:spPr>
              <a:xfrm>
                <a:off x="4705287" y="2225502"/>
                <a:ext cx="119285" cy="108160"/>
              </a:xfrm>
              <a:prstGeom prst="rect">
                <a:avLst/>
              </a:prstGeom>
            </p:spPr>
          </p:pic>
          <p:pic>
            <p:nvPicPr>
              <p:cNvPr id="118" name="Picture 117">
                <a:extLst>
                  <a:ext uri="{FF2B5EF4-FFF2-40B4-BE49-F238E27FC236}">
                    <a16:creationId xmlns:a16="http://schemas.microsoft.com/office/drawing/2014/main" id="{79655985-209F-4C40-A3EE-28E0FF42E866}"/>
                  </a:ext>
                </a:extLst>
              </p:cNvPr>
              <p:cNvPicPr>
                <a:picLocks noChangeAspect="1"/>
              </p:cNvPicPr>
              <p:nvPr/>
            </p:nvPicPr>
            <p:blipFill>
              <a:blip r:embed="rId19"/>
              <a:stretch>
                <a:fillRect/>
              </a:stretch>
            </p:blipFill>
            <p:spPr>
              <a:xfrm>
                <a:off x="5022624" y="2225502"/>
                <a:ext cx="104812" cy="94953"/>
              </a:xfrm>
              <a:prstGeom prst="rect">
                <a:avLst/>
              </a:prstGeom>
            </p:spPr>
          </p:pic>
          <p:pic>
            <p:nvPicPr>
              <p:cNvPr id="119" name="Picture 118">
                <a:extLst>
                  <a:ext uri="{FF2B5EF4-FFF2-40B4-BE49-F238E27FC236}">
                    <a16:creationId xmlns:a16="http://schemas.microsoft.com/office/drawing/2014/main" id="{466D25A8-8A2D-475B-8FB6-F09F5ED2C735}"/>
                  </a:ext>
                </a:extLst>
              </p:cNvPr>
              <p:cNvPicPr>
                <a:picLocks noChangeAspect="1"/>
              </p:cNvPicPr>
              <p:nvPr/>
            </p:nvPicPr>
            <p:blipFill>
              <a:blip r:embed="rId20"/>
              <a:stretch>
                <a:fillRect/>
              </a:stretch>
            </p:blipFill>
            <p:spPr>
              <a:xfrm>
                <a:off x="4792213" y="2102278"/>
                <a:ext cx="69926" cy="80288"/>
              </a:xfrm>
              <a:prstGeom prst="rect">
                <a:avLst/>
              </a:prstGeom>
            </p:spPr>
          </p:pic>
          <p:pic>
            <p:nvPicPr>
              <p:cNvPr id="132" name="図 379">
                <a:extLst>
                  <a:ext uri="{FF2B5EF4-FFF2-40B4-BE49-F238E27FC236}">
                    <a16:creationId xmlns:a16="http://schemas.microsoft.com/office/drawing/2014/main" id="{6D73A2B7-227A-442A-ADDF-4A5CFB06347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173" name="Picture 10" descr="תוצאת תמונה עבור ‪azure kubernetes service‬‏">
                <a:extLst>
                  <a:ext uri="{FF2B5EF4-FFF2-40B4-BE49-F238E27FC236}">
                    <a16:creationId xmlns:a16="http://schemas.microsoft.com/office/drawing/2014/main" id="{2C153BCB-8448-4902-AF56-459976AB25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6" descr="Image result for Azure Files   icon">
                <a:extLst>
                  <a:ext uri="{FF2B5EF4-FFF2-40B4-BE49-F238E27FC236}">
                    <a16:creationId xmlns:a16="http://schemas.microsoft.com/office/drawing/2014/main" id="{C716032C-B7A7-4195-B34E-BB486EF1943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E3DFE28-4673-433E-8352-A4D5A2E0395D}"/>
                  </a:ext>
                </a:extLst>
              </p:cNvPr>
              <p:cNvPicPr>
                <a:picLocks noChangeAspect="1"/>
              </p:cNvPicPr>
              <p:nvPr/>
            </p:nvPicPr>
            <p:blipFill>
              <a:blip r:embed="rId24"/>
              <a:stretch>
                <a:fillRect/>
              </a:stretch>
            </p:blipFill>
            <p:spPr>
              <a:xfrm>
                <a:off x="4877311" y="2232208"/>
                <a:ext cx="79238" cy="94750"/>
              </a:xfrm>
              <a:prstGeom prst="rect">
                <a:avLst/>
              </a:prstGeom>
            </p:spPr>
          </p:pic>
          <p:pic>
            <p:nvPicPr>
              <p:cNvPr id="176" name="Picture 2" descr="Azure Blob File System | Drupal.org">
                <a:extLst>
                  <a:ext uri="{FF2B5EF4-FFF2-40B4-BE49-F238E27FC236}">
                    <a16:creationId xmlns:a16="http://schemas.microsoft.com/office/drawing/2014/main" id="{1D361C24-63E7-41F4-8BC1-D15D294B2C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Why Use Azure DNS? | Aidan Finn, IT Pro">
                <a:extLst>
                  <a:ext uri="{FF2B5EF4-FFF2-40B4-BE49-F238E27FC236}">
                    <a16:creationId xmlns:a16="http://schemas.microsoft.com/office/drawing/2014/main" id="{9CD3558E-4B84-41F5-A503-16B38A3EB6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3EC60071-06FD-4A06-BD10-5DEC55FF7CC6}"/>
                  </a:ext>
                </a:extLst>
              </p:cNvPr>
              <p:cNvGrpSpPr/>
              <p:nvPr/>
            </p:nvGrpSpPr>
            <p:grpSpPr>
              <a:xfrm>
                <a:off x="5481772" y="2260340"/>
                <a:ext cx="138987" cy="33680"/>
                <a:chOff x="6471914" y="3024719"/>
                <a:chExt cx="188672" cy="45719"/>
              </a:xfrm>
              <a:solidFill>
                <a:schemeClr val="tx1"/>
              </a:solidFill>
            </p:grpSpPr>
            <p:sp>
              <p:nvSpPr>
                <p:cNvPr id="197" name="Oval 196">
                  <a:extLst>
                    <a:ext uri="{FF2B5EF4-FFF2-40B4-BE49-F238E27FC236}">
                      <a16:creationId xmlns:a16="http://schemas.microsoft.com/office/drawing/2014/main" id="{1CF19CA3-8D54-442D-A65B-F52A965707D2}"/>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38D7671E-F2E7-4C0E-ADE7-58FA386E3F7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0B867AD-24D4-4B8F-8633-C6737D310942}"/>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9" name="Picture 10" descr="תוצאת תמונה עבור ‪azure virtual machine logo‬‏">
                <a:extLst>
                  <a:ext uri="{FF2B5EF4-FFF2-40B4-BE49-F238E27FC236}">
                    <a16:creationId xmlns:a16="http://schemas.microsoft.com/office/drawing/2014/main" id="{18AABFD0-8A72-4425-8416-8A257B9051F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2" descr="תוצאת תמונה עבור ‪azure virtual machine logo‬‏">
                <a:extLst>
                  <a:ext uri="{FF2B5EF4-FFF2-40B4-BE49-F238E27FC236}">
                    <a16:creationId xmlns:a16="http://schemas.microsoft.com/office/drawing/2014/main" id="{5B7F23D9-F72E-41A0-AA30-DB5C75FEED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azure network icon">
                <a:extLst>
                  <a:ext uri="{FF2B5EF4-FFF2-40B4-BE49-F238E27FC236}">
                    <a16:creationId xmlns:a16="http://schemas.microsoft.com/office/drawing/2014/main" id="{73AC22B5-72F4-4322-B238-66D3844D10EC}"/>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182" name="Graphic 51">
                <a:extLst>
                  <a:ext uri="{FF2B5EF4-FFF2-40B4-BE49-F238E27FC236}">
                    <a16:creationId xmlns:a16="http://schemas.microsoft.com/office/drawing/2014/main" id="{B9E17B0A-F21C-4A8A-93B9-888E190E5E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619362" y="2163645"/>
                <a:ext cx="117237" cy="117237"/>
              </a:xfrm>
              <a:prstGeom prst="rect">
                <a:avLst/>
              </a:prstGeom>
            </p:spPr>
          </p:pic>
          <p:pic>
            <p:nvPicPr>
              <p:cNvPr id="183" name="Graphic 6">
                <a:extLst>
                  <a:ext uri="{FF2B5EF4-FFF2-40B4-BE49-F238E27FC236}">
                    <a16:creationId xmlns:a16="http://schemas.microsoft.com/office/drawing/2014/main" id="{5DAD3B85-5ED6-4E52-87E5-FF4AD383BD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324976" y="2153554"/>
                <a:ext cx="139013" cy="139013"/>
              </a:xfrm>
              <a:prstGeom prst="rect">
                <a:avLst/>
              </a:prstGeom>
            </p:spPr>
          </p:pic>
          <p:grpSp>
            <p:nvGrpSpPr>
              <p:cNvPr id="184" name="Group 183">
                <a:extLst>
                  <a:ext uri="{FF2B5EF4-FFF2-40B4-BE49-F238E27FC236}">
                    <a16:creationId xmlns:a16="http://schemas.microsoft.com/office/drawing/2014/main" id="{0109724A-0DBE-4D69-A311-8D40BEA7A078}"/>
                  </a:ext>
                </a:extLst>
              </p:cNvPr>
              <p:cNvGrpSpPr/>
              <p:nvPr/>
            </p:nvGrpSpPr>
            <p:grpSpPr>
              <a:xfrm>
                <a:off x="6796602" y="2205590"/>
                <a:ext cx="111177" cy="26952"/>
                <a:chOff x="9272535" y="3213362"/>
                <a:chExt cx="169251" cy="41031"/>
              </a:xfrm>
            </p:grpSpPr>
            <p:sp>
              <p:nvSpPr>
                <p:cNvPr id="194" name="Oval 193">
                  <a:extLst>
                    <a:ext uri="{FF2B5EF4-FFF2-40B4-BE49-F238E27FC236}">
                      <a16:creationId xmlns:a16="http://schemas.microsoft.com/office/drawing/2014/main" id="{E37AB177-029A-436F-ADC3-7D6825CF6D64}"/>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5" name="Oval 194">
                  <a:extLst>
                    <a:ext uri="{FF2B5EF4-FFF2-40B4-BE49-F238E27FC236}">
                      <a16:creationId xmlns:a16="http://schemas.microsoft.com/office/drawing/2014/main" id="{B03D3A97-BE63-41C6-B914-3015D33BC9A0}"/>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6" name="Oval 195">
                  <a:extLst>
                    <a:ext uri="{FF2B5EF4-FFF2-40B4-BE49-F238E27FC236}">
                      <a16:creationId xmlns:a16="http://schemas.microsoft.com/office/drawing/2014/main" id="{9649181D-7163-4076-8AE1-8F025F98A9BE}"/>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85" name="Graphic 5">
                <a:extLst>
                  <a:ext uri="{FF2B5EF4-FFF2-40B4-BE49-F238E27FC236}">
                    <a16:creationId xmlns:a16="http://schemas.microsoft.com/office/drawing/2014/main" id="{E5FD126E-9D41-40AF-9571-5B3634EA36E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60701" y="2152767"/>
                <a:ext cx="139013" cy="139013"/>
              </a:xfrm>
              <a:prstGeom prst="rect">
                <a:avLst/>
              </a:prstGeom>
            </p:spPr>
          </p:pic>
          <p:pic>
            <p:nvPicPr>
              <p:cNvPr id="186" name="Picture 185">
                <a:extLst>
                  <a:ext uri="{FF2B5EF4-FFF2-40B4-BE49-F238E27FC236}">
                    <a16:creationId xmlns:a16="http://schemas.microsoft.com/office/drawing/2014/main" id="{30FDD5EE-BD8B-4E89-B008-1A1B6155079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187" name="Shape 458">
                <a:extLst>
                  <a:ext uri="{FF2B5EF4-FFF2-40B4-BE49-F238E27FC236}">
                    <a16:creationId xmlns:a16="http://schemas.microsoft.com/office/drawing/2014/main" id="{102BE55F-0724-484F-97BD-E716F0DCC3E0}"/>
                  </a:ext>
                </a:extLst>
              </p:cNvPr>
              <p:cNvPicPr preferRelativeResize="0"/>
              <p:nvPr/>
            </p:nvPicPr>
            <p:blipFill rotWithShape="1">
              <a:blip r:embed="rId37">
                <a:alphaModFix/>
              </a:blip>
              <a:srcRect r="85330"/>
              <a:stretch/>
            </p:blipFill>
            <p:spPr>
              <a:xfrm>
                <a:off x="6816434" y="2354498"/>
                <a:ext cx="288231" cy="250784"/>
              </a:xfrm>
              <a:prstGeom prst="rect">
                <a:avLst/>
              </a:prstGeom>
              <a:noFill/>
              <a:ln>
                <a:noFill/>
              </a:ln>
            </p:spPr>
          </p:pic>
          <p:grpSp>
            <p:nvGrpSpPr>
              <p:cNvPr id="188" name="Group 187">
                <a:extLst>
                  <a:ext uri="{FF2B5EF4-FFF2-40B4-BE49-F238E27FC236}">
                    <a16:creationId xmlns:a16="http://schemas.microsoft.com/office/drawing/2014/main" id="{EE9E1A62-F458-43C3-B6AE-EE2B09580DA2}"/>
                  </a:ext>
                </a:extLst>
              </p:cNvPr>
              <p:cNvGrpSpPr/>
              <p:nvPr/>
            </p:nvGrpSpPr>
            <p:grpSpPr>
              <a:xfrm flipV="1">
                <a:off x="7499964" y="2464121"/>
                <a:ext cx="199735" cy="47130"/>
                <a:chOff x="6620419" y="3107375"/>
                <a:chExt cx="149722" cy="35332"/>
              </a:xfrm>
            </p:grpSpPr>
            <p:sp>
              <p:nvSpPr>
                <p:cNvPr id="191" name="Oval 190">
                  <a:extLst>
                    <a:ext uri="{FF2B5EF4-FFF2-40B4-BE49-F238E27FC236}">
                      <a16:creationId xmlns:a16="http://schemas.microsoft.com/office/drawing/2014/main" id="{05086CC4-546F-41B2-A6D8-8066E0C5CE40}"/>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E9B51A9-18DE-4BFF-96F8-D7CD2E4C18B8}"/>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7F9FEA20-328A-45D5-ABF8-27E1BB9B2A03}"/>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9" name="Picture 188">
                <a:extLst>
                  <a:ext uri="{FF2B5EF4-FFF2-40B4-BE49-F238E27FC236}">
                    <a16:creationId xmlns:a16="http://schemas.microsoft.com/office/drawing/2014/main" id="{E7D522D7-69A2-40C6-88BB-A19A72A14CCC}"/>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109" y="2360348"/>
                <a:ext cx="319392" cy="238157"/>
              </a:xfrm>
              <a:prstGeom prst="rect">
                <a:avLst/>
              </a:prstGeom>
            </p:spPr>
          </p:pic>
          <p:pic>
            <p:nvPicPr>
              <p:cNvPr id="190" name="!! Enterprise">
                <a:extLst>
                  <a:ext uri="{FF2B5EF4-FFF2-40B4-BE49-F238E27FC236}">
                    <a16:creationId xmlns:a16="http://schemas.microsoft.com/office/drawing/2014/main" id="{F68530AF-A2B6-4D3F-8CDA-C23B600F357C}"/>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6123373" y="2349183"/>
                <a:ext cx="261414" cy="261414"/>
              </a:xfrm>
              <a:prstGeom prst="rect">
                <a:avLst/>
              </a:prstGeom>
            </p:spPr>
          </p:pic>
        </p:grpSp>
      </p:grpSp>
      <p:pic>
        <p:nvPicPr>
          <p:cNvPr id="131" name="Graphic 130">
            <a:extLst>
              <a:ext uri="{FF2B5EF4-FFF2-40B4-BE49-F238E27FC236}">
                <a16:creationId xmlns:a16="http://schemas.microsoft.com/office/drawing/2014/main" id="{679243E1-0638-46A6-A97D-882CF7C830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03918" y="1701575"/>
            <a:ext cx="2337898" cy="1264949"/>
          </a:xfrm>
          <a:prstGeom prst="rect">
            <a:avLst/>
          </a:prstGeom>
          <a:effectLst>
            <a:outerShdw blurRad="190500" dist="50800" dir="2700000" algn="ctr" rotWithShape="0">
              <a:prstClr val="black">
                <a:alpha val="30000"/>
              </a:prstClr>
            </a:outerShdw>
          </a:effectLst>
        </p:spPr>
      </p:pic>
      <p:sp>
        <p:nvSpPr>
          <p:cNvPr id="167" name="!! Rectangle 2">
            <a:extLst>
              <a:ext uri="{FF2B5EF4-FFF2-40B4-BE49-F238E27FC236}">
                <a16:creationId xmlns:a16="http://schemas.microsoft.com/office/drawing/2014/main" id="{7AFEAB69-48FE-4344-8CEE-683FC1EB1E5D}"/>
              </a:ext>
            </a:extLst>
          </p:cNvPr>
          <p:cNvSpPr/>
          <p:nvPr/>
        </p:nvSpPr>
        <p:spPr bwMode="auto">
          <a:xfrm>
            <a:off x="5342234" y="3796514"/>
            <a:ext cx="146304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8" name="!! !! Rectangle 3">
            <a:extLst>
              <a:ext uri="{FF2B5EF4-FFF2-40B4-BE49-F238E27FC236}">
                <a16:creationId xmlns:a16="http://schemas.microsoft.com/office/drawing/2014/main" id="{ADBBD12F-DBC3-472F-B720-F80B4CD9FDB7}"/>
              </a:ext>
            </a:extLst>
          </p:cNvPr>
          <p:cNvSpPr/>
          <p:nvPr/>
        </p:nvSpPr>
        <p:spPr bwMode="auto">
          <a:xfrm>
            <a:off x="8025043"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6" name="!! Rectangle 1">
            <a:extLst>
              <a:ext uri="{FF2B5EF4-FFF2-40B4-BE49-F238E27FC236}">
                <a16:creationId xmlns:a16="http://schemas.microsoft.com/office/drawing/2014/main" id="{599F8B2D-4903-42CA-810B-40D8EF3175DF}"/>
              </a:ext>
            </a:extLst>
          </p:cNvPr>
          <p:cNvSpPr/>
          <p:nvPr/>
        </p:nvSpPr>
        <p:spPr bwMode="auto">
          <a:xfrm>
            <a:off x="2476544"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104" name="Straight Arrow Connector 103">
            <a:extLst>
              <a:ext uri="{FF2B5EF4-FFF2-40B4-BE49-F238E27FC236}">
                <a16:creationId xmlns:a16="http://schemas.microsoft.com/office/drawing/2014/main" id="{FDA3783B-3EE7-4227-91DC-598AA27349DF}"/>
              </a:ext>
            </a:extLst>
          </p:cNvPr>
          <p:cNvCxnSpPr>
            <a:cxnSpLocks/>
          </p:cNvCxnSpPr>
          <p:nvPr/>
        </p:nvCxnSpPr>
        <p:spPr bwMode="auto">
          <a:xfrm flipH="1">
            <a:off x="682079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 name="Picture 2" descr="Video, youtube icon">
            <a:extLst>
              <a:ext uri="{FF2B5EF4-FFF2-40B4-BE49-F238E27FC236}">
                <a16:creationId xmlns:a16="http://schemas.microsoft.com/office/drawing/2014/main" id="{F0AF2A35-B401-4F3D-95D9-60B95DC86FD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05529" y="2304691"/>
            <a:ext cx="353101" cy="353101"/>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 Arrow 1">
            <a:extLst>
              <a:ext uri="{FF2B5EF4-FFF2-40B4-BE49-F238E27FC236}">
                <a16:creationId xmlns:a16="http://schemas.microsoft.com/office/drawing/2014/main" id="{28F236AC-AA2E-491F-A718-693094DFDCB7}"/>
              </a:ext>
            </a:extLst>
          </p:cNvPr>
          <p:cNvCxnSpPr>
            <a:cxnSpLocks/>
          </p:cNvCxnSpPr>
          <p:nvPr/>
        </p:nvCxnSpPr>
        <p:spPr bwMode="auto">
          <a:xfrm>
            <a:off x="413798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5602" name="Picture 2" descr="Facebook - Free social media icons">
            <a:extLst>
              <a:ext uri="{FF2B5EF4-FFF2-40B4-BE49-F238E27FC236}">
                <a16:creationId xmlns:a16="http://schemas.microsoft.com/office/drawing/2014/main" id="{B7169C6F-BD80-4CE4-B5C6-5C775ED283A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850080" y="2304691"/>
            <a:ext cx="353101" cy="35310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LinkedIn logo and symbol, meaning, history, PNG">
            <a:extLst>
              <a:ext uri="{FF2B5EF4-FFF2-40B4-BE49-F238E27FC236}">
                <a16:creationId xmlns:a16="http://schemas.microsoft.com/office/drawing/2014/main" id="{3BD104A8-2F90-4FE3-8946-E4C5B6FE1A0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94632" y="2302595"/>
            <a:ext cx="357293" cy="357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944781-A866-46BF-A724-066B13F10C37}"/>
              </a:ext>
            </a:extLst>
          </p:cNvPr>
          <p:cNvSpPr txBox="1"/>
          <p:nvPr/>
        </p:nvSpPr>
        <p:spPr>
          <a:xfrm>
            <a:off x="5402049" y="3917076"/>
            <a:ext cx="1343410" cy="276999"/>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Security Stack</a:t>
            </a:r>
          </a:p>
        </p:txBody>
      </p:sp>
      <p:cxnSp>
        <p:nvCxnSpPr>
          <p:cNvPr id="62" name="Straight Arrow Connector 61">
            <a:extLst>
              <a:ext uri="{FF2B5EF4-FFF2-40B4-BE49-F238E27FC236}">
                <a16:creationId xmlns:a16="http://schemas.microsoft.com/office/drawing/2014/main" id="{CCCDA94B-F0AE-4C91-B123-BC625FF55672}"/>
              </a:ext>
            </a:extLst>
          </p:cNvPr>
          <p:cNvCxnSpPr>
            <a:cxnSpLocks/>
          </p:cNvCxnSpPr>
          <p:nvPr/>
        </p:nvCxnSpPr>
        <p:spPr bwMode="auto">
          <a:xfrm flipV="1">
            <a:off x="6073754" y="3025774"/>
            <a:ext cx="0" cy="52202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9335FB6-7549-4AB2-96E7-9D051C5701CD}"/>
              </a:ext>
            </a:extLst>
          </p:cNvPr>
          <p:cNvSpPr txBox="1"/>
          <p:nvPr/>
        </p:nvSpPr>
        <p:spPr>
          <a:xfrm>
            <a:off x="5415381" y="5034198"/>
            <a:ext cx="1316746" cy="276999"/>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56" name="TextBox 55">
            <a:extLst>
              <a:ext uri="{FF2B5EF4-FFF2-40B4-BE49-F238E27FC236}">
                <a16:creationId xmlns:a16="http://schemas.microsoft.com/office/drawing/2014/main" id="{46F2281A-E7AE-4862-B8E1-11171DF1FA7A}"/>
              </a:ext>
            </a:extLst>
          </p:cNvPr>
          <p:cNvSpPr txBox="1"/>
          <p:nvPr/>
        </p:nvSpPr>
        <p:spPr>
          <a:xfrm>
            <a:off x="8025041" y="5034198"/>
            <a:ext cx="1645920" cy="461665"/>
          </a:xfrm>
          <a:prstGeom prst="rect">
            <a:avLst/>
          </a:prstGeom>
          <a:noFill/>
        </p:spPr>
        <p:txBody>
          <a:bodyPr wrap="square" lIns="0" rIns="0"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Branch Office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Remote Operations</a:t>
            </a:r>
          </a:p>
        </p:txBody>
      </p:sp>
      <p:sp>
        <p:nvSpPr>
          <p:cNvPr id="94" name="TextBox 93">
            <a:extLst>
              <a:ext uri="{FF2B5EF4-FFF2-40B4-BE49-F238E27FC236}">
                <a16:creationId xmlns:a16="http://schemas.microsoft.com/office/drawing/2014/main" id="{05203CCF-5E84-40DB-9B1C-C82225509988}"/>
              </a:ext>
            </a:extLst>
          </p:cNvPr>
          <p:cNvSpPr txBox="1"/>
          <p:nvPr/>
        </p:nvSpPr>
        <p:spPr>
          <a:xfrm>
            <a:off x="2476544" y="5034198"/>
            <a:ext cx="1645920"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Remote &amp;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Mobile Workers</a:t>
            </a:r>
          </a:p>
        </p:txBody>
      </p:sp>
      <p:sp>
        <p:nvSpPr>
          <p:cNvPr id="3" name="Title 2">
            <a:extLst>
              <a:ext uri="{FF2B5EF4-FFF2-40B4-BE49-F238E27FC236}">
                <a16:creationId xmlns:a16="http://schemas.microsoft.com/office/drawing/2014/main" id="{9E2D73DA-251D-4D47-85B4-359E5134CE2E}"/>
              </a:ext>
            </a:extLst>
          </p:cNvPr>
          <p:cNvSpPr>
            <a:spLocks noGrp="1"/>
          </p:cNvSpPr>
          <p:nvPr>
            <p:ph type="title"/>
          </p:nvPr>
        </p:nvSpPr>
        <p:spPr>
          <a:xfrm>
            <a:off x="588263" y="457200"/>
            <a:ext cx="11018520" cy="830997"/>
          </a:xfrm>
        </p:spPr>
        <p:txBody>
          <a:bodyPr/>
          <a:lstStyle/>
          <a:p>
            <a:r>
              <a:rPr lang="en-US"/>
              <a:t>Traditional networking model</a:t>
            </a:r>
            <a:br>
              <a:rPr lang="en-US"/>
            </a:br>
            <a:r>
              <a:rPr lang="en-US" sz="1800">
                <a:latin typeface="+mn-lt"/>
                <a:cs typeface="Segoe UI"/>
              </a:rPr>
              <a:t>based on physical geographic location</a:t>
            </a:r>
          </a:p>
        </p:txBody>
      </p:sp>
      <p:grpSp>
        <p:nvGrpSpPr>
          <p:cNvPr id="51" name="!! Device 1">
            <a:extLst>
              <a:ext uri="{FF2B5EF4-FFF2-40B4-BE49-F238E27FC236}">
                <a16:creationId xmlns:a16="http://schemas.microsoft.com/office/drawing/2014/main" id="{185C1B1F-FDF2-4458-8BB9-C79AC479EDD7}"/>
              </a:ext>
              <a:ext uri="{C183D7F6-B498-43B3-948B-1728B52AA6E4}">
                <adec:decorative xmlns:adec="http://schemas.microsoft.com/office/drawing/2017/decorative" val="1"/>
              </a:ext>
            </a:extLst>
          </p:cNvPr>
          <p:cNvGrpSpPr/>
          <p:nvPr/>
        </p:nvGrpSpPr>
        <p:grpSpPr>
          <a:xfrm>
            <a:off x="2659891" y="4494623"/>
            <a:ext cx="1279227" cy="306126"/>
            <a:chOff x="82320" y="6119989"/>
            <a:chExt cx="783605" cy="187521"/>
          </a:xfrm>
        </p:grpSpPr>
        <p:grpSp>
          <p:nvGrpSpPr>
            <p:cNvPr id="58" name="Group 57">
              <a:extLst>
                <a:ext uri="{FF2B5EF4-FFF2-40B4-BE49-F238E27FC236}">
                  <a16:creationId xmlns:a16="http://schemas.microsoft.com/office/drawing/2014/main" id="{CD0C29F0-344E-48AB-91C7-84E966258275}"/>
                </a:ext>
              </a:extLst>
            </p:cNvPr>
            <p:cNvGrpSpPr/>
            <p:nvPr/>
          </p:nvGrpSpPr>
          <p:grpSpPr>
            <a:xfrm>
              <a:off x="420671" y="6119990"/>
              <a:ext cx="236630" cy="181352"/>
              <a:chOff x="7398246" y="1610486"/>
              <a:chExt cx="498447" cy="382007"/>
            </a:xfrm>
          </p:grpSpPr>
          <p:sp>
            <p:nvSpPr>
              <p:cNvPr id="83" name="monitor">
                <a:extLst>
                  <a:ext uri="{FF2B5EF4-FFF2-40B4-BE49-F238E27FC236}">
                    <a16:creationId xmlns:a16="http://schemas.microsoft.com/office/drawing/2014/main" id="{B536CC35-442B-4D89-AC39-2BEEC5C9C3F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F604CA73-4A03-4037-B5BE-BF5AD2357C63}"/>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11">
                <a:extLst>
                  <a:ext uri="{FF2B5EF4-FFF2-40B4-BE49-F238E27FC236}">
                    <a16:creationId xmlns:a16="http://schemas.microsoft.com/office/drawing/2014/main" id="{6BED71F2-BF94-49F7-A55E-99BB6DF11A5F}"/>
                  </a:ext>
                </a:extLst>
              </p:cNvPr>
              <p:cNvGrpSpPr>
                <a:grpSpLocks noChangeAspect="1"/>
              </p:cNvGrpSpPr>
              <p:nvPr/>
            </p:nvGrpSpPr>
            <p:grpSpPr bwMode="auto">
              <a:xfrm>
                <a:off x="7581678" y="1714920"/>
                <a:ext cx="111860" cy="111860"/>
                <a:chOff x="5664" y="1835"/>
                <a:chExt cx="73" cy="73"/>
              </a:xfrm>
              <a:solidFill>
                <a:srgbClr val="FFFFFF"/>
              </a:solidFill>
            </p:grpSpPr>
            <p:sp>
              <p:nvSpPr>
                <p:cNvPr id="86" name="Freeform 12">
                  <a:extLst>
                    <a:ext uri="{FF2B5EF4-FFF2-40B4-BE49-F238E27FC236}">
                      <a16:creationId xmlns:a16="http://schemas.microsoft.com/office/drawing/2014/main" id="{675C7445-A70B-4423-8E7E-A31E9459C4B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DA87CF37-2F97-4E53-85A6-D4B3836BEE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14">
                  <a:extLst>
                    <a:ext uri="{FF2B5EF4-FFF2-40B4-BE49-F238E27FC236}">
                      <a16:creationId xmlns:a16="http://schemas.microsoft.com/office/drawing/2014/main" id="{35AC44C1-5A19-4871-B27B-8BD8E7F5210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72A16F56-2F46-44EB-9013-BD76BD6B1F7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E353D012-DDC8-4FA1-8EDE-AECDE085F787}"/>
                </a:ext>
              </a:extLst>
            </p:cNvPr>
            <p:cNvGrpSpPr/>
            <p:nvPr/>
          </p:nvGrpSpPr>
          <p:grpSpPr>
            <a:xfrm>
              <a:off x="249525" y="6119990"/>
              <a:ext cx="100957" cy="167604"/>
              <a:chOff x="7084723" y="1610486"/>
              <a:chExt cx="212660" cy="353049"/>
            </a:xfrm>
          </p:grpSpPr>
          <p:sp>
            <p:nvSpPr>
              <p:cNvPr id="77" name="Rectangle 76">
                <a:extLst>
                  <a:ext uri="{FF2B5EF4-FFF2-40B4-BE49-F238E27FC236}">
                    <a16:creationId xmlns:a16="http://schemas.microsoft.com/office/drawing/2014/main" id="{8439023D-556F-4194-9E43-04971B8C46D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805845A3-78A2-4ED4-BB74-1CC8696B5D61}"/>
                  </a:ext>
                </a:extLst>
              </p:cNvPr>
              <p:cNvGrpSpPr/>
              <p:nvPr/>
            </p:nvGrpSpPr>
            <p:grpSpPr>
              <a:xfrm>
                <a:off x="7138556" y="1706457"/>
                <a:ext cx="104198" cy="130248"/>
                <a:chOff x="9444088" y="2885171"/>
                <a:chExt cx="107950" cy="134938"/>
              </a:xfrm>
              <a:solidFill>
                <a:srgbClr val="FFFFFF"/>
              </a:solidFill>
            </p:grpSpPr>
            <p:sp>
              <p:nvSpPr>
                <p:cNvPr id="81" name="Freeform 26">
                  <a:extLst>
                    <a:ext uri="{FF2B5EF4-FFF2-40B4-BE49-F238E27FC236}">
                      <a16:creationId xmlns:a16="http://schemas.microsoft.com/office/drawing/2014/main" id="{1B14A947-EDC2-41AC-99F6-3296CE0B679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7">
                  <a:extLst>
                    <a:ext uri="{FF2B5EF4-FFF2-40B4-BE49-F238E27FC236}">
                      <a16:creationId xmlns:a16="http://schemas.microsoft.com/office/drawing/2014/main" id="{B88051B4-5A40-468C-BE8C-519935F6979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9" name="CellPhone_E8EA">
                <a:extLst>
                  <a:ext uri="{FF2B5EF4-FFF2-40B4-BE49-F238E27FC236}">
                    <a16:creationId xmlns:a16="http://schemas.microsoft.com/office/drawing/2014/main" id="{1A45C846-1B15-4377-8EEB-43676805E9A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7FAA6F9-DFA1-4A30-AB4E-3305C6802D66}"/>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 name="Group 59">
              <a:extLst>
                <a:ext uri="{FF2B5EF4-FFF2-40B4-BE49-F238E27FC236}">
                  <a16:creationId xmlns:a16="http://schemas.microsoft.com/office/drawing/2014/main" id="{954443B6-10B3-4048-9661-A42E99D68D4A}"/>
                </a:ext>
              </a:extLst>
            </p:cNvPr>
            <p:cNvGrpSpPr/>
            <p:nvPr/>
          </p:nvGrpSpPr>
          <p:grpSpPr>
            <a:xfrm>
              <a:off x="82320" y="6119990"/>
              <a:ext cx="100579" cy="167604"/>
              <a:chOff x="6490922" y="1610486"/>
              <a:chExt cx="211865" cy="353049"/>
            </a:xfrm>
          </p:grpSpPr>
          <p:sp>
            <p:nvSpPr>
              <p:cNvPr id="65" name="Rectangle 64">
                <a:extLst>
                  <a:ext uri="{FF2B5EF4-FFF2-40B4-BE49-F238E27FC236}">
                    <a16:creationId xmlns:a16="http://schemas.microsoft.com/office/drawing/2014/main" id="{2B32C806-05FF-435B-840A-3DDC8EEBA80F}"/>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30">
                <a:extLst>
                  <a:ext uri="{FF2B5EF4-FFF2-40B4-BE49-F238E27FC236}">
                    <a16:creationId xmlns:a16="http://schemas.microsoft.com/office/drawing/2014/main" id="{CB45B5E4-2C3C-4644-AD36-B8DE1D2B51EA}"/>
                  </a:ext>
                </a:extLst>
              </p:cNvPr>
              <p:cNvGrpSpPr>
                <a:grpSpLocks noChangeAspect="1"/>
              </p:cNvGrpSpPr>
              <p:nvPr/>
            </p:nvGrpSpPr>
            <p:grpSpPr bwMode="auto">
              <a:xfrm>
                <a:off x="6545792" y="1729376"/>
                <a:ext cx="111361" cy="115269"/>
                <a:chOff x="5049" y="1841"/>
                <a:chExt cx="57" cy="59"/>
              </a:xfrm>
              <a:solidFill>
                <a:srgbClr val="FFFFFF"/>
              </a:solidFill>
            </p:grpSpPr>
            <p:sp>
              <p:nvSpPr>
                <p:cNvPr id="69" name="Freeform 31">
                  <a:extLst>
                    <a:ext uri="{FF2B5EF4-FFF2-40B4-BE49-F238E27FC236}">
                      <a16:creationId xmlns:a16="http://schemas.microsoft.com/office/drawing/2014/main" id="{8DD7E96D-BDCE-4454-8B84-E17DD4B738A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32">
                  <a:extLst>
                    <a:ext uri="{FF2B5EF4-FFF2-40B4-BE49-F238E27FC236}">
                      <a16:creationId xmlns:a16="http://schemas.microsoft.com/office/drawing/2014/main" id="{32D822AE-57C6-4749-8B01-73CF6E41FB6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33">
                  <a:extLst>
                    <a:ext uri="{FF2B5EF4-FFF2-40B4-BE49-F238E27FC236}">
                      <a16:creationId xmlns:a16="http://schemas.microsoft.com/office/drawing/2014/main" id="{C6149F2F-042E-4D21-BFE1-D4DB93BF68C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D0870A50-5F4B-4DAE-8AD7-F05C83C1BF0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D8A628D1-08C1-4C21-994E-BD6B577AAA5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36">
                  <a:extLst>
                    <a:ext uri="{FF2B5EF4-FFF2-40B4-BE49-F238E27FC236}">
                      <a16:creationId xmlns:a16="http://schemas.microsoft.com/office/drawing/2014/main" id="{5BF2CE1D-1793-4505-A5F1-67ECBB29B2E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37">
                  <a:extLst>
                    <a:ext uri="{FF2B5EF4-FFF2-40B4-BE49-F238E27FC236}">
                      <a16:creationId xmlns:a16="http://schemas.microsoft.com/office/drawing/2014/main" id="{B03CCA12-AC8F-4B29-A434-3536FFFE7A8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38">
                  <a:extLst>
                    <a:ext uri="{FF2B5EF4-FFF2-40B4-BE49-F238E27FC236}">
                      <a16:creationId xmlns:a16="http://schemas.microsoft.com/office/drawing/2014/main" id="{109CF575-A236-4F1B-A4DB-98DDCA71513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7" name="CellPhone_E8EA">
                <a:extLst>
                  <a:ext uri="{FF2B5EF4-FFF2-40B4-BE49-F238E27FC236}">
                    <a16:creationId xmlns:a16="http://schemas.microsoft.com/office/drawing/2014/main" id="{D33D27A8-8851-4236-916C-7DD2DD711AE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F44F714C-A4EE-480C-B8F1-934B9DA64D8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1" name="Group 89">
              <a:extLst>
                <a:ext uri="{FF2B5EF4-FFF2-40B4-BE49-F238E27FC236}">
                  <a16:creationId xmlns:a16="http://schemas.microsoft.com/office/drawing/2014/main" id="{493E47B6-48FF-479C-9626-2FD3271B4731}"/>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63" name="Freeform 90">
                <a:extLst>
                  <a:ext uri="{FF2B5EF4-FFF2-40B4-BE49-F238E27FC236}">
                    <a16:creationId xmlns:a16="http://schemas.microsoft.com/office/drawing/2014/main" id="{E6063C23-0C5B-4470-9595-EF5DEB15D2E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91">
                <a:extLst>
                  <a:ext uri="{FF2B5EF4-FFF2-40B4-BE49-F238E27FC236}">
                    <a16:creationId xmlns:a16="http://schemas.microsoft.com/office/drawing/2014/main" id="{AA5C8894-0101-4306-91C4-FBD8DF915103}"/>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0" name="!! Factory">
            <a:extLst>
              <a:ext uri="{FF2B5EF4-FFF2-40B4-BE49-F238E27FC236}">
                <a16:creationId xmlns:a16="http://schemas.microsoft.com/office/drawing/2014/main" id="{067005C9-4C77-4C6D-9F9D-2ECA49234EB8}"/>
              </a:ext>
              <a:ext uri="{C183D7F6-B498-43B3-948B-1728B52AA6E4}">
                <adec:decorative xmlns:adec="http://schemas.microsoft.com/office/drawing/2017/decorative" val="1"/>
              </a:ext>
            </a:extLst>
          </p:cNvPr>
          <p:cNvGrpSpPr/>
          <p:nvPr/>
        </p:nvGrpSpPr>
        <p:grpSpPr>
          <a:xfrm>
            <a:off x="5744080" y="4368601"/>
            <a:ext cx="659349" cy="558170"/>
            <a:chOff x="1704406" y="5805778"/>
            <a:chExt cx="373446" cy="316140"/>
          </a:xfrm>
        </p:grpSpPr>
        <p:sp>
          <p:nvSpPr>
            <p:cNvPr id="91" name="Freeform: Shape 90">
              <a:extLst>
                <a:ext uri="{FF2B5EF4-FFF2-40B4-BE49-F238E27FC236}">
                  <a16:creationId xmlns:a16="http://schemas.microsoft.com/office/drawing/2014/main" id="{71A005F3-6BFA-4CF8-ACDA-C47A4D5541A7}"/>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34982D-E00C-465C-BD71-D78C67E258A3}"/>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E05FDED-B73D-48F5-8072-92051DA097D4}"/>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F6B54E1-7739-47AB-BF8B-4B4CA2AAEDD7}"/>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7A2BA4F2-92F7-45A3-808A-2C62D426A84D}"/>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2F78C7F8-65C2-4F71-B121-A13812D2B0C6}"/>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65642E2-9115-4D43-AB74-8C191E4FD2DD}"/>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22972B9-AA85-4200-A123-7343C56AE37E}"/>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AA8845F-C69A-4B1E-A0A8-56ED8507CC8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53442C1-3171-47E2-879E-897B626000CB}"/>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459762E-7EC7-4473-B82F-7E78D8C6187B}"/>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2491E5B-C1BC-4142-9F1B-665721E1781B}"/>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A75A395-F3C3-4EC7-A43A-2F4E12362DDE}"/>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998643-BE37-4828-A49E-2595C704306E}"/>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3" name="!! VPN">
            <a:extLst>
              <a:ext uri="{FF2B5EF4-FFF2-40B4-BE49-F238E27FC236}">
                <a16:creationId xmlns:a16="http://schemas.microsoft.com/office/drawing/2014/main" id="{A5885F21-1AA5-468B-8813-9FF6EC326DB0}"/>
              </a:ext>
            </a:extLst>
          </p:cNvPr>
          <p:cNvSpPr/>
          <p:nvPr/>
        </p:nvSpPr>
        <p:spPr bwMode="auto">
          <a:xfrm>
            <a:off x="436658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VPN</a:t>
            </a:r>
          </a:p>
        </p:txBody>
      </p:sp>
      <p:sp>
        <p:nvSpPr>
          <p:cNvPr id="134" name="!! WAN">
            <a:extLst>
              <a:ext uri="{FF2B5EF4-FFF2-40B4-BE49-F238E27FC236}">
                <a16:creationId xmlns:a16="http://schemas.microsoft.com/office/drawing/2014/main" id="{6BE04562-F2AE-4713-A125-8C79450B14EC}"/>
              </a:ext>
            </a:extLst>
          </p:cNvPr>
          <p:cNvSpPr/>
          <p:nvPr/>
        </p:nvSpPr>
        <p:spPr bwMode="auto">
          <a:xfrm>
            <a:off x="704939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WAN</a:t>
            </a:r>
          </a:p>
        </p:txBody>
      </p:sp>
      <p:grpSp>
        <p:nvGrpSpPr>
          <p:cNvPr id="135" name="Group 22">
            <a:extLst>
              <a:ext uri="{FF2B5EF4-FFF2-40B4-BE49-F238E27FC236}">
                <a16:creationId xmlns:a16="http://schemas.microsoft.com/office/drawing/2014/main" id="{4A01C0C2-FE52-4647-83F3-F92AF9E6CBE0}"/>
              </a:ext>
            </a:extLst>
          </p:cNvPr>
          <p:cNvGrpSpPr>
            <a:grpSpLocks noChangeAspect="1"/>
          </p:cNvGrpSpPr>
          <p:nvPr/>
        </p:nvGrpSpPr>
        <p:grpSpPr bwMode="auto">
          <a:xfrm>
            <a:off x="8576981" y="4368196"/>
            <a:ext cx="542040" cy="558980"/>
            <a:chOff x="3272" y="1441"/>
            <a:chExt cx="256" cy="264"/>
          </a:xfrm>
        </p:grpSpPr>
        <p:sp>
          <p:nvSpPr>
            <p:cNvPr id="136" name="AutoShape 21">
              <a:extLst>
                <a:ext uri="{FF2B5EF4-FFF2-40B4-BE49-F238E27FC236}">
                  <a16:creationId xmlns:a16="http://schemas.microsoft.com/office/drawing/2014/main" id="{B46D6EC0-D787-43F2-9B68-063006DB4C95}"/>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23">
              <a:extLst>
                <a:ext uri="{FF2B5EF4-FFF2-40B4-BE49-F238E27FC236}">
                  <a16:creationId xmlns:a16="http://schemas.microsoft.com/office/drawing/2014/main" id="{11F8D72C-F6C5-4003-BD41-489B52D9B9B1}"/>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24">
              <a:extLst>
                <a:ext uri="{FF2B5EF4-FFF2-40B4-BE49-F238E27FC236}">
                  <a16:creationId xmlns:a16="http://schemas.microsoft.com/office/drawing/2014/main" id="{08345469-3EE6-4862-8008-53AC92CD0CCD}"/>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5">
              <a:extLst>
                <a:ext uri="{FF2B5EF4-FFF2-40B4-BE49-F238E27FC236}">
                  <a16:creationId xmlns:a16="http://schemas.microsoft.com/office/drawing/2014/main" id="{55D79A4A-0907-4EC5-85C8-D4913593482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6">
              <a:extLst>
                <a:ext uri="{FF2B5EF4-FFF2-40B4-BE49-F238E27FC236}">
                  <a16:creationId xmlns:a16="http://schemas.microsoft.com/office/drawing/2014/main" id="{88007BEB-404D-44A6-8C12-F5991123CA2E}"/>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27">
              <a:extLst>
                <a:ext uri="{FF2B5EF4-FFF2-40B4-BE49-F238E27FC236}">
                  <a16:creationId xmlns:a16="http://schemas.microsoft.com/office/drawing/2014/main" id="{12026039-F655-44C7-95EC-C21A1BD40E60}"/>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CE99565-5EB5-42CE-B387-4DBC75625DB9}"/>
              </a:ext>
            </a:extLst>
          </p:cNvPr>
          <p:cNvGrpSpPr/>
          <p:nvPr/>
        </p:nvGrpSpPr>
        <p:grpSpPr>
          <a:xfrm>
            <a:off x="5770683" y="3633209"/>
            <a:ext cx="606143" cy="314793"/>
            <a:chOff x="5716249" y="3633209"/>
            <a:chExt cx="606143" cy="314793"/>
          </a:xfrm>
        </p:grpSpPr>
        <p:sp>
          <p:nvSpPr>
            <p:cNvPr id="18" name="Rectangle 17">
              <a:extLst>
                <a:ext uri="{FF2B5EF4-FFF2-40B4-BE49-F238E27FC236}">
                  <a16:creationId xmlns:a16="http://schemas.microsoft.com/office/drawing/2014/main" id="{35ECD707-0359-4A59-B99A-B19C0AC45CB5}"/>
                </a:ext>
              </a:extLst>
            </p:cNvPr>
            <p:cNvSpPr/>
            <p:nvPr/>
          </p:nvSpPr>
          <p:spPr bwMode="auto">
            <a:xfrm>
              <a:off x="5716249" y="3633209"/>
              <a:ext cx="606143" cy="314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FAD15F6A-CD9C-4F33-94AE-7C0551B6D472}"/>
                </a:ext>
              </a:extLst>
            </p:cNvPr>
            <p:cNvGrpSpPr/>
            <p:nvPr/>
          </p:nvGrpSpPr>
          <p:grpSpPr>
            <a:xfrm>
              <a:off x="5757837" y="3659733"/>
              <a:ext cx="522966" cy="261745"/>
              <a:chOff x="5765215" y="3653737"/>
              <a:chExt cx="522966" cy="261745"/>
            </a:xfrm>
          </p:grpSpPr>
          <p:grpSp>
            <p:nvGrpSpPr>
              <p:cNvPr id="142" name="server 2" descr="server">
                <a:extLst>
                  <a:ext uri="{FF2B5EF4-FFF2-40B4-BE49-F238E27FC236}">
                    <a16:creationId xmlns:a16="http://schemas.microsoft.com/office/drawing/2014/main" id="{4022EA09-37EE-4127-8FE9-FA7B036C6117}"/>
                  </a:ext>
                </a:extLst>
              </p:cNvPr>
              <p:cNvGrpSpPr>
                <a:grpSpLocks noChangeAspect="1"/>
              </p:cNvGrpSpPr>
              <p:nvPr/>
            </p:nvGrpSpPr>
            <p:grpSpPr bwMode="auto">
              <a:xfrm rot="5400000">
                <a:off x="5750872" y="3668080"/>
                <a:ext cx="261745" cy="233060"/>
                <a:chOff x="1608" y="1359"/>
                <a:chExt cx="292" cy="260"/>
              </a:xfrm>
            </p:grpSpPr>
            <p:sp>
              <p:nvSpPr>
                <p:cNvPr id="143" name="AutoShape 11">
                  <a:extLst>
                    <a:ext uri="{FF2B5EF4-FFF2-40B4-BE49-F238E27FC236}">
                      <a16:creationId xmlns:a16="http://schemas.microsoft.com/office/drawing/2014/main" id="{9DA6801C-07B2-468F-B72E-FA93763DEF0B}"/>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3">
                  <a:extLst>
                    <a:ext uri="{FF2B5EF4-FFF2-40B4-BE49-F238E27FC236}">
                      <a16:creationId xmlns:a16="http://schemas.microsoft.com/office/drawing/2014/main" id="{EC327AE0-C350-4923-B71E-70E6D5E2E704}"/>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4">
                  <a:extLst>
                    <a:ext uri="{FF2B5EF4-FFF2-40B4-BE49-F238E27FC236}">
                      <a16:creationId xmlns:a16="http://schemas.microsoft.com/office/drawing/2014/main" id="{53D01329-A871-455F-8C12-84B78655546B}"/>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C2B6C87B-37CC-4873-B571-779B267A19F0}"/>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6">
                  <a:extLst>
                    <a:ext uri="{FF2B5EF4-FFF2-40B4-BE49-F238E27FC236}">
                      <a16:creationId xmlns:a16="http://schemas.microsoft.com/office/drawing/2014/main" id="{DAF76F9B-77E4-4413-AF11-A5C33A181147}"/>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7">
                  <a:extLst>
                    <a:ext uri="{FF2B5EF4-FFF2-40B4-BE49-F238E27FC236}">
                      <a16:creationId xmlns:a16="http://schemas.microsoft.com/office/drawing/2014/main" id="{404AD731-6E4B-46F8-AD6A-C9FEFA0A7CFA}"/>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8">
                  <a:extLst>
                    <a:ext uri="{FF2B5EF4-FFF2-40B4-BE49-F238E27FC236}">
                      <a16:creationId xmlns:a16="http://schemas.microsoft.com/office/drawing/2014/main" id="{1D9672A6-0816-4639-AF39-022163296B01}"/>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D0B2EDDA-22D4-45E3-A70A-B470A0DA566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0">
                  <a:extLst>
                    <a:ext uri="{FF2B5EF4-FFF2-40B4-BE49-F238E27FC236}">
                      <a16:creationId xmlns:a16="http://schemas.microsoft.com/office/drawing/2014/main" id="{277B73AA-1333-4B5F-A99A-DE31A85ECEE1}"/>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1">
                  <a:extLst>
                    <a:ext uri="{FF2B5EF4-FFF2-40B4-BE49-F238E27FC236}">
                      <a16:creationId xmlns:a16="http://schemas.microsoft.com/office/drawing/2014/main" id="{6D7A3446-09BE-48A6-8D36-455BA6D9C61C}"/>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2">
                  <a:extLst>
                    <a:ext uri="{FF2B5EF4-FFF2-40B4-BE49-F238E27FC236}">
                      <a16:creationId xmlns:a16="http://schemas.microsoft.com/office/drawing/2014/main" id="{761AD3CB-5468-4F13-BF5C-209FC16E77B3}"/>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3">
                  <a:extLst>
                    <a:ext uri="{FF2B5EF4-FFF2-40B4-BE49-F238E27FC236}">
                      <a16:creationId xmlns:a16="http://schemas.microsoft.com/office/drawing/2014/main" id="{72595631-16B3-42DB-A547-AFA135332D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2410107-ED9C-456D-BE0E-8F5142A098C4}"/>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server 2" descr="server">
                <a:extLst>
                  <a:ext uri="{FF2B5EF4-FFF2-40B4-BE49-F238E27FC236}">
                    <a16:creationId xmlns:a16="http://schemas.microsoft.com/office/drawing/2014/main" id="{EDD9CD70-6046-40D0-AC0A-8883338C6D9F}"/>
                  </a:ext>
                </a:extLst>
              </p:cNvPr>
              <p:cNvGrpSpPr>
                <a:grpSpLocks noChangeAspect="1"/>
              </p:cNvGrpSpPr>
              <p:nvPr/>
            </p:nvGrpSpPr>
            <p:grpSpPr bwMode="auto">
              <a:xfrm rot="5400000">
                <a:off x="6040778" y="3668080"/>
                <a:ext cx="261745" cy="233060"/>
                <a:chOff x="1608" y="1359"/>
                <a:chExt cx="292" cy="260"/>
              </a:xfrm>
            </p:grpSpPr>
            <p:sp>
              <p:nvSpPr>
                <p:cNvPr id="157" name="AutoShape 11">
                  <a:extLst>
                    <a:ext uri="{FF2B5EF4-FFF2-40B4-BE49-F238E27FC236}">
                      <a16:creationId xmlns:a16="http://schemas.microsoft.com/office/drawing/2014/main" id="{223B2956-835D-43BB-A415-71C2D51E90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F2A720F1-7336-4CFD-AD8F-A2DF48F9632C}"/>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4">
                  <a:extLst>
                    <a:ext uri="{FF2B5EF4-FFF2-40B4-BE49-F238E27FC236}">
                      <a16:creationId xmlns:a16="http://schemas.microsoft.com/office/drawing/2014/main" id="{0C059759-B5F8-4ECB-8634-BC3CE1C2DF62}"/>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15">
                  <a:extLst>
                    <a:ext uri="{FF2B5EF4-FFF2-40B4-BE49-F238E27FC236}">
                      <a16:creationId xmlns:a16="http://schemas.microsoft.com/office/drawing/2014/main" id="{06D8F052-D708-42EE-9A01-924AA0ECDB9F}"/>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16">
                  <a:extLst>
                    <a:ext uri="{FF2B5EF4-FFF2-40B4-BE49-F238E27FC236}">
                      <a16:creationId xmlns:a16="http://schemas.microsoft.com/office/drawing/2014/main" id="{11B0A061-F82B-412A-A67A-EC94F86A8C59}"/>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17">
                  <a:extLst>
                    <a:ext uri="{FF2B5EF4-FFF2-40B4-BE49-F238E27FC236}">
                      <a16:creationId xmlns:a16="http://schemas.microsoft.com/office/drawing/2014/main" id="{4F110B8E-B95C-487B-AAFF-77419C56E215}"/>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18">
                  <a:extLst>
                    <a:ext uri="{FF2B5EF4-FFF2-40B4-BE49-F238E27FC236}">
                      <a16:creationId xmlns:a16="http://schemas.microsoft.com/office/drawing/2014/main" id="{F2970E02-7239-40E8-8FD6-5E1502A8810A}"/>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19">
                  <a:extLst>
                    <a:ext uri="{FF2B5EF4-FFF2-40B4-BE49-F238E27FC236}">
                      <a16:creationId xmlns:a16="http://schemas.microsoft.com/office/drawing/2014/main" id="{D6C1216A-75D1-48DD-B3B9-A5B99136FC9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20">
                  <a:extLst>
                    <a:ext uri="{FF2B5EF4-FFF2-40B4-BE49-F238E27FC236}">
                      <a16:creationId xmlns:a16="http://schemas.microsoft.com/office/drawing/2014/main" id="{7C63E10E-DF12-41FD-8667-2710CB92D918}"/>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Rectangle 21">
                  <a:extLst>
                    <a:ext uri="{FF2B5EF4-FFF2-40B4-BE49-F238E27FC236}">
                      <a16:creationId xmlns:a16="http://schemas.microsoft.com/office/drawing/2014/main" id="{26B498F0-5B2F-4AAB-80B5-0168CE6FDA13}"/>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Rectangle 22">
                  <a:extLst>
                    <a:ext uri="{FF2B5EF4-FFF2-40B4-BE49-F238E27FC236}">
                      <a16:creationId xmlns:a16="http://schemas.microsoft.com/office/drawing/2014/main" id="{A5012627-03A9-40E8-9EFF-11F6C6FD6065}"/>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23">
                  <a:extLst>
                    <a:ext uri="{FF2B5EF4-FFF2-40B4-BE49-F238E27FC236}">
                      <a16:creationId xmlns:a16="http://schemas.microsoft.com/office/drawing/2014/main" id="{BD3DEC9C-D43C-4F29-8657-BD189E84E6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24">
                  <a:extLst>
                    <a:ext uri="{FF2B5EF4-FFF2-40B4-BE49-F238E27FC236}">
                      <a16:creationId xmlns:a16="http://schemas.microsoft.com/office/drawing/2014/main" id="{038EE0DA-6291-484B-B96F-213997441E6B}"/>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9" name="Group 218">
            <a:extLst>
              <a:ext uri="{FF2B5EF4-FFF2-40B4-BE49-F238E27FC236}">
                <a16:creationId xmlns:a16="http://schemas.microsoft.com/office/drawing/2014/main" id="{93A68B19-1CB3-410E-A347-507D6B283F1D}"/>
              </a:ext>
              <a:ext uri="{C183D7F6-B498-43B3-948B-1728B52AA6E4}">
                <adec:decorative xmlns:adec="http://schemas.microsoft.com/office/drawing/2017/decorative" val="1"/>
              </a:ext>
            </a:extLst>
          </p:cNvPr>
          <p:cNvGrpSpPr/>
          <p:nvPr/>
        </p:nvGrpSpPr>
        <p:grpSpPr>
          <a:xfrm>
            <a:off x="2659891" y="4494623"/>
            <a:ext cx="1279227" cy="306127"/>
            <a:chOff x="82320" y="6119989"/>
            <a:chExt cx="783605" cy="187521"/>
          </a:xfrm>
        </p:grpSpPr>
        <p:grpSp>
          <p:nvGrpSpPr>
            <p:cNvPr id="220" name="Group 219">
              <a:extLst>
                <a:ext uri="{FF2B5EF4-FFF2-40B4-BE49-F238E27FC236}">
                  <a16:creationId xmlns:a16="http://schemas.microsoft.com/office/drawing/2014/main" id="{24B77206-E8CE-47D6-B163-A74A80FEDF66}"/>
                </a:ext>
              </a:extLst>
            </p:cNvPr>
            <p:cNvGrpSpPr/>
            <p:nvPr/>
          </p:nvGrpSpPr>
          <p:grpSpPr>
            <a:xfrm>
              <a:off x="420671" y="6119990"/>
              <a:ext cx="236630" cy="181352"/>
              <a:chOff x="7398246" y="1610486"/>
              <a:chExt cx="498447" cy="382007"/>
            </a:xfrm>
          </p:grpSpPr>
          <p:sp>
            <p:nvSpPr>
              <p:cNvPr id="244" name="monitor">
                <a:extLst>
                  <a:ext uri="{FF2B5EF4-FFF2-40B4-BE49-F238E27FC236}">
                    <a16:creationId xmlns:a16="http://schemas.microsoft.com/office/drawing/2014/main" id="{A59B9C8A-CE64-4412-8378-A96DEF2BF47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Rectangle 244">
                <a:extLst>
                  <a:ext uri="{FF2B5EF4-FFF2-40B4-BE49-F238E27FC236}">
                    <a16:creationId xmlns:a16="http://schemas.microsoft.com/office/drawing/2014/main" id="{C27AD5CD-81F9-4DEC-B0C0-E0FAAB66BEA8}"/>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11">
                <a:extLst>
                  <a:ext uri="{FF2B5EF4-FFF2-40B4-BE49-F238E27FC236}">
                    <a16:creationId xmlns:a16="http://schemas.microsoft.com/office/drawing/2014/main" id="{A6852ED2-41F6-4095-B63D-F6C2BC4BB35A}"/>
                  </a:ext>
                </a:extLst>
              </p:cNvPr>
              <p:cNvGrpSpPr>
                <a:grpSpLocks noChangeAspect="1"/>
              </p:cNvGrpSpPr>
              <p:nvPr/>
            </p:nvGrpSpPr>
            <p:grpSpPr bwMode="auto">
              <a:xfrm>
                <a:off x="7581678" y="1714920"/>
                <a:ext cx="111860" cy="111860"/>
                <a:chOff x="5664" y="1835"/>
                <a:chExt cx="73" cy="73"/>
              </a:xfrm>
              <a:solidFill>
                <a:srgbClr val="FFFFFF"/>
              </a:solidFill>
            </p:grpSpPr>
            <p:sp>
              <p:nvSpPr>
                <p:cNvPr id="247" name="Freeform 12">
                  <a:extLst>
                    <a:ext uri="{FF2B5EF4-FFF2-40B4-BE49-F238E27FC236}">
                      <a16:creationId xmlns:a16="http://schemas.microsoft.com/office/drawing/2014/main" id="{57BB0B44-422B-4076-ADA5-406EBC65ECB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3">
                  <a:extLst>
                    <a:ext uri="{FF2B5EF4-FFF2-40B4-BE49-F238E27FC236}">
                      <a16:creationId xmlns:a16="http://schemas.microsoft.com/office/drawing/2014/main" id="{618A4267-1647-4A17-B54A-2B6AEA3F2DB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14">
                  <a:extLst>
                    <a:ext uri="{FF2B5EF4-FFF2-40B4-BE49-F238E27FC236}">
                      <a16:creationId xmlns:a16="http://schemas.microsoft.com/office/drawing/2014/main" id="{ABD684DE-14A1-41F2-A3EE-E1CE9370B24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15">
                  <a:extLst>
                    <a:ext uri="{FF2B5EF4-FFF2-40B4-BE49-F238E27FC236}">
                      <a16:creationId xmlns:a16="http://schemas.microsoft.com/office/drawing/2014/main" id="{96A14187-C238-4E13-A4E5-3792D5B7B00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1" name="Group 220">
              <a:extLst>
                <a:ext uri="{FF2B5EF4-FFF2-40B4-BE49-F238E27FC236}">
                  <a16:creationId xmlns:a16="http://schemas.microsoft.com/office/drawing/2014/main" id="{F59155D4-A043-4542-AC96-ABE72FB7155C}"/>
                </a:ext>
              </a:extLst>
            </p:cNvPr>
            <p:cNvGrpSpPr/>
            <p:nvPr/>
          </p:nvGrpSpPr>
          <p:grpSpPr>
            <a:xfrm>
              <a:off x="249525" y="6119990"/>
              <a:ext cx="100957" cy="167604"/>
              <a:chOff x="7084723" y="1610486"/>
              <a:chExt cx="212660" cy="353049"/>
            </a:xfrm>
          </p:grpSpPr>
          <p:sp>
            <p:nvSpPr>
              <p:cNvPr id="238" name="Rectangle 237">
                <a:extLst>
                  <a:ext uri="{FF2B5EF4-FFF2-40B4-BE49-F238E27FC236}">
                    <a16:creationId xmlns:a16="http://schemas.microsoft.com/office/drawing/2014/main" id="{473691D7-74BB-4793-AFF7-19A82B4835D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CD5629E-E768-4FA4-AE8B-F048F108353F}"/>
                  </a:ext>
                </a:extLst>
              </p:cNvPr>
              <p:cNvGrpSpPr/>
              <p:nvPr/>
            </p:nvGrpSpPr>
            <p:grpSpPr>
              <a:xfrm>
                <a:off x="7138556" y="1706457"/>
                <a:ext cx="104198" cy="130248"/>
                <a:chOff x="9444088" y="2885171"/>
                <a:chExt cx="107950" cy="134938"/>
              </a:xfrm>
              <a:solidFill>
                <a:srgbClr val="FFFFFF"/>
              </a:solidFill>
            </p:grpSpPr>
            <p:sp>
              <p:nvSpPr>
                <p:cNvPr id="242" name="Freeform 26">
                  <a:extLst>
                    <a:ext uri="{FF2B5EF4-FFF2-40B4-BE49-F238E27FC236}">
                      <a16:creationId xmlns:a16="http://schemas.microsoft.com/office/drawing/2014/main" id="{8299A5CB-33AF-41A1-AF8F-2F599635843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27">
                  <a:extLst>
                    <a:ext uri="{FF2B5EF4-FFF2-40B4-BE49-F238E27FC236}">
                      <a16:creationId xmlns:a16="http://schemas.microsoft.com/office/drawing/2014/main" id="{AF944CA6-073C-460C-A172-A29B02F9AFB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0" name="CellPhone_E8EA">
                <a:extLst>
                  <a:ext uri="{FF2B5EF4-FFF2-40B4-BE49-F238E27FC236}">
                    <a16:creationId xmlns:a16="http://schemas.microsoft.com/office/drawing/2014/main" id="{135FDE9F-1C4B-41D5-AFEC-A7DB91D6C2A3}"/>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1" name="Straight Connector 240">
                <a:extLst>
                  <a:ext uri="{FF2B5EF4-FFF2-40B4-BE49-F238E27FC236}">
                    <a16:creationId xmlns:a16="http://schemas.microsoft.com/office/drawing/2014/main" id="{C4ED7F9B-613F-4733-9938-B44BEB2F665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C3643202-35E2-4DF5-B74C-A750DA026682}"/>
                </a:ext>
              </a:extLst>
            </p:cNvPr>
            <p:cNvGrpSpPr/>
            <p:nvPr/>
          </p:nvGrpSpPr>
          <p:grpSpPr>
            <a:xfrm>
              <a:off x="82320" y="6119990"/>
              <a:ext cx="100579" cy="167604"/>
              <a:chOff x="6490922" y="1610486"/>
              <a:chExt cx="211865" cy="353049"/>
            </a:xfrm>
          </p:grpSpPr>
          <p:sp>
            <p:nvSpPr>
              <p:cNvPr id="226" name="Rectangle 225">
                <a:extLst>
                  <a:ext uri="{FF2B5EF4-FFF2-40B4-BE49-F238E27FC236}">
                    <a16:creationId xmlns:a16="http://schemas.microsoft.com/office/drawing/2014/main" id="{7E035677-97E2-4965-BCE3-B8A36551FB3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7" name="Group 30">
                <a:extLst>
                  <a:ext uri="{FF2B5EF4-FFF2-40B4-BE49-F238E27FC236}">
                    <a16:creationId xmlns:a16="http://schemas.microsoft.com/office/drawing/2014/main" id="{99E5D5A6-D7EF-4406-BBD2-240F84E4ADB8}"/>
                  </a:ext>
                </a:extLst>
              </p:cNvPr>
              <p:cNvGrpSpPr>
                <a:grpSpLocks noChangeAspect="1"/>
              </p:cNvGrpSpPr>
              <p:nvPr/>
            </p:nvGrpSpPr>
            <p:grpSpPr bwMode="auto">
              <a:xfrm>
                <a:off x="6545792" y="1729376"/>
                <a:ext cx="111361" cy="115269"/>
                <a:chOff x="5049" y="1841"/>
                <a:chExt cx="57" cy="59"/>
              </a:xfrm>
              <a:solidFill>
                <a:srgbClr val="FFFFFF"/>
              </a:solidFill>
            </p:grpSpPr>
            <p:sp>
              <p:nvSpPr>
                <p:cNvPr id="230" name="Freeform 31">
                  <a:extLst>
                    <a:ext uri="{FF2B5EF4-FFF2-40B4-BE49-F238E27FC236}">
                      <a16:creationId xmlns:a16="http://schemas.microsoft.com/office/drawing/2014/main" id="{B1B0D524-C54F-4BD2-BA48-96ED8862AF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32">
                  <a:extLst>
                    <a:ext uri="{FF2B5EF4-FFF2-40B4-BE49-F238E27FC236}">
                      <a16:creationId xmlns:a16="http://schemas.microsoft.com/office/drawing/2014/main" id="{C7B36437-24F1-4B08-AC08-ABF17C37811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33">
                  <a:extLst>
                    <a:ext uri="{FF2B5EF4-FFF2-40B4-BE49-F238E27FC236}">
                      <a16:creationId xmlns:a16="http://schemas.microsoft.com/office/drawing/2014/main" id="{E4661071-B60B-49FD-8C31-915584D7C16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34">
                  <a:extLst>
                    <a:ext uri="{FF2B5EF4-FFF2-40B4-BE49-F238E27FC236}">
                      <a16:creationId xmlns:a16="http://schemas.microsoft.com/office/drawing/2014/main" id="{52FB2407-0EC9-4B72-9B26-64D5FA012DA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35">
                  <a:extLst>
                    <a:ext uri="{FF2B5EF4-FFF2-40B4-BE49-F238E27FC236}">
                      <a16:creationId xmlns:a16="http://schemas.microsoft.com/office/drawing/2014/main" id="{F83DEAE3-9B85-4317-A700-4BE54056104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36">
                  <a:extLst>
                    <a:ext uri="{FF2B5EF4-FFF2-40B4-BE49-F238E27FC236}">
                      <a16:creationId xmlns:a16="http://schemas.microsoft.com/office/drawing/2014/main" id="{59F8E7DF-15B0-4FBD-B173-1FC5E35B904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37">
                  <a:extLst>
                    <a:ext uri="{FF2B5EF4-FFF2-40B4-BE49-F238E27FC236}">
                      <a16:creationId xmlns:a16="http://schemas.microsoft.com/office/drawing/2014/main" id="{0DD80705-2681-48F0-B2BE-9E8C014EB34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7" name="Freeform 38">
                  <a:extLst>
                    <a:ext uri="{FF2B5EF4-FFF2-40B4-BE49-F238E27FC236}">
                      <a16:creationId xmlns:a16="http://schemas.microsoft.com/office/drawing/2014/main" id="{585DED99-FEC1-4B7E-8D71-7F9C2C79CC2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8" name="CellPhone_E8EA">
                <a:extLst>
                  <a:ext uri="{FF2B5EF4-FFF2-40B4-BE49-F238E27FC236}">
                    <a16:creationId xmlns:a16="http://schemas.microsoft.com/office/drawing/2014/main" id="{1B17B9E3-C5B3-46B7-8485-FDEABAFC6D0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29" name="Straight Connector 228">
                <a:extLst>
                  <a:ext uri="{FF2B5EF4-FFF2-40B4-BE49-F238E27FC236}">
                    <a16:creationId xmlns:a16="http://schemas.microsoft.com/office/drawing/2014/main" id="{386A1CFA-79ED-4EB6-AB60-FE946D39F647}"/>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3" name="Group 89">
              <a:extLst>
                <a:ext uri="{FF2B5EF4-FFF2-40B4-BE49-F238E27FC236}">
                  <a16:creationId xmlns:a16="http://schemas.microsoft.com/office/drawing/2014/main" id="{FDFA1C92-0228-4166-8335-E8465FE2B379}"/>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224" name="Freeform 90">
                <a:extLst>
                  <a:ext uri="{FF2B5EF4-FFF2-40B4-BE49-F238E27FC236}">
                    <a16:creationId xmlns:a16="http://schemas.microsoft.com/office/drawing/2014/main" id="{AEA568A4-C80F-42DF-92E5-0435821BCF1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5" name="Freeform 91">
                <a:extLst>
                  <a:ext uri="{FF2B5EF4-FFF2-40B4-BE49-F238E27FC236}">
                    <a16:creationId xmlns:a16="http://schemas.microsoft.com/office/drawing/2014/main" id="{CCCE0647-E94C-45BE-93EA-3FDD183131C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229103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barn(outVertical)">
                                      <p:cBhvr>
                                        <p:cTn id="17" dur="500"/>
                                        <p:tgtEl>
                                          <p:spTgt spid="10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barn(outVertical)">
                                      <p:cBhvr>
                                        <p:cTn id="20" dur="500"/>
                                        <p:tgtEl>
                                          <p:spTgt spid="13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500"/>
                                        <p:tgtEl>
                                          <p:spTgt spid="1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fade">
                                      <p:cBhvr>
                                        <p:cTn id="33" dur="500"/>
                                        <p:tgtEl>
                                          <p:spTgt spid="219"/>
                                        </p:tgtEl>
                                      </p:cBhvr>
                                    </p:animEffect>
                                  </p:childTnLst>
                                </p:cTn>
                              </p:par>
                            </p:childTnLst>
                          </p:cTn>
                        </p:par>
                        <p:par>
                          <p:cTn id="34" fill="hold">
                            <p:stCondLst>
                              <p:cond delay="1500"/>
                            </p:stCondLst>
                            <p:childTnLst>
                              <p:par>
                                <p:cTn id="35" presetID="16" presetClass="entr" presetSubtype="37" fill="hold"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barn(outVertical)">
                                      <p:cBhvr>
                                        <p:cTn id="37" dur="500"/>
                                        <p:tgtEl>
                                          <p:spTgt spid="11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barn(outVertical)">
                                      <p:cBhvr>
                                        <p:cTn id="4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6" grpId="0" animBg="1"/>
      <p:bldP spid="56" grpId="0"/>
      <p:bldP spid="94" grpId="0"/>
      <p:bldP spid="133" grpId="0" animBg="1"/>
      <p:bldP spid="1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 User box">
            <a:extLst>
              <a:ext uri="{FF2B5EF4-FFF2-40B4-BE49-F238E27FC236}">
                <a16:creationId xmlns:a16="http://schemas.microsoft.com/office/drawing/2014/main" id="{DE5F2A40-D211-47C5-9E85-CDEF470AAE5E}"/>
              </a:ext>
            </a:extLst>
          </p:cNvPr>
          <p:cNvSpPr/>
          <p:nvPr/>
        </p:nvSpPr>
        <p:spPr bwMode="auto">
          <a:xfrm>
            <a:off x="437272" y="4717936"/>
            <a:ext cx="11273928" cy="1081544"/>
          </a:xfrm>
          <a:prstGeom prst="homePlate">
            <a:avLst>
              <a:gd name="adj" fmla="val 0"/>
            </a:avLst>
          </a:prstGeom>
          <a:solidFill>
            <a:schemeClr val="bg1"/>
          </a:solidFill>
          <a:ln w="19050">
            <a:gradFill>
              <a:gsLst>
                <a:gs pos="0">
                  <a:schemeClr val="bg1"/>
                </a:gs>
                <a:gs pos="80000">
                  <a:srgbClr val="0078D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46304" tIns="91440" bIns="137160" rtlCol="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92928">
                      <a:srgbClr val="0078D4"/>
                    </a:gs>
                    <a:gs pos="100000">
                      <a:srgbClr val="0078D4"/>
                    </a:gs>
                  </a:gsLst>
                  <a:lin ang="5400000" scaled="1"/>
                </a:gradFill>
                <a:effectLst/>
                <a:uLnTx/>
                <a:uFillTx/>
                <a:latin typeface="Segoe UI Semibold"/>
                <a:ea typeface="+mn-ea"/>
                <a:cs typeface="+mn-cs"/>
              </a:rPr>
              <a:t>User Experience - </a:t>
            </a:r>
            <a:r>
              <a:rPr kumimoji="0" lang="en-US" sz="1200" b="1" i="1" u="none" strike="noStrike" kern="1200" cap="none" spc="0" normalizeH="0" baseline="0" noProof="0">
                <a:ln>
                  <a:noFill/>
                </a:ln>
                <a:gradFill>
                  <a:gsLst>
                    <a:gs pos="92928">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Slow is the new broken </a:t>
            </a:r>
          </a:p>
        </p:txBody>
      </p:sp>
      <p:sp>
        <p:nvSpPr>
          <p:cNvPr id="470" name="!! Modern box">
            <a:extLst>
              <a:ext uri="{FF2B5EF4-FFF2-40B4-BE49-F238E27FC236}">
                <a16:creationId xmlns:a16="http://schemas.microsoft.com/office/drawing/2014/main" id="{88CE8577-58D0-4F39-88B8-069553568B75}"/>
              </a:ext>
            </a:extLst>
          </p:cNvPr>
          <p:cNvSpPr/>
          <p:nvPr/>
        </p:nvSpPr>
        <p:spPr bwMode="auto">
          <a:xfrm>
            <a:off x="437308" y="3313656"/>
            <a:ext cx="11273680" cy="1482011"/>
          </a:xfrm>
          <a:prstGeom prst="homePlate">
            <a:avLst>
              <a:gd name="adj" fmla="val 0"/>
            </a:avLst>
          </a:prstGeom>
          <a:solidFill>
            <a:schemeClr val="bg1"/>
          </a:solidFill>
          <a:ln w="19050">
            <a:gradFill>
              <a:gsLst>
                <a:gs pos="23000">
                  <a:srgbClr val="107C10"/>
                </a:gs>
                <a:gs pos="100000">
                  <a:srgbClr val="107C1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46304" tIns="137160" rtlCol="0" anchor="t"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a:t>
            </a: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1" i="1"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Resilient, Simple, Adaptable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F60A4E65-EC57-433F-9431-7B6A1F47247B}"/>
              </a:ext>
            </a:extLst>
          </p:cNvPr>
          <p:cNvSpPr>
            <a:spLocks noGrp="1"/>
          </p:cNvSpPr>
          <p:nvPr>
            <p:ph type="title"/>
          </p:nvPr>
        </p:nvSpPr>
        <p:spPr>
          <a:xfrm>
            <a:off x="384960" y="300117"/>
            <a:ext cx="11018520" cy="830997"/>
          </a:xfrm>
        </p:spPr>
        <p:txBody>
          <a:bodyPr>
            <a:normAutofit/>
          </a:bodyPr>
          <a:lstStyle/>
          <a:p>
            <a:r>
              <a:rPr lang="en-US"/>
              <a:t>Secure Access Service Edge (SASE)</a:t>
            </a:r>
            <a:br>
              <a:rPr lang="en-US"/>
            </a:br>
            <a:r>
              <a:rPr lang="en-US" sz="1800">
                <a:latin typeface="+mn-lt"/>
                <a:cs typeface="Segoe UI"/>
              </a:rPr>
              <a:t>Architecture for Secure, Responsive, and Pervasive Productivity</a:t>
            </a:r>
          </a:p>
        </p:txBody>
      </p:sp>
      <p:sp>
        <p:nvSpPr>
          <p:cNvPr id="76" name="TextBox 75">
            <a:extLst>
              <a:ext uri="{FF2B5EF4-FFF2-40B4-BE49-F238E27FC236}">
                <a16:creationId xmlns:a16="http://schemas.microsoft.com/office/drawing/2014/main" id="{34FA32B4-4740-4116-A588-5FF1B24BD9FB}"/>
              </a:ext>
            </a:extLst>
          </p:cNvPr>
          <p:cNvSpPr txBox="1"/>
          <p:nvPr/>
        </p:nvSpPr>
        <p:spPr>
          <a:xfrm>
            <a:off x="6793775" y="6418813"/>
            <a:ext cx="1156680"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79" name="TextBox 78">
            <a:extLst>
              <a:ext uri="{FF2B5EF4-FFF2-40B4-BE49-F238E27FC236}">
                <a16:creationId xmlns:a16="http://schemas.microsoft.com/office/drawing/2014/main" id="{FF0B04A4-D4D4-44FA-A847-5D7DFB83B387}"/>
              </a:ext>
            </a:extLst>
          </p:cNvPr>
          <p:cNvSpPr txBox="1"/>
          <p:nvPr/>
        </p:nvSpPr>
        <p:spPr>
          <a:xfrm>
            <a:off x="4224089" y="6418813"/>
            <a:ext cx="1862594"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Managed Users and Devices</a:t>
            </a:r>
          </a:p>
        </p:txBody>
      </p:sp>
      <p:sp>
        <p:nvSpPr>
          <p:cNvPr id="99" name="TextBox 98">
            <a:extLst>
              <a:ext uri="{FF2B5EF4-FFF2-40B4-BE49-F238E27FC236}">
                <a16:creationId xmlns:a16="http://schemas.microsoft.com/office/drawing/2014/main" id="{33AB7700-5BA8-4680-9361-E7B5162919AF}"/>
              </a:ext>
            </a:extLst>
          </p:cNvPr>
          <p:cNvSpPr txBox="1"/>
          <p:nvPr/>
        </p:nvSpPr>
        <p:spPr>
          <a:xfrm>
            <a:off x="8375540" y="6418813"/>
            <a:ext cx="1502427"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IoT and OT Environment</a:t>
            </a:r>
          </a:p>
        </p:txBody>
      </p:sp>
      <p:grpSp>
        <p:nvGrpSpPr>
          <p:cNvPr id="105" name="Group 104">
            <a:extLst>
              <a:ext uri="{FF2B5EF4-FFF2-40B4-BE49-F238E27FC236}">
                <a16:creationId xmlns:a16="http://schemas.microsoft.com/office/drawing/2014/main" id="{24841625-C791-4F82-9AE3-3FFC761A3610}"/>
              </a:ext>
              <a:ext uri="{C183D7F6-B498-43B3-948B-1728B52AA6E4}">
                <adec:decorative xmlns:adec="http://schemas.microsoft.com/office/drawing/2017/decorative" val="1"/>
              </a:ext>
            </a:extLst>
          </p:cNvPr>
          <p:cNvGrpSpPr/>
          <p:nvPr/>
        </p:nvGrpSpPr>
        <p:grpSpPr>
          <a:xfrm>
            <a:off x="6121669" y="1577041"/>
            <a:ext cx="2424084" cy="313642"/>
            <a:chOff x="6879104" y="4015114"/>
            <a:chExt cx="3693543" cy="477891"/>
          </a:xfrm>
        </p:grpSpPr>
        <p:pic>
          <p:nvPicPr>
            <p:cNvPr id="106" name="Picture 105" descr="Logo&#10;&#10;Description automatically generated">
              <a:extLst>
                <a:ext uri="{FF2B5EF4-FFF2-40B4-BE49-F238E27FC236}">
                  <a16:creationId xmlns:a16="http://schemas.microsoft.com/office/drawing/2014/main" id="{37B0F9A0-48EA-4843-BE28-67B0A2E65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107" name="Picture 106" descr="Icon&#10;&#10;Description automatically generated">
              <a:extLst>
                <a:ext uri="{FF2B5EF4-FFF2-40B4-BE49-F238E27FC236}">
                  <a16:creationId xmlns:a16="http://schemas.microsoft.com/office/drawing/2014/main" id="{A12A9E43-9939-4DEF-A380-7588A7A20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108" name="Picture 107" descr="Icon&#10;&#10;Description automatically generated">
              <a:extLst>
                <a:ext uri="{FF2B5EF4-FFF2-40B4-BE49-F238E27FC236}">
                  <a16:creationId xmlns:a16="http://schemas.microsoft.com/office/drawing/2014/main" id="{20FEACEA-3C6E-4BA3-8249-43C94540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109" name="Picture 108" descr="Logo&#10;&#10;Description automatically generated">
              <a:extLst>
                <a:ext uri="{FF2B5EF4-FFF2-40B4-BE49-F238E27FC236}">
                  <a16:creationId xmlns:a16="http://schemas.microsoft.com/office/drawing/2014/main" id="{20BE2979-5BA3-4EA0-8676-4A7BF2629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110" name="Picture 2" descr="See the source image">
              <a:extLst>
                <a:ext uri="{FF2B5EF4-FFF2-40B4-BE49-F238E27FC236}">
                  <a16:creationId xmlns:a16="http://schemas.microsoft.com/office/drawing/2014/main" id="{EA430958-0BBC-4213-94F2-071430B86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ee the source image">
              <a:extLst>
                <a:ext uri="{FF2B5EF4-FFF2-40B4-BE49-F238E27FC236}">
                  <a16:creationId xmlns:a16="http://schemas.microsoft.com/office/drawing/2014/main" id="{A6FFDB67-0474-426A-862A-8EA0533BA7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See the source image">
              <a:extLst>
                <a:ext uri="{FF2B5EF4-FFF2-40B4-BE49-F238E27FC236}">
                  <a16:creationId xmlns:a16="http://schemas.microsoft.com/office/drawing/2014/main" id="{45A456DA-22DB-4E50-9CE4-CE8A11ED4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C65A135-31CD-4F43-B756-42887CD1A388}"/>
                </a:ext>
              </a:extLst>
            </p:cNvPr>
            <p:cNvGrpSpPr/>
            <p:nvPr/>
          </p:nvGrpSpPr>
          <p:grpSpPr>
            <a:xfrm>
              <a:off x="10304850" y="4231790"/>
              <a:ext cx="267797" cy="64881"/>
              <a:chOff x="9779309" y="3865093"/>
              <a:chExt cx="161337" cy="39088"/>
            </a:xfrm>
          </p:grpSpPr>
          <p:sp>
            <p:nvSpPr>
              <p:cNvPr id="114" name="Oval 113">
                <a:extLst>
                  <a:ext uri="{FF2B5EF4-FFF2-40B4-BE49-F238E27FC236}">
                    <a16:creationId xmlns:a16="http://schemas.microsoft.com/office/drawing/2014/main" id="{114FBE4B-4CE7-4A07-91E2-293E07701E9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Oval 114">
                <a:extLst>
                  <a:ext uri="{FF2B5EF4-FFF2-40B4-BE49-F238E27FC236}">
                    <a16:creationId xmlns:a16="http://schemas.microsoft.com/office/drawing/2014/main" id="{CD66A96E-7C47-4D8B-8B39-B6C715EA560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Oval 115">
                <a:extLst>
                  <a:ext uri="{FF2B5EF4-FFF2-40B4-BE49-F238E27FC236}">
                    <a16:creationId xmlns:a16="http://schemas.microsoft.com/office/drawing/2014/main" id="{7123C0E7-A8BF-4052-81BD-7EBCFD4761E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40" name="!! Apps">
            <a:extLst>
              <a:ext uri="{FF2B5EF4-FFF2-40B4-BE49-F238E27FC236}">
                <a16:creationId xmlns:a16="http://schemas.microsoft.com/office/drawing/2014/main" id="{2AE117D6-A1E1-4E6A-8CAB-FE9B964A1F88}"/>
              </a:ext>
              <a:ext uri="{C183D7F6-B498-43B3-948B-1728B52AA6E4}">
                <adec:decorative xmlns:adec="http://schemas.microsoft.com/office/drawing/2017/decorative" val="1"/>
              </a:ext>
            </a:extLst>
          </p:cNvPr>
          <p:cNvGrpSpPr/>
          <p:nvPr/>
        </p:nvGrpSpPr>
        <p:grpSpPr>
          <a:xfrm>
            <a:off x="2258359" y="1550072"/>
            <a:ext cx="3588619" cy="331960"/>
            <a:chOff x="723855" y="4007275"/>
            <a:chExt cx="5467929" cy="505802"/>
          </a:xfrm>
        </p:grpSpPr>
        <p:pic>
          <p:nvPicPr>
            <p:cNvPr id="141" name="Picture 171">
              <a:extLst>
                <a:ext uri="{FF2B5EF4-FFF2-40B4-BE49-F238E27FC236}">
                  <a16:creationId xmlns:a16="http://schemas.microsoft.com/office/drawing/2014/main" id="{92DEF562-AF03-4BD9-870D-52C546C8F20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141">
              <a:extLst>
                <a:ext uri="{FF2B5EF4-FFF2-40B4-BE49-F238E27FC236}">
                  <a16:creationId xmlns:a16="http://schemas.microsoft.com/office/drawing/2014/main" id="{3488D80D-4940-4819-A966-5BCFEFF831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4027" y="4156157"/>
              <a:ext cx="259267" cy="259267"/>
            </a:xfrm>
            <a:prstGeom prst="rect">
              <a:avLst/>
            </a:prstGeom>
          </p:spPr>
        </p:pic>
        <p:pic>
          <p:nvPicPr>
            <p:cNvPr id="143" name="Graphic 142">
              <a:extLst>
                <a:ext uri="{FF2B5EF4-FFF2-40B4-BE49-F238E27FC236}">
                  <a16:creationId xmlns:a16="http://schemas.microsoft.com/office/drawing/2014/main" id="{D607892B-7BCD-4209-89F0-63B7EB5884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2723" y="4156157"/>
              <a:ext cx="259267" cy="259267"/>
            </a:xfrm>
            <a:prstGeom prst="rect">
              <a:avLst/>
            </a:prstGeom>
          </p:spPr>
        </p:pic>
        <p:grpSp>
          <p:nvGrpSpPr>
            <p:cNvPr id="144" name="Group 143">
              <a:extLst>
                <a:ext uri="{FF2B5EF4-FFF2-40B4-BE49-F238E27FC236}">
                  <a16:creationId xmlns:a16="http://schemas.microsoft.com/office/drawing/2014/main" id="{E9924A91-381C-448E-B15F-FEF67028D362}"/>
                </a:ext>
              </a:extLst>
            </p:cNvPr>
            <p:cNvGrpSpPr/>
            <p:nvPr/>
          </p:nvGrpSpPr>
          <p:grpSpPr>
            <a:xfrm>
              <a:off x="5335332" y="4034423"/>
              <a:ext cx="477535" cy="477534"/>
              <a:chOff x="9273516" y="3238279"/>
              <a:chExt cx="914400" cy="914400"/>
            </a:xfrm>
          </p:grpSpPr>
          <p:pic>
            <p:nvPicPr>
              <p:cNvPr id="176" name="Graphic 175" descr="Cloud">
                <a:extLst>
                  <a:ext uri="{FF2B5EF4-FFF2-40B4-BE49-F238E27FC236}">
                    <a16:creationId xmlns:a16="http://schemas.microsoft.com/office/drawing/2014/main" id="{83A8981E-2DFA-4F34-A632-37F699577F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73516" y="3238279"/>
                <a:ext cx="914400" cy="914400"/>
              </a:xfrm>
              <a:prstGeom prst="rect">
                <a:avLst/>
              </a:prstGeom>
            </p:spPr>
          </p:pic>
          <p:sp>
            <p:nvSpPr>
              <p:cNvPr id="177" name="TextBox 176">
                <a:extLst>
                  <a:ext uri="{FF2B5EF4-FFF2-40B4-BE49-F238E27FC236}">
                    <a16:creationId xmlns:a16="http://schemas.microsoft.com/office/drawing/2014/main" id="{20DDF7B2-1427-42D7-835B-7D7A51F614B5}"/>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145" name="Picture 144" descr="Graphical user interface, application, icon&#10;&#10;Description automatically generated">
              <a:extLst>
                <a:ext uri="{FF2B5EF4-FFF2-40B4-BE49-F238E27FC236}">
                  <a16:creationId xmlns:a16="http://schemas.microsoft.com/office/drawing/2014/main" id="{B78950F6-BC5B-407E-805E-6FB7BCF35F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146" name="Picture 145" descr="A picture containing icon&#10;&#10;Description automatically generated">
              <a:extLst>
                <a:ext uri="{FF2B5EF4-FFF2-40B4-BE49-F238E27FC236}">
                  <a16:creationId xmlns:a16="http://schemas.microsoft.com/office/drawing/2014/main" id="{0A26142F-4780-4452-A7FB-71C3E052974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147" name="Picture 146" descr="Icon&#10;&#10;Description automatically generated">
              <a:extLst>
                <a:ext uri="{FF2B5EF4-FFF2-40B4-BE49-F238E27FC236}">
                  <a16:creationId xmlns:a16="http://schemas.microsoft.com/office/drawing/2014/main" id="{C01F39B9-A1C3-4300-BE2B-84C8ADEAC4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148" name="Picture 147" descr="Graphical user interface, icon&#10;&#10;Description automatically generated">
              <a:extLst>
                <a:ext uri="{FF2B5EF4-FFF2-40B4-BE49-F238E27FC236}">
                  <a16:creationId xmlns:a16="http://schemas.microsoft.com/office/drawing/2014/main" id="{7BE2B61E-0F43-4C3D-8A23-582DE558E1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149" name="Picture 148" descr="Graphical user interface, application&#10;&#10;Description automatically generated">
              <a:extLst>
                <a:ext uri="{FF2B5EF4-FFF2-40B4-BE49-F238E27FC236}">
                  <a16:creationId xmlns:a16="http://schemas.microsoft.com/office/drawing/2014/main" id="{247DAA93-7DBF-4061-9B08-79D75AA938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150" name="Group 149">
              <a:extLst>
                <a:ext uri="{FF2B5EF4-FFF2-40B4-BE49-F238E27FC236}">
                  <a16:creationId xmlns:a16="http://schemas.microsoft.com/office/drawing/2014/main" id="{45F10773-F799-4D3D-9367-46D25CBC12E4}"/>
                </a:ext>
              </a:extLst>
            </p:cNvPr>
            <p:cNvGrpSpPr/>
            <p:nvPr/>
          </p:nvGrpSpPr>
          <p:grpSpPr>
            <a:xfrm>
              <a:off x="3193744" y="4103207"/>
              <a:ext cx="420211" cy="360404"/>
              <a:chOff x="3193744" y="4103207"/>
              <a:chExt cx="420211" cy="360404"/>
            </a:xfrm>
          </p:grpSpPr>
          <p:pic>
            <p:nvPicPr>
              <p:cNvPr id="166" name="Picture 165">
                <a:hlinkClick r:id="rId22"/>
                <a:extLst>
                  <a:ext uri="{FF2B5EF4-FFF2-40B4-BE49-F238E27FC236}">
                    <a16:creationId xmlns:a16="http://schemas.microsoft.com/office/drawing/2014/main" id="{8C22C0B7-BE22-405A-9659-D8ED43FE63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167" name="Group 166">
                <a:extLst>
                  <a:ext uri="{FF2B5EF4-FFF2-40B4-BE49-F238E27FC236}">
                    <a16:creationId xmlns:a16="http://schemas.microsoft.com/office/drawing/2014/main" id="{962D13B2-1FB8-4E89-AC3F-B026ACA397B4}"/>
                  </a:ext>
                </a:extLst>
              </p:cNvPr>
              <p:cNvGrpSpPr/>
              <p:nvPr/>
            </p:nvGrpSpPr>
            <p:grpSpPr>
              <a:xfrm>
                <a:off x="3439951" y="4289609"/>
                <a:ext cx="174004" cy="174002"/>
                <a:chOff x="3445377" y="4314828"/>
                <a:chExt cx="174004" cy="174002"/>
              </a:xfrm>
            </p:grpSpPr>
            <p:sp>
              <p:nvSpPr>
                <p:cNvPr id="168" name="Oval 167">
                  <a:extLst>
                    <a:ext uri="{FF2B5EF4-FFF2-40B4-BE49-F238E27FC236}">
                      <a16:creationId xmlns:a16="http://schemas.microsoft.com/office/drawing/2014/main" id="{0095D5C8-2548-45E5-B204-AEEE962398A4}"/>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9" name="Group 4">
                  <a:extLst>
                    <a:ext uri="{FF2B5EF4-FFF2-40B4-BE49-F238E27FC236}">
                      <a16:creationId xmlns:a16="http://schemas.microsoft.com/office/drawing/2014/main" id="{CB9E3B8B-67C2-4530-97B9-4520C4BA544D}"/>
                    </a:ext>
                  </a:extLst>
                </p:cNvPr>
                <p:cNvGrpSpPr>
                  <a:grpSpLocks noChangeAspect="1"/>
                </p:cNvGrpSpPr>
                <p:nvPr/>
              </p:nvGrpSpPr>
              <p:grpSpPr bwMode="auto">
                <a:xfrm>
                  <a:off x="3470135" y="4342230"/>
                  <a:ext cx="124488" cy="119198"/>
                  <a:chOff x="3230" y="1450"/>
                  <a:chExt cx="353" cy="338"/>
                </a:xfrm>
                <a:solidFill>
                  <a:schemeClr val="tx1"/>
                </a:solidFill>
              </p:grpSpPr>
              <p:sp>
                <p:nvSpPr>
                  <p:cNvPr id="170" name="Freeform 5">
                    <a:extLst>
                      <a:ext uri="{FF2B5EF4-FFF2-40B4-BE49-F238E27FC236}">
                        <a16:creationId xmlns:a16="http://schemas.microsoft.com/office/drawing/2014/main" id="{89E8AC3A-50BB-4243-8BD1-F438DAB94C69}"/>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6">
                    <a:extLst>
                      <a:ext uri="{FF2B5EF4-FFF2-40B4-BE49-F238E27FC236}">
                        <a16:creationId xmlns:a16="http://schemas.microsoft.com/office/drawing/2014/main" id="{AA10C4C3-5432-446F-BCF6-A3BCD766BAE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7">
                    <a:extLst>
                      <a:ext uri="{FF2B5EF4-FFF2-40B4-BE49-F238E27FC236}">
                        <a16:creationId xmlns:a16="http://schemas.microsoft.com/office/drawing/2014/main" id="{FBE2A351-A237-4636-BF34-8012B60606E7}"/>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8">
                    <a:extLst>
                      <a:ext uri="{FF2B5EF4-FFF2-40B4-BE49-F238E27FC236}">
                        <a16:creationId xmlns:a16="http://schemas.microsoft.com/office/drawing/2014/main" id="{1F205E17-993A-455F-B296-342F0039C017}"/>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F3B32E40-0398-417D-B424-5F8A90B4AE0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0">
                    <a:extLst>
                      <a:ext uri="{FF2B5EF4-FFF2-40B4-BE49-F238E27FC236}">
                        <a16:creationId xmlns:a16="http://schemas.microsoft.com/office/drawing/2014/main" id="{6984AA57-734D-4B31-8908-217B9A1099A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1" name="Group 150">
              <a:extLst>
                <a:ext uri="{FF2B5EF4-FFF2-40B4-BE49-F238E27FC236}">
                  <a16:creationId xmlns:a16="http://schemas.microsoft.com/office/drawing/2014/main" id="{1F199634-32A9-4914-9818-5C68FAF8164D}"/>
                </a:ext>
              </a:extLst>
            </p:cNvPr>
            <p:cNvGrpSpPr/>
            <p:nvPr/>
          </p:nvGrpSpPr>
          <p:grpSpPr>
            <a:xfrm>
              <a:off x="3742092" y="4121818"/>
              <a:ext cx="336922" cy="341793"/>
              <a:chOff x="3742092" y="4121818"/>
              <a:chExt cx="336922" cy="341793"/>
            </a:xfrm>
          </p:grpSpPr>
          <p:pic>
            <p:nvPicPr>
              <p:cNvPr id="156" name="Picture 155">
                <a:hlinkClick r:id="rId24"/>
                <a:extLst>
                  <a:ext uri="{FF2B5EF4-FFF2-40B4-BE49-F238E27FC236}">
                    <a16:creationId xmlns:a16="http://schemas.microsoft.com/office/drawing/2014/main" id="{4FDEE1FD-BFB2-4D07-843B-5EB91CB85C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157" name="Group 156">
                <a:extLst>
                  <a:ext uri="{FF2B5EF4-FFF2-40B4-BE49-F238E27FC236}">
                    <a16:creationId xmlns:a16="http://schemas.microsoft.com/office/drawing/2014/main" id="{C4A25AAD-3C02-40DD-B088-59296E928BD6}"/>
                  </a:ext>
                </a:extLst>
              </p:cNvPr>
              <p:cNvGrpSpPr/>
              <p:nvPr/>
            </p:nvGrpSpPr>
            <p:grpSpPr>
              <a:xfrm>
                <a:off x="3905010" y="4289609"/>
                <a:ext cx="174004" cy="174002"/>
                <a:chOff x="3445377" y="4314828"/>
                <a:chExt cx="174004" cy="174002"/>
              </a:xfrm>
            </p:grpSpPr>
            <p:sp>
              <p:nvSpPr>
                <p:cNvPr id="158" name="Oval 157">
                  <a:extLst>
                    <a:ext uri="{FF2B5EF4-FFF2-40B4-BE49-F238E27FC236}">
                      <a16:creationId xmlns:a16="http://schemas.microsoft.com/office/drawing/2014/main" id="{F580D352-72F9-420A-B7F1-9560DAD0B0FB}"/>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9" name="Group 4">
                  <a:extLst>
                    <a:ext uri="{FF2B5EF4-FFF2-40B4-BE49-F238E27FC236}">
                      <a16:creationId xmlns:a16="http://schemas.microsoft.com/office/drawing/2014/main" id="{29BD1AEC-6526-498C-A6E7-A9B153314C1A}"/>
                    </a:ext>
                  </a:extLst>
                </p:cNvPr>
                <p:cNvGrpSpPr>
                  <a:grpSpLocks noChangeAspect="1"/>
                </p:cNvGrpSpPr>
                <p:nvPr/>
              </p:nvGrpSpPr>
              <p:grpSpPr bwMode="auto">
                <a:xfrm>
                  <a:off x="3470135" y="4342230"/>
                  <a:ext cx="124488" cy="119198"/>
                  <a:chOff x="3230" y="1450"/>
                  <a:chExt cx="353" cy="338"/>
                </a:xfrm>
                <a:solidFill>
                  <a:schemeClr val="tx1"/>
                </a:solidFill>
              </p:grpSpPr>
              <p:sp>
                <p:nvSpPr>
                  <p:cNvPr id="160" name="Freeform 5">
                    <a:extLst>
                      <a:ext uri="{FF2B5EF4-FFF2-40B4-BE49-F238E27FC236}">
                        <a16:creationId xmlns:a16="http://schemas.microsoft.com/office/drawing/2014/main" id="{B5B9A451-101E-4779-BA0E-F78CC2C3A4AB}"/>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6">
                    <a:extLst>
                      <a:ext uri="{FF2B5EF4-FFF2-40B4-BE49-F238E27FC236}">
                        <a16:creationId xmlns:a16="http://schemas.microsoft.com/office/drawing/2014/main" id="{015FFD99-FC0B-42B0-B30D-8298FF119E66}"/>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7">
                    <a:extLst>
                      <a:ext uri="{FF2B5EF4-FFF2-40B4-BE49-F238E27FC236}">
                        <a16:creationId xmlns:a16="http://schemas.microsoft.com/office/drawing/2014/main" id="{CF5B1C1A-0A41-4321-B6C5-5EA0C2725BF9}"/>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8">
                    <a:extLst>
                      <a:ext uri="{FF2B5EF4-FFF2-40B4-BE49-F238E27FC236}">
                        <a16:creationId xmlns:a16="http://schemas.microsoft.com/office/drawing/2014/main" id="{372B1CE5-9CF0-4A5D-9DAA-EBB911135FEE}"/>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9">
                    <a:extLst>
                      <a:ext uri="{FF2B5EF4-FFF2-40B4-BE49-F238E27FC236}">
                        <a16:creationId xmlns:a16="http://schemas.microsoft.com/office/drawing/2014/main" id="{78C127EC-E463-49B9-8B20-D084826B97C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10">
                    <a:extLst>
                      <a:ext uri="{FF2B5EF4-FFF2-40B4-BE49-F238E27FC236}">
                        <a16:creationId xmlns:a16="http://schemas.microsoft.com/office/drawing/2014/main" id="{145BBC9A-38E1-41E9-84F7-6C2A536DB86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2" name="Group 151">
              <a:extLst>
                <a:ext uri="{FF2B5EF4-FFF2-40B4-BE49-F238E27FC236}">
                  <a16:creationId xmlns:a16="http://schemas.microsoft.com/office/drawing/2014/main" id="{20625EA6-C526-4376-904C-2B9921DA2940}"/>
                </a:ext>
              </a:extLst>
            </p:cNvPr>
            <p:cNvGrpSpPr/>
            <p:nvPr/>
          </p:nvGrpSpPr>
          <p:grpSpPr>
            <a:xfrm>
              <a:off x="5923987" y="4240750"/>
              <a:ext cx="267797" cy="64881"/>
              <a:chOff x="9779309" y="3865093"/>
              <a:chExt cx="161337" cy="39088"/>
            </a:xfrm>
          </p:grpSpPr>
          <p:sp>
            <p:nvSpPr>
              <p:cNvPr id="153" name="Oval 152">
                <a:extLst>
                  <a:ext uri="{FF2B5EF4-FFF2-40B4-BE49-F238E27FC236}">
                    <a16:creationId xmlns:a16="http://schemas.microsoft.com/office/drawing/2014/main" id="{E17537B1-46AB-4B78-BEBC-A74AC5542171}"/>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Oval 153">
                <a:extLst>
                  <a:ext uri="{FF2B5EF4-FFF2-40B4-BE49-F238E27FC236}">
                    <a16:creationId xmlns:a16="http://schemas.microsoft.com/office/drawing/2014/main" id="{8EF0997D-DBAE-4DFA-8616-6EAA23697148}"/>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5" name="Oval 154">
                <a:extLst>
                  <a:ext uri="{FF2B5EF4-FFF2-40B4-BE49-F238E27FC236}">
                    <a16:creationId xmlns:a16="http://schemas.microsoft.com/office/drawing/2014/main" id="{92FB179A-13B3-4B08-A98B-A226C80A3204}"/>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13" name="TextBox 312">
            <a:extLst>
              <a:ext uri="{FF2B5EF4-FFF2-40B4-BE49-F238E27FC236}">
                <a16:creationId xmlns:a16="http://schemas.microsoft.com/office/drawing/2014/main" id="{B85B64B8-26BF-4DBC-8BC2-8EFA084BB50D}"/>
              </a:ext>
            </a:extLst>
          </p:cNvPr>
          <p:cNvSpPr txBox="1"/>
          <p:nvPr/>
        </p:nvSpPr>
        <p:spPr>
          <a:xfrm>
            <a:off x="2065380" y="6418813"/>
            <a:ext cx="2186482"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BYOD and Partner Devices/Users</a:t>
            </a:r>
          </a:p>
        </p:txBody>
      </p:sp>
      <p:cxnSp>
        <p:nvCxnSpPr>
          <p:cNvPr id="333" name="Straight Arrow Connector 332">
            <a:extLst>
              <a:ext uri="{FF2B5EF4-FFF2-40B4-BE49-F238E27FC236}">
                <a16:creationId xmlns:a16="http://schemas.microsoft.com/office/drawing/2014/main" id="{012DBA90-74B0-4420-A369-B535E13A2AB0}"/>
              </a:ext>
              <a:ext uri="{C183D7F6-B498-43B3-948B-1728B52AA6E4}">
                <adec:decorative xmlns:adec="http://schemas.microsoft.com/office/drawing/2017/decorative" val="1"/>
              </a:ext>
            </a:extLst>
          </p:cNvPr>
          <p:cNvCxnSpPr>
            <a:cxnSpLocks/>
          </p:cNvCxnSpPr>
          <p:nvPr/>
        </p:nvCxnSpPr>
        <p:spPr bwMode="auto">
          <a:xfrm flipV="1">
            <a:off x="2218506"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120301F-924E-45BB-8E63-3380AB565BA5}"/>
              </a:ext>
              <a:ext uri="{C183D7F6-B498-43B3-948B-1728B52AA6E4}">
                <adec:decorative xmlns:adec="http://schemas.microsoft.com/office/drawing/2017/decorative" val="1"/>
              </a:ext>
            </a:extLst>
          </p:cNvPr>
          <p:cNvGrpSpPr/>
          <p:nvPr/>
        </p:nvGrpSpPr>
        <p:grpSpPr>
          <a:xfrm>
            <a:off x="2388850" y="6177971"/>
            <a:ext cx="783605" cy="187521"/>
            <a:chOff x="82320" y="6119989"/>
            <a:chExt cx="783605" cy="187521"/>
          </a:xfrm>
        </p:grpSpPr>
        <p:grpSp>
          <p:nvGrpSpPr>
            <p:cNvPr id="367" name="Group 366">
              <a:extLst>
                <a:ext uri="{FF2B5EF4-FFF2-40B4-BE49-F238E27FC236}">
                  <a16:creationId xmlns:a16="http://schemas.microsoft.com/office/drawing/2014/main" id="{F2A6CE4E-EBE4-40FB-A679-231BCE51CEE3}"/>
                </a:ext>
              </a:extLst>
            </p:cNvPr>
            <p:cNvGrpSpPr/>
            <p:nvPr/>
          </p:nvGrpSpPr>
          <p:grpSpPr>
            <a:xfrm>
              <a:off x="420671" y="6119990"/>
              <a:ext cx="236630" cy="181352"/>
              <a:chOff x="7398246" y="1610486"/>
              <a:chExt cx="498447" cy="382007"/>
            </a:xfrm>
          </p:grpSpPr>
          <p:sp>
            <p:nvSpPr>
              <p:cNvPr id="394" name="monitor">
                <a:extLst>
                  <a:ext uri="{FF2B5EF4-FFF2-40B4-BE49-F238E27FC236}">
                    <a16:creationId xmlns:a16="http://schemas.microsoft.com/office/drawing/2014/main" id="{9CEAA3A9-F538-4126-9D9A-24F3FE41E4E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Rectangle 394">
                <a:extLst>
                  <a:ext uri="{FF2B5EF4-FFF2-40B4-BE49-F238E27FC236}">
                    <a16:creationId xmlns:a16="http://schemas.microsoft.com/office/drawing/2014/main" id="{4A059A2A-8535-464F-9485-452D6BF5AFCB}"/>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11">
                <a:extLst>
                  <a:ext uri="{FF2B5EF4-FFF2-40B4-BE49-F238E27FC236}">
                    <a16:creationId xmlns:a16="http://schemas.microsoft.com/office/drawing/2014/main" id="{D46BA631-3CEC-46A3-B775-C0C159AD9E35}"/>
                  </a:ext>
                </a:extLst>
              </p:cNvPr>
              <p:cNvGrpSpPr>
                <a:grpSpLocks noChangeAspect="1"/>
              </p:cNvGrpSpPr>
              <p:nvPr/>
            </p:nvGrpSpPr>
            <p:grpSpPr bwMode="auto">
              <a:xfrm>
                <a:off x="7581678" y="1714920"/>
                <a:ext cx="111860" cy="111860"/>
                <a:chOff x="5664" y="1835"/>
                <a:chExt cx="73" cy="73"/>
              </a:xfrm>
              <a:solidFill>
                <a:srgbClr val="FFFFFF"/>
              </a:solidFill>
            </p:grpSpPr>
            <p:sp>
              <p:nvSpPr>
                <p:cNvPr id="397" name="Freeform 12">
                  <a:extLst>
                    <a:ext uri="{FF2B5EF4-FFF2-40B4-BE49-F238E27FC236}">
                      <a16:creationId xmlns:a16="http://schemas.microsoft.com/office/drawing/2014/main" id="{911D467B-33E8-411B-9BCE-E657E92FC4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13">
                  <a:extLst>
                    <a:ext uri="{FF2B5EF4-FFF2-40B4-BE49-F238E27FC236}">
                      <a16:creationId xmlns:a16="http://schemas.microsoft.com/office/drawing/2014/main" id="{3DF4A0BE-ACFA-4300-85BC-B506F1CBBD6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14">
                  <a:extLst>
                    <a:ext uri="{FF2B5EF4-FFF2-40B4-BE49-F238E27FC236}">
                      <a16:creationId xmlns:a16="http://schemas.microsoft.com/office/drawing/2014/main" id="{D4B66800-C059-41FA-9187-67333F94364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5">
                  <a:extLst>
                    <a:ext uri="{FF2B5EF4-FFF2-40B4-BE49-F238E27FC236}">
                      <a16:creationId xmlns:a16="http://schemas.microsoft.com/office/drawing/2014/main" id="{9ECBC82C-0445-4DCA-8079-C775D3A9741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68" name="Group 367">
              <a:extLst>
                <a:ext uri="{FF2B5EF4-FFF2-40B4-BE49-F238E27FC236}">
                  <a16:creationId xmlns:a16="http://schemas.microsoft.com/office/drawing/2014/main" id="{55F72E8D-965D-4EAB-B2CB-17D230FC97DD}"/>
                </a:ext>
              </a:extLst>
            </p:cNvPr>
            <p:cNvGrpSpPr/>
            <p:nvPr/>
          </p:nvGrpSpPr>
          <p:grpSpPr>
            <a:xfrm>
              <a:off x="249525" y="6119990"/>
              <a:ext cx="100957" cy="167604"/>
              <a:chOff x="7084723" y="1610486"/>
              <a:chExt cx="212660" cy="353049"/>
            </a:xfrm>
          </p:grpSpPr>
          <p:sp>
            <p:nvSpPr>
              <p:cNvPr id="388" name="Rectangle 387">
                <a:extLst>
                  <a:ext uri="{FF2B5EF4-FFF2-40B4-BE49-F238E27FC236}">
                    <a16:creationId xmlns:a16="http://schemas.microsoft.com/office/drawing/2014/main" id="{227ADE82-9902-417D-9B80-9AD5FCB943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7E8E2229-C122-47E0-8C7E-F5863072C6A5}"/>
                  </a:ext>
                </a:extLst>
              </p:cNvPr>
              <p:cNvGrpSpPr/>
              <p:nvPr/>
            </p:nvGrpSpPr>
            <p:grpSpPr>
              <a:xfrm>
                <a:off x="7138556" y="1706457"/>
                <a:ext cx="104198" cy="130248"/>
                <a:chOff x="9444088" y="2885171"/>
                <a:chExt cx="107950" cy="134938"/>
              </a:xfrm>
              <a:solidFill>
                <a:srgbClr val="FFFFFF"/>
              </a:solidFill>
            </p:grpSpPr>
            <p:sp>
              <p:nvSpPr>
                <p:cNvPr id="392" name="Freeform 26">
                  <a:extLst>
                    <a:ext uri="{FF2B5EF4-FFF2-40B4-BE49-F238E27FC236}">
                      <a16:creationId xmlns:a16="http://schemas.microsoft.com/office/drawing/2014/main" id="{D70B8A75-24CF-47D7-8E44-AE45DC43DF9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3AFDEE3F-A698-4383-BF80-E75E753956C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90" name="CellPhone_E8EA">
                <a:extLst>
                  <a:ext uri="{FF2B5EF4-FFF2-40B4-BE49-F238E27FC236}">
                    <a16:creationId xmlns:a16="http://schemas.microsoft.com/office/drawing/2014/main" id="{FC0AF9B6-FC4B-4EB4-AAB4-67383A1C6E6F}"/>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91" name="Straight Connector 390">
                <a:extLst>
                  <a:ext uri="{FF2B5EF4-FFF2-40B4-BE49-F238E27FC236}">
                    <a16:creationId xmlns:a16="http://schemas.microsoft.com/office/drawing/2014/main" id="{CD2E0009-DF54-484F-8EAC-500378BD57E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9" name="Group 368">
              <a:extLst>
                <a:ext uri="{FF2B5EF4-FFF2-40B4-BE49-F238E27FC236}">
                  <a16:creationId xmlns:a16="http://schemas.microsoft.com/office/drawing/2014/main" id="{D81E41B9-C94B-431B-827E-318F5501E308}"/>
                </a:ext>
              </a:extLst>
            </p:cNvPr>
            <p:cNvGrpSpPr/>
            <p:nvPr/>
          </p:nvGrpSpPr>
          <p:grpSpPr>
            <a:xfrm>
              <a:off x="82320" y="6119990"/>
              <a:ext cx="100579" cy="167604"/>
              <a:chOff x="6490922" y="1610486"/>
              <a:chExt cx="211865" cy="353049"/>
            </a:xfrm>
          </p:grpSpPr>
          <p:sp>
            <p:nvSpPr>
              <p:cNvPr id="371" name="Rectangle 370">
                <a:extLst>
                  <a:ext uri="{FF2B5EF4-FFF2-40B4-BE49-F238E27FC236}">
                    <a16:creationId xmlns:a16="http://schemas.microsoft.com/office/drawing/2014/main" id="{BF9C230D-F207-4B31-9AD4-ED099E3DD2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2" name="Group 30">
                <a:extLst>
                  <a:ext uri="{FF2B5EF4-FFF2-40B4-BE49-F238E27FC236}">
                    <a16:creationId xmlns:a16="http://schemas.microsoft.com/office/drawing/2014/main" id="{B1E45126-F519-467F-95D4-31C178FF408A}"/>
                  </a:ext>
                </a:extLst>
              </p:cNvPr>
              <p:cNvGrpSpPr>
                <a:grpSpLocks noChangeAspect="1"/>
              </p:cNvGrpSpPr>
              <p:nvPr/>
            </p:nvGrpSpPr>
            <p:grpSpPr bwMode="auto">
              <a:xfrm>
                <a:off x="6545792" y="1729376"/>
                <a:ext cx="111361" cy="115269"/>
                <a:chOff x="5049" y="1841"/>
                <a:chExt cx="57" cy="59"/>
              </a:xfrm>
              <a:solidFill>
                <a:srgbClr val="FFFFFF"/>
              </a:solidFill>
            </p:grpSpPr>
            <p:sp>
              <p:nvSpPr>
                <p:cNvPr id="375" name="Freeform 31">
                  <a:extLst>
                    <a:ext uri="{FF2B5EF4-FFF2-40B4-BE49-F238E27FC236}">
                      <a16:creationId xmlns:a16="http://schemas.microsoft.com/office/drawing/2014/main" id="{E6A7359E-8C09-43C9-A2B7-A7277FAF274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2">
                  <a:extLst>
                    <a:ext uri="{FF2B5EF4-FFF2-40B4-BE49-F238E27FC236}">
                      <a16:creationId xmlns:a16="http://schemas.microsoft.com/office/drawing/2014/main" id="{2F366DF7-3A81-4CF9-8887-EC2920657B6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3">
                  <a:extLst>
                    <a:ext uri="{FF2B5EF4-FFF2-40B4-BE49-F238E27FC236}">
                      <a16:creationId xmlns:a16="http://schemas.microsoft.com/office/drawing/2014/main" id="{7772EF17-D9F9-40AE-BFE3-8F8EE5570FF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4">
                  <a:extLst>
                    <a:ext uri="{FF2B5EF4-FFF2-40B4-BE49-F238E27FC236}">
                      <a16:creationId xmlns:a16="http://schemas.microsoft.com/office/drawing/2014/main" id="{9860F6E0-30E9-46EF-81CC-82E2CA97C4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35">
                  <a:extLst>
                    <a:ext uri="{FF2B5EF4-FFF2-40B4-BE49-F238E27FC236}">
                      <a16:creationId xmlns:a16="http://schemas.microsoft.com/office/drawing/2014/main" id="{CCCEB300-178D-4E02-B20C-450D8AD6706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36">
                  <a:extLst>
                    <a:ext uri="{FF2B5EF4-FFF2-40B4-BE49-F238E27FC236}">
                      <a16:creationId xmlns:a16="http://schemas.microsoft.com/office/drawing/2014/main" id="{05906979-D5A4-4B86-B6C6-13C8E5ADC2E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5" name="Freeform 37">
                  <a:extLst>
                    <a:ext uri="{FF2B5EF4-FFF2-40B4-BE49-F238E27FC236}">
                      <a16:creationId xmlns:a16="http://schemas.microsoft.com/office/drawing/2014/main" id="{7262F507-1DCB-431A-9AE5-4A4981F8152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7" name="Freeform 38">
                  <a:extLst>
                    <a:ext uri="{FF2B5EF4-FFF2-40B4-BE49-F238E27FC236}">
                      <a16:creationId xmlns:a16="http://schemas.microsoft.com/office/drawing/2014/main" id="{EE5CF5C3-032A-4100-BE5E-D2330E96E76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3" name="CellPhone_E8EA">
                <a:extLst>
                  <a:ext uri="{FF2B5EF4-FFF2-40B4-BE49-F238E27FC236}">
                    <a16:creationId xmlns:a16="http://schemas.microsoft.com/office/drawing/2014/main" id="{0EA0676C-9530-485E-91EE-3DD52AA0EC7A}"/>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4" name="Straight Connector 373">
                <a:extLst>
                  <a:ext uri="{FF2B5EF4-FFF2-40B4-BE49-F238E27FC236}">
                    <a16:creationId xmlns:a16="http://schemas.microsoft.com/office/drawing/2014/main" id="{F87D6C53-F47E-4DFB-A827-41DBC63041F0}"/>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63" name="Group 89">
              <a:extLst>
                <a:ext uri="{FF2B5EF4-FFF2-40B4-BE49-F238E27FC236}">
                  <a16:creationId xmlns:a16="http://schemas.microsoft.com/office/drawing/2014/main" id="{6D5D086C-CFAD-4F15-8CA6-BD6104109B60}"/>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64" name="Freeform 90">
                <a:extLst>
                  <a:ext uri="{FF2B5EF4-FFF2-40B4-BE49-F238E27FC236}">
                    <a16:creationId xmlns:a16="http://schemas.microsoft.com/office/drawing/2014/main" id="{5C5A2B5D-4E0F-4EBE-BC39-7107FC31B0B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91">
                <a:extLst>
                  <a:ext uri="{FF2B5EF4-FFF2-40B4-BE49-F238E27FC236}">
                    <a16:creationId xmlns:a16="http://schemas.microsoft.com/office/drawing/2014/main" id="{25CDB715-4143-4DBE-9450-979DC193395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1" name="!! Device 1">
            <a:extLst>
              <a:ext uri="{FF2B5EF4-FFF2-40B4-BE49-F238E27FC236}">
                <a16:creationId xmlns:a16="http://schemas.microsoft.com/office/drawing/2014/main" id="{C839741D-5D12-4478-A2E1-EB64D1EC35CD}"/>
              </a:ext>
              <a:ext uri="{C183D7F6-B498-43B3-948B-1728B52AA6E4}">
                <adec:decorative xmlns:adec="http://schemas.microsoft.com/office/drawing/2017/decorative" val="1"/>
              </a:ext>
            </a:extLst>
          </p:cNvPr>
          <p:cNvGrpSpPr/>
          <p:nvPr/>
        </p:nvGrpSpPr>
        <p:grpSpPr>
          <a:xfrm>
            <a:off x="4527390" y="6177971"/>
            <a:ext cx="783605" cy="187521"/>
            <a:chOff x="82320" y="6119989"/>
            <a:chExt cx="783605" cy="187521"/>
          </a:xfrm>
        </p:grpSpPr>
        <p:grpSp>
          <p:nvGrpSpPr>
            <p:cNvPr id="472" name="Group 471">
              <a:extLst>
                <a:ext uri="{FF2B5EF4-FFF2-40B4-BE49-F238E27FC236}">
                  <a16:creationId xmlns:a16="http://schemas.microsoft.com/office/drawing/2014/main" id="{732B1809-A622-4D61-B3EA-76DCF3E2C63C}"/>
                </a:ext>
              </a:extLst>
            </p:cNvPr>
            <p:cNvGrpSpPr/>
            <p:nvPr/>
          </p:nvGrpSpPr>
          <p:grpSpPr>
            <a:xfrm>
              <a:off x="420671" y="6119990"/>
              <a:ext cx="236630" cy="181352"/>
              <a:chOff x="7398246" y="1610486"/>
              <a:chExt cx="498447" cy="382007"/>
            </a:xfrm>
          </p:grpSpPr>
          <p:sp>
            <p:nvSpPr>
              <p:cNvPr id="496" name="monitor">
                <a:extLst>
                  <a:ext uri="{FF2B5EF4-FFF2-40B4-BE49-F238E27FC236}">
                    <a16:creationId xmlns:a16="http://schemas.microsoft.com/office/drawing/2014/main" id="{69AAD97C-CBA8-4FB9-887B-91AFFEF2434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Rectangle 496">
                <a:extLst>
                  <a:ext uri="{FF2B5EF4-FFF2-40B4-BE49-F238E27FC236}">
                    <a16:creationId xmlns:a16="http://schemas.microsoft.com/office/drawing/2014/main" id="{37B8D00A-E1DB-467B-92D5-E9493961683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8" name="Group 11">
                <a:extLst>
                  <a:ext uri="{FF2B5EF4-FFF2-40B4-BE49-F238E27FC236}">
                    <a16:creationId xmlns:a16="http://schemas.microsoft.com/office/drawing/2014/main" id="{F098CFAA-31B9-4B38-B398-2463AB727C01}"/>
                  </a:ext>
                </a:extLst>
              </p:cNvPr>
              <p:cNvGrpSpPr>
                <a:grpSpLocks noChangeAspect="1"/>
              </p:cNvGrpSpPr>
              <p:nvPr/>
            </p:nvGrpSpPr>
            <p:grpSpPr bwMode="auto">
              <a:xfrm>
                <a:off x="7581678" y="1714920"/>
                <a:ext cx="111860" cy="111860"/>
                <a:chOff x="5664" y="1835"/>
                <a:chExt cx="73" cy="73"/>
              </a:xfrm>
              <a:solidFill>
                <a:srgbClr val="FFFFFF"/>
              </a:solidFill>
            </p:grpSpPr>
            <p:sp>
              <p:nvSpPr>
                <p:cNvPr id="499" name="Freeform 12">
                  <a:extLst>
                    <a:ext uri="{FF2B5EF4-FFF2-40B4-BE49-F238E27FC236}">
                      <a16:creationId xmlns:a16="http://schemas.microsoft.com/office/drawing/2014/main" id="{1EF5430A-2BE6-42F1-ADBC-1E9101CC547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0" name="Freeform 13">
                  <a:extLst>
                    <a:ext uri="{FF2B5EF4-FFF2-40B4-BE49-F238E27FC236}">
                      <a16:creationId xmlns:a16="http://schemas.microsoft.com/office/drawing/2014/main" id="{30CD3239-7C25-44D0-BC2F-4CD8789B6A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14">
                  <a:extLst>
                    <a:ext uri="{FF2B5EF4-FFF2-40B4-BE49-F238E27FC236}">
                      <a16:creationId xmlns:a16="http://schemas.microsoft.com/office/drawing/2014/main" id="{85A831B2-A52A-4CB9-AEB8-CFF6EF65682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15">
                  <a:extLst>
                    <a:ext uri="{FF2B5EF4-FFF2-40B4-BE49-F238E27FC236}">
                      <a16:creationId xmlns:a16="http://schemas.microsoft.com/office/drawing/2014/main" id="{2A32FEA4-B044-49CB-B786-F99EBF19921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3" name="Group 472">
              <a:extLst>
                <a:ext uri="{FF2B5EF4-FFF2-40B4-BE49-F238E27FC236}">
                  <a16:creationId xmlns:a16="http://schemas.microsoft.com/office/drawing/2014/main" id="{B296F347-2573-4055-82CE-3D9440D5DFCE}"/>
                </a:ext>
              </a:extLst>
            </p:cNvPr>
            <p:cNvGrpSpPr/>
            <p:nvPr/>
          </p:nvGrpSpPr>
          <p:grpSpPr>
            <a:xfrm>
              <a:off x="249525" y="6119990"/>
              <a:ext cx="100957" cy="167604"/>
              <a:chOff x="7084723" y="1610486"/>
              <a:chExt cx="212660" cy="353049"/>
            </a:xfrm>
          </p:grpSpPr>
          <p:sp>
            <p:nvSpPr>
              <p:cNvPr id="490" name="Rectangle 489">
                <a:extLst>
                  <a:ext uri="{FF2B5EF4-FFF2-40B4-BE49-F238E27FC236}">
                    <a16:creationId xmlns:a16="http://schemas.microsoft.com/office/drawing/2014/main" id="{2EB2D539-42E7-4FAA-9EAE-D6DD3EAF78F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1" name="Group 490">
                <a:extLst>
                  <a:ext uri="{FF2B5EF4-FFF2-40B4-BE49-F238E27FC236}">
                    <a16:creationId xmlns:a16="http://schemas.microsoft.com/office/drawing/2014/main" id="{C3334DB3-69F8-466E-B194-1176BF6C1691}"/>
                  </a:ext>
                </a:extLst>
              </p:cNvPr>
              <p:cNvGrpSpPr/>
              <p:nvPr/>
            </p:nvGrpSpPr>
            <p:grpSpPr>
              <a:xfrm>
                <a:off x="7138556" y="1706457"/>
                <a:ext cx="104198" cy="130248"/>
                <a:chOff x="9444088" y="2885171"/>
                <a:chExt cx="107950" cy="134938"/>
              </a:xfrm>
              <a:solidFill>
                <a:srgbClr val="FFFFFF"/>
              </a:solidFill>
            </p:grpSpPr>
            <p:sp>
              <p:nvSpPr>
                <p:cNvPr id="494" name="Freeform 26">
                  <a:extLst>
                    <a:ext uri="{FF2B5EF4-FFF2-40B4-BE49-F238E27FC236}">
                      <a16:creationId xmlns:a16="http://schemas.microsoft.com/office/drawing/2014/main" id="{EBA1E16E-1952-4755-A031-F3EFEF4E858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27">
                  <a:extLst>
                    <a:ext uri="{FF2B5EF4-FFF2-40B4-BE49-F238E27FC236}">
                      <a16:creationId xmlns:a16="http://schemas.microsoft.com/office/drawing/2014/main" id="{0736B061-F238-4C0D-B24C-C257D46B1E8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92" name="CellPhone_E8EA">
                <a:extLst>
                  <a:ext uri="{FF2B5EF4-FFF2-40B4-BE49-F238E27FC236}">
                    <a16:creationId xmlns:a16="http://schemas.microsoft.com/office/drawing/2014/main" id="{53F64861-4DC0-48CB-917A-77E9430513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5E36E557-4E2A-4D2E-A701-6F6E0F71037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474" name="Group 473">
              <a:extLst>
                <a:ext uri="{FF2B5EF4-FFF2-40B4-BE49-F238E27FC236}">
                  <a16:creationId xmlns:a16="http://schemas.microsoft.com/office/drawing/2014/main" id="{47516134-BA7D-4F64-BCB7-F3202FD62440}"/>
                </a:ext>
              </a:extLst>
            </p:cNvPr>
            <p:cNvGrpSpPr/>
            <p:nvPr/>
          </p:nvGrpSpPr>
          <p:grpSpPr>
            <a:xfrm>
              <a:off x="82320" y="6119990"/>
              <a:ext cx="100579" cy="167604"/>
              <a:chOff x="6490922" y="1610486"/>
              <a:chExt cx="211865" cy="353049"/>
            </a:xfrm>
          </p:grpSpPr>
          <p:sp>
            <p:nvSpPr>
              <p:cNvPr id="478" name="Rectangle 477">
                <a:extLst>
                  <a:ext uri="{FF2B5EF4-FFF2-40B4-BE49-F238E27FC236}">
                    <a16:creationId xmlns:a16="http://schemas.microsoft.com/office/drawing/2014/main" id="{C9256917-BC8E-46BB-9862-B5439C2B225B}"/>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9" name="Group 30">
                <a:extLst>
                  <a:ext uri="{FF2B5EF4-FFF2-40B4-BE49-F238E27FC236}">
                    <a16:creationId xmlns:a16="http://schemas.microsoft.com/office/drawing/2014/main" id="{7DC5C312-5F8B-4ED8-B8B6-3A530948F7EC}"/>
                  </a:ext>
                </a:extLst>
              </p:cNvPr>
              <p:cNvGrpSpPr>
                <a:grpSpLocks noChangeAspect="1"/>
              </p:cNvGrpSpPr>
              <p:nvPr/>
            </p:nvGrpSpPr>
            <p:grpSpPr bwMode="auto">
              <a:xfrm>
                <a:off x="6545792" y="1729376"/>
                <a:ext cx="111361" cy="115269"/>
                <a:chOff x="5049" y="1841"/>
                <a:chExt cx="57" cy="59"/>
              </a:xfrm>
              <a:solidFill>
                <a:srgbClr val="FFFFFF"/>
              </a:solidFill>
            </p:grpSpPr>
            <p:sp>
              <p:nvSpPr>
                <p:cNvPr id="482" name="Freeform 31">
                  <a:extLst>
                    <a:ext uri="{FF2B5EF4-FFF2-40B4-BE49-F238E27FC236}">
                      <a16:creationId xmlns:a16="http://schemas.microsoft.com/office/drawing/2014/main" id="{60675A9C-FF9D-492A-943F-EEE7B0043F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32">
                  <a:extLst>
                    <a:ext uri="{FF2B5EF4-FFF2-40B4-BE49-F238E27FC236}">
                      <a16:creationId xmlns:a16="http://schemas.microsoft.com/office/drawing/2014/main" id="{40E9D1BF-19F4-4CE3-B463-EE597B9104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33">
                  <a:extLst>
                    <a:ext uri="{FF2B5EF4-FFF2-40B4-BE49-F238E27FC236}">
                      <a16:creationId xmlns:a16="http://schemas.microsoft.com/office/drawing/2014/main" id="{9F5556FF-96D1-4830-B93E-ACB96E417D2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34">
                  <a:extLst>
                    <a:ext uri="{FF2B5EF4-FFF2-40B4-BE49-F238E27FC236}">
                      <a16:creationId xmlns:a16="http://schemas.microsoft.com/office/drawing/2014/main" id="{0BB91159-085F-4977-923C-363E21CF2A3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35">
                  <a:extLst>
                    <a:ext uri="{FF2B5EF4-FFF2-40B4-BE49-F238E27FC236}">
                      <a16:creationId xmlns:a16="http://schemas.microsoft.com/office/drawing/2014/main" id="{BC0EBFA3-BD8A-4760-9534-8671094C8D20}"/>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36">
                  <a:extLst>
                    <a:ext uri="{FF2B5EF4-FFF2-40B4-BE49-F238E27FC236}">
                      <a16:creationId xmlns:a16="http://schemas.microsoft.com/office/drawing/2014/main" id="{164D7E50-C5F0-4818-9D26-4E9024FBA8F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37">
                  <a:extLst>
                    <a:ext uri="{FF2B5EF4-FFF2-40B4-BE49-F238E27FC236}">
                      <a16:creationId xmlns:a16="http://schemas.microsoft.com/office/drawing/2014/main" id="{B15E4F9B-6831-4FA4-BFE0-6D36E538604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38">
                  <a:extLst>
                    <a:ext uri="{FF2B5EF4-FFF2-40B4-BE49-F238E27FC236}">
                      <a16:creationId xmlns:a16="http://schemas.microsoft.com/office/drawing/2014/main" id="{6FA166CB-1454-48E9-8704-881AA90A7DB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80" name="CellPhone_E8EA">
                <a:extLst>
                  <a:ext uri="{FF2B5EF4-FFF2-40B4-BE49-F238E27FC236}">
                    <a16:creationId xmlns:a16="http://schemas.microsoft.com/office/drawing/2014/main" id="{23E8F595-A178-49DA-AD34-471921ECCD6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81" name="Straight Connector 480">
                <a:extLst>
                  <a:ext uri="{FF2B5EF4-FFF2-40B4-BE49-F238E27FC236}">
                    <a16:creationId xmlns:a16="http://schemas.microsoft.com/office/drawing/2014/main" id="{BA4201A0-87CA-448E-9E84-26CFAB52626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75" name="Group 89">
              <a:extLst>
                <a:ext uri="{FF2B5EF4-FFF2-40B4-BE49-F238E27FC236}">
                  <a16:creationId xmlns:a16="http://schemas.microsoft.com/office/drawing/2014/main" id="{FB4494AD-8FC6-4E47-8DDD-ED212ECAA354}"/>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76" name="Freeform 90">
                <a:extLst>
                  <a:ext uri="{FF2B5EF4-FFF2-40B4-BE49-F238E27FC236}">
                    <a16:creationId xmlns:a16="http://schemas.microsoft.com/office/drawing/2014/main" id="{120D273C-473D-449E-8B63-B79F1661EC3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7" name="Freeform 91">
                <a:extLst>
                  <a:ext uri="{FF2B5EF4-FFF2-40B4-BE49-F238E27FC236}">
                    <a16:creationId xmlns:a16="http://schemas.microsoft.com/office/drawing/2014/main" id="{F15D525E-D227-4577-81A3-0ABC1C6DD262}"/>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CF6FEC0-F229-480F-B087-2C915E17B934}"/>
              </a:ext>
              <a:ext uri="{C183D7F6-B498-43B3-948B-1728B52AA6E4}">
                <adec:decorative xmlns:adec="http://schemas.microsoft.com/office/drawing/2017/decorative" val="1"/>
              </a:ext>
            </a:extLst>
          </p:cNvPr>
          <p:cNvGrpSpPr/>
          <p:nvPr/>
        </p:nvGrpSpPr>
        <p:grpSpPr>
          <a:xfrm>
            <a:off x="8660342" y="5992603"/>
            <a:ext cx="633342" cy="394280"/>
            <a:chOff x="7378300" y="5571196"/>
            <a:chExt cx="633342" cy="394280"/>
          </a:xfrm>
        </p:grpSpPr>
        <p:grpSp>
          <p:nvGrpSpPr>
            <p:cNvPr id="503" name="factory" descr="factory, manufacturing">
              <a:extLst>
                <a:ext uri="{FF2B5EF4-FFF2-40B4-BE49-F238E27FC236}">
                  <a16:creationId xmlns:a16="http://schemas.microsoft.com/office/drawing/2014/main" id="{EF6E5449-1EEC-4704-AF1F-580FE0381BC2}"/>
                </a:ext>
              </a:extLst>
            </p:cNvPr>
            <p:cNvGrpSpPr/>
            <p:nvPr/>
          </p:nvGrpSpPr>
          <p:grpSpPr>
            <a:xfrm>
              <a:off x="7378300" y="5673167"/>
              <a:ext cx="417297" cy="292309"/>
              <a:chOff x="4298951" y="1169989"/>
              <a:chExt cx="328613" cy="230188"/>
            </a:xfrm>
          </p:grpSpPr>
          <p:sp>
            <p:nvSpPr>
              <p:cNvPr id="504" name="Rectangle 503">
                <a:extLst>
                  <a:ext uri="{FF2B5EF4-FFF2-40B4-BE49-F238E27FC236}">
                    <a16:creationId xmlns:a16="http://schemas.microsoft.com/office/drawing/2014/main" id="{CB45F463-65C7-40AE-85B8-D741D2750E97}"/>
                  </a:ext>
                </a:extLst>
              </p:cNvPr>
              <p:cNvSpPr>
                <a:spLocks noChangeArrowheads="1"/>
              </p:cNvSpPr>
              <p:nvPr/>
            </p:nvSpPr>
            <p:spPr bwMode="auto">
              <a:xfrm>
                <a:off x="4298951" y="1255714"/>
                <a:ext cx="328613" cy="14446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504">
                <a:extLst>
                  <a:ext uri="{FF2B5EF4-FFF2-40B4-BE49-F238E27FC236}">
                    <a16:creationId xmlns:a16="http://schemas.microsoft.com/office/drawing/2014/main" id="{F8DC15A7-8CFC-4D4D-989C-8FE4361F89BC}"/>
                  </a:ext>
                </a:extLst>
              </p:cNvPr>
              <p:cNvSpPr>
                <a:spLocks noChangeArrowheads="1"/>
              </p:cNvSpPr>
              <p:nvPr/>
            </p:nvSpPr>
            <p:spPr bwMode="auto">
              <a:xfrm>
                <a:off x="4473576" y="1169989"/>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1BF2C0C-D35F-4004-9694-A34CD81C009F}"/>
                  </a:ext>
                </a:extLst>
              </p:cNvPr>
              <p:cNvSpPr>
                <a:spLocks noChangeArrowheads="1"/>
              </p:cNvSpPr>
              <p:nvPr/>
            </p:nvSpPr>
            <p:spPr bwMode="auto">
              <a:xfrm>
                <a:off x="4546601" y="1169989"/>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F11A029E-7510-40D0-A192-AD95B549C2F8}"/>
                  </a:ext>
                </a:extLst>
              </p:cNvPr>
              <p:cNvSpPr>
                <a:spLocks noChangeArrowheads="1"/>
              </p:cNvSpPr>
              <p:nvPr/>
            </p:nvSpPr>
            <p:spPr bwMode="auto">
              <a:xfrm>
                <a:off x="4403726" y="1270001"/>
                <a:ext cx="34925"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507">
                <a:extLst>
                  <a:ext uri="{FF2B5EF4-FFF2-40B4-BE49-F238E27FC236}">
                    <a16:creationId xmlns:a16="http://schemas.microsoft.com/office/drawing/2014/main" id="{029FC6F0-97BB-4F3D-A63E-18D8321159CB}"/>
                  </a:ext>
                </a:extLst>
              </p:cNvPr>
              <p:cNvSpPr>
                <a:spLocks noChangeArrowheads="1"/>
              </p:cNvSpPr>
              <p:nvPr/>
            </p:nvSpPr>
            <p:spPr bwMode="auto">
              <a:xfrm>
                <a:off x="4332289" y="1270001"/>
                <a:ext cx="36513"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9" name="Group 508">
              <a:extLst>
                <a:ext uri="{FF2B5EF4-FFF2-40B4-BE49-F238E27FC236}">
                  <a16:creationId xmlns:a16="http://schemas.microsoft.com/office/drawing/2014/main" id="{B21523EE-88E6-4259-809F-FD17E1777A07}"/>
                </a:ext>
              </a:extLst>
            </p:cNvPr>
            <p:cNvGrpSpPr/>
            <p:nvPr/>
          </p:nvGrpSpPr>
          <p:grpSpPr>
            <a:xfrm>
              <a:off x="7773342" y="5571196"/>
              <a:ext cx="238300" cy="240322"/>
              <a:chOff x="10351024" y="3989686"/>
              <a:chExt cx="379641" cy="382863"/>
            </a:xfrm>
            <a:solidFill>
              <a:schemeClr val="accent1"/>
            </a:solidFill>
          </p:grpSpPr>
          <p:sp>
            <p:nvSpPr>
              <p:cNvPr id="510" name="Rectangle 509">
                <a:extLst>
                  <a:ext uri="{FF2B5EF4-FFF2-40B4-BE49-F238E27FC236}">
                    <a16:creationId xmlns:a16="http://schemas.microsoft.com/office/drawing/2014/main" id="{1EEAD2F2-3476-4E20-A241-EA998A4E6FEF}"/>
                  </a:ext>
                </a:extLst>
              </p:cNvPr>
              <p:cNvSpPr/>
              <p:nvPr/>
            </p:nvSpPr>
            <p:spPr bwMode="auto">
              <a:xfrm rot="19125560" flipH="1">
                <a:off x="10481265" y="4049972"/>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1" name="Rectangle 510">
                <a:extLst>
                  <a:ext uri="{FF2B5EF4-FFF2-40B4-BE49-F238E27FC236}">
                    <a16:creationId xmlns:a16="http://schemas.microsoft.com/office/drawing/2014/main" id="{9931C580-AA69-4D6B-9EE3-797DB3A4E69D}"/>
                  </a:ext>
                </a:extLst>
              </p:cNvPr>
              <p:cNvSpPr/>
              <p:nvPr/>
            </p:nvSpPr>
            <p:spPr bwMode="auto">
              <a:xfrm rot="2161206" flipH="1">
                <a:off x="10595091" y="4024737"/>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Rectangle 511">
                <a:extLst>
                  <a:ext uri="{FF2B5EF4-FFF2-40B4-BE49-F238E27FC236}">
                    <a16:creationId xmlns:a16="http://schemas.microsoft.com/office/drawing/2014/main" id="{48DD45BB-D755-4CFE-A80B-122EC947E115}"/>
                  </a:ext>
                </a:extLst>
              </p:cNvPr>
              <p:cNvSpPr/>
              <p:nvPr/>
            </p:nvSpPr>
            <p:spPr bwMode="auto">
              <a:xfrm rot="3931757" flipH="1">
                <a:off x="10456452" y="4159000"/>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E2C0A2F0-5F8E-4A72-A22E-683AB402BD7C}"/>
                  </a:ext>
                </a:extLst>
              </p:cNvPr>
              <p:cNvSpPr/>
              <p:nvPr/>
            </p:nvSpPr>
            <p:spPr bwMode="auto">
              <a:xfrm rot="16538738" flipH="1">
                <a:off x="10611276" y="4124704"/>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2A8CFA6E-631F-47D8-9378-4B2A7C685782}"/>
                  </a:ext>
                </a:extLst>
              </p:cNvPr>
              <p:cNvSpPr/>
              <p:nvPr/>
            </p:nvSpPr>
            <p:spPr bwMode="auto">
              <a:xfrm rot="20658908" flipH="1">
                <a:off x="10562418" y="4195199"/>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D2F0B114-57AD-4A2A-BA65-A1EA0ACA857B}"/>
                  </a:ext>
                </a:extLst>
              </p:cNvPr>
              <p:cNvGrpSpPr/>
              <p:nvPr/>
            </p:nvGrpSpPr>
            <p:grpSpPr>
              <a:xfrm>
                <a:off x="10351024" y="3989686"/>
                <a:ext cx="379641" cy="382863"/>
                <a:chOff x="10351024" y="3989686"/>
                <a:chExt cx="379641" cy="382863"/>
              </a:xfrm>
              <a:grpFill/>
            </p:grpSpPr>
            <p:sp>
              <p:nvSpPr>
                <p:cNvPr id="516" name="Oval 515">
                  <a:extLst>
                    <a:ext uri="{FF2B5EF4-FFF2-40B4-BE49-F238E27FC236}">
                      <a16:creationId xmlns:a16="http://schemas.microsoft.com/office/drawing/2014/main" id="{D1FB0596-BE33-461C-9414-4E216B6EF4B7}"/>
                    </a:ext>
                  </a:extLst>
                </p:cNvPr>
                <p:cNvSpPr/>
                <p:nvPr/>
              </p:nvSpPr>
              <p:spPr bwMode="auto">
                <a:xfrm>
                  <a:off x="10471034" y="4114134"/>
                  <a:ext cx="139621" cy="13962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Oval 516">
                  <a:extLst>
                    <a:ext uri="{FF2B5EF4-FFF2-40B4-BE49-F238E27FC236}">
                      <a16:creationId xmlns:a16="http://schemas.microsoft.com/office/drawing/2014/main" id="{69B702DA-8DFD-4994-8F4A-938118CBE8D9}"/>
                    </a:ext>
                  </a:extLst>
                </p:cNvPr>
                <p:cNvSpPr/>
                <p:nvPr/>
              </p:nvSpPr>
              <p:spPr bwMode="auto">
                <a:xfrm>
                  <a:off x="10598471" y="398968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8" name="Oval 517">
                  <a:extLst>
                    <a:ext uri="{FF2B5EF4-FFF2-40B4-BE49-F238E27FC236}">
                      <a16:creationId xmlns:a16="http://schemas.microsoft.com/office/drawing/2014/main" id="{B586D18D-940F-43FB-956C-6CA689A9CA1E}"/>
                    </a:ext>
                  </a:extLst>
                </p:cNvPr>
                <p:cNvSpPr/>
                <p:nvPr/>
              </p:nvSpPr>
              <p:spPr bwMode="auto">
                <a:xfrm>
                  <a:off x="10399552" y="4016582"/>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Oval 518">
                  <a:extLst>
                    <a:ext uri="{FF2B5EF4-FFF2-40B4-BE49-F238E27FC236}">
                      <a16:creationId xmlns:a16="http://schemas.microsoft.com/office/drawing/2014/main" id="{BDC19E6F-7702-4CBB-8A04-D9D4FFBF6E5C}"/>
                    </a:ext>
                  </a:extLst>
                </p:cNvPr>
                <p:cNvSpPr/>
                <p:nvPr/>
              </p:nvSpPr>
              <p:spPr bwMode="auto">
                <a:xfrm>
                  <a:off x="10351024" y="421113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0" name="Oval 519">
                  <a:extLst>
                    <a:ext uri="{FF2B5EF4-FFF2-40B4-BE49-F238E27FC236}">
                      <a16:creationId xmlns:a16="http://schemas.microsoft.com/office/drawing/2014/main" id="{B7ADAE32-A2A7-41C0-AC50-D0FE3F89894A}"/>
                    </a:ext>
                  </a:extLst>
                </p:cNvPr>
                <p:cNvSpPr/>
                <p:nvPr/>
              </p:nvSpPr>
              <p:spPr bwMode="auto">
                <a:xfrm>
                  <a:off x="10645422" y="416116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Oval 520">
                  <a:extLst>
                    <a:ext uri="{FF2B5EF4-FFF2-40B4-BE49-F238E27FC236}">
                      <a16:creationId xmlns:a16="http://schemas.microsoft.com/office/drawing/2014/main" id="{E6A0DF46-CC1E-4AC9-BD9C-EACBFF117052}"/>
                    </a:ext>
                  </a:extLst>
                </p:cNvPr>
                <p:cNvSpPr/>
                <p:nvPr/>
              </p:nvSpPr>
              <p:spPr bwMode="auto">
                <a:xfrm>
                  <a:off x="10548422" y="428730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41" name="!! Factory">
            <a:extLst>
              <a:ext uri="{FF2B5EF4-FFF2-40B4-BE49-F238E27FC236}">
                <a16:creationId xmlns:a16="http://schemas.microsoft.com/office/drawing/2014/main" id="{18AB414A-F841-4001-9736-2EEB19B22E41}"/>
              </a:ext>
              <a:ext uri="{C183D7F6-B498-43B3-948B-1728B52AA6E4}">
                <adec:decorative xmlns:adec="http://schemas.microsoft.com/office/drawing/2017/decorative" val="1"/>
              </a:ext>
            </a:extLst>
          </p:cNvPr>
          <p:cNvGrpSpPr/>
          <p:nvPr/>
        </p:nvGrpSpPr>
        <p:grpSpPr>
          <a:xfrm>
            <a:off x="7090425" y="6102822"/>
            <a:ext cx="335552" cy="284061"/>
            <a:chOff x="1704406" y="5805778"/>
            <a:chExt cx="373446" cy="316140"/>
          </a:xfrm>
        </p:grpSpPr>
        <p:sp>
          <p:nvSpPr>
            <p:cNvPr id="542" name="Freeform: Shape 541">
              <a:extLst>
                <a:ext uri="{FF2B5EF4-FFF2-40B4-BE49-F238E27FC236}">
                  <a16:creationId xmlns:a16="http://schemas.microsoft.com/office/drawing/2014/main" id="{708DF6F5-3B1D-4C62-A1CA-EE43D2C9FDEA}"/>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C84D492E-0A33-4135-ACD9-573B273B39AC}"/>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0F7A7CFF-4893-4977-916D-643827F202FC}"/>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0DE9A88B-B25B-4711-9450-177B933FFA81}"/>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6593F298-F7DD-4AC5-B8F9-A98C68DE22DE}"/>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BB2F55E4-36DC-49DD-80AB-CB39C01E5352}"/>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9593839C-73D4-4CB9-B3B3-B9F3B3DDF4D4}"/>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21AFD56C-0BDC-4D55-9F48-D41BDDA33162}"/>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ABE9353A-2CA4-45E2-B06E-B6116918C6A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BDF71847-AF2C-4A2C-8CF6-C8D4444C52E2}"/>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6C07086A-EC24-4057-968E-9185C6AF57C6}"/>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777159E3-C272-477F-9C4F-30BDA8C95A3E}"/>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912DED99-42F1-40C8-A3D8-EA46897BB011}"/>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D3C92462-2FC7-43EC-9E1E-08DA8F073484}"/>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Rounded Rectangle 204">
            <a:extLst>
              <a:ext uri="{FF2B5EF4-FFF2-40B4-BE49-F238E27FC236}">
                <a16:creationId xmlns:a16="http://schemas.microsoft.com/office/drawing/2014/main" id="{35AFF320-9314-445F-8906-EFFC69D3D5AB}"/>
              </a:ext>
            </a:extLst>
          </p:cNvPr>
          <p:cNvSpPr/>
          <p:nvPr/>
        </p:nvSpPr>
        <p:spPr bwMode="auto">
          <a:xfrm>
            <a:off x="6499465" y="4828701"/>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Web Application Firewall (WAF)</a:t>
            </a:r>
          </a:p>
        </p:txBody>
      </p:sp>
      <p:sp>
        <p:nvSpPr>
          <p:cNvPr id="383" name="Rounded Rectangle 204">
            <a:extLst>
              <a:ext uri="{FF2B5EF4-FFF2-40B4-BE49-F238E27FC236}">
                <a16:creationId xmlns:a16="http://schemas.microsoft.com/office/drawing/2014/main" id="{E2681F2E-E024-4379-B62C-4EF5BB4D2B82}"/>
              </a:ext>
            </a:extLst>
          </p:cNvPr>
          <p:cNvSpPr/>
          <p:nvPr/>
        </p:nvSpPr>
        <p:spPr bwMode="auto">
          <a:xfrm>
            <a:off x="6499465" y="4134702"/>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Secure Web Gateway (SWG)</a:t>
            </a:r>
          </a:p>
        </p:txBody>
      </p:sp>
      <p:sp>
        <p:nvSpPr>
          <p:cNvPr id="48" name="Rounded Rectangle 204">
            <a:extLst>
              <a:ext uri="{FF2B5EF4-FFF2-40B4-BE49-F238E27FC236}">
                <a16:creationId xmlns:a16="http://schemas.microsoft.com/office/drawing/2014/main" id="{F51C710E-4FFE-47A4-AE7F-CECBC5F4B480}"/>
              </a:ext>
            </a:extLst>
          </p:cNvPr>
          <p:cNvSpPr/>
          <p:nvPr/>
        </p:nvSpPr>
        <p:spPr bwMode="auto">
          <a:xfrm>
            <a:off x="6499465" y="3680360"/>
            <a:ext cx="1874520" cy="415248"/>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Zero Trust Network Access (ZTNA)</a:t>
            </a:r>
          </a:p>
          <a:p>
            <a:pPr marL="0" marR="0" lvl="0" indent="0" algn="ctr" defTabSz="932472" rtl="0" eaLnBrk="1" fontAlgn="base" latinLnBrk="0" hangingPunct="1">
              <a:lnSpc>
                <a:spcPct val="90000"/>
              </a:lnSpc>
              <a:spcBef>
                <a:spcPct val="0"/>
              </a:spcBef>
              <a:spcAft>
                <a:spcPts val="600"/>
              </a:spcAft>
              <a:buClrTx/>
              <a:buSzTx/>
              <a:buFontTx/>
              <a:buNone/>
              <a:tabLst/>
              <a:defRPr/>
            </a:pPr>
            <a:r>
              <a:rPr lang="en-US" sz="800" i="1" kern="0">
                <a:gradFill>
                  <a:gsLst>
                    <a:gs pos="0">
                      <a:srgbClr val="000000"/>
                    </a:gs>
                    <a:gs pos="100000">
                      <a:srgbClr val="000000"/>
                    </a:gs>
                  </a:gsLst>
                  <a:lin ang="5400000" scaled="1"/>
                </a:gradFill>
                <a:cs typeface="Segoe UI" pitchFamily="34" charset="0"/>
                <a:sym typeface="Segoe UI"/>
              </a:rPr>
              <a:t>Private App/Network Access</a:t>
            </a:r>
            <a:endParaRPr kumimoji="0" lang="en-US" sz="800" i="1" u="none" strike="noStrike" kern="0" cap="none" spc="0" normalizeH="0" baseline="0" noProof="0">
              <a:ln>
                <a:noFill/>
              </a:ln>
              <a:gradFill>
                <a:gsLst>
                  <a:gs pos="0">
                    <a:srgbClr val="000000"/>
                  </a:gs>
                  <a:gs pos="100000">
                    <a:srgbClr val="000000"/>
                  </a:gs>
                </a:gsLst>
                <a:lin ang="5400000" scaled="1"/>
              </a:gradFill>
              <a:effectLst/>
              <a:uLnTx/>
              <a:uFillTx/>
              <a:cs typeface="Segoe UI" pitchFamily="34" charset="0"/>
              <a:sym typeface="Segoe UI"/>
            </a:endParaRPr>
          </a:p>
        </p:txBody>
      </p:sp>
      <p:sp>
        <p:nvSpPr>
          <p:cNvPr id="336" name="Rounded Rectangle 204">
            <a:extLst>
              <a:ext uri="{FF2B5EF4-FFF2-40B4-BE49-F238E27FC236}">
                <a16:creationId xmlns:a16="http://schemas.microsoft.com/office/drawing/2014/main" id="{829FF0A1-41AC-41F9-969C-38D854181566}"/>
              </a:ext>
            </a:extLst>
          </p:cNvPr>
          <p:cNvSpPr/>
          <p:nvPr/>
        </p:nvSpPr>
        <p:spPr bwMode="auto">
          <a:xfrm>
            <a:off x="6499465" y="4597368"/>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Software Defined WAN (SD-WAN)</a:t>
            </a:r>
          </a:p>
        </p:txBody>
      </p:sp>
      <p:sp>
        <p:nvSpPr>
          <p:cNvPr id="335" name="Rounded Rectangle 204">
            <a:extLst>
              <a:ext uri="{FF2B5EF4-FFF2-40B4-BE49-F238E27FC236}">
                <a16:creationId xmlns:a16="http://schemas.microsoft.com/office/drawing/2014/main" id="{65341AF3-4632-4587-8631-A3325356B261}"/>
              </a:ext>
            </a:extLst>
          </p:cNvPr>
          <p:cNvSpPr/>
          <p:nvPr/>
        </p:nvSpPr>
        <p:spPr bwMode="auto">
          <a:xfrm>
            <a:off x="6499465" y="5060034"/>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Content Delivery Network (CDN)</a:t>
            </a:r>
          </a:p>
        </p:txBody>
      </p:sp>
      <p:sp>
        <p:nvSpPr>
          <p:cNvPr id="384" name="Rounded Rectangle 204">
            <a:extLst>
              <a:ext uri="{FF2B5EF4-FFF2-40B4-BE49-F238E27FC236}">
                <a16:creationId xmlns:a16="http://schemas.microsoft.com/office/drawing/2014/main" id="{ADE13BE4-2D0E-4118-9131-153ECD5A33DC}"/>
              </a:ext>
            </a:extLst>
          </p:cNvPr>
          <p:cNvSpPr/>
          <p:nvPr/>
        </p:nvSpPr>
        <p:spPr bwMode="auto">
          <a:xfrm>
            <a:off x="6499465" y="3449027"/>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Cloud Access Security Broker (CASB)</a:t>
            </a:r>
          </a:p>
        </p:txBody>
      </p:sp>
      <p:sp>
        <p:nvSpPr>
          <p:cNvPr id="462" name="Rounded Rectangle 204">
            <a:extLst>
              <a:ext uri="{FF2B5EF4-FFF2-40B4-BE49-F238E27FC236}">
                <a16:creationId xmlns:a16="http://schemas.microsoft.com/office/drawing/2014/main" id="{BFCEA8F4-28DD-4D21-9247-E232B15F4483}"/>
              </a:ext>
            </a:extLst>
          </p:cNvPr>
          <p:cNvSpPr/>
          <p:nvPr/>
        </p:nvSpPr>
        <p:spPr bwMode="auto">
          <a:xfrm>
            <a:off x="6499465" y="4366035"/>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Firewall as a Service (</a:t>
            </a:r>
            <a:r>
              <a:rPr kumimoji="0" lang="en-US" sz="800" b="1" i="0" u="none" strike="noStrike" kern="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FWaaS</a:t>
            </a: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a:t>
            </a:r>
          </a:p>
        </p:txBody>
      </p:sp>
      <p:grpSp>
        <p:nvGrpSpPr>
          <p:cNvPr id="19" name="Group 18">
            <a:extLst>
              <a:ext uri="{FF2B5EF4-FFF2-40B4-BE49-F238E27FC236}">
                <a16:creationId xmlns:a16="http://schemas.microsoft.com/office/drawing/2014/main" id="{3820F478-26E1-4242-B3C3-DDE5F4BFF8B7}"/>
              </a:ext>
            </a:extLst>
          </p:cNvPr>
          <p:cNvGrpSpPr/>
          <p:nvPr/>
        </p:nvGrpSpPr>
        <p:grpSpPr>
          <a:xfrm>
            <a:off x="2220614" y="1952371"/>
            <a:ext cx="3475337" cy="896390"/>
            <a:chOff x="931228" y="2068647"/>
            <a:chExt cx="3475337" cy="896390"/>
          </a:xfrm>
        </p:grpSpPr>
        <p:sp>
          <p:nvSpPr>
            <p:cNvPr id="346" name="Rectangle 345">
              <a:extLst>
                <a:ext uri="{FF2B5EF4-FFF2-40B4-BE49-F238E27FC236}">
                  <a16:creationId xmlns:a16="http://schemas.microsoft.com/office/drawing/2014/main" id="{E796C062-4851-4DB9-B559-7B357BD8F515}"/>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7" name="Rectangle 346">
              <a:extLst>
                <a:ext uri="{FF2B5EF4-FFF2-40B4-BE49-F238E27FC236}">
                  <a16:creationId xmlns:a16="http://schemas.microsoft.com/office/drawing/2014/main" id="{77D6D61F-A157-463A-AB8E-87325A490AC9}"/>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349" name="Picture 348">
              <a:extLst>
                <a:ext uri="{FF2B5EF4-FFF2-40B4-BE49-F238E27FC236}">
                  <a16:creationId xmlns:a16="http://schemas.microsoft.com/office/drawing/2014/main" id="{590D02AD-B5D1-4027-A2C5-2AC1D8DD618A}"/>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350" name="Picture 349">
              <a:extLst>
                <a:ext uri="{FF2B5EF4-FFF2-40B4-BE49-F238E27FC236}">
                  <a16:creationId xmlns:a16="http://schemas.microsoft.com/office/drawing/2014/main" id="{7496020A-3E61-4D07-9BF3-F82B57F1801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351" name="Picture 350">
              <a:extLst>
                <a:ext uri="{FF2B5EF4-FFF2-40B4-BE49-F238E27FC236}">
                  <a16:creationId xmlns:a16="http://schemas.microsoft.com/office/drawing/2014/main" id="{3960159D-AE42-48D8-8E41-46E8B7A5CB2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352" name="Picture 351">
              <a:extLst>
                <a:ext uri="{FF2B5EF4-FFF2-40B4-BE49-F238E27FC236}">
                  <a16:creationId xmlns:a16="http://schemas.microsoft.com/office/drawing/2014/main" id="{935992D2-6C1C-48B2-93A1-4DFB6D536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353" name="Picture 352">
              <a:extLst>
                <a:ext uri="{FF2B5EF4-FFF2-40B4-BE49-F238E27FC236}">
                  <a16:creationId xmlns:a16="http://schemas.microsoft.com/office/drawing/2014/main" id="{9DFA5857-793F-4DCE-9D8C-C7C4D5F93DD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354" name="Group 353">
              <a:extLst>
                <a:ext uri="{FF2B5EF4-FFF2-40B4-BE49-F238E27FC236}">
                  <a16:creationId xmlns:a16="http://schemas.microsoft.com/office/drawing/2014/main" id="{20654671-5AE9-4295-8A03-C272A5AD6AC6}"/>
                </a:ext>
              </a:extLst>
            </p:cNvPr>
            <p:cNvGrpSpPr/>
            <p:nvPr/>
          </p:nvGrpSpPr>
          <p:grpSpPr>
            <a:xfrm>
              <a:off x="4055515" y="2502078"/>
              <a:ext cx="113570" cy="26214"/>
              <a:chOff x="2345739" y="758385"/>
              <a:chExt cx="412246" cy="115305"/>
            </a:xfrm>
            <a:solidFill>
              <a:srgbClr val="000000">
                <a:lumMod val="65000"/>
                <a:lumOff val="35000"/>
              </a:srgbClr>
            </a:solidFill>
          </p:grpSpPr>
          <p:sp>
            <p:nvSpPr>
              <p:cNvPr id="359" name="Oval 358">
                <a:extLst>
                  <a:ext uri="{FF2B5EF4-FFF2-40B4-BE49-F238E27FC236}">
                    <a16:creationId xmlns:a16="http://schemas.microsoft.com/office/drawing/2014/main" id="{A03CE3FA-0FC2-4E8F-A850-A9AAD1C9ECC7}"/>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Oval 359">
                <a:extLst>
                  <a:ext uri="{FF2B5EF4-FFF2-40B4-BE49-F238E27FC236}">
                    <a16:creationId xmlns:a16="http://schemas.microsoft.com/office/drawing/2014/main" id="{FF8F07A0-BAF4-4773-815C-DC48EFD14EB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BE0CE80F-5668-4C99-85C5-697CE2F246C1}"/>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55" name="Picture 354">
              <a:extLst>
                <a:ext uri="{FF2B5EF4-FFF2-40B4-BE49-F238E27FC236}">
                  <a16:creationId xmlns:a16="http://schemas.microsoft.com/office/drawing/2014/main" id="{7F1A9C1A-EB1A-4FB0-9F00-92608F4A99F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356" name="Picture 355">
              <a:extLst>
                <a:ext uri="{FF2B5EF4-FFF2-40B4-BE49-F238E27FC236}">
                  <a16:creationId xmlns:a16="http://schemas.microsoft.com/office/drawing/2014/main" id="{7884872E-AAFC-4590-8B34-6BA232DAE8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357" name="Picture 356">
              <a:extLst>
                <a:ext uri="{FF2B5EF4-FFF2-40B4-BE49-F238E27FC236}">
                  <a16:creationId xmlns:a16="http://schemas.microsoft.com/office/drawing/2014/main" id="{624E2F59-6387-45D6-995C-636C403FC29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358" name="Picture 357" descr="A close up of a logo&#10;&#10;Description automatically generated">
              <a:extLst>
                <a:ext uri="{FF2B5EF4-FFF2-40B4-BE49-F238E27FC236}">
                  <a16:creationId xmlns:a16="http://schemas.microsoft.com/office/drawing/2014/main" id="{CB49E1FD-A480-4824-A600-89CD87B70071}"/>
                </a:ext>
              </a:extLst>
            </p:cNvPr>
            <p:cNvPicPr>
              <a:picLocks noChangeAspect="1"/>
            </p:cNvPicPr>
            <p:nvPr/>
          </p:nvPicPr>
          <p:blipFill>
            <a:blip r:embed="rId34"/>
            <a:stretch>
              <a:fillRect/>
            </a:stretch>
          </p:blipFill>
          <p:spPr>
            <a:xfrm>
              <a:off x="1149279" y="2421515"/>
              <a:ext cx="194856" cy="187341"/>
            </a:xfrm>
            <a:prstGeom prst="rect">
              <a:avLst/>
            </a:prstGeom>
          </p:spPr>
        </p:pic>
      </p:grpSp>
      <p:grpSp>
        <p:nvGrpSpPr>
          <p:cNvPr id="18" name="Group 17">
            <a:extLst>
              <a:ext uri="{FF2B5EF4-FFF2-40B4-BE49-F238E27FC236}">
                <a16:creationId xmlns:a16="http://schemas.microsoft.com/office/drawing/2014/main" id="{C8BCAADE-84B8-40A6-BC51-5EEE0751F57B}"/>
              </a:ext>
            </a:extLst>
          </p:cNvPr>
          <p:cNvGrpSpPr/>
          <p:nvPr/>
        </p:nvGrpSpPr>
        <p:grpSpPr>
          <a:xfrm>
            <a:off x="2297673" y="2541099"/>
            <a:ext cx="3362214" cy="237384"/>
            <a:chOff x="1008287" y="2657375"/>
            <a:chExt cx="3362214" cy="237384"/>
          </a:xfrm>
        </p:grpSpPr>
        <p:sp>
          <p:nvSpPr>
            <p:cNvPr id="562" name="Rectangle 561">
              <a:extLst>
                <a:ext uri="{FF2B5EF4-FFF2-40B4-BE49-F238E27FC236}">
                  <a16:creationId xmlns:a16="http://schemas.microsoft.com/office/drawing/2014/main" id="{5342D250-389F-4E24-96D1-2D0F5BF2B72F}"/>
                </a:ext>
              </a:extLst>
            </p:cNvPr>
            <p:cNvSpPr/>
            <p:nvPr/>
          </p:nvSpPr>
          <p:spPr bwMode="auto">
            <a:xfrm>
              <a:off x="3364661" y="2663927"/>
              <a:ext cx="100584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Unsanctioned</a:t>
              </a:r>
            </a:p>
          </p:txBody>
        </p:sp>
        <p:sp>
          <p:nvSpPr>
            <p:cNvPr id="563" name="Rectangle 562">
              <a:extLst>
                <a:ext uri="{FF2B5EF4-FFF2-40B4-BE49-F238E27FC236}">
                  <a16:creationId xmlns:a16="http://schemas.microsoft.com/office/drawing/2014/main" id="{819866F2-D585-47C3-890A-F412118F444D}"/>
                </a:ext>
              </a:extLst>
            </p:cNvPr>
            <p:cNvSpPr/>
            <p:nvPr/>
          </p:nvSpPr>
          <p:spPr bwMode="auto">
            <a:xfrm>
              <a:off x="1008287" y="2657375"/>
              <a:ext cx="82296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Sanctioned</a:t>
              </a:r>
            </a:p>
          </p:txBody>
        </p:sp>
        <p:cxnSp>
          <p:nvCxnSpPr>
            <p:cNvPr id="564" name="Straight Connector 563">
              <a:extLst>
                <a:ext uri="{FF2B5EF4-FFF2-40B4-BE49-F238E27FC236}">
                  <a16:creationId xmlns:a16="http://schemas.microsoft.com/office/drawing/2014/main" id="{3E6C7694-C134-401B-BC53-03B38D51F8F5}"/>
                </a:ext>
              </a:extLst>
            </p:cNvPr>
            <p:cNvCxnSpPr>
              <a:cxnSpLocks/>
            </p:cNvCxnSpPr>
            <p:nvPr/>
          </p:nvCxnSpPr>
          <p:spPr>
            <a:xfrm>
              <a:off x="1797243" y="2779343"/>
              <a:ext cx="1628036" cy="0"/>
            </a:xfrm>
            <a:prstGeom prst="line">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65" name="Straight Arrow Connector 564">
            <a:extLst>
              <a:ext uri="{FF2B5EF4-FFF2-40B4-BE49-F238E27FC236}">
                <a16:creationId xmlns:a16="http://schemas.microsoft.com/office/drawing/2014/main" id="{C3E302C9-5F1D-421D-8006-9BCC627A15E2}"/>
              </a:ext>
              <a:ext uri="{C183D7F6-B498-43B3-948B-1728B52AA6E4}">
                <adec:decorative xmlns:adec="http://schemas.microsoft.com/office/drawing/2017/decorative" val="1"/>
              </a:ext>
            </a:extLst>
          </p:cNvPr>
          <p:cNvCxnSpPr>
            <a:cxnSpLocks/>
          </p:cNvCxnSpPr>
          <p:nvPr/>
        </p:nvCxnSpPr>
        <p:spPr bwMode="auto">
          <a:xfrm flipV="1">
            <a:off x="4374084"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FC04C173-AE10-43C8-A2F1-7919292B7523}"/>
              </a:ext>
              <a:ext uri="{C183D7F6-B498-43B3-948B-1728B52AA6E4}">
                <adec:decorative xmlns:adec="http://schemas.microsoft.com/office/drawing/2017/decorative" val="1"/>
              </a:ext>
            </a:extLst>
          </p:cNvPr>
          <p:cNvCxnSpPr>
            <a:cxnSpLocks/>
          </p:cNvCxnSpPr>
          <p:nvPr/>
        </p:nvCxnSpPr>
        <p:spPr bwMode="auto">
          <a:xfrm flipV="1">
            <a:off x="696555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C0EDC8B3-EE61-46F5-9CB8-E2A3F450A08B}"/>
              </a:ext>
              <a:ext uri="{C183D7F6-B498-43B3-948B-1728B52AA6E4}">
                <adec:decorative xmlns:adec="http://schemas.microsoft.com/office/drawing/2017/decorative" val="1"/>
              </a:ext>
            </a:extLst>
          </p:cNvPr>
          <p:cNvCxnSpPr>
            <a:cxnSpLocks/>
          </p:cNvCxnSpPr>
          <p:nvPr/>
        </p:nvCxnSpPr>
        <p:spPr bwMode="auto">
          <a:xfrm flipV="1">
            <a:off x="851356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9CB52E2-86D0-45C8-B27F-05F5C715A575}"/>
              </a:ext>
            </a:extLst>
          </p:cNvPr>
          <p:cNvGrpSpPr/>
          <p:nvPr/>
        </p:nvGrpSpPr>
        <p:grpSpPr>
          <a:xfrm>
            <a:off x="8482151" y="4360543"/>
            <a:ext cx="1798780" cy="192239"/>
            <a:chOff x="8483179" y="4146973"/>
            <a:chExt cx="1798780" cy="192239"/>
          </a:xfrm>
        </p:grpSpPr>
        <p:sp>
          <p:nvSpPr>
            <p:cNvPr id="265" name="Rectangle 264">
              <a:hlinkClick r:id="rId35"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F1B3D6C1-D327-4D34-9B66-7548C0A93481}"/>
                </a:ext>
              </a:extLst>
            </p:cNvPr>
            <p:cNvSpPr/>
            <p:nvPr/>
          </p:nvSpPr>
          <p:spPr>
            <a:xfrm>
              <a:off x="8483179" y="414697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266" name="Group 265">
              <a:extLst>
                <a:ext uri="{FF2B5EF4-FFF2-40B4-BE49-F238E27FC236}">
                  <a16:creationId xmlns:a16="http://schemas.microsoft.com/office/drawing/2014/main" id="{BFB6F13D-76E2-49F4-B8D6-DF453B928907}"/>
                </a:ext>
              </a:extLst>
            </p:cNvPr>
            <p:cNvGrpSpPr/>
            <p:nvPr/>
          </p:nvGrpSpPr>
          <p:grpSpPr>
            <a:xfrm>
              <a:off x="8507762" y="4179859"/>
              <a:ext cx="173366" cy="127841"/>
              <a:chOff x="4787760" y="956202"/>
              <a:chExt cx="587793" cy="433438"/>
            </a:xfrm>
          </p:grpSpPr>
          <p:sp>
            <p:nvSpPr>
              <p:cNvPr id="267" name="cloud">
                <a:extLst>
                  <a:ext uri="{FF2B5EF4-FFF2-40B4-BE49-F238E27FC236}">
                    <a16:creationId xmlns:a16="http://schemas.microsoft.com/office/drawing/2014/main" id="{2BBFDBB6-1CAC-409C-B7E4-A8469699A981}"/>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68" name="Graphic 267">
                <a:extLst>
                  <a:ext uri="{FF2B5EF4-FFF2-40B4-BE49-F238E27FC236}">
                    <a16:creationId xmlns:a16="http://schemas.microsoft.com/office/drawing/2014/main" id="{945F497C-5EFE-4A4A-ADB1-DA07503F4D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87760" y="1112170"/>
                <a:ext cx="371613" cy="277470"/>
              </a:xfrm>
              <a:prstGeom prst="rect">
                <a:avLst/>
              </a:prstGeom>
            </p:spPr>
          </p:pic>
        </p:grpSp>
      </p:grpSp>
      <p:grpSp>
        <p:nvGrpSpPr>
          <p:cNvPr id="21" name="Group 20">
            <a:extLst>
              <a:ext uri="{FF2B5EF4-FFF2-40B4-BE49-F238E27FC236}">
                <a16:creationId xmlns:a16="http://schemas.microsoft.com/office/drawing/2014/main" id="{F670B17E-5CEB-4FF5-9813-98D5D9AC99D6}"/>
              </a:ext>
            </a:extLst>
          </p:cNvPr>
          <p:cNvGrpSpPr/>
          <p:nvPr/>
        </p:nvGrpSpPr>
        <p:grpSpPr>
          <a:xfrm>
            <a:off x="8492419" y="4822819"/>
            <a:ext cx="1798780" cy="192239"/>
            <a:chOff x="8483179" y="4367096"/>
            <a:chExt cx="1798780" cy="192239"/>
          </a:xfrm>
        </p:grpSpPr>
        <p:sp>
          <p:nvSpPr>
            <p:cNvPr id="8" name="Rectangle 7">
              <a:hlinkClick r:id="rId3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2FE32C05-E93D-4CDD-B691-FDDBF5B0715D}"/>
                </a:ext>
              </a:extLst>
            </p:cNvPr>
            <p:cNvSpPr/>
            <p:nvPr/>
          </p:nvSpPr>
          <p:spPr>
            <a:xfrm>
              <a:off x="8483179" y="4367096"/>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 name="Picture 9" descr="A picture containing text&#10;&#10;Description generated with high confidence">
              <a:extLst>
                <a:ext uri="{FF2B5EF4-FFF2-40B4-BE49-F238E27FC236}">
                  <a16:creationId xmlns:a16="http://schemas.microsoft.com/office/drawing/2014/main" id="{90800EF1-8A86-447A-8065-3D96F4E04B25}"/>
                </a:ext>
              </a:extLst>
            </p:cNvPr>
            <p:cNvPicPr>
              <a:picLocks noChangeAspect="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510288" y="4380700"/>
              <a:ext cx="168314" cy="165488"/>
            </a:xfrm>
            <a:prstGeom prst="rect">
              <a:avLst/>
            </a:prstGeom>
          </p:spPr>
        </p:pic>
      </p:grpSp>
      <p:sp>
        <p:nvSpPr>
          <p:cNvPr id="15" name="Rectangle 14">
            <a:extLst>
              <a:ext uri="{FF2B5EF4-FFF2-40B4-BE49-F238E27FC236}">
                <a16:creationId xmlns:a16="http://schemas.microsoft.com/office/drawing/2014/main" id="{50B0A455-2177-4532-AE70-7F946AC875FF}"/>
              </a:ext>
            </a:extLst>
          </p:cNvPr>
          <p:cNvSpPr/>
          <p:nvPr/>
        </p:nvSpPr>
        <p:spPr>
          <a:xfrm>
            <a:off x="10269535" y="4151303"/>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Unmanaged Devices</a:t>
            </a:r>
          </a:p>
        </p:txBody>
      </p:sp>
      <p:grpSp>
        <p:nvGrpSpPr>
          <p:cNvPr id="283" name="Group 282">
            <a:extLst>
              <a:ext uri="{FF2B5EF4-FFF2-40B4-BE49-F238E27FC236}">
                <a16:creationId xmlns:a16="http://schemas.microsoft.com/office/drawing/2014/main" id="{B81B3FE3-5317-4F4A-B5DE-DF04DD701E6A}"/>
              </a:ext>
            </a:extLst>
          </p:cNvPr>
          <p:cNvGrpSpPr/>
          <p:nvPr/>
        </p:nvGrpSpPr>
        <p:grpSpPr>
          <a:xfrm>
            <a:off x="8482751" y="3446712"/>
            <a:ext cx="1798780" cy="192239"/>
            <a:chOff x="8545398" y="411358"/>
            <a:chExt cx="1835769" cy="226036"/>
          </a:xfrm>
        </p:grpSpPr>
        <p:sp>
          <p:nvSpPr>
            <p:cNvPr id="284" name="Rectangle 283">
              <a:hlinkClick r:id="rId4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AB1FA5A-75DF-46F6-9E77-2D7E20743846}"/>
                </a:ext>
              </a:extLst>
            </p:cNvPr>
            <p:cNvSpPr/>
            <p:nvPr/>
          </p:nvSpPr>
          <p:spPr>
            <a:xfrm>
              <a:off x="8545398" y="411358"/>
              <a:ext cx="1835769" cy="2260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Apps</a:t>
              </a:r>
            </a:p>
          </p:txBody>
        </p:sp>
        <p:pic>
          <p:nvPicPr>
            <p:cNvPr id="285" name="Picture 284" descr="Icon&#10;&#10;Description automatically generated with medium confidence">
              <a:extLst>
                <a:ext uri="{FF2B5EF4-FFF2-40B4-BE49-F238E27FC236}">
                  <a16:creationId xmlns:a16="http://schemas.microsoft.com/office/drawing/2014/main" id="{188896D9-BDC3-4ED2-8B05-9629271B228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583884" y="464334"/>
              <a:ext cx="165894" cy="125994"/>
            </a:xfrm>
            <a:prstGeom prst="rect">
              <a:avLst/>
            </a:prstGeom>
          </p:spPr>
        </p:pic>
      </p:grpSp>
      <p:sp>
        <p:nvSpPr>
          <p:cNvPr id="307" name="Rounded Rectangle 204">
            <a:extLst>
              <a:ext uri="{FF2B5EF4-FFF2-40B4-BE49-F238E27FC236}">
                <a16:creationId xmlns:a16="http://schemas.microsoft.com/office/drawing/2014/main" id="{484C1F4D-9E72-4B03-AB18-25BFA4882F80}"/>
              </a:ext>
            </a:extLst>
          </p:cNvPr>
          <p:cNvSpPr/>
          <p:nvPr/>
        </p:nvSpPr>
        <p:spPr bwMode="auto">
          <a:xfrm>
            <a:off x="6499465" y="5291366"/>
            <a:ext cx="1874520" cy="167395"/>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DNS Protection</a:t>
            </a:r>
            <a:endParaRPr kumimoji="0" lang="en-US" sz="800" b="1" i="0" u="none" strike="noStrike" kern="0" cap="none" spc="0" normalizeH="0" baseline="0" noProof="0">
              <a:ln>
                <a:noFill/>
              </a:ln>
              <a:solidFill>
                <a:srgbClr val="0078D4"/>
              </a:solidFill>
              <a:effectLst/>
              <a:uLnTx/>
              <a:uFillTx/>
              <a:latin typeface="Segoe UI Semibold"/>
              <a:ea typeface="+mn-ea"/>
              <a:cs typeface="Segoe UI" pitchFamily="34" charset="0"/>
              <a:sym typeface="Segoe UI"/>
            </a:endParaRPr>
          </a:p>
        </p:txBody>
      </p:sp>
      <p:sp>
        <p:nvSpPr>
          <p:cNvPr id="51" name="Rectangle 50">
            <a:extLst>
              <a:ext uri="{FF2B5EF4-FFF2-40B4-BE49-F238E27FC236}">
                <a16:creationId xmlns:a16="http://schemas.microsoft.com/office/drawing/2014/main" id="{EBB75B88-48F4-47C2-BFF5-FB6B0BC60257}"/>
              </a:ext>
            </a:extLst>
          </p:cNvPr>
          <p:cNvSpPr/>
          <p:nvPr/>
        </p:nvSpPr>
        <p:spPr>
          <a:xfrm>
            <a:off x="10269963" y="5276684"/>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Other DNS Services/Servers</a:t>
            </a:r>
          </a:p>
        </p:txBody>
      </p:sp>
      <p:grpSp>
        <p:nvGrpSpPr>
          <p:cNvPr id="65" name="Group 64">
            <a:extLst>
              <a:ext uri="{FF2B5EF4-FFF2-40B4-BE49-F238E27FC236}">
                <a16:creationId xmlns:a16="http://schemas.microsoft.com/office/drawing/2014/main" id="{18660342-0F2D-4622-A523-0C3821267D98}"/>
              </a:ext>
            </a:extLst>
          </p:cNvPr>
          <p:cNvGrpSpPr/>
          <p:nvPr/>
        </p:nvGrpSpPr>
        <p:grpSpPr>
          <a:xfrm>
            <a:off x="4828800" y="5529445"/>
            <a:ext cx="6802878" cy="192239"/>
            <a:chOff x="4876484" y="5517318"/>
            <a:chExt cx="6767617" cy="192239"/>
          </a:xfrm>
        </p:grpSpPr>
        <p:pic>
          <p:nvPicPr>
            <p:cNvPr id="56" name="Graphic 55">
              <a:extLst>
                <a:ext uri="{FF2B5EF4-FFF2-40B4-BE49-F238E27FC236}">
                  <a16:creationId xmlns:a16="http://schemas.microsoft.com/office/drawing/2014/main" id="{C2FAC857-4231-47CF-8C38-045318D1236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18538" y="5545382"/>
              <a:ext cx="142234" cy="142234"/>
            </a:xfrm>
            <a:prstGeom prst="rect">
              <a:avLst/>
            </a:prstGeom>
          </p:spPr>
        </p:pic>
        <p:sp>
          <p:nvSpPr>
            <p:cNvPr id="55" name="Rectangle 54">
              <a:hlinkClick r:id="rId44"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7D1B8C5A-B267-4443-B99D-9C18CB4A07FE}"/>
                </a:ext>
              </a:extLst>
            </p:cNvPr>
            <p:cNvSpPr/>
            <p:nvPr/>
          </p:nvSpPr>
          <p:spPr>
            <a:xfrm>
              <a:off x="4876484" y="5517318"/>
              <a:ext cx="6767617" cy="192239"/>
            </a:xfrm>
            <a:prstGeom prst="rect">
              <a:avLst/>
            </a:prstGeom>
            <a:solidFill>
              <a:srgbClr val="E1F2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 Directory – </a:t>
              </a:r>
              <a:r>
                <a:rPr kumimoji="0" 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MFA, Leaked Credential Protections, Behavioral Analytics, PIM, Identity Governance, &amp; more</a:t>
              </a:r>
            </a:p>
          </p:txBody>
        </p:sp>
      </p:grpSp>
      <p:sp>
        <p:nvSpPr>
          <p:cNvPr id="62" name="Rectangle 61">
            <a:extLst>
              <a:ext uri="{FF2B5EF4-FFF2-40B4-BE49-F238E27FC236}">
                <a16:creationId xmlns:a16="http://schemas.microsoft.com/office/drawing/2014/main" id="{A6DBFD60-3827-4BDF-B9C9-FA588F8D8C69}"/>
              </a:ext>
            </a:extLst>
          </p:cNvPr>
          <p:cNvSpPr/>
          <p:nvPr/>
        </p:nvSpPr>
        <p:spPr>
          <a:xfrm>
            <a:off x="5348763" y="3179440"/>
            <a:ext cx="218775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Policy Evaluation + Enforcement Points</a:t>
            </a:r>
          </a:p>
        </p:txBody>
      </p:sp>
      <p:sp>
        <p:nvSpPr>
          <p:cNvPr id="314" name="TextBox 313">
            <a:extLst>
              <a:ext uri="{FF2B5EF4-FFF2-40B4-BE49-F238E27FC236}">
                <a16:creationId xmlns:a16="http://schemas.microsoft.com/office/drawing/2014/main" id="{EEDC2A08-0D9F-4F60-B46F-9BBDE7B357A4}"/>
              </a:ext>
            </a:extLst>
          </p:cNvPr>
          <p:cNvSpPr txBox="1"/>
          <p:nvPr/>
        </p:nvSpPr>
        <p:spPr>
          <a:xfrm>
            <a:off x="573592" y="3658352"/>
            <a:ext cx="2431852" cy="73866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Access should follow zero trust principles</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Explicit verification</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Least privilege</a:t>
            </a:r>
            <a:endParaRPr kumimoji="0" lang="en-US" sz="800" b="0" i="0" u="none" strike="noStrike" kern="1200" cap="none" spc="0" normalizeH="0" baseline="0" noProof="0">
              <a:ln>
                <a:noFill/>
              </a:ln>
              <a:solidFill>
                <a:srgbClr val="107B10"/>
              </a:solidFill>
              <a:effectLst/>
              <a:uLnTx/>
              <a:uFillTx/>
              <a:latin typeface="Segoe UI Semibold"/>
              <a:ea typeface="+mn-ea"/>
              <a:cs typeface="+mn-cs"/>
            </a:endParaRP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Assume breach</a:t>
            </a:r>
          </a:p>
        </p:txBody>
      </p:sp>
      <p:sp>
        <p:nvSpPr>
          <p:cNvPr id="320" name="TextBox 319">
            <a:extLst>
              <a:ext uri="{FF2B5EF4-FFF2-40B4-BE49-F238E27FC236}">
                <a16:creationId xmlns:a16="http://schemas.microsoft.com/office/drawing/2014/main" id="{5E10C2AA-AB3C-4346-A94C-09B1A59439AD}"/>
              </a:ext>
            </a:extLst>
          </p:cNvPr>
          <p:cNvSpPr txBox="1"/>
          <p:nvPr/>
        </p:nvSpPr>
        <p:spPr>
          <a:xfrm>
            <a:off x="545458" y="4614270"/>
            <a:ext cx="2481115" cy="57708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Enable easy productivity anywhere</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Responsive and seamless connections</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Applications anywhere you need</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02DEED9-59B6-4A46-8EFB-4418EFCBADED}"/>
              </a:ext>
            </a:extLst>
          </p:cNvPr>
          <p:cNvGrpSpPr/>
          <p:nvPr/>
        </p:nvGrpSpPr>
        <p:grpSpPr>
          <a:xfrm>
            <a:off x="2937908" y="3660362"/>
            <a:ext cx="1828412" cy="346643"/>
            <a:chOff x="2938463" y="4071048"/>
            <a:chExt cx="1828412" cy="189442"/>
          </a:xfrm>
        </p:grpSpPr>
        <p:sp>
          <p:nvSpPr>
            <p:cNvPr id="60" name="Rectangle 59">
              <a:extLst>
                <a:ext uri="{FF2B5EF4-FFF2-40B4-BE49-F238E27FC236}">
                  <a16:creationId xmlns:a16="http://schemas.microsoft.com/office/drawing/2014/main" id="{7DF643B3-7655-46C2-A1B5-1BEBB5590375}"/>
                </a:ext>
              </a:extLst>
            </p:cNvPr>
            <p:cNvSpPr/>
            <p:nvPr/>
          </p:nvSpPr>
          <p:spPr>
            <a:xfrm>
              <a:off x="2938463" y="4071048"/>
              <a:ext cx="1395550" cy="161274"/>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Explicitly Measure </a:t>
              </a:r>
              <a:b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b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User &amp; Device Security</a:t>
              </a:r>
            </a:p>
          </p:txBody>
        </p:sp>
        <p:cxnSp>
          <p:nvCxnSpPr>
            <p:cNvPr id="459" name="Straight Arrow Connector 458">
              <a:extLst>
                <a:ext uri="{FF2B5EF4-FFF2-40B4-BE49-F238E27FC236}">
                  <a16:creationId xmlns:a16="http://schemas.microsoft.com/office/drawing/2014/main" id="{1288747D-8F8E-4644-AF50-409FA0C33983}"/>
                </a:ext>
              </a:extLst>
            </p:cNvPr>
            <p:cNvCxnSpPr>
              <a:cxnSpLocks/>
              <a:stCxn id="60" idx="3"/>
            </p:cNvCxnSpPr>
            <p:nvPr/>
          </p:nvCxnSpPr>
          <p:spPr>
            <a:xfrm>
              <a:off x="4334013" y="4151685"/>
              <a:ext cx="432862" cy="108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A1ABAD1-471E-4753-936F-3DED175C3EE8}"/>
              </a:ext>
            </a:extLst>
          </p:cNvPr>
          <p:cNvGrpSpPr/>
          <p:nvPr/>
        </p:nvGrpSpPr>
        <p:grpSpPr>
          <a:xfrm>
            <a:off x="2937908" y="3984158"/>
            <a:ext cx="1751873" cy="669495"/>
            <a:chOff x="2939777" y="4277890"/>
            <a:chExt cx="1751873" cy="669495"/>
          </a:xfrm>
        </p:grpSpPr>
        <p:sp>
          <p:nvSpPr>
            <p:cNvPr id="49" name="Rectangle 48">
              <a:extLst>
                <a:ext uri="{FF2B5EF4-FFF2-40B4-BE49-F238E27FC236}">
                  <a16:creationId xmlns:a16="http://schemas.microsoft.com/office/drawing/2014/main" id="{3639ABFF-ECF7-4991-88B2-54C8DCFA23EF}"/>
                </a:ext>
              </a:extLst>
            </p:cNvPr>
            <p:cNvSpPr/>
            <p:nvPr/>
          </p:nvSpPr>
          <p:spPr>
            <a:xfrm>
              <a:off x="2939777" y="4277890"/>
              <a:ext cx="1395550" cy="66949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Global Scale &amp; Availability</a:t>
              </a:r>
            </a:p>
          </p:txBody>
        </p:sp>
        <mc:AlternateContent xmlns:mc="http://schemas.openxmlformats.org/markup-compatibility/2006">
          <mc:Choice xmlns:pslz="http://schemas.microsoft.com/office/powerpoint/2016/slidezoom" Requires="pslz">
            <p:graphicFrame>
              <p:nvGraphicFramePr>
                <p:cNvPr id="457" name="Slide Zoom 456">
                  <a:extLst>
                    <a:ext uri="{FF2B5EF4-FFF2-40B4-BE49-F238E27FC236}">
                      <a16:creationId xmlns:a16="http://schemas.microsoft.com/office/drawing/2014/main" id="{3BCC3882-348D-4FFA-8F5A-FC700FACC752}"/>
                    </a:ext>
                  </a:extLst>
                </p:cNvPr>
                <p:cNvGraphicFramePr>
                  <a:graphicFrameLocks noChangeAspect="1"/>
                </p:cNvGraphicFramePr>
                <p:nvPr>
                  <p:extLst>
                    <p:ext uri="{D42A27DB-BD31-4B8C-83A1-F6EECF244321}">
                      <p14:modId xmlns:p14="http://schemas.microsoft.com/office/powerpoint/2010/main" val="2648477391"/>
                    </p:ext>
                  </p:extLst>
                </p:nvPr>
              </p:nvGraphicFramePr>
              <p:xfrm>
                <a:off x="3267472" y="4454590"/>
                <a:ext cx="740159" cy="416339"/>
              </p:xfrm>
              <a:graphic>
                <a:graphicData uri="http://schemas.microsoft.com/office/powerpoint/2016/slidezoom">
                  <pslz:sldZm>
                    <pslz:sldZmObj sldId="2283" cId="1073033020">
                      <pslz:zmPr id="{004CC092-C03D-46F8-ADFB-CB9E9FC8021C}" transitionDur="1000">
                        <p166:blipFill xmlns:p166="http://schemas.microsoft.com/office/powerpoint/2016/6/main">
                          <a:blip r:embed="rId45"/>
                          <a:stretch>
                            <a:fillRect/>
                          </a:stretch>
                        </p166:blipFill>
                        <p166:spPr xmlns:p166="http://schemas.microsoft.com/office/powerpoint/2016/6/main">
                          <a:xfrm>
                            <a:off x="0" y="0"/>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p:pic>
              <p:nvPicPr>
                <p:cNvPr id="457" name="Slide Zoom 456">
                  <a:hlinkClick r:id="rId46" action="ppaction://hlinksldjump"/>
                  <a:extLst>
                    <a:ext uri="{FF2B5EF4-FFF2-40B4-BE49-F238E27FC236}">
                      <a16:creationId xmlns:a16="http://schemas.microsoft.com/office/drawing/2014/main" id="{3BCC3882-348D-4FFA-8F5A-FC700FACC752}"/>
                    </a:ext>
                  </a:extLst>
                </p:cNvPr>
                <p:cNvPicPr>
                  <a:picLocks noGrp="1" noRot="1" noChangeAspect="1" noMove="1" noResize="1" noEditPoints="1" noAdjustHandles="1" noChangeArrowheads="1" noChangeShapeType="1"/>
                </p:cNvPicPr>
                <p:nvPr/>
              </p:nvPicPr>
              <p:blipFill>
                <a:blip r:embed="rId45"/>
                <a:stretch>
                  <a:fillRect/>
                </a:stretch>
              </p:blipFill>
              <p:spPr>
                <a:xfrm>
                  <a:off x="3265603" y="4160858"/>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cxnSp>
          <p:nvCxnSpPr>
            <p:cNvPr id="466" name="Straight Arrow Connector 465">
              <a:extLst>
                <a:ext uri="{FF2B5EF4-FFF2-40B4-BE49-F238E27FC236}">
                  <a16:creationId xmlns:a16="http://schemas.microsoft.com/office/drawing/2014/main" id="{41B988AE-E42F-4C03-BCD4-2F2A63AD77BD}"/>
                </a:ext>
              </a:extLst>
            </p:cNvPr>
            <p:cNvCxnSpPr>
              <a:cxnSpLocks/>
              <a:stCxn id="49" idx="3"/>
            </p:cNvCxnSpPr>
            <p:nvPr/>
          </p:nvCxnSpPr>
          <p:spPr>
            <a:xfrm>
              <a:off x="4335327" y="4612638"/>
              <a:ext cx="356323" cy="20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4D68D272-B187-4507-8CBF-EDCE73ECE2D3}"/>
              </a:ext>
            </a:extLst>
          </p:cNvPr>
          <p:cNvSpPr/>
          <p:nvPr/>
        </p:nvSpPr>
        <p:spPr>
          <a:xfrm>
            <a:off x="8683441" y="3184873"/>
            <a:ext cx="120536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Microsoft Capabilities</a:t>
            </a:r>
          </a:p>
        </p:txBody>
      </p:sp>
      <p:grpSp>
        <p:nvGrpSpPr>
          <p:cNvPr id="84" name="Group 83">
            <a:extLst>
              <a:ext uri="{FF2B5EF4-FFF2-40B4-BE49-F238E27FC236}">
                <a16:creationId xmlns:a16="http://schemas.microsoft.com/office/drawing/2014/main" id="{825480EC-D124-4E65-9F2B-7E52C82928D8}"/>
              </a:ext>
            </a:extLst>
          </p:cNvPr>
          <p:cNvGrpSpPr/>
          <p:nvPr/>
        </p:nvGrpSpPr>
        <p:grpSpPr>
          <a:xfrm>
            <a:off x="10361146" y="3193000"/>
            <a:ext cx="1185394" cy="219445"/>
            <a:chOff x="10276917" y="3193577"/>
            <a:chExt cx="1185394" cy="219445"/>
          </a:xfrm>
        </p:grpSpPr>
        <p:sp>
          <p:nvSpPr>
            <p:cNvPr id="82" name="Rectangle 81">
              <a:extLst>
                <a:ext uri="{FF2B5EF4-FFF2-40B4-BE49-F238E27FC236}">
                  <a16:creationId xmlns:a16="http://schemas.microsoft.com/office/drawing/2014/main" id="{B02A2BB9-5904-49AC-815F-873C728EB910}"/>
                </a:ext>
              </a:extLst>
            </p:cNvPr>
            <p:cNvSpPr/>
            <p:nvPr/>
          </p:nvSpPr>
          <p:spPr>
            <a:xfrm>
              <a:off x="10285585" y="3193577"/>
              <a:ext cx="117672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18288"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Partner Capabilities</a:t>
              </a:r>
            </a:p>
          </p:txBody>
        </p:sp>
        <p:sp>
          <p:nvSpPr>
            <p:cNvPr id="52" name="Commitments_EC4D">
              <a:extLst>
                <a:ext uri="{FF2B5EF4-FFF2-40B4-BE49-F238E27FC236}">
                  <a16:creationId xmlns:a16="http://schemas.microsoft.com/office/drawing/2014/main" id="{2748B7E7-2636-41E9-A317-B35AD3E6C2E3}"/>
                </a:ext>
              </a:extLst>
            </p:cNvPr>
            <p:cNvSpPr>
              <a:spLocks noChangeAspect="1" noEditPoints="1"/>
            </p:cNvSpPr>
            <p:nvPr/>
          </p:nvSpPr>
          <p:spPr bwMode="auto">
            <a:xfrm>
              <a:off x="10276917" y="327412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n-ea"/>
                <a:cs typeface="+mn-cs"/>
              </a:endParaRPr>
            </a:p>
          </p:txBody>
        </p:sp>
      </p:grpSp>
      <p:grpSp>
        <p:nvGrpSpPr>
          <p:cNvPr id="46" name="Group 45">
            <a:extLst>
              <a:ext uri="{FF2B5EF4-FFF2-40B4-BE49-F238E27FC236}">
                <a16:creationId xmlns:a16="http://schemas.microsoft.com/office/drawing/2014/main" id="{8E047B6D-8C92-480E-9C85-9B05B876A4B5}"/>
              </a:ext>
            </a:extLst>
          </p:cNvPr>
          <p:cNvGrpSpPr/>
          <p:nvPr/>
        </p:nvGrpSpPr>
        <p:grpSpPr>
          <a:xfrm>
            <a:off x="9331534" y="3677888"/>
            <a:ext cx="948147" cy="192239"/>
            <a:chOff x="8483180" y="4608791"/>
            <a:chExt cx="948147" cy="192239"/>
          </a:xfrm>
        </p:grpSpPr>
        <p:sp>
          <p:nvSpPr>
            <p:cNvPr id="20" name="Rectangle 19">
              <a:hlinkClick r:id="rId47" tooltip="A VPN gateway is a specific type of virtual network gateway that is used to send encrypted traffic between an Azure virtual network and an on-premises location over the public Internet. "/>
              <a:extLst>
                <a:ext uri="{FF2B5EF4-FFF2-40B4-BE49-F238E27FC236}">
                  <a16:creationId xmlns:a16="http://schemas.microsoft.com/office/drawing/2014/main" id="{840E3428-D42F-4D75-80F8-08B72C4C0CBC}"/>
                </a:ext>
              </a:extLst>
            </p:cNvPr>
            <p:cNvSpPr/>
            <p:nvPr/>
          </p:nvSpPr>
          <p:spPr>
            <a:xfrm>
              <a:off x="8483180" y="4608791"/>
              <a:ext cx="948147"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VPN</a:t>
              </a:r>
            </a:p>
          </p:txBody>
        </p:sp>
        <p:pic>
          <p:nvPicPr>
            <p:cNvPr id="406" name="Picture 405">
              <a:extLst>
                <a:ext uri="{FF2B5EF4-FFF2-40B4-BE49-F238E27FC236}">
                  <a16:creationId xmlns:a16="http://schemas.microsoft.com/office/drawing/2014/main" id="{06BB1BF9-FB81-4694-B073-DA15A16A33AB}"/>
                </a:ext>
              </a:extLst>
            </p:cNvPr>
            <p:cNvPicPr>
              <a:picLocks noChangeAspect="1"/>
            </p:cNvPicPr>
            <p:nvPr/>
          </p:nvPicPr>
          <p:blipFill>
            <a:blip r:embed="rId48"/>
            <a:stretch>
              <a:fillRect/>
            </a:stretch>
          </p:blipFill>
          <p:spPr>
            <a:xfrm>
              <a:off x="8528171" y="4626076"/>
              <a:ext cx="132548" cy="132961"/>
            </a:xfrm>
            <a:prstGeom prst="rect">
              <a:avLst/>
            </a:prstGeom>
          </p:spPr>
        </p:pic>
      </p:grpSp>
      <p:grpSp>
        <p:nvGrpSpPr>
          <p:cNvPr id="63" name="Group 62">
            <a:extLst>
              <a:ext uri="{FF2B5EF4-FFF2-40B4-BE49-F238E27FC236}">
                <a16:creationId xmlns:a16="http://schemas.microsoft.com/office/drawing/2014/main" id="{0A58E521-838B-4A84-A5EC-EF28C0871AA9}"/>
              </a:ext>
            </a:extLst>
          </p:cNvPr>
          <p:cNvGrpSpPr/>
          <p:nvPr/>
        </p:nvGrpSpPr>
        <p:grpSpPr>
          <a:xfrm>
            <a:off x="8483179" y="5049245"/>
            <a:ext cx="1798780" cy="192239"/>
            <a:chOff x="8483179" y="5060223"/>
            <a:chExt cx="1798780" cy="192239"/>
          </a:xfrm>
        </p:grpSpPr>
        <p:sp>
          <p:nvSpPr>
            <p:cNvPr id="44" name="Rectangle 43">
              <a:hlinkClick r:id="rId49" tooltip="A content delivery network (CDN) is a distributed network of servers that can efficiently deliver web content to users. CDNs' store cached content on edge servers in point-of-presence (POP) locations that are close to end users, to minimize latency."/>
              <a:extLst>
                <a:ext uri="{FF2B5EF4-FFF2-40B4-BE49-F238E27FC236}">
                  <a16:creationId xmlns:a16="http://schemas.microsoft.com/office/drawing/2014/main" id="{9FC4F87B-E2A6-4DF5-8C56-D8805F97DFEB}"/>
                </a:ext>
              </a:extLst>
            </p:cNvPr>
            <p:cNvSpPr/>
            <p:nvPr/>
          </p:nvSpPr>
          <p:spPr>
            <a:xfrm>
              <a:off x="8483179" y="506022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CDN</a:t>
              </a:r>
            </a:p>
          </p:txBody>
        </p:sp>
        <p:pic>
          <p:nvPicPr>
            <p:cNvPr id="5" name="Graphic 4">
              <a:extLst>
                <a:ext uri="{FF2B5EF4-FFF2-40B4-BE49-F238E27FC236}">
                  <a16:creationId xmlns:a16="http://schemas.microsoft.com/office/drawing/2014/main" id="{6337EA9D-FE82-4DD7-AAA4-8EF2D541C26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508720" y="5070022"/>
              <a:ext cx="171450" cy="171450"/>
            </a:xfrm>
            <a:prstGeom prst="rect">
              <a:avLst/>
            </a:prstGeom>
          </p:spPr>
        </p:pic>
      </p:grpSp>
      <p:grpSp>
        <p:nvGrpSpPr>
          <p:cNvPr id="58" name="Group 57">
            <a:extLst>
              <a:ext uri="{FF2B5EF4-FFF2-40B4-BE49-F238E27FC236}">
                <a16:creationId xmlns:a16="http://schemas.microsoft.com/office/drawing/2014/main" id="{92C0A2E3-8C7E-439B-B1A3-8CB1BA279CAB}"/>
              </a:ext>
            </a:extLst>
          </p:cNvPr>
          <p:cNvGrpSpPr/>
          <p:nvPr/>
        </p:nvGrpSpPr>
        <p:grpSpPr>
          <a:xfrm>
            <a:off x="8487602" y="4595234"/>
            <a:ext cx="1798780" cy="192239"/>
            <a:chOff x="8483179" y="4832891"/>
            <a:chExt cx="1798780" cy="192239"/>
          </a:xfrm>
        </p:grpSpPr>
        <p:sp>
          <p:nvSpPr>
            <p:cNvPr id="86" name="Rectangle 85">
              <a:hlinkClick r:id="rId52"/>
              <a:extLst>
                <a:ext uri="{FF2B5EF4-FFF2-40B4-BE49-F238E27FC236}">
                  <a16:creationId xmlns:a16="http://schemas.microsoft.com/office/drawing/2014/main" id="{68EB5001-E909-497C-9ADF-29D78AA4A2E4}"/>
                </a:ext>
              </a:extLst>
            </p:cNvPr>
            <p:cNvSpPr/>
            <p:nvPr/>
          </p:nvSpPr>
          <p:spPr>
            <a:xfrm>
              <a:off x="8483179" y="4832891"/>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Virtual WAN</a:t>
              </a:r>
            </a:p>
          </p:txBody>
        </p:sp>
        <p:pic>
          <p:nvPicPr>
            <p:cNvPr id="13" name="Graphic 12">
              <a:extLst>
                <a:ext uri="{FF2B5EF4-FFF2-40B4-BE49-F238E27FC236}">
                  <a16:creationId xmlns:a16="http://schemas.microsoft.com/office/drawing/2014/main" id="{8B0E7ACC-2476-4C20-A2CC-05449871CFE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526917" y="4865521"/>
              <a:ext cx="135056" cy="135056"/>
            </a:xfrm>
            <a:prstGeom prst="rect">
              <a:avLst/>
            </a:prstGeom>
          </p:spPr>
        </p:pic>
      </p:grpSp>
      <p:grpSp>
        <p:nvGrpSpPr>
          <p:cNvPr id="460" name="Group 459">
            <a:extLst>
              <a:ext uri="{FF2B5EF4-FFF2-40B4-BE49-F238E27FC236}">
                <a16:creationId xmlns:a16="http://schemas.microsoft.com/office/drawing/2014/main" id="{5AC99CE7-67F8-4C51-99D8-5109B780B111}"/>
              </a:ext>
            </a:extLst>
          </p:cNvPr>
          <p:cNvGrpSpPr/>
          <p:nvPr/>
        </p:nvGrpSpPr>
        <p:grpSpPr>
          <a:xfrm>
            <a:off x="8484791" y="5274222"/>
            <a:ext cx="1798780" cy="192239"/>
            <a:chOff x="8483179" y="5284530"/>
            <a:chExt cx="1798780" cy="192239"/>
          </a:xfrm>
        </p:grpSpPr>
        <p:sp>
          <p:nvSpPr>
            <p:cNvPr id="53" name="Rectangle 52">
              <a:hlinkClick r:id="rId55" tooltip="Microsoft Defender for DNS provides an additional layer of protection for resources that use Azure DNS's Azure-provided name resolution capability."/>
              <a:extLst>
                <a:ext uri="{FF2B5EF4-FFF2-40B4-BE49-F238E27FC236}">
                  <a16:creationId xmlns:a16="http://schemas.microsoft.com/office/drawing/2014/main" id="{59A85E4E-0048-4638-A63D-3B057026AB4C}"/>
                </a:ext>
              </a:extLst>
            </p:cNvPr>
            <p:cNvSpPr/>
            <p:nvPr/>
          </p:nvSpPr>
          <p:spPr>
            <a:xfrm>
              <a:off x="8483179" y="5284530"/>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DNS</a:t>
              </a:r>
            </a:p>
          </p:txBody>
        </p:sp>
        <p:pic>
          <p:nvPicPr>
            <p:cNvPr id="24" name="Graphic 23">
              <a:extLst>
                <a:ext uri="{FF2B5EF4-FFF2-40B4-BE49-F238E27FC236}">
                  <a16:creationId xmlns:a16="http://schemas.microsoft.com/office/drawing/2014/main" id="{24044151-4F7B-4A43-8DA4-7D828921B52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27350" y="5314199"/>
              <a:ext cx="134190" cy="134190"/>
            </a:xfrm>
            <a:prstGeom prst="rect">
              <a:avLst/>
            </a:prstGeom>
          </p:spPr>
        </p:pic>
      </p:grpSp>
      <p:grpSp>
        <p:nvGrpSpPr>
          <p:cNvPr id="4" name="Group 3">
            <a:extLst>
              <a:ext uri="{FF2B5EF4-FFF2-40B4-BE49-F238E27FC236}">
                <a16:creationId xmlns:a16="http://schemas.microsoft.com/office/drawing/2014/main" id="{8F7E1C0B-189C-4326-9489-98681739D490}"/>
              </a:ext>
            </a:extLst>
          </p:cNvPr>
          <p:cNvGrpSpPr/>
          <p:nvPr/>
        </p:nvGrpSpPr>
        <p:grpSpPr>
          <a:xfrm>
            <a:off x="8487602" y="3680766"/>
            <a:ext cx="810933" cy="413301"/>
            <a:chOff x="8482751" y="3704975"/>
            <a:chExt cx="810933" cy="413301"/>
          </a:xfrm>
        </p:grpSpPr>
        <p:sp>
          <p:nvSpPr>
            <p:cNvPr id="288" name="Rectangle 287">
              <a:hlinkClick r:id="rId58"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E9A62AD-F66E-4CAD-838A-C6FD319FF5EE}"/>
                </a:ext>
              </a:extLst>
            </p:cNvPr>
            <p:cNvSpPr/>
            <p:nvPr/>
          </p:nvSpPr>
          <p:spPr>
            <a:xfrm>
              <a:off x="8482751" y="3704975"/>
              <a:ext cx="810933" cy="4133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25" name="Graphic 24">
              <a:extLst>
                <a:ext uri="{FF2B5EF4-FFF2-40B4-BE49-F238E27FC236}">
                  <a16:creationId xmlns:a16="http://schemas.microsoft.com/office/drawing/2014/main" id="{BEF82B38-A7FA-49A1-B28C-76A134C158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509532" y="3803338"/>
              <a:ext cx="156188" cy="156188"/>
            </a:xfrm>
            <a:prstGeom prst="rect">
              <a:avLst/>
            </a:prstGeom>
          </p:spPr>
        </p:pic>
      </p:grpSp>
      <p:grpSp>
        <p:nvGrpSpPr>
          <p:cNvPr id="11" name="Group 10">
            <a:extLst>
              <a:ext uri="{FF2B5EF4-FFF2-40B4-BE49-F238E27FC236}">
                <a16:creationId xmlns:a16="http://schemas.microsoft.com/office/drawing/2014/main" id="{58727EB0-9E21-4D47-973E-79645690AC4F}"/>
              </a:ext>
            </a:extLst>
          </p:cNvPr>
          <p:cNvGrpSpPr/>
          <p:nvPr/>
        </p:nvGrpSpPr>
        <p:grpSpPr>
          <a:xfrm>
            <a:off x="8482751" y="4130013"/>
            <a:ext cx="1468256" cy="192239"/>
            <a:chOff x="8483179" y="3905689"/>
            <a:chExt cx="1468256" cy="192239"/>
          </a:xfrm>
        </p:grpSpPr>
        <p:sp>
          <p:nvSpPr>
            <p:cNvPr id="17" name="Rectangle 16">
              <a:hlinkClick r:id="rId59"/>
              <a:extLst>
                <a:ext uri="{FF2B5EF4-FFF2-40B4-BE49-F238E27FC236}">
                  <a16:creationId xmlns:a16="http://schemas.microsoft.com/office/drawing/2014/main" id="{F51E30BC-249A-4774-AF54-E153769B8891}"/>
                </a:ext>
              </a:extLst>
            </p:cNvPr>
            <p:cNvSpPr/>
            <p:nvPr/>
          </p:nvSpPr>
          <p:spPr>
            <a:xfrm>
              <a:off x="8483179" y="3905689"/>
              <a:ext cx="1468256"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29" name="Picture 28">
              <a:extLst>
                <a:ext uri="{FF2B5EF4-FFF2-40B4-BE49-F238E27FC236}">
                  <a16:creationId xmlns:a16="http://schemas.microsoft.com/office/drawing/2014/main" id="{A2F5ACC9-29E0-4068-8D75-864C35517CBD}"/>
                </a:ext>
              </a:extLst>
            </p:cNvPr>
            <p:cNvPicPr>
              <a:picLocks noChangeAspect="1"/>
            </p:cNvPicPr>
            <p:nvPr/>
          </p:nvPicPr>
          <p:blipFill>
            <a:blip r:embed="rId60">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527605" y="3931855"/>
              <a:ext cx="133680" cy="133680"/>
            </a:xfrm>
            <a:prstGeom prst="rect">
              <a:avLst/>
            </a:prstGeom>
          </p:spPr>
        </p:pic>
      </p:grpSp>
      <p:sp>
        <p:nvSpPr>
          <p:cNvPr id="467" name="Left Brace 466">
            <a:extLst>
              <a:ext uri="{FF2B5EF4-FFF2-40B4-BE49-F238E27FC236}">
                <a16:creationId xmlns:a16="http://schemas.microsoft.com/office/drawing/2014/main" id="{6C83A7DE-A53F-4CC6-9750-6B5D47DDE19E}"/>
              </a:ext>
            </a:extLst>
          </p:cNvPr>
          <p:cNvSpPr/>
          <p:nvPr/>
        </p:nvSpPr>
        <p:spPr>
          <a:xfrm>
            <a:off x="6294612" y="3407435"/>
            <a:ext cx="266470" cy="2087196"/>
          </a:xfrm>
          <a:prstGeom prst="leftBrace">
            <a:avLst>
              <a:gd name="adj1" fmla="val 0"/>
              <a:gd name="adj2" fmla="val 48289"/>
            </a:avLst>
          </a:prstGeom>
          <a:noFill/>
          <a:ln w="19050" cap="flat" cmpd="sng" algn="ctr">
            <a:solidFill>
              <a:schemeClr val="accent6">
                <a:alpha val="55000"/>
              </a:schemeClr>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cxnSp>
        <p:nvCxnSpPr>
          <p:cNvPr id="64" name="Straight Connector 63">
            <a:extLst>
              <a:ext uri="{FF2B5EF4-FFF2-40B4-BE49-F238E27FC236}">
                <a16:creationId xmlns:a16="http://schemas.microsoft.com/office/drawing/2014/main" id="{24DAE501-8862-4679-B372-FFCE7406182B}"/>
              </a:ext>
            </a:extLst>
          </p:cNvPr>
          <p:cNvCxnSpPr>
            <a:cxnSpLocks/>
          </p:cNvCxnSpPr>
          <p:nvPr/>
        </p:nvCxnSpPr>
        <p:spPr>
          <a:xfrm>
            <a:off x="5518780" y="5165769"/>
            <a:ext cx="0" cy="363676"/>
          </a:xfrm>
          <a:prstGeom prst="line">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8FF83610-BF45-465B-8AA3-06FEEEE92BC3}"/>
              </a:ext>
              <a:ext uri="{C183D7F6-B498-43B3-948B-1728B52AA6E4}">
                <adec:decorative xmlns:adec="http://schemas.microsoft.com/office/drawing/2017/decorative" val="1"/>
              </a:ext>
            </a:extLst>
          </p:cNvPr>
          <p:cNvGrpSpPr/>
          <p:nvPr/>
        </p:nvGrpSpPr>
        <p:grpSpPr>
          <a:xfrm>
            <a:off x="4762077" y="3640933"/>
            <a:ext cx="1513406" cy="1513406"/>
            <a:chOff x="4158943" y="3309504"/>
            <a:chExt cx="1513406" cy="1513406"/>
          </a:xfrm>
        </p:grpSpPr>
        <p:sp>
          <p:nvSpPr>
            <p:cNvPr id="26" name="Oval 25">
              <a:extLst>
                <a:ext uri="{FF2B5EF4-FFF2-40B4-BE49-F238E27FC236}">
                  <a16:creationId xmlns:a16="http://schemas.microsoft.com/office/drawing/2014/main" id="{3AD5CE9D-A27A-47F0-ADEF-628E48AD96EC}"/>
                </a:ext>
              </a:extLst>
            </p:cNvPr>
            <p:cNvSpPr/>
            <p:nvPr/>
          </p:nvSpPr>
          <p:spPr>
            <a:xfrm>
              <a:off x="4158943" y="3309504"/>
              <a:ext cx="1513406" cy="1513406"/>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Access Policy</a:t>
              </a:r>
            </a:p>
          </p:txBody>
        </p:sp>
        <p:grpSp>
          <p:nvGrpSpPr>
            <p:cNvPr id="27" name="Group 26">
              <a:extLst>
                <a:ext uri="{FF2B5EF4-FFF2-40B4-BE49-F238E27FC236}">
                  <a16:creationId xmlns:a16="http://schemas.microsoft.com/office/drawing/2014/main" id="{A703FDD1-8E47-40A4-8841-AC68E2A93038}"/>
                </a:ext>
              </a:extLst>
            </p:cNvPr>
            <p:cNvGrpSpPr/>
            <p:nvPr/>
          </p:nvGrpSpPr>
          <p:grpSpPr>
            <a:xfrm>
              <a:off x="4759750" y="3584905"/>
              <a:ext cx="716814" cy="328712"/>
              <a:chOff x="4841248" y="2536588"/>
              <a:chExt cx="1278249" cy="586170"/>
            </a:xfrm>
          </p:grpSpPr>
          <p:sp>
            <p:nvSpPr>
              <p:cNvPr id="35" name="Flowchart: Decision 34">
                <a:extLst>
                  <a:ext uri="{FF2B5EF4-FFF2-40B4-BE49-F238E27FC236}">
                    <a16:creationId xmlns:a16="http://schemas.microsoft.com/office/drawing/2014/main" id="{2DD1BB0A-9D4D-4A3B-9BAE-51ED68D05A0D}"/>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5B2A898A-0FA7-4412-B134-6A4E22E71861}"/>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1A1EFA6D-7755-49D7-98C6-26769B165A03}"/>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E94536DA-F268-4081-9353-49D58F6BFD7F}"/>
                  </a:ext>
                </a:extLst>
              </p:cNvPr>
              <p:cNvGrpSpPr/>
              <p:nvPr/>
            </p:nvGrpSpPr>
            <p:grpSpPr>
              <a:xfrm>
                <a:off x="5184128" y="2729796"/>
                <a:ext cx="246315" cy="202204"/>
                <a:chOff x="5226988" y="2702783"/>
                <a:chExt cx="318420" cy="202204"/>
              </a:xfrm>
            </p:grpSpPr>
            <p:sp>
              <p:nvSpPr>
                <p:cNvPr id="42" name="Rectangle 41">
                  <a:extLst>
                    <a:ext uri="{FF2B5EF4-FFF2-40B4-BE49-F238E27FC236}">
                      <a16:creationId xmlns:a16="http://schemas.microsoft.com/office/drawing/2014/main" id="{4A4F6344-BB9C-4480-9357-AFC9802D404D}"/>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EAEA3B2-91D4-4489-A378-55B06E4A7598}"/>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2D920D38-0C5C-4946-8513-D5923DAD11E5}"/>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500E886-22C1-4A3C-9555-12EA390A7112}"/>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4E11FA91-6CB0-4651-B33B-6D4ABDE3C0F3}"/>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E370486D-DDB4-4F31-83AB-7A9BCD28A3BD}"/>
                </a:ext>
              </a:extLst>
            </p:cNvPr>
            <p:cNvGrpSpPr/>
            <p:nvPr/>
          </p:nvGrpSpPr>
          <p:grpSpPr>
            <a:xfrm>
              <a:off x="4332678" y="3584031"/>
              <a:ext cx="346347" cy="346347"/>
              <a:chOff x="6364588" y="5695686"/>
              <a:chExt cx="516315" cy="516315"/>
            </a:xfrm>
          </p:grpSpPr>
          <p:sp>
            <p:nvSpPr>
              <p:cNvPr id="31" name="Oval 30">
                <a:extLst>
                  <a:ext uri="{FF2B5EF4-FFF2-40B4-BE49-F238E27FC236}">
                    <a16:creationId xmlns:a16="http://schemas.microsoft.com/office/drawing/2014/main" id="{FBF8968B-3C28-4885-BC76-1B315F77CD00}"/>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52B2A27-4126-45E2-91DC-4EAA20D52210}"/>
                  </a:ext>
                </a:extLst>
              </p:cNvPr>
              <p:cNvGrpSpPr/>
              <p:nvPr/>
            </p:nvGrpSpPr>
            <p:grpSpPr>
              <a:xfrm>
                <a:off x="6497358" y="5795347"/>
                <a:ext cx="250774" cy="280274"/>
                <a:chOff x="5593458" y="2766299"/>
                <a:chExt cx="268374" cy="299948"/>
              </a:xfrm>
              <a:solidFill>
                <a:schemeClr val="bg1"/>
              </a:solidFill>
            </p:grpSpPr>
            <p:sp>
              <p:nvSpPr>
                <p:cNvPr id="33" name="Freeform 1059">
                  <a:extLst>
                    <a:ext uri="{FF2B5EF4-FFF2-40B4-BE49-F238E27FC236}">
                      <a16:creationId xmlns:a16="http://schemas.microsoft.com/office/drawing/2014/main" id="{71BFE6C6-0A11-4277-BF11-8F8CD4A6F5F0}"/>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Oval 1060">
                  <a:extLst>
                    <a:ext uri="{FF2B5EF4-FFF2-40B4-BE49-F238E27FC236}">
                      <a16:creationId xmlns:a16="http://schemas.microsoft.com/office/drawing/2014/main" id="{F1909B54-2545-4C6A-ACFC-FD0ADF3F49C5}"/>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11" name="Rectangle 310">
            <a:extLst>
              <a:ext uri="{FF2B5EF4-FFF2-40B4-BE49-F238E27FC236}">
                <a16:creationId xmlns:a16="http://schemas.microsoft.com/office/drawing/2014/main" id="{57069994-B960-4F43-874D-A6291C1AE1C0}"/>
              </a:ext>
            </a:extLst>
          </p:cNvPr>
          <p:cNvSpPr/>
          <p:nvPr/>
        </p:nvSpPr>
        <p:spPr>
          <a:xfrm>
            <a:off x="886079" y="3193832"/>
            <a:ext cx="65062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Outcomes</a:t>
            </a:r>
          </a:p>
        </p:txBody>
      </p:sp>
      <p:sp>
        <p:nvSpPr>
          <p:cNvPr id="312" name="Rectangle 311">
            <a:extLst>
              <a:ext uri="{FF2B5EF4-FFF2-40B4-BE49-F238E27FC236}">
                <a16:creationId xmlns:a16="http://schemas.microsoft.com/office/drawing/2014/main" id="{B7BAAEA2-47B0-4EE4-844D-8AA6022FB319}"/>
              </a:ext>
            </a:extLst>
          </p:cNvPr>
          <p:cNvSpPr/>
          <p:nvPr/>
        </p:nvSpPr>
        <p:spPr>
          <a:xfrm>
            <a:off x="3247656" y="3193395"/>
            <a:ext cx="79328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Key Enablers</a:t>
            </a:r>
          </a:p>
        </p:txBody>
      </p:sp>
      <p:cxnSp>
        <p:nvCxnSpPr>
          <p:cNvPr id="22" name="Straight Arrow Connector 21">
            <a:extLst>
              <a:ext uri="{FF2B5EF4-FFF2-40B4-BE49-F238E27FC236}">
                <a16:creationId xmlns:a16="http://schemas.microsoft.com/office/drawing/2014/main" id="{8F82792D-8062-4F68-B962-F877D68D4EF8}"/>
              </a:ext>
            </a:extLst>
          </p:cNvPr>
          <p:cNvCxnSpPr>
            <a:cxnSpLocks/>
          </p:cNvCxnSpPr>
          <p:nvPr/>
        </p:nvCxnSpPr>
        <p:spPr>
          <a:xfrm>
            <a:off x="2438744" y="3313059"/>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02CEAE01-428C-471D-B76E-DE9902E9E84F}"/>
              </a:ext>
            </a:extLst>
          </p:cNvPr>
          <p:cNvCxnSpPr>
            <a:cxnSpLocks/>
          </p:cNvCxnSpPr>
          <p:nvPr/>
        </p:nvCxnSpPr>
        <p:spPr>
          <a:xfrm>
            <a:off x="4839416"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84528104-6B67-41E9-9EED-CF7C1786CB24}"/>
              </a:ext>
            </a:extLst>
          </p:cNvPr>
          <p:cNvCxnSpPr>
            <a:cxnSpLocks/>
          </p:cNvCxnSpPr>
          <p:nvPr/>
        </p:nvCxnSpPr>
        <p:spPr>
          <a:xfrm>
            <a:off x="8240009"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8022E96D-2766-4967-ACF3-976173910DB3}"/>
              </a:ext>
            </a:extLst>
          </p:cNvPr>
          <p:cNvSpPr/>
          <p:nvPr/>
        </p:nvSpPr>
        <p:spPr>
          <a:xfrm>
            <a:off x="10461007" y="4585784"/>
            <a:ext cx="1185535" cy="192239"/>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45720" tIns="0" rIns="0" bIns="0"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On-Prem &amp; multi-cloud</a:t>
            </a:r>
          </a:p>
        </p:txBody>
      </p:sp>
      <p:sp>
        <p:nvSpPr>
          <p:cNvPr id="6" name="Rectangle 5">
            <a:hlinkClick r:id="rId61" tooltip="Microsoft Tunnel is a VPN gateway solution for Microsoft Intune that allows access to on-premises resources from iOS/iPadOS and Android Enterprise devices using modern authentication and Conditional Access."/>
            <a:extLst>
              <a:ext uri="{FF2B5EF4-FFF2-40B4-BE49-F238E27FC236}">
                <a16:creationId xmlns:a16="http://schemas.microsoft.com/office/drawing/2014/main" id="{54B3D041-C512-4B60-A680-C03152B69BF7}"/>
              </a:ext>
            </a:extLst>
          </p:cNvPr>
          <p:cNvSpPr/>
          <p:nvPr/>
        </p:nvSpPr>
        <p:spPr>
          <a:xfrm>
            <a:off x="9331534" y="3898736"/>
            <a:ext cx="951845"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Tunnel</a:t>
            </a:r>
          </a:p>
        </p:txBody>
      </p:sp>
      <p:grpSp>
        <p:nvGrpSpPr>
          <p:cNvPr id="28" name="Group 27">
            <a:extLst>
              <a:ext uri="{FF2B5EF4-FFF2-40B4-BE49-F238E27FC236}">
                <a16:creationId xmlns:a16="http://schemas.microsoft.com/office/drawing/2014/main" id="{005ECA54-A9D4-4DA0-84DE-A649BE77D684}"/>
              </a:ext>
            </a:extLst>
          </p:cNvPr>
          <p:cNvGrpSpPr/>
          <p:nvPr/>
        </p:nvGrpSpPr>
        <p:grpSpPr>
          <a:xfrm>
            <a:off x="5776550" y="1952371"/>
            <a:ext cx="3808246" cy="896390"/>
            <a:chOff x="5776550" y="2060321"/>
            <a:chExt cx="3808246" cy="896390"/>
          </a:xfrm>
        </p:grpSpPr>
        <p:grpSp>
          <p:nvGrpSpPr>
            <p:cNvPr id="14" name="Group 13">
              <a:extLst>
                <a:ext uri="{FF2B5EF4-FFF2-40B4-BE49-F238E27FC236}">
                  <a16:creationId xmlns:a16="http://schemas.microsoft.com/office/drawing/2014/main" id="{F7238CA8-EF09-45AC-BA6B-41C5926114B7}"/>
                </a:ext>
                <a:ext uri="{C183D7F6-B498-43B3-948B-1728B52AA6E4}">
                  <adec:decorative xmlns:adec="http://schemas.microsoft.com/office/drawing/2017/decorative" val="1"/>
                </a:ext>
              </a:extLst>
            </p:cNvPr>
            <p:cNvGrpSpPr/>
            <p:nvPr/>
          </p:nvGrpSpPr>
          <p:grpSpPr>
            <a:xfrm>
              <a:off x="5776550" y="2060321"/>
              <a:ext cx="3808246" cy="896390"/>
              <a:chOff x="4487164" y="1824156"/>
              <a:chExt cx="3808246" cy="896390"/>
            </a:xfrm>
          </p:grpSpPr>
          <p:sp>
            <p:nvSpPr>
              <p:cNvPr id="343" name="Rectangle 342">
                <a:extLst>
                  <a:ext uri="{FF2B5EF4-FFF2-40B4-BE49-F238E27FC236}">
                    <a16:creationId xmlns:a16="http://schemas.microsoft.com/office/drawing/2014/main" id="{DF6278F8-6174-4790-8822-81D3010987C6}"/>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1F2BCC7D-CBD9-434A-90CA-25FDED0CC756}"/>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2" name="Group 11">
                <a:extLst>
                  <a:ext uri="{FF2B5EF4-FFF2-40B4-BE49-F238E27FC236}">
                    <a16:creationId xmlns:a16="http://schemas.microsoft.com/office/drawing/2014/main" id="{BCB091C9-0C60-4C6C-8FEC-1E0827820433}"/>
                  </a:ext>
                </a:extLst>
              </p:cNvPr>
              <p:cNvGrpSpPr/>
              <p:nvPr/>
            </p:nvGrpSpPr>
            <p:grpSpPr>
              <a:xfrm>
                <a:off x="4629995" y="2127857"/>
                <a:ext cx="3597108" cy="522932"/>
                <a:chOff x="4629995" y="2087665"/>
                <a:chExt cx="3597108" cy="522932"/>
              </a:xfrm>
            </p:grpSpPr>
            <p:pic>
              <p:nvPicPr>
                <p:cNvPr id="411" name="Picture 410">
                  <a:extLst>
                    <a:ext uri="{FF2B5EF4-FFF2-40B4-BE49-F238E27FC236}">
                      <a16:creationId xmlns:a16="http://schemas.microsoft.com/office/drawing/2014/main" id="{1E6B83A7-0F2C-4EC2-A7E4-9BCFA6FC2D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412" name="Picture 411">
                  <a:extLst>
                    <a:ext uri="{FF2B5EF4-FFF2-40B4-BE49-F238E27FC236}">
                      <a16:creationId xmlns:a16="http://schemas.microsoft.com/office/drawing/2014/main" id="{A3A3220C-3349-427E-A204-68FC3AC9C54B}"/>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413" name="Picture 412">
                  <a:extLst>
                    <a:ext uri="{FF2B5EF4-FFF2-40B4-BE49-F238E27FC236}">
                      <a16:creationId xmlns:a16="http://schemas.microsoft.com/office/drawing/2014/main" id="{674207CF-FBAE-4046-9C19-A80791B09D3C}"/>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414" name="Group 413">
                  <a:extLst>
                    <a:ext uri="{FF2B5EF4-FFF2-40B4-BE49-F238E27FC236}">
                      <a16:creationId xmlns:a16="http://schemas.microsoft.com/office/drawing/2014/main" id="{DC1A3C75-EA82-4336-8603-A00FB635CEA8}"/>
                    </a:ext>
                  </a:extLst>
                </p:cNvPr>
                <p:cNvGrpSpPr/>
                <p:nvPr/>
              </p:nvGrpSpPr>
              <p:grpSpPr>
                <a:xfrm>
                  <a:off x="8102423" y="2224465"/>
                  <a:ext cx="124680" cy="30225"/>
                  <a:chOff x="11279844" y="3739404"/>
                  <a:chExt cx="343140" cy="83186"/>
                </a:xfrm>
              </p:grpSpPr>
              <p:sp>
                <p:nvSpPr>
                  <p:cNvPr id="416" name="Oval 415">
                    <a:extLst>
                      <a:ext uri="{FF2B5EF4-FFF2-40B4-BE49-F238E27FC236}">
                        <a16:creationId xmlns:a16="http://schemas.microsoft.com/office/drawing/2014/main" id="{1470C469-78B4-47E7-B573-6F2E2C5AEE9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7" name="Oval 416">
                    <a:extLst>
                      <a:ext uri="{FF2B5EF4-FFF2-40B4-BE49-F238E27FC236}">
                        <a16:creationId xmlns:a16="http://schemas.microsoft.com/office/drawing/2014/main" id="{216C4E00-E302-4055-9171-FCFDE130FCDE}"/>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8" name="Oval 417">
                    <a:extLst>
                      <a:ext uri="{FF2B5EF4-FFF2-40B4-BE49-F238E27FC236}">
                        <a16:creationId xmlns:a16="http://schemas.microsoft.com/office/drawing/2014/main" id="{7932A780-ADB2-4822-8BB3-7D5A6A2D032E}"/>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5" name="Picture 414">
                  <a:extLst>
                    <a:ext uri="{FF2B5EF4-FFF2-40B4-BE49-F238E27FC236}">
                      <a16:creationId xmlns:a16="http://schemas.microsoft.com/office/drawing/2014/main" id="{B2EBF2B5-7FDB-4660-B701-FD47AF84BF5A}"/>
                    </a:ext>
                  </a:extLst>
                </p:cNvPr>
                <p:cNvPicPr>
                  <a:picLocks noChangeAspect="1"/>
                </p:cNvPicPr>
                <p:nvPr/>
              </p:nvPicPr>
              <p:blipFill rotWithShape="1">
                <a:blip r:embed="rId64">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420" name="Picture 171">
                  <a:extLst>
                    <a:ext uri="{FF2B5EF4-FFF2-40B4-BE49-F238E27FC236}">
                      <a16:creationId xmlns:a16="http://schemas.microsoft.com/office/drawing/2014/main" id="{E68AB931-2698-4F10-9192-58E3BFE19AF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 name="Picture 420">
                  <a:extLst>
                    <a:ext uri="{FF2B5EF4-FFF2-40B4-BE49-F238E27FC236}">
                      <a16:creationId xmlns:a16="http://schemas.microsoft.com/office/drawing/2014/main" id="{57C129C9-2EE6-4BDA-B599-E3C8A2130A63}"/>
                    </a:ext>
                  </a:extLst>
                </p:cNvPr>
                <p:cNvPicPr>
                  <a:picLocks noChangeAspect="1"/>
                </p:cNvPicPr>
                <p:nvPr/>
              </p:nvPicPr>
              <p:blipFill>
                <a:blip r:embed="rId65"/>
                <a:stretch>
                  <a:fillRect/>
                </a:stretch>
              </p:blipFill>
              <p:spPr>
                <a:xfrm>
                  <a:off x="4914879" y="2099432"/>
                  <a:ext cx="75262" cy="85981"/>
                </a:xfrm>
                <a:prstGeom prst="rect">
                  <a:avLst/>
                </a:prstGeom>
              </p:spPr>
            </p:pic>
            <p:pic>
              <p:nvPicPr>
                <p:cNvPr id="422" name="Picture 421">
                  <a:extLst>
                    <a:ext uri="{FF2B5EF4-FFF2-40B4-BE49-F238E27FC236}">
                      <a16:creationId xmlns:a16="http://schemas.microsoft.com/office/drawing/2014/main" id="{85470970-0977-4323-9380-C326108B0A29}"/>
                    </a:ext>
                  </a:extLst>
                </p:cNvPr>
                <p:cNvPicPr>
                  <a:picLocks noChangeAspect="1"/>
                </p:cNvPicPr>
                <p:nvPr/>
              </p:nvPicPr>
              <p:blipFill>
                <a:blip r:embed="rId66"/>
                <a:stretch>
                  <a:fillRect/>
                </a:stretch>
              </p:blipFill>
              <p:spPr>
                <a:xfrm>
                  <a:off x="4705287" y="2225502"/>
                  <a:ext cx="119285" cy="108160"/>
                </a:xfrm>
                <a:prstGeom prst="rect">
                  <a:avLst/>
                </a:prstGeom>
              </p:spPr>
            </p:pic>
            <p:pic>
              <p:nvPicPr>
                <p:cNvPr id="423" name="Picture 422">
                  <a:extLst>
                    <a:ext uri="{FF2B5EF4-FFF2-40B4-BE49-F238E27FC236}">
                      <a16:creationId xmlns:a16="http://schemas.microsoft.com/office/drawing/2014/main" id="{7E256F12-276A-4FCA-9BAE-B2B288817C9E}"/>
                    </a:ext>
                  </a:extLst>
                </p:cNvPr>
                <p:cNvPicPr>
                  <a:picLocks noChangeAspect="1"/>
                </p:cNvPicPr>
                <p:nvPr/>
              </p:nvPicPr>
              <p:blipFill>
                <a:blip r:embed="rId67"/>
                <a:stretch>
                  <a:fillRect/>
                </a:stretch>
              </p:blipFill>
              <p:spPr>
                <a:xfrm>
                  <a:off x="5022624" y="2225502"/>
                  <a:ext cx="104812" cy="94953"/>
                </a:xfrm>
                <a:prstGeom prst="rect">
                  <a:avLst/>
                </a:prstGeom>
              </p:spPr>
            </p:pic>
            <p:pic>
              <p:nvPicPr>
                <p:cNvPr id="424" name="Picture 423">
                  <a:extLst>
                    <a:ext uri="{FF2B5EF4-FFF2-40B4-BE49-F238E27FC236}">
                      <a16:creationId xmlns:a16="http://schemas.microsoft.com/office/drawing/2014/main" id="{610D43F2-44BE-4974-89CF-F32954BCE4A3}"/>
                    </a:ext>
                  </a:extLst>
                </p:cNvPr>
                <p:cNvPicPr>
                  <a:picLocks noChangeAspect="1"/>
                </p:cNvPicPr>
                <p:nvPr/>
              </p:nvPicPr>
              <p:blipFill>
                <a:blip r:embed="rId68"/>
                <a:stretch>
                  <a:fillRect/>
                </a:stretch>
              </p:blipFill>
              <p:spPr>
                <a:xfrm>
                  <a:off x="4792213" y="2102278"/>
                  <a:ext cx="69926" cy="80288"/>
                </a:xfrm>
                <a:prstGeom prst="rect">
                  <a:avLst/>
                </a:prstGeom>
              </p:spPr>
            </p:pic>
            <p:pic>
              <p:nvPicPr>
                <p:cNvPr id="425" name="図 379">
                  <a:extLst>
                    <a:ext uri="{FF2B5EF4-FFF2-40B4-BE49-F238E27FC236}">
                      <a16:creationId xmlns:a16="http://schemas.microsoft.com/office/drawing/2014/main" id="{C956330A-E0BF-4199-A78A-F738DFB23368}"/>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426" name="Picture 10" descr="תוצאת תמונה עבור ‪azure kubernetes service‬‏">
                  <a:extLst>
                    <a:ext uri="{FF2B5EF4-FFF2-40B4-BE49-F238E27FC236}">
                      <a16:creationId xmlns:a16="http://schemas.microsoft.com/office/drawing/2014/main" id="{A075494C-C19F-4B4E-B6DB-7C87656E10A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6" descr="Image result for Azure Files   icon">
                  <a:extLst>
                    <a:ext uri="{FF2B5EF4-FFF2-40B4-BE49-F238E27FC236}">
                      <a16:creationId xmlns:a16="http://schemas.microsoft.com/office/drawing/2014/main" id="{D43321CE-2CE6-471B-8341-DEDB5F6F2F75}"/>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2C581FCB-D71C-4496-A9EA-8112F9925B4B}"/>
                    </a:ext>
                  </a:extLst>
                </p:cNvPr>
                <p:cNvPicPr>
                  <a:picLocks noChangeAspect="1"/>
                </p:cNvPicPr>
                <p:nvPr/>
              </p:nvPicPr>
              <p:blipFill>
                <a:blip r:embed="rId72"/>
                <a:stretch>
                  <a:fillRect/>
                </a:stretch>
              </p:blipFill>
              <p:spPr>
                <a:xfrm>
                  <a:off x="4877311" y="2232208"/>
                  <a:ext cx="79238" cy="94750"/>
                </a:xfrm>
                <a:prstGeom prst="rect">
                  <a:avLst/>
                </a:prstGeom>
              </p:spPr>
            </p:pic>
            <p:pic>
              <p:nvPicPr>
                <p:cNvPr id="429" name="Picture 2" descr="Azure Blob File System | Drupal.org">
                  <a:extLst>
                    <a:ext uri="{FF2B5EF4-FFF2-40B4-BE49-F238E27FC236}">
                      <a16:creationId xmlns:a16="http://schemas.microsoft.com/office/drawing/2014/main" id="{9E9BF604-6F29-4527-BDC2-379DAC7BFC1E}"/>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Why Use Azure DNS? | Aidan Finn, IT Pro">
                  <a:extLst>
                    <a:ext uri="{FF2B5EF4-FFF2-40B4-BE49-F238E27FC236}">
                      <a16:creationId xmlns:a16="http://schemas.microsoft.com/office/drawing/2014/main" id="{1791E00A-873C-4CD4-86A9-1AFFD5421C38}"/>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431" name="Group 430">
                  <a:extLst>
                    <a:ext uri="{FF2B5EF4-FFF2-40B4-BE49-F238E27FC236}">
                      <a16:creationId xmlns:a16="http://schemas.microsoft.com/office/drawing/2014/main" id="{A98399D0-590E-4F80-8DCD-8324E2FA3CFF}"/>
                    </a:ext>
                  </a:extLst>
                </p:cNvPr>
                <p:cNvGrpSpPr/>
                <p:nvPr/>
              </p:nvGrpSpPr>
              <p:grpSpPr>
                <a:xfrm>
                  <a:off x="5481772" y="2260340"/>
                  <a:ext cx="138987" cy="33680"/>
                  <a:chOff x="6471914" y="3024719"/>
                  <a:chExt cx="188672" cy="45719"/>
                </a:xfrm>
                <a:solidFill>
                  <a:schemeClr val="tx1"/>
                </a:solidFill>
              </p:grpSpPr>
              <p:sp>
                <p:nvSpPr>
                  <p:cNvPr id="432" name="Oval 431">
                    <a:extLst>
                      <a:ext uri="{FF2B5EF4-FFF2-40B4-BE49-F238E27FC236}">
                        <a16:creationId xmlns:a16="http://schemas.microsoft.com/office/drawing/2014/main" id="{C8E4E5ED-EE4F-40C7-8F9D-AF6336186BE1}"/>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ED407609-79AD-43E1-9F42-17587AEC8D11}"/>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7794FCC3-4C6D-4D8E-81D2-7226E1DE4C1B}"/>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36" name="Picture 10" descr="תוצאת תמונה עבור ‪azure virtual machine logo‬‏">
                  <a:extLst>
                    <a:ext uri="{FF2B5EF4-FFF2-40B4-BE49-F238E27FC236}">
                      <a16:creationId xmlns:a16="http://schemas.microsoft.com/office/drawing/2014/main" id="{AEB2A826-52EE-4B53-B767-EA23C0835E5A}"/>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12" descr="תוצאת תמונה עבור ‪azure virtual machine logo‬‏">
                  <a:extLst>
                    <a:ext uri="{FF2B5EF4-FFF2-40B4-BE49-F238E27FC236}">
                      <a16:creationId xmlns:a16="http://schemas.microsoft.com/office/drawing/2014/main" id="{2DEDD10B-5DD2-4F68-B029-6FCA67F67D5E}"/>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Image result for azure network icon">
                  <a:extLst>
                    <a:ext uri="{FF2B5EF4-FFF2-40B4-BE49-F238E27FC236}">
                      <a16:creationId xmlns:a16="http://schemas.microsoft.com/office/drawing/2014/main" id="{348AABE4-7EF8-4E96-BC18-DCEE0E30F38E}"/>
                    </a:ext>
                  </a:extLst>
                </p:cNvPr>
                <p:cNvPicPr>
                  <a:picLocks noChangeAspect="1" noChangeArrowheads="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440" name="Graphic 51">
                  <a:extLst>
                    <a:ext uri="{FF2B5EF4-FFF2-40B4-BE49-F238E27FC236}">
                      <a16:creationId xmlns:a16="http://schemas.microsoft.com/office/drawing/2014/main" id="{8ACFE87F-5647-438B-A0C2-1910705AFD4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19362" y="2163645"/>
                  <a:ext cx="117237" cy="117237"/>
                </a:xfrm>
                <a:prstGeom prst="rect">
                  <a:avLst/>
                </a:prstGeom>
              </p:spPr>
            </p:pic>
            <p:pic>
              <p:nvPicPr>
                <p:cNvPr id="441" name="Graphic 6">
                  <a:extLst>
                    <a:ext uri="{FF2B5EF4-FFF2-40B4-BE49-F238E27FC236}">
                      <a16:creationId xmlns:a16="http://schemas.microsoft.com/office/drawing/2014/main" id="{3949D873-2699-497C-9590-4ED417302D8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6324976" y="2153554"/>
                  <a:ext cx="139013" cy="139013"/>
                </a:xfrm>
                <a:prstGeom prst="rect">
                  <a:avLst/>
                </a:prstGeom>
              </p:spPr>
            </p:pic>
            <p:grpSp>
              <p:nvGrpSpPr>
                <p:cNvPr id="442" name="Group 441">
                  <a:extLst>
                    <a:ext uri="{FF2B5EF4-FFF2-40B4-BE49-F238E27FC236}">
                      <a16:creationId xmlns:a16="http://schemas.microsoft.com/office/drawing/2014/main" id="{D77AE8C8-9D71-4D07-9C46-4D8F493CC767}"/>
                    </a:ext>
                  </a:extLst>
                </p:cNvPr>
                <p:cNvGrpSpPr/>
                <p:nvPr/>
              </p:nvGrpSpPr>
              <p:grpSpPr>
                <a:xfrm>
                  <a:off x="6796602" y="2205590"/>
                  <a:ext cx="111177" cy="26952"/>
                  <a:chOff x="9272535" y="3213362"/>
                  <a:chExt cx="169251" cy="41031"/>
                </a:xfrm>
              </p:grpSpPr>
              <p:sp>
                <p:nvSpPr>
                  <p:cNvPr id="444" name="Oval 443">
                    <a:extLst>
                      <a:ext uri="{FF2B5EF4-FFF2-40B4-BE49-F238E27FC236}">
                        <a16:creationId xmlns:a16="http://schemas.microsoft.com/office/drawing/2014/main" id="{75507C9E-C1B6-4877-82B7-26E297F07B1F}"/>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5" name="Oval 444">
                    <a:extLst>
                      <a:ext uri="{FF2B5EF4-FFF2-40B4-BE49-F238E27FC236}">
                        <a16:creationId xmlns:a16="http://schemas.microsoft.com/office/drawing/2014/main" id="{A1D7F54F-7F3F-45AD-A2CF-64C0689899C2}"/>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6" name="Oval 445">
                    <a:extLst>
                      <a:ext uri="{FF2B5EF4-FFF2-40B4-BE49-F238E27FC236}">
                        <a16:creationId xmlns:a16="http://schemas.microsoft.com/office/drawing/2014/main" id="{63717BE5-D7E6-4194-B179-BE070F1E3540}"/>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3" name="Graphic 5">
                  <a:extLst>
                    <a:ext uri="{FF2B5EF4-FFF2-40B4-BE49-F238E27FC236}">
                      <a16:creationId xmlns:a16="http://schemas.microsoft.com/office/drawing/2014/main" id="{C8DD924B-6B06-4AAF-9DE3-7F66DFF5E858}"/>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6460701" y="2152767"/>
                  <a:ext cx="139013" cy="139013"/>
                </a:xfrm>
                <a:prstGeom prst="rect">
                  <a:avLst/>
                </a:prstGeom>
              </p:spPr>
            </p:pic>
            <p:pic>
              <p:nvPicPr>
                <p:cNvPr id="448" name="Picture 447">
                  <a:extLst>
                    <a:ext uri="{FF2B5EF4-FFF2-40B4-BE49-F238E27FC236}">
                      <a16:creationId xmlns:a16="http://schemas.microsoft.com/office/drawing/2014/main" id="{97563172-B58B-4395-B160-D30166A7D6EF}"/>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449" name="Shape 458">
                  <a:extLst>
                    <a:ext uri="{FF2B5EF4-FFF2-40B4-BE49-F238E27FC236}">
                      <a16:creationId xmlns:a16="http://schemas.microsoft.com/office/drawing/2014/main" id="{2B2B45A5-7D9B-4569-85D5-22732CDC8C5F}"/>
                    </a:ext>
                  </a:extLst>
                </p:cNvPr>
                <p:cNvPicPr preferRelativeResize="0"/>
                <p:nvPr/>
              </p:nvPicPr>
              <p:blipFill rotWithShape="1">
                <a:blip r:embed="rId85">
                  <a:alphaModFix/>
                </a:blip>
                <a:srcRect r="85330"/>
                <a:stretch/>
              </p:blipFill>
              <p:spPr>
                <a:xfrm>
                  <a:off x="6816434" y="2354498"/>
                  <a:ext cx="288231" cy="250784"/>
                </a:xfrm>
                <a:prstGeom prst="rect">
                  <a:avLst/>
                </a:prstGeom>
                <a:noFill/>
                <a:ln>
                  <a:noFill/>
                </a:ln>
              </p:spPr>
            </p:pic>
            <p:grpSp>
              <p:nvGrpSpPr>
                <p:cNvPr id="450" name="Group 449">
                  <a:extLst>
                    <a:ext uri="{FF2B5EF4-FFF2-40B4-BE49-F238E27FC236}">
                      <a16:creationId xmlns:a16="http://schemas.microsoft.com/office/drawing/2014/main" id="{8A526BBD-5105-4B20-A50C-ECCCFCC7BAA5}"/>
                    </a:ext>
                  </a:extLst>
                </p:cNvPr>
                <p:cNvGrpSpPr/>
                <p:nvPr/>
              </p:nvGrpSpPr>
              <p:grpSpPr>
                <a:xfrm flipV="1">
                  <a:off x="7499964" y="2464121"/>
                  <a:ext cx="199735" cy="47130"/>
                  <a:chOff x="6620419" y="3107375"/>
                  <a:chExt cx="149722" cy="35332"/>
                </a:xfrm>
              </p:grpSpPr>
              <p:sp>
                <p:nvSpPr>
                  <p:cNvPr id="452" name="Oval 451">
                    <a:extLst>
                      <a:ext uri="{FF2B5EF4-FFF2-40B4-BE49-F238E27FC236}">
                        <a16:creationId xmlns:a16="http://schemas.microsoft.com/office/drawing/2014/main" id="{D7009890-3BE3-4D7D-9919-7FD7AB18B6BC}"/>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872F6435-29CC-4205-8A27-DD4D2D553E9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D834FFD7-ED04-4DCD-A60E-A25AB7B287B9}"/>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55" name="!! Enterprise">
                  <a:extLst>
                    <a:ext uri="{FF2B5EF4-FFF2-40B4-BE49-F238E27FC236}">
                      <a16:creationId xmlns:a16="http://schemas.microsoft.com/office/drawing/2014/main" id="{07EB053F-B6DD-48CD-B6B7-A48AECD655EB}"/>
                    </a:ext>
                    <a:ext uri="{C183D7F6-B498-43B3-948B-1728B52AA6E4}">
                      <adec:decorative xmlns:adec="http://schemas.microsoft.com/office/drawing/2017/decorative" val="1"/>
                    </a:ext>
                  </a:extLst>
                </p:cNvPr>
                <p:cNvPicPr>
                  <a:picLocks noChangeAspect="1"/>
                </p:cNvPicPr>
                <p:nvPr/>
              </p:nvPicPr>
              <p:blipFill>
                <a:blip r:embed="rId86"/>
                <a:stretch>
                  <a:fillRect/>
                </a:stretch>
              </p:blipFill>
              <p:spPr>
                <a:xfrm>
                  <a:off x="6123373" y="2349183"/>
                  <a:ext cx="261414" cy="261414"/>
                </a:xfrm>
                <a:prstGeom prst="rect">
                  <a:avLst/>
                </a:prstGeom>
              </p:spPr>
            </p:pic>
          </p:grpSp>
        </p:grpSp>
        <p:pic>
          <p:nvPicPr>
            <p:cNvPr id="23" name="Picture 22">
              <a:extLst>
                <a:ext uri="{FF2B5EF4-FFF2-40B4-BE49-F238E27FC236}">
                  <a16:creationId xmlns:a16="http://schemas.microsoft.com/office/drawing/2014/main" id="{313CC21B-5CC5-41F9-948E-6E88CAD921C9}"/>
                </a:ext>
              </a:extLst>
            </p:cNvPr>
            <p:cNvPicPr>
              <a:picLocks noChangeAspect="1"/>
            </p:cNvPicPr>
            <p:nvPr/>
          </p:nvPicPr>
          <p:blipFill>
            <a:blip r:embed="rId48"/>
            <a:stretch>
              <a:fillRect/>
            </a:stretch>
          </p:blipFill>
          <p:spPr>
            <a:xfrm>
              <a:off x="8445846" y="2624902"/>
              <a:ext cx="261414" cy="262228"/>
            </a:xfrm>
            <a:prstGeom prst="rect">
              <a:avLst/>
            </a:prstGeom>
          </p:spPr>
        </p:pic>
      </p:grpSp>
      <p:cxnSp>
        <p:nvCxnSpPr>
          <p:cNvPr id="321" name="Straight Arrow Connector 320">
            <a:extLst>
              <a:ext uri="{FF2B5EF4-FFF2-40B4-BE49-F238E27FC236}">
                <a16:creationId xmlns:a16="http://schemas.microsoft.com/office/drawing/2014/main" id="{DCC6CF02-65D2-46A5-8D99-253E383F2931}"/>
              </a:ext>
              <a:ext uri="{C183D7F6-B498-43B3-948B-1728B52AA6E4}">
                <adec:decorative xmlns:adec="http://schemas.microsoft.com/office/drawing/2017/decorative" val="1"/>
              </a:ext>
            </a:extLst>
          </p:cNvPr>
          <p:cNvCxnSpPr>
            <a:cxnSpLocks/>
          </p:cNvCxnSpPr>
          <p:nvPr/>
        </p:nvCxnSpPr>
        <p:spPr bwMode="auto">
          <a:xfrm flipH="1" flipV="1">
            <a:off x="4240158"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0E5318FC-02FF-4D18-89BE-E15861905524}"/>
              </a:ext>
              <a:ext uri="{C183D7F6-B498-43B3-948B-1728B52AA6E4}">
                <adec:decorative xmlns:adec="http://schemas.microsoft.com/office/drawing/2017/decorative" val="1"/>
              </a:ext>
            </a:extLst>
          </p:cNvPr>
          <p:cNvCxnSpPr>
            <a:cxnSpLocks/>
          </p:cNvCxnSpPr>
          <p:nvPr/>
        </p:nvCxnSpPr>
        <p:spPr bwMode="auto">
          <a:xfrm flipV="1">
            <a:off x="6442639"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EA1BA19-1F52-4D50-8504-AA488BB95591}"/>
              </a:ext>
            </a:extLst>
          </p:cNvPr>
          <p:cNvGrpSpPr/>
          <p:nvPr/>
        </p:nvGrpSpPr>
        <p:grpSpPr>
          <a:xfrm>
            <a:off x="2937908" y="4673173"/>
            <a:ext cx="1887089" cy="714769"/>
            <a:chOff x="2937908" y="4673173"/>
            <a:chExt cx="1887089" cy="714769"/>
          </a:xfrm>
        </p:grpSpPr>
        <p:grpSp>
          <p:nvGrpSpPr>
            <p:cNvPr id="306" name="Group 305">
              <a:extLst>
                <a:ext uri="{FF2B5EF4-FFF2-40B4-BE49-F238E27FC236}">
                  <a16:creationId xmlns:a16="http://schemas.microsoft.com/office/drawing/2014/main" id="{392D6F75-8F13-4494-BA40-DB059A6AB545}"/>
                </a:ext>
              </a:extLst>
            </p:cNvPr>
            <p:cNvGrpSpPr/>
            <p:nvPr/>
          </p:nvGrpSpPr>
          <p:grpSpPr>
            <a:xfrm>
              <a:off x="2937908" y="4673173"/>
              <a:ext cx="1887089" cy="714769"/>
              <a:chOff x="2938463" y="3907199"/>
              <a:chExt cx="1887089" cy="714769"/>
            </a:xfrm>
          </p:grpSpPr>
          <p:sp>
            <p:nvSpPr>
              <p:cNvPr id="308" name="Rectangle 307">
                <a:extLst>
                  <a:ext uri="{FF2B5EF4-FFF2-40B4-BE49-F238E27FC236}">
                    <a16:creationId xmlns:a16="http://schemas.microsoft.com/office/drawing/2014/main" id="{A4CB6DA2-A749-4323-8E30-B6F9CFDE24BF}"/>
                  </a:ext>
                </a:extLst>
              </p:cNvPr>
              <p:cNvSpPr/>
              <p:nvPr/>
            </p:nvSpPr>
            <p:spPr>
              <a:xfrm>
                <a:off x="2938463" y="3923789"/>
                <a:ext cx="1395550" cy="69817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Threat Intelligence</a:t>
                </a:r>
              </a:p>
            </p:txBody>
          </p:sp>
          <p:cxnSp>
            <p:nvCxnSpPr>
              <p:cNvPr id="310" name="Straight Arrow Connector 309">
                <a:extLst>
                  <a:ext uri="{FF2B5EF4-FFF2-40B4-BE49-F238E27FC236}">
                    <a16:creationId xmlns:a16="http://schemas.microsoft.com/office/drawing/2014/main" id="{1015DD9F-AB25-4DE4-B453-F6869662EE67}"/>
                  </a:ext>
                </a:extLst>
              </p:cNvPr>
              <p:cNvCxnSpPr>
                <a:cxnSpLocks/>
                <a:stCxn id="308" idx="3"/>
              </p:cNvCxnSpPr>
              <p:nvPr/>
            </p:nvCxnSpPr>
            <p:spPr>
              <a:xfrm flipV="1">
                <a:off x="4334013" y="3907199"/>
                <a:ext cx="491539" cy="3656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slz="http://schemas.microsoft.com/office/powerpoint/2016/slidezoom" Requires="pslz">
            <p:graphicFrame>
              <p:nvGraphicFramePr>
                <p:cNvPr id="68" name="Slide Zoom 67">
                  <a:extLst>
                    <a:ext uri="{FF2B5EF4-FFF2-40B4-BE49-F238E27FC236}">
                      <a16:creationId xmlns:a16="http://schemas.microsoft.com/office/drawing/2014/main" id="{3DBEE0D2-5CDA-4FAF-A4AE-5BFEFABF23F9}"/>
                    </a:ext>
                  </a:extLst>
                </p:cNvPr>
                <p:cNvGraphicFramePr>
                  <a:graphicFrameLocks noChangeAspect="1"/>
                </p:cNvGraphicFramePr>
                <p:nvPr>
                  <p:extLst>
                    <p:ext uri="{D42A27DB-BD31-4B8C-83A1-F6EECF244321}">
                      <p14:modId xmlns:p14="http://schemas.microsoft.com/office/powerpoint/2010/main" val="24409053"/>
                    </p:ext>
                  </p:extLst>
                </p:nvPr>
              </p:nvGraphicFramePr>
              <p:xfrm>
                <a:off x="3258273" y="4892798"/>
                <a:ext cx="746988" cy="420180"/>
              </p:xfrm>
              <a:graphic>
                <a:graphicData uri="http://schemas.microsoft.com/office/powerpoint/2016/slidezoom">
                  <pslz:sldZm>
                    <pslz:sldZmObj sldId="2147468998" cId="3344201490">
                      <pslz:zmPr id="{8D61F3B3-5267-49FE-90E6-C183ECDF3803}" transitionDur="1000">
                        <p166:blipFill xmlns:p166="http://schemas.microsoft.com/office/powerpoint/2016/6/main">
                          <a:blip r:embed="rId87"/>
                          <a:stretch>
                            <a:fillRect/>
                          </a:stretch>
                        </p166:blipFill>
                        <p166:spPr xmlns:p166="http://schemas.microsoft.com/office/powerpoint/2016/6/main">
                          <a:xfrm>
                            <a:off x="0" y="0"/>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p:pic>
              <p:nvPicPr>
                <p:cNvPr id="68" name="Slide Zoom 67">
                  <a:hlinkClick r:id="rId88" action="ppaction://hlinksldjump"/>
                  <a:extLst>
                    <a:ext uri="{FF2B5EF4-FFF2-40B4-BE49-F238E27FC236}">
                      <a16:creationId xmlns:a16="http://schemas.microsoft.com/office/drawing/2014/main" id="{3DBEE0D2-5CDA-4FAF-A4AE-5BFEFABF23F9}"/>
                    </a:ext>
                  </a:extLst>
                </p:cNvPr>
                <p:cNvPicPr>
                  <a:picLocks noGrp="1" noRot="1" noChangeAspect="1" noMove="1" noResize="1" noEditPoints="1" noAdjustHandles="1" noChangeArrowheads="1" noChangeShapeType="1"/>
                </p:cNvPicPr>
                <p:nvPr/>
              </p:nvPicPr>
              <p:blipFill>
                <a:blip r:embed="rId87"/>
                <a:stretch>
                  <a:fillRect/>
                </a:stretch>
              </p:blipFill>
              <p:spPr>
                <a:xfrm>
                  <a:off x="3258273" y="4892798"/>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grpSp>
      <p:grpSp>
        <p:nvGrpSpPr>
          <p:cNvPr id="77" name="Group 76">
            <a:extLst>
              <a:ext uri="{FF2B5EF4-FFF2-40B4-BE49-F238E27FC236}">
                <a16:creationId xmlns:a16="http://schemas.microsoft.com/office/drawing/2014/main" id="{8907B97F-A359-4D8C-AFBE-01AD8A49E623}"/>
              </a:ext>
            </a:extLst>
          </p:cNvPr>
          <p:cNvGrpSpPr/>
          <p:nvPr/>
        </p:nvGrpSpPr>
        <p:grpSpPr>
          <a:xfrm>
            <a:off x="4974648" y="4759899"/>
            <a:ext cx="1088264" cy="660446"/>
            <a:chOff x="4974648" y="4759899"/>
            <a:chExt cx="1088264" cy="660446"/>
          </a:xfrm>
        </p:grpSpPr>
        <p:sp>
          <p:nvSpPr>
            <p:cNvPr id="461" name="Rounded Rectangle 204">
              <a:extLst>
                <a:ext uri="{FF2B5EF4-FFF2-40B4-BE49-F238E27FC236}">
                  <a16:creationId xmlns:a16="http://schemas.microsoft.com/office/drawing/2014/main" id="{E68D1054-DE4F-43C4-90B1-5B411CE741AA}"/>
                </a:ext>
                <a:ext uri="{C183D7F6-B498-43B3-948B-1728B52AA6E4}">
                  <adec:decorative xmlns:adec="http://schemas.microsoft.com/office/drawing/2017/decorative" val="1"/>
                </a:ext>
              </a:extLst>
            </p:cNvPr>
            <p:cNvSpPr/>
            <p:nvPr/>
          </p:nvSpPr>
          <p:spPr bwMode="auto">
            <a:xfrm>
              <a:off x="4974648" y="4759899"/>
              <a:ext cx="1088264" cy="660446"/>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Identity as a Service</a:t>
              </a:r>
            </a:p>
          </p:txBody>
        </p:sp>
        <mc:AlternateContent xmlns:mc="http://schemas.openxmlformats.org/markup-compatibility/2006">
          <mc:Choice xmlns:pslz="http://schemas.microsoft.com/office/powerpoint/2016/slidezoom" Requires="pslz">
            <p:graphicFrame>
              <p:nvGraphicFramePr>
                <p:cNvPr id="69" name="Slide Zoom 68">
                  <a:extLst>
                    <a:ext uri="{FF2B5EF4-FFF2-40B4-BE49-F238E27FC236}">
                      <a16:creationId xmlns:a16="http://schemas.microsoft.com/office/drawing/2014/main" id="{FF4701A1-3324-4B75-B754-45F791569C4D}"/>
                    </a:ext>
                  </a:extLst>
                </p:cNvPr>
                <p:cNvGraphicFramePr>
                  <a:graphicFrameLocks noChangeAspect="1"/>
                </p:cNvGraphicFramePr>
                <p:nvPr>
                  <p:extLst>
                    <p:ext uri="{D42A27DB-BD31-4B8C-83A1-F6EECF244321}">
                      <p14:modId xmlns:p14="http://schemas.microsoft.com/office/powerpoint/2010/main" val="2225113124"/>
                    </p:ext>
                  </p:extLst>
                </p:nvPr>
              </p:nvGraphicFramePr>
              <p:xfrm>
                <a:off x="5164346" y="4958963"/>
                <a:ext cx="682632" cy="383980"/>
              </p:xfrm>
              <a:graphic>
                <a:graphicData uri="http://schemas.microsoft.com/office/powerpoint/2016/slidezoom">
                  <pslz:sldZm>
                    <pslz:sldZmObj sldId="2147468993" cId="3773554425">
                      <pslz:zmPr id="{86C0FEAB-1A9D-47F0-8E5D-5467989FDD2F}" transitionDur="1000">
                        <p166:blipFill xmlns:p166="http://schemas.microsoft.com/office/powerpoint/2016/6/main">
                          <a:blip r:embed="rId89"/>
                          <a:stretch>
                            <a:fillRect/>
                          </a:stretch>
                        </p166:blipFill>
                        <p166:spPr xmlns:p166="http://schemas.microsoft.com/office/powerpoint/2016/6/main">
                          <a:xfrm>
                            <a:off x="0" y="0"/>
                            <a:ext cx="682632" cy="383980"/>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p:pic>
              <p:nvPicPr>
                <p:cNvPr id="69" name="Slide Zoom 68">
                  <a:hlinkClick r:id="rId90" action="ppaction://hlinksldjump"/>
                  <a:extLst>
                    <a:ext uri="{FF2B5EF4-FFF2-40B4-BE49-F238E27FC236}">
                      <a16:creationId xmlns:a16="http://schemas.microsoft.com/office/drawing/2014/main" id="{FF4701A1-3324-4B75-B754-45F791569C4D}"/>
                    </a:ext>
                  </a:extLst>
                </p:cNvPr>
                <p:cNvPicPr>
                  <a:picLocks noGrp="1" noRot="1" noChangeAspect="1" noMove="1" noResize="1" noEditPoints="1" noAdjustHandles="1" noChangeArrowheads="1" noChangeShapeType="1"/>
                </p:cNvPicPr>
                <p:nvPr/>
              </p:nvPicPr>
              <p:blipFill>
                <a:blip r:embed="rId89"/>
                <a:stretch>
                  <a:fillRect/>
                </a:stretch>
              </p:blipFill>
              <p:spPr>
                <a:xfrm>
                  <a:off x="5164346" y="4958963"/>
                  <a:ext cx="682632" cy="383980"/>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grpSp>
      <p:sp>
        <p:nvSpPr>
          <p:cNvPr id="81" name="Right Brace 80">
            <a:extLst>
              <a:ext uri="{FF2B5EF4-FFF2-40B4-BE49-F238E27FC236}">
                <a16:creationId xmlns:a16="http://schemas.microsoft.com/office/drawing/2014/main" id="{523B476F-9174-4D86-85C0-2E9C203E72C5}"/>
              </a:ext>
            </a:extLst>
          </p:cNvPr>
          <p:cNvSpPr/>
          <p:nvPr/>
        </p:nvSpPr>
        <p:spPr>
          <a:xfrm>
            <a:off x="10330296" y="4359413"/>
            <a:ext cx="130711" cy="660699"/>
          </a:xfrm>
          <a:prstGeom prst="rightBrace">
            <a:avLst>
              <a:gd name="adj1" fmla="val 0"/>
              <a:gd name="adj2" fmla="val 50000"/>
            </a:avLst>
          </a:prstGeom>
          <a:ln>
            <a:solidFill>
              <a:srgbClr val="CFCFC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626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out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wipe(down)">
                                      <p:cBhvr>
                                        <p:cTn id="19" dur="500"/>
                                        <p:tgtEl>
                                          <p:spTgt spid="47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wipe(up)">
                                      <p:cBhvr>
                                        <p:cTn id="22" dur="500"/>
                                        <p:tgtEl>
                                          <p:spTgt spid="4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animEffect transition="in" filter="wipe(left)">
                                      <p:cBhvr>
                                        <p:cTn id="25" dur="500"/>
                                        <p:tgtEl>
                                          <p:spTgt spid="3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33"/>
                                        </p:tgtEl>
                                        <p:attrNameLst>
                                          <p:attrName>style.visibility</p:attrName>
                                        </p:attrNameLst>
                                      </p:cBhvr>
                                      <p:to>
                                        <p:strVal val="visible"/>
                                      </p:to>
                                    </p:set>
                                    <p:animEffect transition="in" filter="fade">
                                      <p:cBhvr>
                                        <p:cTn id="29" dur="500"/>
                                        <p:tgtEl>
                                          <p:spTgt spid="333"/>
                                        </p:tgtEl>
                                      </p:cBhvr>
                                    </p:animEffect>
                                  </p:childTnLst>
                                </p:cTn>
                              </p:par>
                              <p:par>
                                <p:cTn id="30" presetID="10" presetClass="entr" presetSubtype="0" fill="hold" nodeType="withEffect">
                                  <p:stCondLst>
                                    <p:cond delay="0"/>
                                  </p:stCondLst>
                                  <p:childTnLst>
                                    <p:set>
                                      <p:cBhvr>
                                        <p:cTn id="31" dur="1" fill="hold">
                                          <p:stCondLst>
                                            <p:cond delay="0"/>
                                          </p:stCondLst>
                                        </p:cTn>
                                        <p:tgtEl>
                                          <p:spTgt spid="565"/>
                                        </p:tgtEl>
                                        <p:attrNameLst>
                                          <p:attrName>style.visibility</p:attrName>
                                        </p:attrNameLst>
                                      </p:cBhvr>
                                      <p:to>
                                        <p:strVal val="visible"/>
                                      </p:to>
                                    </p:set>
                                    <p:animEffect transition="in" filter="fade">
                                      <p:cBhvr>
                                        <p:cTn id="32" dur="500"/>
                                        <p:tgtEl>
                                          <p:spTgt spid="565"/>
                                        </p:tgtEl>
                                      </p:cBhvr>
                                    </p:animEffect>
                                  </p:childTnLst>
                                </p:cTn>
                              </p:par>
                              <p:par>
                                <p:cTn id="33" presetID="10"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animEffect transition="in" filter="fade">
                                      <p:cBhvr>
                                        <p:cTn id="35" dur="500"/>
                                        <p:tgtEl>
                                          <p:spTgt spid="566"/>
                                        </p:tgtEl>
                                      </p:cBhvr>
                                    </p:animEffect>
                                  </p:childTnLst>
                                </p:cTn>
                              </p:par>
                              <p:par>
                                <p:cTn id="36" presetID="10" presetClass="entr" presetSubtype="0" fill="hold" nodeType="withEffect">
                                  <p:stCondLst>
                                    <p:cond delay="0"/>
                                  </p:stCondLst>
                                  <p:childTnLst>
                                    <p:set>
                                      <p:cBhvr>
                                        <p:cTn id="37" dur="1" fill="hold">
                                          <p:stCondLst>
                                            <p:cond delay="0"/>
                                          </p:stCondLst>
                                        </p:cTn>
                                        <p:tgtEl>
                                          <p:spTgt spid="567"/>
                                        </p:tgtEl>
                                        <p:attrNameLst>
                                          <p:attrName>style.visibility</p:attrName>
                                        </p:attrNameLst>
                                      </p:cBhvr>
                                      <p:to>
                                        <p:strVal val="visible"/>
                                      </p:to>
                                    </p:set>
                                    <p:animEffect transition="in" filter="fade">
                                      <p:cBhvr>
                                        <p:cTn id="38" dur="500"/>
                                        <p:tgtEl>
                                          <p:spTgt spid="567"/>
                                        </p:tgtEl>
                                      </p:cBhvr>
                                    </p:animEffect>
                                  </p:childTnLst>
                                </p:cTn>
                              </p:par>
                              <p:par>
                                <p:cTn id="39" presetID="10" presetClass="entr" presetSubtype="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animEffect transition="in" filter="fade">
                                      <p:cBhvr>
                                        <p:cTn id="41" dur="500"/>
                                        <p:tgtEl>
                                          <p:spTgt spid="321"/>
                                        </p:tgtEl>
                                      </p:cBhvr>
                                    </p:animEffect>
                                  </p:childTnLst>
                                </p:cTn>
                              </p:par>
                              <p:par>
                                <p:cTn id="42" presetID="10" presetClass="entr" presetSubtype="0" fill="hold" nodeType="with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fade">
                                      <p:cBhvr>
                                        <p:cTn id="44" dur="500"/>
                                        <p:tgtEl>
                                          <p:spTgt spid="32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14"/>
                                        </p:tgtEl>
                                        <p:attrNameLst>
                                          <p:attrName>style.visibility</p:attrName>
                                        </p:attrNameLst>
                                      </p:cBhvr>
                                      <p:to>
                                        <p:strVal val="visible"/>
                                      </p:to>
                                    </p:set>
                                    <p:animEffect transition="in" filter="wipe(up)">
                                      <p:cBhvr>
                                        <p:cTn id="47" dur="500"/>
                                        <p:tgtEl>
                                          <p:spTgt spid="31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0"/>
                                        </p:tgtEl>
                                        <p:attrNameLst>
                                          <p:attrName>style.visibility</p:attrName>
                                        </p:attrNameLst>
                                      </p:cBhvr>
                                      <p:to>
                                        <p:strVal val="visible"/>
                                      </p:to>
                                    </p:set>
                                    <p:animEffect transition="in" filter="wipe(down)">
                                      <p:cBhvr>
                                        <p:cTn id="50" dur="500"/>
                                        <p:tgtEl>
                                          <p:spTgt spid="3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250"/>
                                        <p:tgtEl>
                                          <p:spTgt spid="312"/>
                                        </p:tgtEl>
                                      </p:cBhvr>
                                    </p:animEffect>
                                  </p:childTnLst>
                                </p:cTn>
                              </p:par>
                              <p:par>
                                <p:cTn id="59" presetID="22" presetClass="entr" presetSubtype="8" fill="hold" nodeType="withEffect">
                                  <p:stCondLst>
                                    <p:cond delay="25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par>
                                <p:cTn id="62" presetID="22" presetClass="entr" presetSubtype="8" fill="hold" nodeType="withEffect">
                                  <p:stCondLst>
                                    <p:cond delay="500"/>
                                  </p:stCondLst>
                                  <p:childTnLst>
                                    <p:set>
                                      <p:cBhvr>
                                        <p:cTn id="63" dur="1" fill="hold">
                                          <p:stCondLst>
                                            <p:cond delay="0"/>
                                          </p:stCondLst>
                                        </p:cTn>
                                        <p:tgtEl>
                                          <p:spTgt spid="456"/>
                                        </p:tgtEl>
                                        <p:attrNameLst>
                                          <p:attrName>style.visibility</p:attrName>
                                        </p:attrNameLst>
                                      </p:cBhvr>
                                      <p:to>
                                        <p:strVal val="visible"/>
                                      </p:to>
                                    </p:set>
                                    <p:animEffect transition="in" filter="wipe(left)">
                                      <p:cBhvr>
                                        <p:cTn id="64" dur="500"/>
                                        <p:tgtEl>
                                          <p:spTgt spid="456"/>
                                        </p:tgtEl>
                                      </p:cBhvr>
                                    </p:animEffect>
                                  </p:childTnLst>
                                </p:cTn>
                              </p:par>
                              <p:par>
                                <p:cTn id="65" presetID="22" presetClass="entr" presetSubtype="8" fill="hold" nodeType="withEffect">
                                  <p:stCondLst>
                                    <p:cond delay="750"/>
                                  </p:stCondLst>
                                  <p:childTnLst>
                                    <p:set>
                                      <p:cBhvr>
                                        <p:cTn id="66" dur="1" fill="hold">
                                          <p:stCondLst>
                                            <p:cond delay="0"/>
                                          </p:stCondLst>
                                        </p:cTn>
                                        <p:tgtEl>
                                          <p:spTgt spid="75"/>
                                        </p:tgtEl>
                                        <p:attrNameLst>
                                          <p:attrName>style.visibility</p:attrName>
                                        </p:attrNameLst>
                                      </p:cBhvr>
                                      <p:to>
                                        <p:strVal val="visible"/>
                                      </p:to>
                                    </p:set>
                                    <p:animEffect transition="in" filter="wipe(left)">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250"/>
                                        <p:tgtEl>
                                          <p:spTgt spid="54"/>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childTnLst>
                          </p:cTn>
                        </p:par>
                        <p:par>
                          <p:cTn id="77" fill="hold">
                            <p:stCondLst>
                              <p:cond delay="750"/>
                            </p:stCondLst>
                            <p:childTnLst>
                              <p:par>
                                <p:cTn id="78" presetID="10"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1250"/>
                            </p:stCondLst>
                            <p:childTnLst>
                              <p:par>
                                <p:cTn id="82" presetID="10" presetClass="entr" presetSubtype="0" fill="hold" nodeType="after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childTnLst>
                          </p:cTn>
                        </p:par>
                        <p:par>
                          <p:cTn id="85" fill="hold">
                            <p:stCondLst>
                              <p:cond delay="1750"/>
                            </p:stCondLst>
                            <p:childTnLst>
                              <p:par>
                                <p:cTn id="86" presetID="22" presetClass="entr" presetSubtype="8" fill="hold" grpId="0" nodeType="afterEffect">
                                  <p:stCondLst>
                                    <p:cond delay="0"/>
                                  </p:stCondLst>
                                  <p:childTnLst>
                                    <p:set>
                                      <p:cBhvr>
                                        <p:cTn id="87" dur="1" fill="hold">
                                          <p:stCondLst>
                                            <p:cond delay="0"/>
                                          </p:stCondLst>
                                        </p:cTn>
                                        <p:tgtEl>
                                          <p:spTgt spid="467"/>
                                        </p:tgtEl>
                                        <p:attrNameLst>
                                          <p:attrName>style.visibility</p:attrName>
                                        </p:attrNameLst>
                                      </p:cBhvr>
                                      <p:to>
                                        <p:strVal val="visible"/>
                                      </p:to>
                                    </p:set>
                                    <p:animEffect transition="in" filter="wipe(left)">
                                      <p:cBhvr>
                                        <p:cTn id="88" dur="120"/>
                                        <p:tgtEl>
                                          <p:spTgt spid="467"/>
                                        </p:tgtEl>
                                      </p:cBhvr>
                                    </p:animEffect>
                                  </p:childTnLst>
                                </p:cTn>
                              </p:par>
                            </p:childTnLst>
                          </p:cTn>
                        </p:par>
                        <p:par>
                          <p:cTn id="89" fill="hold">
                            <p:stCondLst>
                              <p:cond delay="1870"/>
                            </p:stCondLst>
                            <p:childTnLst>
                              <p:par>
                                <p:cTn id="90" presetID="10" presetClass="entr" presetSubtype="0" fill="hold" grpId="0" nodeType="afterEffect">
                                  <p:stCondLst>
                                    <p:cond delay="0"/>
                                  </p:stCondLst>
                                  <p:childTnLst>
                                    <p:set>
                                      <p:cBhvr>
                                        <p:cTn id="91" dur="1" fill="hold">
                                          <p:stCondLst>
                                            <p:cond delay="0"/>
                                          </p:stCondLst>
                                        </p:cTn>
                                        <p:tgtEl>
                                          <p:spTgt spid="384"/>
                                        </p:tgtEl>
                                        <p:attrNameLst>
                                          <p:attrName>style.visibility</p:attrName>
                                        </p:attrNameLst>
                                      </p:cBhvr>
                                      <p:to>
                                        <p:strVal val="visible"/>
                                      </p:to>
                                    </p:set>
                                    <p:animEffect transition="in" filter="fade">
                                      <p:cBhvr>
                                        <p:cTn id="92" dur="120"/>
                                        <p:tgtEl>
                                          <p:spTgt spid="384"/>
                                        </p:tgtEl>
                                      </p:cBhvr>
                                    </p:animEffect>
                                  </p:childTnLst>
                                </p:cTn>
                              </p:par>
                            </p:childTnLst>
                          </p:cTn>
                        </p:par>
                        <p:par>
                          <p:cTn id="93" fill="hold">
                            <p:stCondLst>
                              <p:cond delay="1990"/>
                            </p:stCondLst>
                            <p:childTnLst>
                              <p:par>
                                <p:cTn id="94" presetID="10" presetClass="entr" presetSubtype="0" fill="hold" grpId="0"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120"/>
                                        <p:tgtEl>
                                          <p:spTgt spid="48"/>
                                        </p:tgtEl>
                                      </p:cBhvr>
                                    </p:animEffect>
                                  </p:childTnLst>
                                </p:cTn>
                              </p:par>
                            </p:childTnLst>
                          </p:cTn>
                        </p:par>
                        <p:par>
                          <p:cTn id="97" fill="hold">
                            <p:stCondLst>
                              <p:cond delay="2110"/>
                            </p:stCondLst>
                            <p:childTnLst>
                              <p:par>
                                <p:cTn id="98" presetID="10" presetClass="entr" presetSubtype="0" fill="hold" grpId="0" nodeType="afterEffect">
                                  <p:stCondLst>
                                    <p:cond delay="0"/>
                                  </p:stCondLst>
                                  <p:childTnLst>
                                    <p:set>
                                      <p:cBhvr>
                                        <p:cTn id="99" dur="1" fill="hold">
                                          <p:stCondLst>
                                            <p:cond delay="0"/>
                                          </p:stCondLst>
                                        </p:cTn>
                                        <p:tgtEl>
                                          <p:spTgt spid="383"/>
                                        </p:tgtEl>
                                        <p:attrNameLst>
                                          <p:attrName>style.visibility</p:attrName>
                                        </p:attrNameLst>
                                      </p:cBhvr>
                                      <p:to>
                                        <p:strVal val="visible"/>
                                      </p:to>
                                    </p:set>
                                    <p:animEffect transition="in" filter="fade">
                                      <p:cBhvr>
                                        <p:cTn id="100" dur="120"/>
                                        <p:tgtEl>
                                          <p:spTgt spid="383"/>
                                        </p:tgtEl>
                                      </p:cBhvr>
                                    </p:animEffect>
                                  </p:childTnLst>
                                </p:cTn>
                              </p:par>
                            </p:childTnLst>
                          </p:cTn>
                        </p:par>
                        <p:par>
                          <p:cTn id="101" fill="hold">
                            <p:stCondLst>
                              <p:cond delay="2230"/>
                            </p:stCondLst>
                            <p:childTnLst>
                              <p:par>
                                <p:cTn id="102" presetID="10" presetClass="entr" presetSubtype="0" fill="hold" grpId="0" nodeType="afterEffect">
                                  <p:stCondLst>
                                    <p:cond delay="0"/>
                                  </p:stCondLst>
                                  <p:childTnLst>
                                    <p:set>
                                      <p:cBhvr>
                                        <p:cTn id="103" dur="1" fill="hold">
                                          <p:stCondLst>
                                            <p:cond delay="0"/>
                                          </p:stCondLst>
                                        </p:cTn>
                                        <p:tgtEl>
                                          <p:spTgt spid="462"/>
                                        </p:tgtEl>
                                        <p:attrNameLst>
                                          <p:attrName>style.visibility</p:attrName>
                                        </p:attrNameLst>
                                      </p:cBhvr>
                                      <p:to>
                                        <p:strVal val="visible"/>
                                      </p:to>
                                    </p:set>
                                    <p:animEffect transition="in" filter="fade">
                                      <p:cBhvr>
                                        <p:cTn id="104" dur="120"/>
                                        <p:tgtEl>
                                          <p:spTgt spid="462"/>
                                        </p:tgtEl>
                                      </p:cBhvr>
                                    </p:animEffect>
                                  </p:childTnLst>
                                </p:cTn>
                              </p:par>
                            </p:childTnLst>
                          </p:cTn>
                        </p:par>
                        <p:par>
                          <p:cTn id="105" fill="hold">
                            <p:stCondLst>
                              <p:cond delay="2350"/>
                            </p:stCondLst>
                            <p:childTnLst>
                              <p:par>
                                <p:cTn id="106" presetID="10" presetClass="entr" presetSubtype="0" fill="hold" grpId="0" nodeType="afterEffect">
                                  <p:stCondLst>
                                    <p:cond delay="0"/>
                                  </p:stCondLst>
                                  <p:childTnLst>
                                    <p:set>
                                      <p:cBhvr>
                                        <p:cTn id="107" dur="1" fill="hold">
                                          <p:stCondLst>
                                            <p:cond delay="0"/>
                                          </p:stCondLst>
                                        </p:cTn>
                                        <p:tgtEl>
                                          <p:spTgt spid="336"/>
                                        </p:tgtEl>
                                        <p:attrNameLst>
                                          <p:attrName>style.visibility</p:attrName>
                                        </p:attrNameLst>
                                      </p:cBhvr>
                                      <p:to>
                                        <p:strVal val="visible"/>
                                      </p:to>
                                    </p:set>
                                    <p:animEffect transition="in" filter="fade">
                                      <p:cBhvr>
                                        <p:cTn id="108" dur="120"/>
                                        <p:tgtEl>
                                          <p:spTgt spid="336"/>
                                        </p:tgtEl>
                                      </p:cBhvr>
                                    </p:animEffect>
                                  </p:childTnLst>
                                </p:cTn>
                              </p:par>
                            </p:childTnLst>
                          </p:cTn>
                        </p:par>
                        <p:par>
                          <p:cTn id="109" fill="hold">
                            <p:stCondLst>
                              <p:cond delay="2470"/>
                            </p:stCondLst>
                            <p:childTnLst>
                              <p:par>
                                <p:cTn id="110" presetID="10" presetClass="entr" presetSubtype="0"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20"/>
                                        <p:tgtEl>
                                          <p:spTgt spid="50"/>
                                        </p:tgtEl>
                                      </p:cBhvr>
                                    </p:animEffect>
                                  </p:childTnLst>
                                </p:cTn>
                              </p:par>
                            </p:childTnLst>
                          </p:cTn>
                        </p:par>
                        <p:par>
                          <p:cTn id="113" fill="hold">
                            <p:stCondLst>
                              <p:cond delay="2590"/>
                            </p:stCondLst>
                            <p:childTnLst>
                              <p:par>
                                <p:cTn id="114" presetID="10" presetClass="entr" presetSubtype="0" fill="hold" grpId="0" nodeType="afterEffect">
                                  <p:stCondLst>
                                    <p:cond delay="0"/>
                                  </p:stCondLst>
                                  <p:childTnLst>
                                    <p:set>
                                      <p:cBhvr>
                                        <p:cTn id="115" dur="1" fill="hold">
                                          <p:stCondLst>
                                            <p:cond delay="0"/>
                                          </p:stCondLst>
                                        </p:cTn>
                                        <p:tgtEl>
                                          <p:spTgt spid="335"/>
                                        </p:tgtEl>
                                        <p:attrNameLst>
                                          <p:attrName>style.visibility</p:attrName>
                                        </p:attrNameLst>
                                      </p:cBhvr>
                                      <p:to>
                                        <p:strVal val="visible"/>
                                      </p:to>
                                    </p:set>
                                    <p:animEffect transition="in" filter="fade">
                                      <p:cBhvr>
                                        <p:cTn id="116" dur="120"/>
                                        <p:tgtEl>
                                          <p:spTgt spid="335"/>
                                        </p:tgtEl>
                                      </p:cBhvr>
                                    </p:animEffect>
                                  </p:childTnLst>
                                </p:cTn>
                              </p:par>
                            </p:childTnLst>
                          </p:cTn>
                        </p:par>
                        <p:par>
                          <p:cTn id="117" fill="hold">
                            <p:stCondLst>
                              <p:cond delay="2710"/>
                            </p:stCondLst>
                            <p:childTnLst>
                              <p:par>
                                <p:cTn id="118" presetID="10" presetClass="entr" presetSubtype="0" fill="hold" grpId="0" nodeType="after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fade">
                                      <p:cBhvr>
                                        <p:cTn id="120" dur="120"/>
                                        <p:tgtEl>
                                          <p:spTgt spid="30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250"/>
                                        <p:tgtEl>
                                          <p:spTgt spid="57"/>
                                        </p:tgtEl>
                                      </p:cBhvr>
                                    </p:animEffect>
                                  </p:childTnLst>
                                </p:cTn>
                              </p:par>
                            </p:childTnLst>
                          </p:cTn>
                        </p:par>
                        <p:par>
                          <p:cTn id="126" fill="hold">
                            <p:stCondLst>
                              <p:cond delay="250"/>
                            </p:stCondLst>
                            <p:childTnLst>
                              <p:par>
                                <p:cTn id="127" presetID="22" presetClass="entr" presetSubtype="8" fill="hold" grpId="0"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wipe(left)">
                                      <p:cBhvr>
                                        <p:cTn id="129" dur="500"/>
                                        <p:tgtEl>
                                          <p:spTgt spid="78"/>
                                        </p:tgtEl>
                                      </p:cBhvr>
                                    </p:animEffect>
                                  </p:childTnLst>
                                </p:cTn>
                              </p:par>
                            </p:childTnLst>
                          </p:cTn>
                        </p:par>
                        <p:par>
                          <p:cTn id="130" fill="hold">
                            <p:stCondLst>
                              <p:cond delay="750"/>
                            </p:stCondLst>
                            <p:childTnLst>
                              <p:par>
                                <p:cTn id="131" presetID="22" presetClass="entr" presetSubtype="8" fill="hold" nodeType="after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wipe(left)">
                                      <p:cBhvr>
                                        <p:cTn id="133" dur="500"/>
                                        <p:tgtEl>
                                          <p:spTgt spid="65"/>
                                        </p:tgtEl>
                                      </p:cBhvr>
                                    </p:animEffect>
                                  </p:childTnLst>
                                </p:cTn>
                              </p:par>
                              <p:par>
                                <p:cTn id="134" presetID="22" presetClass="entr" presetSubtype="4"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down)">
                                      <p:cBhvr>
                                        <p:cTn id="136" dur="500"/>
                                        <p:tgtEl>
                                          <p:spTgt spid="64"/>
                                        </p:tgtEl>
                                      </p:cBhvr>
                                    </p:animEffect>
                                  </p:childTnLst>
                                </p:cTn>
                              </p:par>
                            </p:childTnLst>
                          </p:cTn>
                        </p:par>
                        <p:par>
                          <p:cTn id="137" fill="hold">
                            <p:stCondLst>
                              <p:cond delay="1750"/>
                            </p:stCondLst>
                            <p:childTnLst>
                              <p:par>
                                <p:cTn id="138" presetID="10" presetClass="entr" presetSubtype="0" fill="hold" nodeType="afterEffect">
                                  <p:stCondLst>
                                    <p:cond delay="0"/>
                                  </p:stCondLst>
                                  <p:childTnLst>
                                    <p:set>
                                      <p:cBhvr>
                                        <p:cTn id="139" dur="1" fill="hold">
                                          <p:stCondLst>
                                            <p:cond delay="0"/>
                                          </p:stCondLst>
                                        </p:cTn>
                                        <p:tgtEl>
                                          <p:spTgt spid="283"/>
                                        </p:tgtEl>
                                        <p:attrNameLst>
                                          <p:attrName>style.visibility</p:attrName>
                                        </p:attrNameLst>
                                      </p:cBhvr>
                                      <p:to>
                                        <p:strVal val="visible"/>
                                      </p:to>
                                    </p:set>
                                    <p:animEffect transition="in" filter="fade">
                                      <p:cBhvr>
                                        <p:cTn id="140" dur="250"/>
                                        <p:tgtEl>
                                          <p:spTgt spid="283"/>
                                        </p:tgtEl>
                                      </p:cBhvr>
                                    </p:animEffect>
                                  </p:childTnLst>
                                </p:cTn>
                              </p:par>
                            </p:childTnLst>
                          </p:cTn>
                        </p:par>
                        <p:par>
                          <p:cTn id="141" fill="hold">
                            <p:stCondLst>
                              <p:cond delay="2000"/>
                            </p:stCondLst>
                            <p:childTnLst>
                              <p:par>
                                <p:cTn id="142" presetID="10"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250"/>
                                        <p:tgtEl>
                                          <p:spTgt spid="4"/>
                                        </p:tgtEl>
                                      </p:cBhvr>
                                    </p:animEffect>
                                  </p:childTnLst>
                                </p:cTn>
                              </p:par>
                            </p:childTnLst>
                          </p:cTn>
                        </p:par>
                        <p:par>
                          <p:cTn id="145" fill="hold">
                            <p:stCondLst>
                              <p:cond delay="2250"/>
                            </p:stCondLst>
                            <p:childTnLst>
                              <p:par>
                                <p:cTn id="146" presetID="10" presetClass="entr" presetSubtype="0" fill="hold"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250"/>
                                        <p:tgtEl>
                                          <p:spTgt spid="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50"/>
                                        <p:tgtEl>
                                          <p:spTgt spid="6"/>
                                        </p:tgtEl>
                                      </p:cBhvr>
                                    </p:animEffect>
                                  </p:childTnLst>
                                </p:cTn>
                              </p:par>
                            </p:childTnLst>
                          </p:cTn>
                        </p:par>
                        <p:par>
                          <p:cTn id="152" fill="hold">
                            <p:stCondLst>
                              <p:cond delay="2500"/>
                            </p:stCondLst>
                            <p:childTnLst>
                              <p:par>
                                <p:cTn id="153" presetID="10" presetClass="entr" presetSubtype="0" fill="hold" nodeType="afterEffect">
                                  <p:stCondLst>
                                    <p:cond delay="0"/>
                                  </p:stCondLst>
                                  <p:childTnLst>
                                    <p:set>
                                      <p:cBhvr>
                                        <p:cTn id="154" dur="1" fill="hold">
                                          <p:stCondLst>
                                            <p:cond delay="0"/>
                                          </p:stCondLst>
                                        </p:cTn>
                                        <p:tgtEl>
                                          <p:spTgt spid="11"/>
                                        </p:tgtEl>
                                        <p:attrNameLst>
                                          <p:attrName>style.visibility</p:attrName>
                                        </p:attrNameLst>
                                      </p:cBhvr>
                                      <p:to>
                                        <p:strVal val="visible"/>
                                      </p:to>
                                    </p:set>
                                    <p:animEffect transition="in" filter="fade">
                                      <p:cBhvr>
                                        <p:cTn id="155" dur="250"/>
                                        <p:tgtEl>
                                          <p:spTgt spid="11"/>
                                        </p:tgtEl>
                                      </p:cBhvr>
                                    </p:animEffect>
                                  </p:childTnLst>
                                </p:cTn>
                              </p:par>
                            </p:childTnLst>
                          </p:cTn>
                        </p:par>
                        <p:par>
                          <p:cTn id="156" fill="hold">
                            <p:stCondLst>
                              <p:cond delay="2750"/>
                            </p:stCondLst>
                            <p:childTnLst>
                              <p:par>
                                <p:cTn id="157" presetID="10" presetClass="entr" presetSubtype="0" fill="hold" nodeType="after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fade">
                                      <p:cBhvr>
                                        <p:cTn id="159" dur="250"/>
                                        <p:tgtEl>
                                          <p:spTgt spid="16"/>
                                        </p:tgtEl>
                                      </p:cBhvr>
                                    </p:animEffect>
                                  </p:childTnLst>
                                </p:cTn>
                              </p:par>
                            </p:childTnLst>
                          </p:cTn>
                        </p:par>
                        <p:par>
                          <p:cTn id="160" fill="hold">
                            <p:stCondLst>
                              <p:cond delay="3000"/>
                            </p:stCondLst>
                            <p:childTnLst>
                              <p:par>
                                <p:cTn id="161" presetID="10" presetClass="entr" presetSubtype="0" fill="hold" nodeType="after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250"/>
                                        <p:tgtEl>
                                          <p:spTgt spid="58"/>
                                        </p:tgtEl>
                                      </p:cBhvr>
                                    </p:animEffect>
                                  </p:childTnLst>
                                </p:cTn>
                              </p:par>
                            </p:childTnLst>
                          </p:cTn>
                        </p:par>
                        <p:par>
                          <p:cTn id="164" fill="hold">
                            <p:stCondLst>
                              <p:cond delay="3250"/>
                            </p:stCondLst>
                            <p:childTnLst>
                              <p:par>
                                <p:cTn id="165" presetID="10" presetClass="entr" presetSubtype="0" fill="hold" nodeType="after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250"/>
                                        <p:tgtEl>
                                          <p:spTgt spid="21"/>
                                        </p:tgtEl>
                                      </p:cBhvr>
                                    </p:animEffect>
                                  </p:childTnLst>
                                </p:cTn>
                              </p:par>
                            </p:childTnLst>
                          </p:cTn>
                        </p:par>
                        <p:par>
                          <p:cTn id="168" fill="hold">
                            <p:stCondLst>
                              <p:cond delay="3500"/>
                            </p:stCondLst>
                            <p:childTnLst>
                              <p:par>
                                <p:cTn id="169" presetID="10" presetClass="entr" presetSubtype="0" fill="hold" nodeType="after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250"/>
                                        <p:tgtEl>
                                          <p:spTgt spid="63"/>
                                        </p:tgtEl>
                                      </p:cBhvr>
                                    </p:animEffect>
                                  </p:childTnLst>
                                </p:cTn>
                              </p:par>
                            </p:childTnLst>
                          </p:cTn>
                        </p:par>
                        <p:par>
                          <p:cTn id="172" fill="hold">
                            <p:stCondLst>
                              <p:cond delay="3750"/>
                            </p:stCondLst>
                            <p:childTnLst>
                              <p:par>
                                <p:cTn id="173" presetID="10" presetClass="entr" presetSubtype="0" fill="hold" nodeType="afterEffect">
                                  <p:stCondLst>
                                    <p:cond delay="0"/>
                                  </p:stCondLst>
                                  <p:childTnLst>
                                    <p:set>
                                      <p:cBhvr>
                                        <p:cTn id="174" dur="1" fill="hold">
                                          <p:stCondLst>
                                            <p:cond delay="0"/>
                                          </p:stCondLst>
                                        </p:cTn>
                                        <p:tgtEl>
                                          <p:spTgt spid="460"/>
                                        </p:tgtEl>
                                        <p:attrNameLst>
                                          <p:attrName>style.visibility</p:attrName>
                                        </p:attrNameLst>
                                      </p:cBhvr>
                                      <p:to>
                                        <p:strVal val="visible"/>
                                      </p:to>
                                    </p:set>
                                    <p:animEffect transition="in" filter="fade">
                                      <p:cBhvr>
                                        <p:cTn id="175" dur="250"/>
                                        <p:tgtEl>
                                          <p:spTgt spid="460"/>
                                        </p:tgtEl>
                                      </p:cBhvr>
                                    </p:animEffect>
                                  </p:childTnLst>
                                </p:cTn>
                              </p:par>
                            </p:childTnLst>
                          </p:cTn>
                        </p:par>
                        <p:par>
                          <p:cTn id="176" fill="hold">
                            <p:stCondLst>
                              <p:cond delay="4000"/>
                            </p:stCondLst>
                            <p:childTnLst>
                              <p:par>
                                <p:cTn id="177" presetID="22" presetClass="entr" presetSubtype="8" fill="hold" nodeType="afterEffect">
                                  <p:stCondLst>
                                    <p:cond delay="0"/>
                                  </p:stCondLst>
                                  <p:childTnLst>
                                    <p:set>
                                      <p:cBhvr>
                                        <p:cTn id="178" dur="1" fill="hold">
                                          <p:stCondLst>
                                            <p:cond delay="0"/>
                                          </p:stCondLst>
                                        </p:cTn>
                                        <p:tgtEl>
                                          <p:spTgt spid="84"/>
                                        </p:tgtEl>
                                        <p:attrNameLst>
                                          <p:attrName>style.visibility</p:attrName>
                                        </p:attrNameLst>
                                      </p:cBhvr>
                                      <p:to>
                                        <p:strVal val="visible"/>
                                      </p:to>
                                    </p:set>
                                    <p:animEffect transition="in" filter="wipe(left)">
                                      <p:cBhvr>
                                        <p:cTn id="179" dur="500"/>
                                        <p:tgtEl>
                                          <p:spTgt spid="84"/>
                                        </p:tgtEl>
                                      </p:cBhvr>
                                    </p:animEffect>
                                  </p:childTnLst>
                                </p:cTn>
                              </p:par>
                            </p:childTnLst>
                          </p:cTn>
                        </p:par>
                        <p:par>
                          <p:cTn id="180" fill="hold">
                            <p:stCondLst>
                              <p:cond delay="4500"/>
                            </p:stCondLst>
                            <p:childTnLst>
                              <p:par>
                                <p:cTn id="181" presetID="10" presetClass="entr" presetSubtype="0" fill="hold" grpId="0" nodeType="afterEffect">
                                  <p:stCondLst>
                                    <p:cond delay="0"/>
                                  </p:stCondLst>
                                  <p:childTnLst>
                                    <p:set>
                                      <p:cBhvr>
                                        <p:cTn id="182" dur="1" fill="hold">
                                          <p:stCondLst>
                                            <p:cond delay="0"/>
                                          </p:stCondLst>
                                        </p:cTn>
                                        <p:tgtEl>
                                          <p:spTgt spid="15"/>
                                        </p:tgtEl>
                                        <p:attrNameLst>
                                          <p:attrName>style.visibility</p:attrName>
                                        </p:attrNameLst>
                                      </p:cBhvr>
                                      <p:to>
                                        <p:strVal val="visible"/>
                                      </p:to>
                                    </p:set>
                                    <p:animEffect transition="in" filter="fade">
                                      <p:cBhvr>
                                        <p:cTn id="183" dur="250"/>
                                        <p:tgtEl>
                                          <p:spTgt spid="1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fade">
                                      <p:cBhvr>
                                        <p:cTn id="186" dur="250"/>
                                        <p:tgtEl>
                                          <p:spTgt spid="8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250"/>
                                        <p:tgtEl>
                                          <p:spTgt spid="80"/>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250"/>
                                        <p:tgtEl>
                                          <p:spTgt spid="51"/>
                                        </p:tgtEl>
                                      </p:cBhvr>
                                    </p:animEffect>
                                  </p:childTnLst>
                                </p:cTn>
                              </p:par>
                            </p:childTnLst>
                          </p:cTn>
                        </p:par>
                        <p:par>
                          <p:cTn id="193" fill="hold">
                            <p:stCondLst>
                              <p:cond delay="4750"/>
                            </p:stCondLst>
                            <p:childTnLst>
                              <p:par>
                                <p:cTn id="194" presetID="26" presetClass="emph" presetSubtype="0" fill="hold" nodeType="afterEffect">
                                  <p:stCondLst>
                                    <p:cond delay="250"/>
                                  </p:stCondLst>
                                  <p:childTnLst>
                                    <p:animEffect transition="out" filter="fade">
                                      <p:cBhvr>
                                        <p:cTn id="195" dur="500" tmFilter="0, 0; .2, .5; .8, .5; 1, 0"/>
                                        <p:tgtEl>
                                          <p:spTgt spid="65"/>
                                        </p:tgtEl>
                                      </p:cBhvr>
                                    </p:animEffect>
                                    <p:animScale>
                                      <p:cBhvr>
                                        <p:cTn id="196"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0" grpId="0" animBg="1"/>
      <p:bldP spid="50" grpId="0" animBg="1"/>
      <p:bldP spid="383" grpId="0" animBg="1"/>
      <p:bldP spid="48" grpId="0" animBg="1"/>
      <p:bldP spid="336" grpId="0" animBg="1"/>
      <p:bldP spid="335" grpId="0" animBg="1"/>
      <p:bldP spid="384" grpId="0" animBg="1"/>
      <p:bldP spid="462" grpId="0" animBg="1"/>
      <p:bldP spid="15" grpId="0" animBg="1"/>
      <p:bldP spid="307" grpId="0" animBg="1"/>
      <p:bldP spid="51" grpId="0" animBg="1"/>
      <p:bldP spid="62" grpId="0" animBg="1"/>
      <p:bldP spid="314" grpId="0"/>
      <p:bldP spid="320" grpId="0"/>
      <p:bldP spid="78" grpId="0" animBg="1"/>
      <p:bldP spid="467" grpId="0" animBg="1"/>
      <p:bldP spid="311" grpId="0" animBg="1"/>
      <p:bldP spid="312" grpId="0" animBg="1"/>
      <p:bldP spid="80" grpId="0"/>
      <p:bldP spid="6" grpId="0" animBg="1"/>
      <p:bldP spid="8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466BD88-D45B-4349-A2FA-2147DC35F5B2}"/>
              </a:ext>
              <a:ext uri="{C183D7F6-B498-43B3-948B-1728B52AA6E4}">
                <adec:decorative xmlns:adec="http://schemas.microsoft.com/office/drawing/2017/decorative" val="1"/>
              </a:ext>
            </a:extLst>
          </p:cNvPr>
          <p:cNvSpPr/>
          <p:nvPr/>
        </p:nvSpPr>
        <p:spPr bwMode="auto">
          <a:xfrm>
            <a:off x="3973220" y="1281135"/>
            <a:ext cx="4375174" cy="4375175"/>
          </a:xfrm>
          <a:prstGeom prst="ellipse">
            <a:avLst/>
          </a:prstGeom>
          <a:solidFill>
            <a:schemeClr val="accent1">
              <a:alpha val="10000"/>
            </a:schemeClr>
          </a:solidFill>
          <a:ln w="38100">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gradFill>
                <a:gsLst>
                  <a:gs pos="82000">
                    <a:srgbClr val="0078D4"/>
                  </a:gs>
                  <a:gs pos="0">
                    <a:srgbClr val="0078D4"/>
                  </a:gs>
                </a:gsLst>
                <a:lin ang="2700000" scaled="1"/>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07740D2-C414-4005-9430-AB0379CA9680}"/>
              </a:ext>
            </a:extLst>
          </p:cNvPr>
          <p:cNvSpPr>
            <a:spLocks noGrp="1"/>
          </p:cNvSpPr>
          <p:nvPr>
            <p:ph type="title"/>
          </p:nvPr>
        </p:nvSpPr>
        <p:spPr>
          <a:xfrm>
            <a:off x="550163" y="384276"/>
            <a:ext cx="11018520" cy="492443"/>
          </a:xfrm>
        </p:spPr>
        <p:txBody>
          <a:bodyPr>
            <a:normAutofit/>
          </a:bodyPr>
          <a:lstStyle/>
          <a:p>
            <a:r>
              <a:rPr lang="en-US" sz="3200"/>
              <a:t>Comparing Zero Trust and Secure Access Service Edge (SASE)</a:t>
            </a:r>
          </a:p>
        </p:txBody>
      </p:sp>
      <p:sp>
        <p:nvSpPr>
          <p:cNvPr id="28" name="TextBox 27">
            <a:extLst>
              <a:ext uri="{FF2B5EF4-FFF2-40B4-BE49-F238E27FC236}">
                <a16:creationId xmlns:a16="http://schemas.microsoft.com/office/drawing/2014/main" id="{325C06E7-9CF8-466B-A5FA-8BF3CBC4FF40}"/>
              </a:ext>
            </a:extLst>
          </p:cNvPr>
          <p:cNvSpPr txBox="1"/>
          <p:nvPr/>
        </p:nvSpPr>
        <p:spPr>
          <a:xfrm>
            <a:off x="8472114" y="3237889"/>
            <a:ext cx="2901461" cy="461665"/>
          </a:xfrm>
          <a:prstGeom prst="rect">
            <a:avLst/>
          </a:prstGeom>
          <a:noFill/>
        </p:spPr>
        <p:txBody>
          <a:bodyPr wrap="square">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82000">
                      <a:srgbClr val="0078D4"/>
                    </a:gs>
                    <a:gs pos="0">
                      <a:srgbClr val="0078D4"/>
                    </a:gs>
                  </a:gsLst>
                  <a:lin ang="2700000" scaled="1"/>
                </a:gradFill>
                <a:effectLst/>
                <a:uLnTx/>
                <a:uFillTx/>
                <a:latin typeface="Segoe UI"/>
                <a:ea typeface="+mn-ea"/>
                <a:cs typeface="Segoe UI" pitchFamily="34" charset="0"/>
              </a:rPr>
              <a:t>Zero Trust</a:t>
            </a:r>
          </a:p>
        </p:txBody>
      </p:sp>
      <p:sp>
        <p:nvSpPr>
          <p:cNvPr id="26" name="TextBox 25">
            <a:extLst>
              <a:ext uri="{FF2B5EF4-FFF2-40B4-BE49-F238E27FC236}">
                <a16:creationId xmlns:a16="http://schemas.microsoft.com/office/drawing/2014/main" id="{51E83FC1-817C-4598-A01F-5EB9A0CCBBF7}"/>
              </a:ext>
            </a:extLst>
          </p:cNvPr>
          <p:cNvSpPr txBox="1"/>
          <p:nvPr/>
        </p:nvSpPr>
        <p:spPr>
          <a:xfrm>
            <a:off x="4265953" y="3112106"/>
            <a:ext cx="3025784" cy="143116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Business Enablement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Assume Breach</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Explicit Verification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Calibri" panose="020F0502020204030204" pitchFamily="34" charset="0"/>
                <a:cs typeface="Times New Roman" panose="02020603050405020304" pitchFamily="18" charset="0"/>
              </a:rPr>
              <a:t>Least Privilege Access</a:t>
            </a:r>
          </a:p>
        </p:txBody>
      </p:sp>
      <p:sp>
        <p:nvSpPr>
          <p:cNvPr id="27" name="TextBox 26">
            <a:extLst>
              <a:ext uri="{FF2B5EF4-FFF2-40B4-BE49-F238E27FC236}">
                <a16:creationId xmlns:a16="http://schemas.microsoft.com/office/drawing/2014/main" id="{766DC594-9811-401B-9684-44C25C786FD0}"/>
              </a:ext>
            </a:extLst>
          </p:cNvPr>
          <p:cNvSpPr txBox="1"/>
          <p:nvPr/>
        </p:nvSpPr>
        <p:spPr>
          <a:xfrm>
            <a:off x="1651950" y="3787165"/>
            <a:ext cx="3474809" cy="461665"/>
          </a:xfrm>
          <a:prstGeom prst="rect">
            <a:avLst/>
          </a:prstGeom>
          <a:noFill/>
        </p:spPr>
        <p:txBody>
          <a:bodyPr wrap="square" lIns="91440" tIns="45720" rIns="91440" bIns="45720" anchor="t">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82000">
                      <a:srgbClr val="243A5E"/>
                    </a:gs>
                    <a:gs pos="0">
                      <a:srgbClr val="243A5E"/>
                    </a:gs>
                  </a:gsLst>
                  <a:lin ang="2700000" scaled="1"/>
                </a:gradFill>
                <a:effectLst/>
                <a:uLnTx/>
                <a:uFillTx/>
                <a:latin typeface="Segoe UI"/>
                <a:ea typeface="+mn-ea"/>
                <a:cs typeface="Segoe UI" pitchFamily="34" charset="0"/>
              </a:rPr>
              <a:t>SASE</a:t>
            </a:r>
            <a:endParaRPr kumimoji="0" lang="en-US" sz="2000" b="1" i="0" u="none" strike="noStrike" kern="1200" cap="none" spc="0" normalizeH="0" baseline="0" noProof="0">
              <a:ln>
                <a:noFill/>
              </a:ln>
              <a:gradFill>
                <a:gsLst>
                  <a:gs pos="82000">
                    <a:srgbClr val="243A5E"/>
                  </a:gs>
                  <a:gs pos="0">
                    <a:srgbClr val="243A5E"/>
                  </a:gs>
                </a:gsLst>
                <a:lin ang="2700000" scaled="1"/>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116AE956-CECB-45A2-A5CD-C7DD79530600}"/>
              </a:ext>
            </a:extLst>
          </p:cNvPr>
          <p:cNvSpPr txBox="1"/>
          <p:nvPr/>
        </p:nvSpPr>
        <p:spPr>
          <a:xfrm>
            <a:off x="3663424" y="5979008"/>
            <a:ext cx="54980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Zero Trust</a:t>
            </a:r>
            <a:r>
              <a:rPr kumimoji="0" lang="en-US" sz="2000" b="0" i="0" u="none" strike="noStrike" kern="1200" cap="none" spc="0" normalizeH="0" baseline="0" noProof="0">
                <a:ln>
                  <a:noFill/>
                </a:ln>
                <a:solidFill>
                  <a:srgbClr val="000000"/>
                </a:solidFill>
                <a:effectLst/>
                <a:uLnTx/>
                <a:uFillTx/>
                <a:latin typeface="Segoe UI"/>
                <a:ea typeface="+mn-ea"/>
                <a:cs typeface="+mn-cs"/>
              </a:rPr>
              <a:t> and </a:t>
            </a:r>
            <a:r>
              <a:rPr kumimoji="0" lang="en-US" sz="2000" b="1" i="0" u="none" strike="noStrike" kern="1200" cap="none" spc="0" normalizeH="0" baseline="0" noProof="0">
                <a:ln>
                  <a:noFill/>
                </a:ln>
                <a:solidFill>
                  <a:srgbClr val="000000"/>
                </a:solidFill>
                <a:effectLst/>
                <a:uLnTx/>
                <a:uFillTx/>
                <a:latin typeface="Segoe UI"/>
                <a:ea typeface="+mn-ea"/>
                <a:cs typeface="+mn-cs"/>
              </a:rPr>
              <a:t>Secure Access Service Edge</a:t>
            </a:r>
            <a:r>
              <a:rPr kumimoji="0" lang="en-US" sz="2000" b="0" i="0" u="none" strike="noStrike" kern="1200" cap="none" spc="0" normalizeH="0" baseline="0" noProof="0">
                <a:ln>
                  <a:noFill/>
                </a:ln>
                <a:solidFill>
                  <a:srgbClr val="000000"/>
                </a:solidFill>
                <a:effectLst/>
                <a:uLnTx/>
                <a:uFillTx/>
                <a:latin typeface="Segoe UI"/>
                <a:ea typeface="+mn-ea"/>
                <a:cs typeface="+mn-cs"/>
              </a:rPr>
              <a:t> have more in common than they are different</a:t>
            </a:r>
          </a:p>
        </p:txBody>
      </p:sp>
      <p:sp>
        <p:nvSpPr>
          <p:cNvPr id="5" name="Rectangle: Rounded Corners 4">
            <a:extLst>
              <a:ext uri="{FF2B5EF4-FFF2-40B4-BE49-F238E27FC236}">
                <a16:creationId xmlns:a16="http://schemas.microsoft.com/office/drawing/2014/main" id="{EC5AC821-BF42-4D88-AF7F-8FB466282B6D}"/>
              </a:ext>
            </a:extLst>
          </p:cNvPr>
          <p:cNvSpPr/>
          <p:nvPr/>
        </p:nvSpPr>
        <p:spPr>
          <a:xfrm>
            <a:off x="2639597" y="2495113"/>
            <a:ext cx="4791028" cy="2885470"/>
          </a:xfrm>
          <a:prstGeom prst="roundRect">
            <a:avLst/>
          </a:prstGeom>
          <a:solidFill>
            <a:schemeClr val="tx2">
              <a:alpha val="10000"/>
            </a:schemeClr>
          </a:solidFill>
          <a:ln w="38100">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0" bIns="146304" numCol="1" spcCol="0" rtlCol="0" fromWordArt="0" anchor="ctr" anchorCtr="0" forceAA="0" compatLnSpc="1">
            <a:prstTxWarp prst="textNoShape">
              <a:avLst/>
            </a:prstTxWarp>
            <a:noAutofit/>
          </a:bodyPr>
          <a:lstStyle/>
          <a:p>
            <a:pPr algn="r" defTabSz="932472" fontAlgn="base">
              <a:spcBef>
                <a:spcPct val="0"/>
              </a:spcBef>
              <a:spcAft>
                <a:spcPct val="0"/>
              </a:spcAft>
            </a:pPr>
            <a:endParaRPr lang="en-US" sz="2000" b="1">
              <a:gradFill>
                <a:gsLst>
                  <a:gs pos="82000">
                    <a:srgbClr val="0078D4"/>
                  </a:gs>
                  <a:gs pos="0">
                    <a:srgbClr val="0078D4"/>
                  </a:gs>
                </a:gsLst>
                <a:lin ang="2700000" scaled="1"/>
              </a:gradFill>
              <a:latin typeface="Segoe UI"/>
              <a:cs typeface="Segoe UI" pitchFamily="34" charset="0"/>
            </a:endParaRPr>
          </a:p>
        </p:txBody>
      </p:sp>
      <p:sp>
        <p:nvSpPr>
          <p:cNvPr id="6" name="TextBox 5">
            <a:extLst>
              <a:ext uri="{FF2B5EF4-FFF2-40B4-BE49-F238E27FC236}">
                <a16:creationId xmlns:a16="http://schemas.microsoft.com/office/drawing/2014/main" id="{FE3276B7-99AC-47FC-BA3F-11A308C5C56A}"/>
              </a:ext>
            </a:extLst>
          </p:cNvPr>
          <p:cNvSpPr txBox="1"/>
          <p:nvPr/>
        </p:nvSpPr>
        <p:spPr>
          <a:xfrm>
            <a:off x="6781800" y="7315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7" name="TextBox 6">
            <a:extLst>
              <a:ext uri="{FF2B5EF4-FFF2-40B4-BE49-F238E27FC236}">
                <a16:creationId xmlns:a16="http://schemas.microsoft.com/office/drawing/2014/main" id="{306CC8D1-991F-4137-A134-1363C2CCB7F7}"/>
              </a:ext>
            </a:extLst>
          </p:cNvPr>
          <p:cNvSpPr txBox="1"/>
          <p:nvPr/>
        </p:nvSpPr>
        <p:spPr>
          <a:xfrm>
            <a:off x="9528175" y="72167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1924462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600"/>
                                        <p:tgtEl>
                                          <p:spTgt spid="27"/>
                                        </p:tgtEl>
                                      </p:cBhvr>
                                    </p:animEffect>
                                  </p:childTnLst>
                                </p:cTn>
                              </p:par>
                            </p:childTnLst>
                          </p:cTn>
                        </p:par>
                        <p:par>
                          <p:cTn id="14" fill="hold">
                            <p:stCondLst>
                              <p:cond delay="1000"/>
                            </p:stCondLst>
                            <p:childTnLst>
                              <p:par>
                                <p:cTn id="15" presetID="22" presetClass="entr" presetSubtype="1" fill="hold" grpId="0" nodeType="afterEffect">
                                  <p:stCondLst>
                                    <p:cond delay="50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P spid="26" grpId="0"/>
      <p:bldP spid="27"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751" name="Group 3750" hidden="1">
            <a:extLst>
              <a:ext uri="{FF2B5EF4-FFF2-40B4-BE49-F238E27FC236}">
                <a16:creationId xmlns:a16="http://schemas.microsoft.com/office/drawing/2014/main" id="{96A39703-F5E8-4C7F-BE07-0076E5E1EB13}"/>
              </a:ext>
            </a:extLst>
          </p:cNvPr>
          <p:cNvGrpSpPr/>
          <p:nvPr/>
        </p:nvGrpSpPr>
        <p:grpSpPr>
          <a:xfrm>
            <a:off x="1138195" y="1080802"/>
            <a:ext cx="10555561" cy="4221797"/>
            <a:chOff x="1138195" y="918757"/>
            <a:chExt cx="10555561" cy="4221797"/>
          </a:xfrm>
          <a:solidFill>
            <a:schemeClr val="accent2"/>
          </a:solidFill>
        </p:grpSpPr>
        <p:sp>
          <p:nvSpPr>
            <p:cNvPr id="3646" name="Freeform: Shape 3645">
              <a:extLst>
                <a:ext uri="{FF2B5EF4-FFF2-40B4-BE49-F238E27FC236}">
                  <a16:creationId xmlns:a16="http://schemas.microsoft.com/office/drawing/2014/main" id="{0D138562-54A8-4522-B313-F2DA3F5228C2}"/>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7" name="Freeform: Shape 3646">
              <a:extLst>
                <a:ext uri="{FF2B5EF4-FFF2-40B4-BE49-F238E27FC236}">
                  <a16:creationId xmlns:a16="http://schemas.microsoft.com/office/drawing/2014/main" id="{5E4CEB21-C207-4183-BF0E-F8F310C0BE64}"/>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8" name="Freeform: Shape 3647">
              <a:extLst>
                <a:ext uri="{FF2B5EF4-FFF2-40B4-BE49-F238E27FC236}">
                  <a16:creationId xmlns:a16="http://schemas.microsoft.com/office/drawing/2014/main" id="{1DF85DC6-CC87-4B58-B47B-00182A1B5847}"/>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9" name="Freeform: Shape 3648">
              <a:extLst>
                <a:ext uri="{FF2B5EF4-FFF2-40B4-BE49-F238E27FC236}">
                  <a16:creationId xmlns:a16="http://schemas.microsoft.com/office/drawing/2014/main" id="{5B2ABCFB-EF24-4A7E-B2F0-7669146CE270}"/>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0" name="Freeform: Shape 3649">
              <a:extLst>
                <a:ext uri="{FF2B5EF4-FFF2-40B4-BE49-F238E27FC236}">
                  <a16:creationId xmlns:a16="http://schemas.microsoft.com/office/drawing/2014/main" id="{C2D6D761-00BC-44D3-9F44-00E46691E058}"/>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1" name="Freeform: Shape 3650">
              <a:extLst>
                <a:ext uri="{FF2B5EF4-FFF2-40B4-BE49-F238E27FC236}">
                  <a16:creationId xmlns:a16="http://schemas.microsoft.com/office/drawing/2014/main" id="{CEAE0A90-6051-4EB6-9F56-FB2AA8B40F46}"/>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2" name="Freeform: Shape 3651">
              <a:extLst>
                <a:ext uri="{FF2B5EF4-FFF2-40B4-BE49-F238E27FC236}">
                  <a16:creationId xmlns:a16="http://schemas.microsoft.com/office/drawing/2014/main" id="{B33098AB-D3DA-4B59-9253-45839CF572F0}"/>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3" name="Freeform: Shape 3652">
              <a:extLst>
                <a:ext uri="{FF2B5EF4-FFF2-40B4-BE49-F238E27FC236}">
                  <a16:creationId xmlns:a16="http://schemas.microsoft.com/office/drawing/2014/main" id="{C6059F53-3750-489C-BF92-59406B2FEED9}"/>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4" name="Freeform: Shape 3653">
              <a:extLst>
                <a:ext uri="{FF2B5EF4-FFF2-40B4-BE49-F238E27FC236}">
                  <a16:creationId xmlns:a16="http://schemas.microsoft.com/office/drawing/2014/main" id="{D5F8158B-2161-456A-9675-98CA29C9777B}"/>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5" name="Freeform: Shape 3654">
              <a:extLst>
                <a:ext uri="{FF2B5EF4-FFF2-40B4-BE49-F238E27FC236}">
                  <a16:creationId xmlns:a16="http://schemas.microsoft.com/office/drawing/2014/main" id="{5E98ADA7-FDE5-4F90-99CC-C6DBC9753E89}"/>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6" name="Freeform: Shape 3655">
              <a:extLst>
                <a:ext uri="{FF2B5EF4-FFF2-40B4-BE49-F238E27FC236}">
                  <a16:creationId xmlns:a16="http://schemas.microsoft.com/office/drawing/2014/main" id="{72F391F6-1248-4673-989A-7C52DCFE0A9D}"/>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7" name="Freeform: Shape 3656">
              <a:extLst>
                <a:ext uri="{FF2B5EF4-FFF2-40B4-BE49-F238E27FC236}">
                  <a16:creationId xmlns:a16="http://schemas.microsoft.com/office/drawing/2014/main" id="{66375E21-5A28-42A6-B979-0BE5B07B1140}"/>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8" name="Freeform: Shape 3657">
              <a:extLst>
                <a:ext uri="{FF2B5EF4-FFF2-40B4-BE49-F238E27FC236}">
                  <a16:creationId xmlns:a16="http://schemas.microsoft.com/office/drawing/2014/main" id="{B2208581-1F2B-43C0-B9BD-6B5544628DF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9" name="Freeform: Shape 3658">
              <a:extLst>
                <a:ext uri="{FF2B5EF4-FFF2-40B4-BE49-F238E27FC236}">
                  <a16:creationId xmlns:a16="http://schemas.microsoft.com/office/drawing/2014/main" id="{3801F541-8A25-4585-9F70-750CB268FFFD}"/>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0" name="Freeform: Shape 3659">
              <a:extLst>
                <a:ext uri="{FF2B5EF4-FFF2-40B4-BE49-F238E27FC236}">
                  <a16:creationId xmlns:a16="http://schemas.microsoft.com/office/drawing/2014/main" id="{CB6C6CF0-094D-46DD-9317-D6C0A942BB13}"/>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1" name="Freeform: Shape 3660">
              <a:extLst>
                <a:ext uri="{FF2B5EF4-FFF2-40B4-BE49-F238E27FC236}">
                  <a16:creationId xmlns:a16="http://schemas.microsoft.com/office/drawing/2014/main" id="{1B8CCAF7-B1FC-4418-A2F3-CD464728FBED}"/>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2" name="Freeform: Shape 3661">
              <a:extLst>
                <a:ext uri="{FF2B5EF4-FFF2-40B4-BE49-F238E27FC236}">
                  <a16:creationId xmlns:a16="http://schemas.microsoft.com/office/drawing/2014/main" id="{642A29B3-2BA6-4058-A037-FAB4F9A551B1}"/>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3" name="Freeform: Shape 3662">
              <a:extLst>
                <a:ext uri="{FF2B5EF4-FFF2-40B4-BE49-F238E27FC236}">
                  <a16:creationId xmlns:a16="http://schemas.microsoft.com/office/drawing/2014/main" id="{A82C5EE8-87B5-41AD-9654-EE78564AE06F}"/>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4" name="Freeform: Shape 3663">
              <a:extLst>
                <a:ext uri="{FF2B5EF4-FFF2-40B4-BE49-F238E27FC236}">
                  <a16:creationId xmlns:a16="http://schemas.microsoft.com/office/drawing/2014/main" id="{337CB2CE-DD45-468C-BE84-ADE331168827}"/>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5" name="Freeform: Shape 3664">
              <a:extLst>
                <a:ext uri="{FF2B5EF4-FFF2-40B4-BE49-F238E27FC236}">
                  <a16:creationId xmlns:a16="http://schemas.microsoft.com/office/drawing/2014/main" id="{24B6600F-5266-4139-9CDA-31265F2B1FE2}"/>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6" name="Freeform: Shape 3665">
              <a:extLst>
                <a:ext uri="{FF2B5EF4-FFF2-40B4-BE49-F238E27FC236}">
                  <a16:creationId xmlns:a16="http://schemas.microsoft.com/office/drawing/2014/main" id="{60CB7696-4662-4479-BE9B-89D0957759FE}"/>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7" name="Freeform: Shape 3666">
              <a:extLst>
                <a:ext uri="{FF2B5EF4-FFF2-40B4-BE49-F238E27FC236}">
                  <a16:creationId xmlns:a16="http://schemas.microsoft.com/office/drawing/2014/main" id="{49F161B1-7AC1-44E9-BA26-BD948348FFEC}"/>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8" name="Freeform: Shape 3667">
              <a:extLst>
                <a:ext uri="{FF2B5EF4-FFF2-40B4-BE49-F238E27FC236}">
                  <a16:creationId xmlns:a16="http://schemas.microsoft.com/office/drawing/2014/main" id="{5B166281-897A-43A5-9DE8-6C64AF5FAEB0}"/>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9" name="Freeform: Shape 3668">
              <a:extLst>
                <a:ext uri="{FF2B5EF4-FFF2-40B4-BE49-F238E27FC236}">
                  <a16:creationId xmlns:a16="http://schemas.microsoft.com/office/drawing/2014/main" id="{D7799F77-FCF1-4FD2-8EA4-BCCFBF5980A6}"/>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0" name="Freeform: Shape 3669">
              <a:extLst>
                <a:ext uri="{FF2B5EF4-FFF2-40B4-BE49-F238E27FC236}">
                  <a16:creationId xmlns:a16="http://schemas.microsoft.com/office/drawing/2014/main" id="{EC84EA24-D59A-4853-903C-A47DDB744F4C}"/>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1" name="Freeform: Shape 3670">
              <a:extLst>
                <a:ext uri="{FF2B5EF4-FFF2-40B4-BE49-F238E27FC236}">
                  <a16:creationId xmlns:a16="http://schemas.microsoft.com/office/drawing/2014/main" id="{7F42FB94-4A29-423E-9C50-381D6B4F3D3B}"/>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2" name="Freeform: Shape 3671">
              <a:extLst>
                <a:ext uri="{FF2B5EF4-FFF2-40B4-BE49-F238E27FC236}">
                  <a16:creationId xmlns:a16="http://schemas.microsoft.com/office/drawing/2014/main" id="{F9C4DA83-D663-4F88-AA41-CA54334A07F1}"/>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3" name="Freeform: Shape 3672">
              <a:extLst>
                <a:ext uri="{FF2B5EF4-FFF2-40B4-BE49-F238E27FC236}">
                  <a16:creationId xmlns:a16="http://schemas.microsoft.com/office/drawing/2014/main" id="{AB4085F5-D5B6-4D41-9969-6EB619D76B80}"/>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4" name="Freeform: Shape 3673">
              <a:extLst>
                <a:ext uri="{FF2B5EF4-FFF2-40B4-BE49-F238E27FC236}">
                  <a16:creationId xmlns:a16="http://schemas.microsoft.com/office/drawing/2014/main" id="{F1CED31E-CFF1-45C8-83B6-90D804D3F11F}"/>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5" name="Freeform: Shape 3674">
              <a:extLst>
                <a:ext uri="{FF2B5EF4-FFF2-40B4-BE49-F238E27FC236}">
                  <a16:creationId xmlns:a16="http://schemas.microsoft.com/office/drawing/2014/main" id="{ACAD7A96-6EAE-42A1-A51F-6F4B60DC87CC}"/>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6" name="Freeform: Shape 3675">
              <a:extLst>
                <a:ext uri="{FF2B5EF4-FFF2-40B4-BE49-F238E27FC236}">
                  <a16:creationId xmlns:a16="http://schemas.microsoft.com/office/drawing/2014/main" id="{027529F7-B627-4931-9B98-F0FCE337E995}"/>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7" name="Freeform: Shape 3676">
              <a:extLst>
                <a:ext uri="{FF2B5EF4-FFF2-40B4-BE49-F238E27FC236}">
                  <a16:creationId xmlns:a16="http://schemas.microsoft.com/office/drawing/2014/main" id="{83030849-8FD3-417D-B882-B7EB659DF30A}"/>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8" name="Freeform: Shape 3677">
              <a:extLst>
                <a:ext uri="{FF2B5EF4-FFF2-40B4-BE49-F238E27FC236}">
                  <a16:creationId xmlns:a16="http://schemas.microsoft.com/office/drawing/2014/main" id="{7F2B6C38-4F61-4BED-8BE7-4B5A8398EE6F}"/>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9" name="Freeform: Shape 3678">
              <a:extLst>
                <a:ext uri="{FF2B5EF4-FFF2-40B4-BE49-F238E27FC236}">
                  <a16:creationId xmlns:a16="http://schemas.microsoft.com/office/drawing/2014/main" id="{E46831F5-4D35-4F5A-9D09-5609C764F118}"/>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0" name="Freeform: Shape 3679">
              <a:extLst>
                <a:ext uri="{FF2B5EF4-FFF2-40B4-BE49-F238E27FC236}">
                  <a16:creationId xmlns:a16="http://schemas.microsoft.com/office/drawing/2014/main" id="{BA1C674E-212C-4A66-9998-869CD641D8F5}"/>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1" name="Freeform: Shape 3680">
              <a:extLst>
                <a:ext uri="{FF2B5EF4-FFF2-40B4-BE49-F238E27FC236}">
                  <a16:creationId xmlns:a16="http://schemas.microsoft.com/office/drawing/2014/main" id="{0764E5A4-6D62-4C95-AB66-7639CEC90BC7}"/>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2" name="Freeform: Shape 3681">
              <a:extLst>
                <a:ext uri="{FF2B5EF4-FFF2-40B4-BE49-F238E27FC236}">
                  <a16:creationId xmlns:a16="http://schemas.microsoft.com/office/drawing/2014/main" id="{8BF16022-BEBE-408B-AD3E-7D15A1E80CB3}"/>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3" name="Freeform: Shape 3682">
              <a:extLst>
                <a:ext uri="{FF2B5EF4-FFF2-40B4-BE49-F238E27FC236}">
                  <a16:creationId xmlns:a16="http://schemas.microsoft.com/office/drawing/2014/main" id="{8CD05F7F-ED9D-4BEC-9F4C-90390BF0E248}"/>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4" name="Freeform: Shape 3683">
              <a:extLst>
                <a:ext uri="{FF2B5EF4-FFF2-40B4-BE49-F238E27FC236}">
                  <a16:creationId xmlns:a16="http://schemas.microsoft.com/office/drawing/2014/main" id="{6CCF84CD-055F-443D-996B-8CB5119D2C2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5" name="Freeform: Shape 3684">
              <a:extLst>
                <a:ext uri="{FF2B5EF4-FFF2-40B4-BE49-F238E27FC236}">
                  <a16:creationId xmlns:a16="http://schemas.microsoft.com/office/drawing/2014/main" id="{5F4DE4CF-9AA9-4661-8170-70370BB9CC64}"/>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6" name="Freeform: Shape 3685">
              <a:extLst>
                <a:ext uri="{FF2B5EF4-FFF2-40B4-BE49-F238E27FC236}">
                  <a16:creationId xmlns:a16="http://schemas.microsoft.com/office/drawing/2014/main" id="{5211047D-54B4-4331-ABB4-6DCEE4A00C66}"/>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7" name="Freeform: Shape 3686">
              <a:extLst>
                <a:ext uri="{FF2B5EF4-FFF2-40B4-BE49-F238E27FC236}">
                  <a16:creationId xmlns:a16="http://schemas.microsoft.com/office/drawing/2014/main" id="{C8E7CC72-81B5-4027-8B8F-8D3EB59575F7}"/>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8" name="Freeform: Shape 3687">
              <a:extLst>
                <a:ext uri="{FF2B5EF4-FFF2-40B4-BE49-F238E27FC236}">
                  <a16:creationId xmlns:a16="http://schemas.microsoft.com/office/drawing/2014/main" id="{D7DA5A10-C655-4A5E-B55B-D50C2BA96355}"/>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9" name="Freeform: Shape 3688">
              <a:extLst>
                <a:ext uri="{FF2B5EF4-FFF2-40B4-BE49-F238E27FC236}">
                  <a16:creationId xmlns:a16="http://schemas.microsoft.com/office/drawing/2014/main" id="{223CE0C5-BD29-4001-B59D-E574E5A537B7}"/>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0" name="Freeform: Shape 3689">
              <a:extLst>
                <a:ext uri="{FF2B5EF4-FFF2-40B4-BE49-F238E27FC236}">
                  <a16:creationId xmlns:a16="http://schemas.microsoft.com/office/drawing/2014/main" id="{5BC8C2F3-EAB0-4824-AEA2-EA1BAB6CFAE0}"/>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1" name="Freeform: Shape 3690">
              <a:extLst>
                <a:ext uri="{FF2B5EF4-FFF2-40B4-BE49-F238E27FC236}">
                  <a16:creationId xmlns:a16="http://schemas.microsoft.com/office/drawing/2014/main" id="{2F5163EB-BF40-4F80-A7FA-EF868B5FE860}"/>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2" name="Freeform: Shape 3691">
              <a:extLst>
                <a:ext uri="{FF2B5EF4-FFF2-40B4-BE49-F238E27FC236}">
                  <a16:creationId xmlns:a16="http://schemas.microsoft.com/office/drawing/2014/main" id="{253C7DC7-71C9-4CC4-808E-44287F6B20ED}"/>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3" name="Freeform: Shape 3692">
              <a:extLst>
                <a:ext uri="{FF2B5EF4-FFF2-40B4-BE49-F238E27FC236}">
                  <a16:creationId xmlns:a16="http://schemas.microsoft.com/office/drawing/2014/main" id="{B03A42E4-034D-476D-AFC9-FD65785127C8}"/>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4" name="Freeform: Shape 3693">
              <a:extLst>
                <a:ext uri="{FF2B5EF4-FFF2-40B4-BE49-F238E27FC236}">
                  <a16:creationId xmlns:a16="http://schemas.microsoft.com/office/drawing/2014/main" id="{E2FB90FC-3401-44C1-A8AA-D382A05486EE}"/>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5" name="Freeform: Shape 3694">
              <a:extLst>
                <a:ext uri="{FF2B5EF4-FFF2-40B4-BE49-F238E27FC236}">
                  <a16:creationId xmlns:a16="http://schemas.microsoft.com/office/drawing/2014/main" id="{077B5AE6-BDC5-48C5-B243-ACBFB391A3DF}"/>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6" name="Freeform: Shape 3695">
              <a:extLst>
                <a:ext uri="{FF2B5EF4-FFF2-40B4-BE49-F238E27FC236}">
                  <a16:creationId xmlns:a16="http://schemas.microsoft.com/office/drawing/2014/main" id="{C71DB540-977A-4249-853C-C18B208E9C70}"/>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7" name="Freeform: Shape 3696">
              <a:extLst>
                <a:ext uri="{FF2B5EF4-FFF2-40B4-BE49-F238E27FC236}">
                  <a16:creationId xmlns:a16="http://schemas.microsoft.com/office/drawing/2014/main" id="{32DD1AC8-3189-4E20-9AB3-EAC1A43258E6}"/>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8" name="Freeform: Shape 3697">
              <a:extLst>
                <a:ext uri="{FF2B5EF4-FFF2-40B4-BE49-F238E27FC236}">
                  <a16:creationId xmlns:a16="http://schemas.microsoft.com/office/drawing/2014/main" id="{4D76CC71-6D23-4A5C-A438-2AF3D3840BFE}"/>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9" name="Freeform: Shape 3698">
              <a:extLst>
                <a:ext uri="{FF2B5EF4-FFF2-40B4-BE49-F238E27FC236}">
                  <a16:creationId xmlns:a16="http://schemas.microsoft.com/office/drawing/2014/main" id="{9ABE40DE-A335-4777-95BC-DB3BABF2ADA1}"/>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0" name="Freeform: Shape 3699">
              <a:extLst>
                <a:ext uri="{FF2B5EF4-FFF2-40B4-BE49-F238E27FC236}">
                  <a16:creationId xmlns:a16="http://schemas.microsoft.com/office/drawing/2014/main" id="{49841B46-5CD6-4672-93CC-95A2E1303BD4}"/>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1" name="Freeform: Shape 3700">
              <a:extLst>
                <a:ext uri="{FF2B5EF4-FFF2-40B4-BE49-F238E27FC236}">
                  <a16:creationId xmlns:a16="http://schemas.microsoft.com/office/drawing/2014/main" id="{60F627E8-7CBF-466F-A860-0E39DD5323FF}"/>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2" name="Freeform: Shape 3701">
              <a:extLst>
                <a:ext uri="{FF2B5EF4-FFF2-40B4-BE49-F238E27FC236}">
                  <a16:creationId xmlns:a16="http://schemas.microsoft.com/office/drawing/2014/main" id="{AAFA3055-57AA-4EBF-85E6-8102D03695C2}"/>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3" name="Freeform: Shape 3702">
              <a:extLst>
                <a:ext uri="{FF2B5EF4-FFF2-40B4-BE49-F238E27FC236}">
                  <a16:creationId xmlns:a16="http://schemas.microsoft.com/office/drawing/2014/main" id="{054169AA-AC56-4688-A2A6-A7067A40C3AD}"/>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4" name="Freeform: Shape 3703">
              <a:extLst>
                <a:ext uri="{FF2B5EF4-FFF2-40B4-BE49-F238E27FC236}">
                  <a16:creationId xmlns:a16="http://schemas.microsoft.com/office/drawing/2014/main" id="{AA6CDB85-3DAE-40C2-8A45-2AC83E6810E6}"/>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5" name="Freeform: Shape 3704">
              <a:extLst>
                <a:ext uri="{FF2B5EF4-FFF2-40B4-BE49-F238E27FC236}">
                  <a16:creationId xmlns:a16="http://schemas.microsoft.com/office/drawing/2014/main" id="{4E91FAC0-7EE8-430C-904E-C4A2ADA92282}"/>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6" name="Freeform: Shape 3705">
              <a:extLst>
                <a:ext uri="{FF2B5EF4-FFF2-40B4-BE49-F238E27FC236}">
                  <a16:creationId xmlns:a16="http://schemas.microsoft.com/office/drawing/2014/main" id="{A0DBB040-2A8F-4E6F-AA21-BB5A37C776D1}"/>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7" name="Freeform: Shape 3706">
              <a:extLst>
                <a:ext uri="{FF2B5EF4-FFF2-40B4-BE49-F238E27FC236}">
                  <a16:creationId xmlns:a16="http://schemas.microsoft.com/office/drawing/2014/main" id="{E69A7C5B-19F8-48F1-A9E4-16A02948AA1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8" name="Freeform: Shape 3707">
              <a:extLst>
                <a:ext uri="{FF2B5EF4-FFF2-40B4-BE49-F238E27FC236}">
                  <a16:creationId xmlns:a16="http://schemas.microsoft.com/office/drawing/2014/main" id="{A55C8265-36AD-4100-86A7-316B16169C5F}"/>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9" name="Freeform: Shape 3708">
              <a:extLst>
                <a:ext uri="{FF2B5EF4-FFF2-40B4-BE49-F238E27FC236}">
                  <a16:creationId xmlns:a16="http://schemas.microsoft.com/office/drawing/2014/main" id="{8FBC378A-12EE-4FE9-8676-46F8AAB41CCB}"/>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0" name="Freeform: Shape 3709">
              <a:extLst>
                <a:ext uri="{FF2B5EF4-FFF2-40B4-BE49-F238E27FC236}">
                  <a16:creationId xmlns:a16="http://schemas.microsoft.com/office/drawing/2014/main" id="{20024640-E258-4F10-8644-5C94117306D1}"/>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1" name="Freeform: Shape 3710">
              <a:extLst>
                <a:ext uri="{FF2B5EF4-FFF2-40B4-BE49-F238E27FC236}">
                  <a16:creationId xmlns:a16="http://schemas.microsoft.com/office/drawing/2014/main" id="{424C7CFE-31CB-4205-933A-F8C8DD546724}"/>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2" name="Freeform: Shape 3711">
              <a:extLst>
                <a:ext uri="{FF2B5EF4-FFF2-40B4-BE49-F238E27FC236}">
                  <a16:creationId xmlns:a16="http://schemas.microsoft.com/office/drawing/2014/main" id="{0AA311D1-007B-4368-AA75-E2D47D38A0D5}"/>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3" name="Freeform: Shape 3712">
              <a:extLst>
                <a:ext uri="{FF2B5EF4-FFF2-40B4-BE49-F238E27FC236}">
                  <a16:creationId xmlns:a16="http://schemas.microsoft.com/office/drawing/2014/main" id="{54EBFA95-D482-4BD0-8DBD-4CF27DF03DF9}"/>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4" name="Freeform: Shape 3713">
              <a:extLst>
                <a:ext uri="{FF2B5EF4-FFF2-40B4-BE49-F238E27FC236}">
                  <a16:creationId xmlns:a16="http://schemas.microsoft.com/office/drawing/2014/main" id="{FEA8AC1D-82FF-4C32-A36A-D46685122B1E}"/>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5" name="Freeform: Shape 3714">
              <a:extLst>
                <a:ext uri="{FF2B5EF4-FFF2-40B4-BE49-F238E27FC236}">
                  <a16:creationId xmlns:a16="http://schemas.microsoft.com/office/drawing/2014/main" id="{D8D7DC4A-FB9D-4F78-8FE5-7D6713745D23}"/>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6" name="Freeform: Shape 3715">
              <a:extLst>
                <a:ext uri="{FF2B5EF4-FFF2-40B4-BE49-F238E27FC236}">
                  <a16:creationId xmlns:a16="http://schemas.microsoft.com/office/drawing/2014/main" id="{F9ABA2CB-A5EE-4A63-A67A-38E14DE1FB4A}"/>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7" name="Freeform: Shape 3716">
              <a:extLst>
                <a:ext uri="{FF2B5EF4-FFF2-40B4-BE49-F238E27FC236}">
                  <a16:creationId xmlns:a16="http://schemas.microsoft.com/office/drawing/2014/main" id="{B4579EFC-5823-4A4E-9D0E-CBB9E02682F8}"/>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8" name="Freeform: Shape 3717">
              <a:extLst>
                <a:ext uri="{FF2B5EF4-FFF2-40B4-BE49-F238E27FC236}">
                  <a16:creationId xmlns:a16="http://schemas.microsoft.com/office/drawing/2014/main" id="{A255D2DD-0839-401D-A26F-C7B79B1FB0D9}"/>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9" name="Freeform: Shape 3718">
              <a:extLst>
                <a:ext uri="{FF2B5EF4-FFF2-40B4-BE49-F238E27FC236}">
                  <a16:creationId xmlns:a16="http://schemas.microsoft.com/office/drawing/2014/main" id="{9EBC0293-97AB-4C01-9D48-04499B228596}"/>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0" name="Freeform: Shape 3719">
              <a:extLst>
                <a:ext uri="{FF2B5EF4-FFF2-40B4-BE49-F238E27FC236}">
                  <a16:creationId xmlns:a16="http://schemas.microsoft.com/office/drawing/2014/main" id="{925DF776-D121-482B-98BC-7A3E7CF6F2FC}"/>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1" name="Freeform: Shape 3720">
              <a:extLst>
                <a:ext uri="{FF2B5EF4-FFF2-40B4-BE49-F238E27FC236}">
                  <a16:creationId xmlns:a16="http://schemas.microsoft.com/office/drawing/2014/main" id="{D1B746BF-42F4-4AB2-9156-6FA54B76A17D}"/>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2" name="Freeform: Shape 3721">
              <a:extLst>
                <a:ext uri="{FF2B5EF4-FFF2-40B4-BE49-F238E27FC236}">
                  <a16:creationId xmlns:a16="http://schemas.microsoft.com/office/drawing/2014/main" id="{14ADD128-541D-463F-B8FF-75B29BE6294B}"/>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3" name="Freeform: Shape 3722">
              <a:extLst>
                <a:ext uri="{FF2B5EF4-FFF2-40B4-BE49-F238E27FC236}">
                  <a16:creationId xmlns:a16="http://schemas.microsoft.com/office/drawing/2014/main" id="{FB324A74-7FE8-418D-BC59-49AFB9449593}"/>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4" name="Freeform: Shape 3723">
              <a:extLst>
                <a:ext uri="{FF2B5EF4-FFF2-40B4-BE49-F238E27FC236}">
                  <a16:creationId xmlns:a16="http://schemas.microsoft.com/office/drawing/2014/main" id="{301C836E-BD35-4496-B286-4B21F20ED9EC}"/>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5" name="Freeform: Shape 3724">
              <a:extLst>
                <a:ext uri="{FF2B5EF4-FFF2-40B4-BE49-F238E27FC236}">
                  <a16:creationId xmlns:a16="http://schemas.microsoft.com/office/drawing/2014/main" id="{2C0A00C5-DDD1-4781-B1AC-F0D1EDEE4F39}"/>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6" name="Freeform: Shape 3725">
              <a:extLst>
                <a:ext uri="{FF2B5EF4-FFF2-40B4-BE49-F238E27FC236}">
                  <a16:creationId xmlns:a16="http://schemas.microsoft.com/office/drawing/2014/main" id="{0B71B48A-A1D1-43ED-83EA-0D4C93BFE9E0}"/>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7" name="Freeform: Shape 3726">
              <a:extLst>
                <a:ext uri="{FF2B5EF4-FFF2-40B4-BE49-F238E27FC236}">
                  <a16:creationId xmlns:a16="http://schemas.microsoft.com/office/drawing/2014/main" id="{B1137363-56EA-4EE0-9909-D936D40BAE8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8" name="Freeform: Shape 3727">
              <a:extLst>
                <a:ext uri="{FF2B5EF4-FFF2-40B4-BE49-F238E27FC236}">
                  <a16:creationId xmlns:a16="http://schemas.microsoft.com/office/drawing/2014/main" id="{D1380D03-0852-4F4C-A654-391846980C56}"/>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9" name="Freeform: Shape 3728">
              <a:extLst>
                <a:ext uri="{FF2B5EF4-FFF2-40B4-BE49-F238E27FC236}">
                  <a16:creationId xmlns:a16="http://schemas.microsoft.com/office/drawing/2014/main" id="{6384F20E-039B-49BF-A08B-880457E23D62}"/>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0" name="Freeform: Shape 3729">
              <a:extLst>
                <a:ext uri="{FF2B5EF4-FFF2-40B4-BE49-F238E27FC236}">
                  <a16:creationId xmlns:a16="http://schemas.microsoft.com/office/drawing/2014/main" id="{7657538C-0BA4-437E-B232-464A2FD8353B}"/>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1" name="Freeform: Shape 3730">
              <a:extLst>
                <a:ext uri="{FF2B5EF4-FFF2-40B4-BE49-F238E27FC236}">
                  <a16:creationId xmlns:a16="http://schemas.microsoft.com/office/drawing/2014/main" id="{6BD327DA-F6B9-4C08-A725-8AC79C7F704D}"/>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2" name="Freeform: Shape 3731">
              <a:extLst>
                <a:ext uri="{FF2B5EF4-FFF2-40B4-BE49-F238E27FC236}">
                  <a16:creationId xmlns:a16="http://schemas.microsoft.com/office/drawing/2014/main" id="{258EE109-DC19-4B39-9072-0FE385F1F009}"/>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3" name="Freeform: Shape 3732">
              <a:extLst>
                <a:ext uri="{FF2B5EF4-FFF2-40B4-BE49-F238E27FC236}">
                  <a16:creationId xmlns:a16="http://schemas.microsoft.com/office/drawing/2014/main" id="{E5119BEB-85E6-4A76-AB2A-ACA64E8F5E4D}"/>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4" name="Freeform: Shape 3733">
              <a:extLst>
                <a:ext uri="{FF2B5EF4-FFF2-40B4-BE49-F238E27FC236}">
                  <a16:creationId xmlns:a16="http://schemas.microsoft.com/office/drawing/2014/main" id="{737A7E82-9509-450A-AA8A-A32B55104721}"/>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5" name="Freeform: Shape 3734">
              <a:extLst>
                <a:ext uri="{FF2B5EF4-FFF2-40B4-BE49-F238E27FC236}">
                  <a16:creationId xmlns:a16="http://schemas.microsoft.com/office/drawing/2014/main" id="{3F408C4C-CF38-4516-83CF-241D973BF886}"/>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6" name="Freeform: Shape 3735">
              <a:extLst>
                <a:ext uri="{FF2B5EF4-FFF2-40B4-BE49-F238E27FC236}">
                  <a16:creationId xmlns:a16="http://schemas.microsoft.com/office/drawing/2014/main" id="{A750FD3F-786F-4556-AFE7-81ECD06F51A0}"/>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7" name="Freeform: Shape 3736">
              <a:extLst>
                <a:ext uri="{FF2B5EF4-FFF2-40B4-BE49-F238E27FC236}">
                  <a16:creationId xmlns:a16="http://schemas.microsoft.com/office/drawing/2014/main" id="{A7DE1A9C-2E54-4D0F-A0C7-4EC1A6AC21AC}"/>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8" name="Freeform: Shape 3737">
              <a:extLst>
                <a:ext uri="{FF2B5EF4-FFF2-40B4-BE49-F238E27FC236}">
                  <a16:creationId xmlns:a16="http://schemas.microsoft.com/office/drawing/2014/main" id="{26245064-D513-4E3B-9E53-AE1DD1DDAAE2}"/>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9" name="Freeform: Shape 3738">
              <a:extLst>
                <a:ext uri="{FF2B5EF4-FFF2-40B4-BE49-F238E27FC236}">
                  <a16:creationId xmlns:a16="http://schemas.microsoft.com/office/drawing/2014/main" id="{417AFB31-F68E-40AC-827D-D6D9548326A4}"/>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0" name="Freeform: Shape 3739">
              <a:extLst>
                <a:ext uri="{FF2B5EF4-FFF2-40B4-BE49-F238E27FC236}">
                  <a16:creationId xmlns:a16="http://schemas.microsoft.com/office/drawing/2014/main" id="{30FCF822-FBD2-4957-90DE-FD7624AA0B85}"/>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1" name="Freeform: Shape 3740">
              <a:extLst>
                <a:ext uri="{FF2B5EF4-FFF2-40B4-BE49-F238E27FC236}">
                  <a16:creationId xmlns:a16="http://schemas.microsoft.com/office/drawing/2014/main" id="{DDC003C0-29FE-4B35-9C2F-EE21DAA2F2BC}"/>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2" name="Freeform: Shape 3741">
              <a:extLst>
                <a:ext uri="{FF2B5EF4-FFF2-40B4-BE49-F238E27FC236}">
                  <a16:creationId xmlns:a16="http://schemas.microsoft.com/office/drawing/2014/main" id="{FC403D37-6AC4-4BB0-90C0-2E8F92C0DFAD}"/>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3" name="Freeform: Shape 3742">
              <a:extLst>
                <a:ext uri="{FF2B5EF4-FFF2-40B4-BE49-F238E27FC236}">
                  <a16:creationId xmlns:a16="http://schemas.microsoft.com/office/drawing/2014/main" id="{58450E33-4FDA-4513-A50E-6B05EAE1CDF4}"/>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4" name="Freeform: Shape 3743">
              <a:extLst>
                <a:ext uri="{FF2B5EF4-FFF2-40B4-BE49-F238E27FC236}">
                  <a16:creationId xmlns:a16="http://schemas.microsoft.com/office/drawing/2014/main" id="{BA007207-94AA-4E28-AEE9-FAA0EC9A112E}"/>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5" name="Freeform: Shape 3744">
              <a:extLst>
                <a:ext uri="{FF2B5EF4-FFF2-40B4-BE49-F238E27FC236}">
                  <a16:creationId xmlns:a16="http://schemas.microsoft.com/office/drawing/2014/main" id="{8A490E4B-DDE2-4EF8-B1B0-CDCF02838480}"/>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6" name="Freeform: Shape 3745">
              <a:extLst>
                <a:ext uri="{FF2B5EF4-FFF2-40B4-BE49-F238E27FC236}">
                  <a16:creationId xmlns:a16="http://schemas.microsoft.com/office/drawing/2014/main" id="{9FB78404-AE2B-4B61-A640-8768C51C15F9}"/>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7" name="Freeform: Shape 3746">
              <a:extLst>
                <a:ext uri="{FF2B5EF4-FFF2-40B4-BE49-F238E27FC236}">
                  <a16:creationId xmlns:a16="http://schemas.microsoft.com/office/drawing/2014/main" id="{6E87D3BC-1FFF-4808-A055-4A0F1E92C7F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8" name="Freeform: Shape 3747">
              <a:extLst>
                <a:ext uri="{FF2B5EF4-FFF2-40B4-BE49-F238E27FC236}">
                  <a16:creationId xmlns:a16="http://schemas.microsoft.com/office/drawing/2014/main" id="{1FC19D59-16BE-4D0D-9C4F-7B57E759EA9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516833"/>
            <a:ext cx="1815491" cy="1126462"/>
            <a:chOff x="205694" y="5480548"/>
            <a:chExt cx="1815491"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06984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61</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982887" y="5665922"/>
              <a:ext cx="103829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Azure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460006" y="5516833"/>
            <a:ext cx="3884763" cy="1126462"/>
            <a:chOff x="2439154" y="5480548"/>
            <a:chExt cx="3884763" cy="1126462"/>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438809"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130K+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782849"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Miles of fiber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&amp; subsea 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6406479" y="5508062"/>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91571"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160+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Edge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944188" y="5508062"/>
            <a:ext cx="3350947" cy="1126462"/>
            <a:chOff x="8353717" y="5480548"/>
            <a:chExt cx="3350947"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109135" y="5667104"/>
              <a:ext cx="1595529"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48 -4.07407E-6 L 1.04167E-6 -4.07407E-6 " pathEditMode="relative" rAng="0" ptsTypes="AA">
                                      <p:cBhvr>
                                        <p:cTn id="28" dur="600" fill="hold"/>
                                        <p:tgtEl>
                                          <p:spTgt spid="3"/>
                                        </p:tgtEl>
                                        <p:attrNameLst>
                                          <p:attrName>ppt_x</p:attrName>
                                          <p:attrName>ppt_y</p:attrName>
                                        </p:attrNameLst>
                                      </p:cBhvr>
                                      <p:rCtr x="1224"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07407E-6 L 2.29167E-6 -4.07407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48 4.81481E-6 L -3.125E-6 4.81481E-6 " pathEditMode="relative" rAng="0" ptsTypes="AA">
                                      <p:cBhvr>
                                        <p:cTn id="38" dur="600" fill="hold"/>
                                        <p:tgtEl>
                                          <p:spTgt spid="4"/>
                                        </p:tgtEl>
                                        <p:attrNameLst>
                                          <p:attrName>ppt_x</p:attrName>
                                          <p:attrName>ppt_y</p:attrName>
                                        </p:attrNameLst>
                                      </p:cBhvr>
                                      <p:rCtr x="1224"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48 4.81481E-6 L -3.54167E-6 4.81481E-6 " pathEditMode="relative" rAng="0" ptsTypes="AA">
                                      <p:cBhvr>
                                        <p:cTn id="43" dur="600" fill="hold"/>
                                        <p:tgtEl>
                                          <p:spTgt spid="6"/>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3EBD88-0BE5-424D-AD69-48CEA550F297}"/>
              </a:ext>
              <a:ext uri="{C183D7F6-B498-43B3-948B-1728B52AA6E4}">
                <adec:decorative xmlns:adec="http://schemas.microsoft.com/office/drawing/2017/decorative" val="1"/>
              </a:ext>
            </a:extLst>
          </p:cNvPr>
          <p:cNvGrpSpPr/>
          <p:nvPr/>
        </p:nvGrpSpPr>
        <p:grpSpPr>
          <a:xfrm>
            <a:off x="8494590" y="2593694"/>
            <a:ext cx="667689" cy="433572"/>
            <a:chOff x="10935164" y="2771050"/>
            <a:chExt cx="667689" cy="433572"/>
          </a:xfrm>
        </p:grpSpPr>
        <p:sp>
          <p:nvSpPr>
            <p:cNvPr id="163" name="Freeform 163">
              <a:extLst>
                <a:ext uri="{FF2B5EF4-FFF2-40B4-BE49-F238E27FC236}">
                  <a16:creationId xmlns:a16="http://schemas.microsoft.com/office/drawing/2014/main" id="{BD8C06E2-0405-4D70-9E98-02DAC540C2BA}"/>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1F18325-A15A-475E-AF99-2E5568254F0A}"/>
                </a:ext>
              </a:extLst>
            </p:cNvPr>
            <p:cNvGrpSpPr/>
            <p:nvPr/>
          </p:nvGrpSpPr>
          <p:grpSpPr>
            <a:xfrm>
              <a:off x="11244909" y="2890105"/>
              <a:ext cx="357944" cy="314517"/>
              <a:chOff x="11138464" y="2827703"/>
              <a:chExt cx="462514" cy="406400"/>
            </a:xfrm>
          </p:grpSpPr>
          <p:sp>
            <p:nvSpPr>
              <p:cNvPr id="9" name="Rectangle 8">
                <a:extLst>
                  <a:ext uri="{FF2B5EF4-FFF2-40B4-BE49-F238E27FC236}">
                    <a16:creationId xmlns:a16="http://schemas.microsoft.com/office/drawing/2014/main" id="{A77EC063-6017-46F7-A724-DCA1719F8CA2}"/>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2BB2506E-07D6-4676-A9E6-C8564154842D}"/>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51" name="Group 250">
            <a:extLst>
              <a:ext uri="{FF2B5EF4-FFF2-40B4-BE49-F238E27FC236}">
                <a16:creationId xmlns:a16="http://schemas.microsoft.com/office/drawing/2014/main" id="{B2CBFBFE-3648-4BBD-A200-67BFDD3395A3}"/>
              </a:ext>
              <a:ext uri="{C183D7F6-B498-43B3-948B-1728B52AA6E4}">
                <adec:decorative xmlns:adec="http://schemas.microsoft.com/office/drawing/2017/decorative" val="1"/>
              </a:ext>
            </a:extLst>
          </p:cNvPr>
          <p:cNvGrpSpPr/>
          <p:nvPr/>
        </p:nvGrpSpPr>
        <p:grpSpPr>
          <a:xfrm>
            <a:off x="9359855" y="2593694"/>
            <a:ext cx="667689" cy="433572"/>
            <a:chOff x="10935164" y="2771050"/>
            <a:chExt cx="667689" cy="433572"/>
          </a:xfrm>
        </p:grpSpPr>
        <p:sp>
          <p:nvSpPr>
            <p:cNvPr id="252" name="Freeform 163">
              <a:extLst>
                <a:ext uri="{FF2B5EF4-FFF2-40B4-BE49-F238E27FC236}">
                  <a16:creationId xmlns:a16="http://schemas.microsoft.com/office/drawing/2014/main" id="{9AB3AD02-E769-424C-BE04-6837994597EF}"/>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FBC520EC-4B57-4140-AE08-5317A87D2118}"/>
                </a:ext>
              </a:extLst>
            </p:cNvPr>
            <p:cNvGrpSpPr/>
            <p:nvPr/>
          </p:nvGrpSpPr>
          <p:grpSpPr>
            <a:xfrm>
              <a:off x="11244909" y="2890105"/>
              <a:ext cx="357944" cy="314517"/>
              <a:chOff x="11138464" y="2827703"/>
              <a:chExt cx="462514" cy="406400"/>
            </a:xfrm>
          </p:grpSpPr>
          <p:sp>
            <p:nvSpPr>
              <p:cNvPr id="254" name="Rectangle 253">
                <a:extLst>
                  <a:ext uri="{FF2B5EF4-FFF2-40B4-BE49-F238E27FC236}">
                    <a16:creationId xmlns:a16="http://schemas.microsoft.com/office/drawing/2014/main" id="{28BE35FC-EDB8-49B2-B059-BD1243DFE78B}"/>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5" name="Picture 254">
                <a:extLst>
                  <a:ext uri="{FF2B5EF4-FFF2-40B4-BE49-F238E27FC236}">
                    <a16:creationId xmlns:a16="http://schemas.microsoft.com/office/drawing/2014/main" id="{7A2BD95A-0D86-4A7A-B902-1246F4CE60E7}"/>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56" name="Group 255">
            <a:extLst>
              <a:ext uri="{FF2B5EF4-FFF2-40B4-BE49-F238E27FC236}">
                <a16:creationId xmlns:a16="http://schemas.microsoft.com/office/drawing/2014/main" id="{51CFFECE-EE9A-4BE1-B383-6D65FF310EE1}"/>
              </a:ext>
              <a:ext uri="{C183D7F6-B498-43B3-948B-1728B52AA6E4}">
                <adec:decorative xmlns:adec="http://schemas.microsoft.com/office/drawing/2017/decorative" val="1"/>
              </a:ext>
            </a:extLst>
          </p:cNvPr>
          <p:cNvGrpSpPr/>
          <p:nvPr/>
        </p:nvGrpSpPr>
        <p:grpSpPr>
          <a:xfrm>
            <a:off x="10225120" y="2593694"/>
            <a:ext cx="667689" cy="433572"/>
            <a:chOff x="10935164" y="2771050"/>
            <a:chExt cx="667689" cy="433572"/>
          </a:xfrm>
        </p:grpSpPr>
        <p:sp>
          <p:nvSpPr>
            <p:cNvPr id="257" name="Freeform 163">
              <a:extLst>
                <a:ext uri="{FF2B5EF4-FFF2-40B4-BE49-F238E27FC236}">
                  <a16:creationId xmlns:a16="http://schemas.microsoft.com/office/drawing/2014/main" id="{9ADAA89A-9665-49A0-AEAD-659046504EB5}"/>
                </a:ext>
              </a:extLst>
            </p:cNvPr>
            <p:cNvSpPr>
              <a:spLocks/>
            </p:cNvSpPr>
            <p:nvPr/>
          </p:nvSpPr>
          <p:spPr bwMode="auto">
            <a:xfrm>
              <a:off x="10935164" y="2771050"/>
              <a:ext cx="519304" cy="28642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AB20671E-4F36-4D09-96FE-15DFB7F88502}"/>
                </a:ext>
              </a:extLst>
            </p:cNvPr>
            <p:cNvGrpSpPr/>
            <p:nvPr/>
          </p:nvGrpSpPr>
          <p:grpSpPr>
            <a:xfrm>
              <a:off x="11244909" y="2890105"/>
              <a:ext cx="357944" cy="314517"/>
              <a:chOff x="11138464" y="2827703"/>
              <a:chExt cx="462514" cy="406400"/>
            </a:xfrm>
          </p:grpSpPr>
          <p:sp>
            <p:nvSpPr>
              <p:cNvPr id="264" name="Rectangle 263">
                <a:extLst>
                  <a:ext uri="{FF2B5EF4-FFF2-40B4-BE49-F238E27FC236}">
                    <a16:creationId xmlns:a16="http://schemas.microsoft.com/office/drawing/2014/main" id="{00D9197B-D71F-421C-9A52-8E4A834C270E}"/>
                  </a:ext>
                </a:extLst>
              </p:cNvPr>
              <p:cNvSpPr/>
              <p:nvPr/>
            </p:nvSpPr>
            <p:spPr bwMode="auto">
              <a:xfrm>
                <a:off x="11138464" y="2858771"/>
                <a:ext cx="387475" cy="257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65" name="Picture 264">
                <a:extLst>
                  <a:ext uri="{FF2B5EF4-FFF2-40B4-BE49-F238E27FC236}">
                    <a16:creationId xmlns:a16="http://schemas.microsoft.com/office/drawing/2014/main" id="{2B14BAF8-0C21-46C3-BE84-58B1A9BA1F6C}"/>
                  </a:ext>
                </a:extLst>
              </p:cNvPr>
              <p:cNvPicPr>
                <a:picLocks noChangeAspect="1"/>
              </p:cNvPicPr>
              <p:nvPr/>
            </p:nvPicPr>
            <p:blipFill>
              <a:blip r:embed="rId3"/>
              <a:stretch>
                <a:fillRect/>
              </a:stretch>
            </p:blipFill>
            <p:spPr>
              <a:xfrm>
                <a:off x="11194578" y="2827703"/>
                <a:ext cx="406400" cy="406400"/>
              </a:xfrm>
              <a:prstGeom prst="rect">
                <a:avLst/>
              </a:prstGeom>
            </p:spPr>
          </p:pic>
        </p:grpSp>
      </p:grpSp>
      <p:grpSp>
        <p:nvGrpSpPr>
          <p:cNvPr id="238" name="Group 237">
            <a:extLst>
              <a:ext uri="{FF2B5EF4-FFF2-40B4-BE49-F238E27FC236}">
                <a16:creationId xmlns:a16="http://schemas.microsoft.com/office/drawing/2014/main" id="{863818E6-D06F-4D3A-82DE-4AEF377CDF10}"/>
              </a:ext>
              <a:ext uri="{C183D7F6-B498-43B3-948B-1728B52AA6E4}">
                <adec:decorative xmlns:adec="http://schemas.microsoft.com/office/drawing/2017/decorative" val="1"/>
              </a:ext>
            </a:extLst>
          </p:cNvPr>
          <p:cNvGrpSpPr/>
          <p:nvPr/>
        </p:nvGrpSpPr>
        <p:grpSpPr>
          <a:xfrm>
            <a:off x="5940453" y="5378747"/>
            <a:ext cx="745483" cy="481481"/>
            <a:chOff x="3305898" y="5099133"/>
            <a:chExt cx="745483" cy="481481"/>
          </a:xfrm>
        </p:grpSpPr>
        <p:grpSp>
          <p:nvGrpSpPr>
            <p:cNvPr id="239" name="laptop">
              <a:extLst>
                <a:ext uri="{FF2B5EF4-FFF2-40B4-BE49-F238E27FC236}">
                  <a16:creationId xmlns:a16="http://schemas.microsoft.com/office/drawing/2014/main" id="{4ABBB224-3D2C-4905-BD90-C82E903D6937}"/>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243" name="Rectangle 5">
                <a:extLst>
                  <a:ext uri="{FF2B5EF4-FFF2-40B4-BE49-F238E27FC236}">
                    <a16:creationId xmlns:a16="http://schemas.microsoft.com/office/drawing/2014/main" id="{D23AC60F-D8E7-4C22-B239-14B6EDE0D0E0}"/>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12">
                <a:extLst>
                  <a:ext uri="{FF2B5EF4-FFF2-40B4-BE49-F238E27FC236}">
                    <a16:creationId xmlns:a16="http://schemas.microsoft.com/office/drawing/2014/main" id="{5E67C2A5-8E6B-44EA-8ECB-CEEAC979322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
                <a:extLst>
                  <a:ext uri="{FF2B5EF4-FFF2-40B4-BE49-F238E27FC236}">
                    <a16:creationId xmlns:a16="http://schemas.microsoft.com/office/drawing/2014/main" id="{9FB89B3D-F109-42B2-8D85-F3798A223B7E}"/>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58B5557-5B15-4BED-A658-83AE6BC40884}"/>
                </a:ext>
              </a:extLst>
            </p:cNvPr>
            <p:cNvGrpSpPr/>
            <p:nvPr/>
          </p:nvGrpSpPr>
          <p:grpSpPr>
            <a:xfrm>
              <a:off x="3418581" y="5153245"/>
              <a:ext cx="520116" cy="312739"/>
              <a:chOff x="8734823" y="5440174"/>
              <a:chExt cx="520116" cy="312739"/>
            </a:xfrm>
          </p:grpSpPr>
          <p:sp>
            <p:nvSpPr>
              <p:cNvPr id="241" name="Rectangle 240">
                <a:extLst>
                  <a:ext uri="{FF2B5EF4-FFF2-40B4-BE49-F238E27FC236}">
                    <a16:creationId xmlns:a16="http://schemas.microsoft.com/office/drawing/2014/main" id="{4AEC158B-E153-4778-BC19-B7881AE7333A}"/>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2" name="Graphic 241">
                <a:extLst>
                  <a:ext uri="{FF2B5EF4-FFF2-40B4-BE49-F238E27FC236}">
                    <a16:creationId xmlns:a16="http://schemas.microsoft.com/office/drawing/2014/main" id="{33A20BA7-E29C-4CF9-BA7B-98EC24C193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221" name="Group 220">
            <a:extLst>
              <a:ext uri="{FF2B5EF4-FFF2-40B4-BE49-F238E27FC236}">
                <a16:creationId xmlns:a16="http://schemas.microsoft.com/office/drawing/2014/main" id="{2B1C5B8E-D6ED-4D6A-955D-212ADF00D2A7}"/>
              </a:ext>
              <a:ext uri="{C183D7F6-B498-43B3-948B-1728B52AA6E4}">
                <adec:decorative xmlns:adec="http://schemas.microsoft.com/office/drawing/2017/decorative" val="1"/>
              </a:ext>
            </a:extLst>
          </p:cNvPr>
          <p:cNvGrpSpPr/>
          <p:nvPr/>
        </p:nvGrpSpPr>
        <p:grpSpPr>
          <a:xfrm>
            <a:off x="4959527" y="5377055"/>
            <a:ext cx="745483" cy="481481"/>
            <a:chOff x="3305898" y="5099133"/>
            <a:chExt cx="745483" cy="481481"/>
          </a:xfrm>
        </p:grpSpPr>
        <p:grpSp>
          <p:nvGrpSpPr>
            <p:cNvPr id="222" name="laptop">
              <a:extLst>
                <a:ext uri="{FF2B5EF4-FFF2-40B4-BE49-F238E27FC236}">
                  <a16:creationId xmlns:a16="http://schemas.microsoft.com/office/drawing/2014/main" id="{EBCB05CE-041E-454B-8277-B2724AFF8EC0}"/>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226" name="Rectangle 5">
                <a:extLst>
                  <a:ext uri="{FF2B5EF4-FFF2-40B4-BE49-F238E27FC236}">
                    <a16:creationId xmlns:a16="http://schemas.microsoft.com/office/drawing/2014/main" id="{F6176805-7751-44BD-90F4-3E7E0101E96F}"/>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12">
                <a:extLst>
                  <a:ext uri="{FF2B5EF4-FFF2-40B4-BE49-F238E27FC236}">
                    <a16:creationId xmlns:a16="http://schemas.microsoft.com/office/drawing/2014/main" id="{0C8EEBCA-6FE3-41B3-8E37-80B483F1472F}"/>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5">
                <a:extLst>
                  <a:ext uri="{FF2B5EF4-FFF2-40B4-BE49-F238E27FC236}">
                    <a16:creationId xmlns:a16="http://schemas.microsoft.com/office/drawing/2014/main" id="{EEAA2313-E187-4D8B-A3C5-5FDD4222430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88CDEEDE-4A04-40F9-ABDF-F11FFF3A7C65}"/>
                </a:ext>
              </a:extLst>
            </p:cNvPr>
            <p:cNvGrpSpPr/>
            <p:nvPr/>
          </p:nvGrpSpPr>
          <p:grpSpPr>
            <a:xfrm>
              <a:off x="3418581" y="5153245"/>
              <a:ext cx="520116" cy="312739"/>
              <a:chOff x="8734823" y="5440174"/>
              <a:chExt cx="520116" cy="312739"/>
            </a:xfrm>
          </p:grpSpPr>
          <p:sp>
            <p:nvSpPr>
              <p:cNvPr id="224" name="Rectangle 223">
                <a:extLst>
                  <a:ext uri="{FF2B5EF4-FFF2-40B4-BE49-F238E27FC236}">
                    <a16:creationId xmlns:a16="http://schemas.microsoft.com/office/drawing/2014/main" id="{F2420369-B574-4FF0-B787-6B62E4B3620D}"/>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5" name="Graphic 224">
                <a:extLst>
                  <a:ext uri="{FF2B5EF4-FFF2-40B4-BE49-F238E27FC236}">
                    <a16:creationId xmlns:a16="http://schemas.microsoft.com/office/drawing/2014/main" id="{9E86180C-85CD-4BC3-9C79-64DCECC452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182" name="laptop">
            <a:extLst>
              <a:ext uri="{FF2B5EF4-FFF2-40B4-BE49-F238E27FC236}">
                <a16:creationId xmlns:a16="http://schemas.microsoft.com/office/drawing/2014/main" id="{3B3E1402-F903-4E84-B936-FF3A59D337BD}"/>
              </a:ext>
              <a:ext uri="{C183D7F6-B498-43B3-948B-1728B52AA6E4}">
                <adec:decorative xmlns:adec="http://schemas.microsoft.com/office/drawing/2017/decorative" val="1"/>
              </a:ext>
            </a:extLst>
          </p:cNvPr>
          <p:cNvGrpSpPr/>
          <p:nvPr/>
        </p:nvGrpSpPr>
        <p:grpSpPr>
          <a:xfrm>
            <a:off x="3274886" y="3982691"/>
            <a:ext cx="745483" cy="481481"/>
            <a:chOff x="615531" y="1287780"/>
            <a:chExt cx="547784" cy="353792"/>
          </a:xfrm>
          <a:solidFill>
            <a:schemeClr val="tx1"/>
          </a:solidFill>
        </p:grpSpPr>
        <p:sp>
          <p:nvSpPr>
            <p:cNvPr id="183" name="Rectangle 5">
              <a:extLst>
                <a:ext uri="{FF2B5EF4-FFF2-40B4-BE49-F238E27FC236}">
                  <a16:creationId xmlns:a16="http://schemas.microsoft.com/office/drawing/2014/main" id="{B05236CE-98DB-4B11-8917-2C96BEDB2CC6}"/>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2">
              <a:extLst>
                <a:ext uri="{FF2B5EF4-FFF2-40B4-BE49-F238E27FC236}">
                  <a16:creationId xmlns:a16="http://schemas.microsoft.com/office/drawing/2014/main" id="{D8E4EA7F-CC6E-479E-A31E-E066C9FEBC6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5">
              <a:extLst>
                <a:ext uri="{FF2B5EF4-FFF2-40B4-BE49-F238E27FC236}">
                  <a16:creationId xmlns:a16="http://schemas.microsoft.com/office/drawing/2014/main" id="{585355F7-CBF7-4EE8-9316-5468D4EFEB57}"/>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60" name="Straight Arrow Connector 259">
            <a:extLst>
              <a:ext uri="{FF2B5EF4-FFF2-40B4-BE49-F238E27FC236}">
                <a16:creationId xmlns:a16="http://schemas.microsoft.com/office/drawing/2014/main" id="{AC81AA9F-A661-4E27-A49A-30471FF34DE9}"/>
              </a:ext>
              <a:ext uri="{C183D7F6-B498-43B3-948B-1728B52AA6E4}">
                <adec:decorative xmlns:adec="http://schemas.microsoft.com/office/drawing/2017/decorative" val="1"/>
              </a:ext>
            </a:extLst>
          </p:cNvPr>
          <p:cNvCxnSpPr>
            <a:cxnSpLocks/>
          </p:cNvCxnSpPr>
          <p:nvPr/>
        </p:nvCxnSpPr>
        <p:spPr>
          <a:xfrm flipV="1">
            <a:off x="9576199" y="3036238"/>
            <a:ext cx="0" cy="876450"/>
          </a:xfrm>
          <a:prstGeom prst="straightConnector1">
            <a:avLst/>
          </a:prstGeom>
          <a:noFill/>
          <a:ln w="28575" cap="flat" cmpd="sng" algn="ctr">
            <a:solidFill>
              <a:srgbClr val="75767A"/>
            </a:solidFill>
            <a:prstDash val="solid"/>
            <a:headEnd type="none"/>
            <a:tailEnd type="arrow"/>
          </a:ln>
          <a:effectLst/>
        </p:spPr>
      </p:cxnSp>
      <p:cxnSp>
        <p:nvCxnSpPr>
          <p:cNvPr id="335" name="Straight Arrow Connector 334">
            <a:extLst>
              <a:ext uri="{FF2B5EF4-FFF2-40B4-BE49-F238E27FC236}">
                <a16:creationId xmlns:a16="http://schemas.microsoft.com/office/drawing/2014/main" id="{36D1B9C3-9A65-4A6C-8214-4F6F356A0CA8}"/>
              </a:ext>
              <a:ext uri="{C183D7F6-B498-43B3-948B-1728B52AA6E4}">
                <adec:decorative xmlns:adec="http://schemas.microsoft.com/office/drawing/2017/decorative" val="1"/>
              </a:ext>
            </a:extLst>
          </p:cNvPr>
          <p:cNvCxnSpPr>
            <a:cxnSpLocks/>
          </p:cNvCxnSpPr>
          <p:nvPr/>
        </p:nvCxnSpPr>
        <p:spPr>
          <a:xfrm flipH="1">
            <a:off x="4536468" y="4642622"/>
            <a:ext cx="517960" cy="701388"/>
          </a:xfrm>
          <a:prstGeom prst="straightConnector1">
            <a:avLst/>
          </a:prstGeom>
          <a:noFill/>
          <a:ln w="28575" cap="flat" cmpd="sng" algn="ctr">
            <a:solidFill>
              <a:srgbClr val="75767A"/>
            </a:solidFill>
            <a:prstDash val="solid"/>
            <a:headEnd type="none"/>
            <a:tailEnd type="arrow"/>
          </a:ln>
          <a:effectLst/>
        </p:spPr>
      </p:cxnSp>
      <p:cxnSp>
        <p:nvCxnSpPr>
          <p:cNvPr id="336" name="Straight Arrow Connector 335">
            <a:extLst>
              <a:ext uri="{FF2B5EF4-FFF2-40B4-BE49-F238E27FC236}">
                <a16:creationId xmlns:a16="http://schemas.microsoft.com/office/drawing/2014/main" id="{AC514F13-0839-4AD6-A8CD-75282371527F}"/>
              </a:ext>
              <a:ext uri="{C183D7F6-B498-43B3-948B-1728B52AA6E4}">
                <adec:decorative xmlns:adec="http://schemas.microsoft.com/office/drawing/2017/decorative" val="1"/>
              </a:ext>
            </a:extLst>
          </p:cNvPr>
          <p:cNvCxnSpPr>
            <a:cxnSpLocks/>
          </p:cNvCxnSpPr>
          <p:nvPr/>
        </p:nvCxnSpPr>
        <p:spPr>
          <a:xfrm>
            <a:off x="5327180" y="4703258"/>
            <a:ext cx="15044" cy="656343"/>
          </a:xfrm>
          <a:prstGeom prst="straightConnector1">
            <a:avLst/>
          </a:prstGeom>
          <a:noFill/>
          <a:ln w="28575" cap="flat" cmpd="sng" algn="ctr">
            <a:solidFill>
              <a:srgbClr val="75767A"/>
            </a:solidFill>
            <a:prstDash val="solid"/>
            <a:headEnd type="none"/>
            <a:tailEnd type="arrow"/>
          </a:ln>
          <a:effectLst/>
        </p:spPr>
      </p:cxnSp>
      <p:cxnSp>
        <p:nvCxnSpPr>
          <p:cNvPr id="337" name="Straight Arrow Connector 336">
            <a:extLst>
              <a:ext uri="{FF2B5EF4-FFF2-40B4-BE49-F238E27FC236}">
                <a16:creationId xmlns:a16="http://schemas.microsoft.com/office/drawing/2014/main" id="{5F73F4E6-5F4E-4A08-9129-C553D33BEAFE}"/>
              </a:ext>
              <a:ext uri="{C183D7F6-B498-43B3-948B-1728B52AA6E4}">
                <adec:decorative xmlns:adec="http://schemas.microsoft.com/office/drawing/2017/decorative" val="1"/>
              </a:ext>
            </a:extLst>
          </p:cNvPr>
          <p:cNvCxnSpPr>
            <a:cxnSpLocks/>
          </p:cNvCxnSpPr>
          <p:nvPr/>
        </p:nvCxnSpPr>
        <p:spPr>
          <a:xfrm>
            <a:off x="5599482" y="4596140"/>
            <a:ext cx="679739" cy="726262"/>
          </a:xfrm>
          <a:prstGeom prst="straightConnector1">
            <a:avLst/>
          </a:prstGeom>
          <a:noFill/>
          <a:ln w="28575" cap="flat" cmpd="sng" algn="ctr">
            <a:solidFill>
              <a:srgbClr val="75767A"/>
            </a:solidFill>
            <a:prstDash val="solid"/>
            <a:headEnd type="none"/>
            <a:tailEnd type="arrow"/>
          </a:ln>
          <a:effectLst/>
        </p:spPr>
      </p:cxnSp>
      <p:cxnSp>
        <p:nvCxnSpPr>
          <p:cNvPr id="33" name="Straight Arrow Connector 32">
            <a:extLst>
              <a:ext uri="{C183D7F6-B498-43B3-948B-1728B52AA6E4}">
                <adec:decorative xmlns:adec="http://schemas.microsoft.com/office/drawing/2017/decorative" val="1"/>
              </a:ext>
            </a:extLst>
          </p:cNvPr>
          <p:cNvCxnSpPr>
            <a:cxnSpLocks/>
          </p:cNvCxnSpPr>
          <p:nvPr/>
        </p:nvCxnSpPr>
        <p:spPr>
          <a:xfrm>
            <a:off x="2560435" y="3816329"/>
            <a:ext cx="679276" cy="332226"/>
          </a:xfrm>
          <a:prstGeom prst="straightConnector1">
            <a:avLst/>
          </a:prstGeom>
          <a:noFill/>
          <a:ln w="28575" cap="flat" cmpd="sng" algn="ctr">
            <a:solidFill>
              <a:srgbClr val="75767A"/>
            </a:solidFill>
            <a:prstDash val="solid"/>
            <a:headEnd type="none"/>
            <a:tailEnd type="arrow"/>
          </a:ln>
          <a:effectLst/>
        </p:spPr>
      </p:cxnSp>
      <p:sp>
        <p:nvSpPr>
          <p:cNvPr id="199" name="Text: Payload detected">
            <a:extLst>
              <a:ext uri="{FF2B5EF4-FFF2-40B4-BE49-F238E27FC236}">
                <a16:creationId xmlns:a16="http://schemas.microsoft.com/office/drawing/2014/main" id="{166F0A64-B77A-4BD7-BCC3-767BB507A7D7}"/>
              </a:ext>
              <a:ext uri="{C183D7F6-B498-43B3-948B-1728B52AA6E4}">
                <adec:decorative xmlns:adec="http://schemas.microsoft.com/office/drawing/2017/decorative" val="1"/>
              </a:ext>
            </a:extLst>
          </p:cNvPr>
          <p:cNvSpPr txBox="1"/>
          <p:nvPr/>
        </p:nvSpPr>
        <p:spPr>
          <a:xfrm>
            <a:off x="2906965" y="3438056"/>
            <a:ext cx="1487299"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Malicious </a:t>
            </a:r>
            <a:b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b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payload detected</a:t>
            </a:r>
          </a:p>
        </p:txBody>
      </p:sp>
      <p:cxnSp>
        <p:nvCxnSpPr>
          <p:cNvPr id="267" name="Line to ATP">
            <a:extLst>
              <a:ext uri="{FF2B5EF4-FFF2-40B4-BE49-F238E27FC236}">
                <a16:creationId xmlns:a16="http://schemas.microsoft.com/office/drawing/2014/main" id="{BB6AED26-9A70-4947-A4FB-03A053553FDA}"/>
              </a:ext>
              <a:ext uri="{C183D7F6-B498-43B3-948B-1728B52AA6E4}">
                <adec:decorative xmlns:adec="http://schemas.microsoft.com/office/drawing/2017/decorative" val="1"/>
              </a:ext>
            </a:extLst>
          </p:cNvPr>
          <p:cNvCxnSpPr>
            <a:cxnSpLocks/>
          </p:cNvCxnSpPr>
          <p:nvPr/>
        </p:nvCxnSpPr>
        <p:spPr>
          <a:xfrm>
            <a:off x="4039287" y="4232327"/>
            <a:ext cx="869803" cy="0"/>
          </a:xfrm>
          <a:prstGeom prst="straightConnector1">
            <a:avLst/>
          </a:prstGeom>
          <a:noFill/>
          <a:ln w="28575" cap="flat" cmpd="sng" algn="ctr">
            <a:solidFill>
              <a:srgbClr val="75767A"/>
            </a:solidFill>
            <a:prstDash val="solid"/>
            <a:headEnd type="none"/>
            <a:tailEnd type="arrow"/>
          </a:ln>
          <a:effectLst/>
        </p:spPr>
      </p:cxnSp>
      <p:sp>
        <p:nvSpPr>
          <p:cNvPr id="540" name="TextBox 539">
            <a:extLst>
              <a:ext uri="{FF2B5EF4-FFF2-40B4-BE49-F238E27FC236}">
                <a16:creationId xmlns:a16="http://schemas.microsoft.com/office/drawing/2014/main" id="{A7D07BF7-1384-4104-9699-23BE30690045}"/>
              </a:ext>
              <a:ext uri="{C183D7F6-B498-43B3-948B-1728B52AA6E4}">
                <adec:decorative xmlns:adec="http://schemas.microsoft.com/office/drawing/2017/decorative" val="1"/>
              </a:ext>
            </a:extLst>
          </p:cNvPr>
          <p:cNvSpPr txBox="1"/>
          <p:nvPr/>
        </p:nvSpPr>
        <p:spPr>
          <a:xfrm>
            <a:off x="8280532" y="2070723"/>
            <a:ext cx="2894413"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Search companywide email and remove attachment from affected mailboxes</a:t>
            </a:r>
          </a:p>
        </p:txBody>
      </p:sp>
      <p:cxnSp>
        <p:nvCxnSpPr>
          <p:cNvPr id="207" name="Line to ISG">
            <a:extLst>
              <a:ext uri="{FF2B5EF4-FFF2-40B4-BE49-F238E27FC236}">
                <a16:creationId xmlns:a16="http://schemas.microsoft.com/office/drawing/2014/main" id="{B717A1D6-699A-4329-BF28-FD9854F6F9A6}"/>
              </a:ext>
              <a:ext uri="{C183D7F6-B498-43B3-948B-1728B52AA6E4}">
                <adec:decorative xmlns:adec="http://schemas.microsoft.com/office/drawing/2017/decorative" val="1"/>
              </a:ext>
            </a:extLst>
          </p:cNvPr>
          <p:cNvCxnSpPr>
            <a:cxnSpLocks/>
          </p:cNvCxnSpPr>
          <p:nvPr/>
        </p:nvCxnSpPr>
        <p:spPr>
          <a:xfrm>
            <a:off x="5733611" y="4232327"/>
            <a:ext cx="1504498" cy="0"/>
          </a:xfrm>
          <a:prstGeom prst="straightConnector1">
            <a:avLst/>
          </a:prstGeom>
          <a:noFill/>
          <a:ln w="28575" cap="flat" cmpd="sng" algn="ctr">
            <a:solidFill>
              <a:srgbClr val="75767A"/>
            </a:solidFill>
            <a:prstDash val="solid"/>
            <a:headEnd type="none"/>
            <a:tailEnd type="arrow"/>
          </a:ln>
          <a:effectLst/>
        </p:spPr>
      </p:cxnSp>
      <p:cxnSp>
        <p:nvCxnSpPr>
          <p:cNvPr id="245" name="Straight Arrow Connector 244">
            <a:extLst>
              <a:ext uri="{FF2B5EF4-FFF2-40B4-BE49-F238E27FC236}">
                <a16:creationId xmlns:a16="http://schemas.microsoft.com/office/drawing/2014/main" id="{473FF361-2AFE-4F4A-A037-2EE15BC20BA4}"/>
              </a:ext>
              <a:ext uri="{C183D7F6-B498-43B3-948B-1728B52AA6E4}">
                <adec:decorative xmlns:adec="http://schemas.microsoft.com/office/drawing/2017/decorative" val="1"/>
              </a:ext>
            </a:extLst>
          </p:cNvPr>
          <p:cNvCxnSpPr>
            <a:cxnSpLocks/>
          </p:cNvCxnSpPr>
          <p:nvPr/>
        </p:nvCxnSpPr>
        <p:spPr>
          <a:xfrm>
            <a:off x="8090452" y="4238921"/>
            <a:ext cx="1118915" cy="0"/>
          </a:xfrm>
          <a:prstGeom prst="straightConnector1">
            <a:avLst/>
          </a:prstGeom>
          <a:noFill/>
          <a:ln w="28575" cap="flat" cmpd="sng" algn="ctr">
            <a:solidFill>
              <a:srgbClr val="75767A"/>
            </a:solidFill>
            <a:prstDash val="solid"/>
            <a:headEnd type="none"/>
            <a:tailEnd type="arrow"/>
          </a:ln>
          <a:effectLst/>
        </p:spPr>
      </p:cxnSp>
      <p:cxnSp>
        <p:nvCxnSpPr>
          <p:cNvPr id="200" name="Straight Arrow Connector 199">
            <a:extLst>
              <a:ext uri="{FF2B5EF4-FFF2-40B4-BE49-F238E27FC236}">
                <a16:creationId xmlns:a16="http://schemas.microsoft.com/office/drawing/2014/main" id="{1E1C65D0-3A76-48CB-B7F5-5777BAEE5F12}"/>
              </a:ext>
              <a:ext uri="{C183D7F6-B498-43B3-948B-1728B52AA6E4}">
                <adec:decorative xmlns:adec="http://schemas.microsoft.com/office/drawing/2017/decorative" val="1"/>
              </a:ext>
            </a:extLst>
          </p:cNvPr>
          <p:cNvCxnSpPr>
            <a:cxnSpLocks/>
          </p:cNvCxnSpPr>
          <p:nvPr/>
        </p:nvCxnSpPr>
        <p:spPr>
          <a:xfrm flipH="1">
            <a:off x="9576198" y="4728295"/>
            <a:ext cx="1" cy="706436"/>
          </a:xfrm>
          <a:prstGeom prst="straightConnector1">
            <a:avLst/>
          </a:prstGeom>
          <a:noFill/>
          <a:ln w="28575" cap="flat" cmpd="sng" algn="ctr">
            <a:solidFill>
              <a:srgbClr val="75767A"/>
            </a:solidFill>
            <a:prstDash val="solid"/>
            <a:headEnd type="none"/>
            <a:tailEnd type="arrow"/>
          </a:ln>
          <a:effectLst/>
        </p:spPr>
      </p:cxnSp>
      <p:sp>
        <p:nvSpPr>
          <p:cNvPr id="4" name="Rectangle 3">
            <a:extLst>
              <a:ext uri="{FF2B5EF4-FFF2-40B4-BE49-F238E27FC236}">
                <a16:creationId xmlns:a16="http://schemas.microsoft.com/office/drawing/2014/main" id="{D071F676-2082-431F-A0F4-345465D6AEA7}"/>
              </a:ext>
              <a:ext uri="{C183D7F6-B498-43B3-948B-1728B52AA6E4}">
                <adec:decorative xmlns:adec="http://schemas.microsoft.com/office/drawing/2017/decorative" val="1"/>
              </a:ext>
            </a:extLst>
          </p:cNvPr>
          <p:cNvSpPr/>
          <p:nvPr/>
        </p:nvSpPr>
        <p:spPr>
          <a:xfrm>
            <a:off x="8738386" y="6003173"/>
            <a:ext cx="1611722" cy="424732"/>
          </a:xfrm>
          <a:prstGeom prst="rect">
            <a:avLst/>
          </a:prstGeom>
          <a:noFill/>
          <a:ln>
            <a:noFill/>
          </a:ln>
        </p:spPr>
        <p:txBody>
          <a:bodyPr wrap="square" lIns="0" rIns="0" rtlCol="0" anchor="ctr" anchorCtr="1">
            <a:spAutoFit/>
          </a:body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Block the attachment from future attacks</a:t>
            </a:r>
          </a:p>
        </p:txBody>
      </p:sp>
      <p:sp>
        <p:nvSpPr>
          <p:cNvPr id="357" name="Title">
            <a:extLst>
              <a:ext uri="{FF2B5EF4-FFF2-40B4-BE49-F238E27FC236}">
                <a16:creationId xmlns:a16="http://schemas.microsoft.com/office/drawing/2014/main" id="{02665485-EFB8-4EF6-97FB-30DFB058FB22}"/>
              </a:ext>
            </a:extLst>
          </p:cNvPr>
          <p:cNvSpPr>
            <a:spLocks noGrp="1"/>
          </p:cNvSpPr>
          <p:nvPr>
            <p:ph type="title"/>
          </p:nvPr>
        </p:nvSpPr>
        <p:spPr/>
        <p:txBody>
          <a:bodyPr/>
          <a:lstStyle/>
          <a:p>
            <a:r>
              <a:rPr lang="en-US"/>
              <a:t>Compromised endpoint</a:t>
            </a:r>
          </a:p>
        </p:txBody>
      </p:sp>
      <p:sp>
        <p:nvSpPr>
          <p:cNvPr id="228" name="Text: Share Intelligence">
            <a:extLst>
              <a:ext uri="{FF2B5EF4-FFF2-40B4-BE49-F238E27FC236}">
                <a16:creationId xmlns:a16="http://schemas.microsoft.com/office/drawing/2014/main" id="{E351BCBA-36A1-4E23-ACF8-ED1F91EAC1BF}"/>
              </a:ext>
              <a:ext uri="{C183D7F6-B498-43B3-948B-1728B52AA6E4}">
                <adec:decorative xmlns:adec="http://schemas.microsoft.com/office/drawing/2017/decorative" val="1"/>
              </a:ext>
            </a:extLst>
          </p:cNvPr>
          <p:cNvSpPr/>
          <p:nvPr/>
        </p:nvSpPr>
        <p:spPr>
          <a:xfrm>
            <a:off x="5541964" y="4252174"/>
            <a:ext cx="1802317" cy="258532"/>
          </a:xfrm>
          <a:prstGeom prst="rect">
            <a:avLst/>
          </a:prstGeom>
          <a:noFill/>
          <a:ln>
            <a:noFill/>
          </a:ln>
        </p:spPr>
        <p:txBody>
          <a:bodyPr wrap="square" lIns="0" rIns="0" rtlCol="0" anchor="ctr" anchorCtr="1">
            <a:spAutoFit/>
          </a:body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Share intelligence</a:t>
            </a:r>
          </a:p>
        </p:txBody>
      </p:sp>
      <p:sp>
        <p:nvSpPr>
          <p:cNvPr id="229" name="Text: Insert USB">
            <a:extLst>
              <a:ext uri="{FF2B5EF4-FFF2-40B4-BE49-F238E27FC236}">
                <a16:creationId xmlns:a16="http://schemas.microsoft.com/office/drawing/2014/main" id="{B8A37EDC-B022-4B5B-A995-EF0EA66664A6}"/>
              </a:ext>
              <a:ext uri="{C183D7F6-B498-43B3-948B-1728B52AA6E4}">
                <adec:decorative xmlns:adec="http://schemas.microsoft.com/office/drawing/2017/decorative" val="1"/>
              </a:ext>
            </a:extLst>
          </p:cNvPr>
          <p:cNvSpPr txBox="1"/>
          <p:nvPr/>
        </p:nvSpPr>
        <p:spPr>
          <a:xfrm>
            <a:off x="1801012" y="5002480"/>
            <a:ext cx="904936" cy="2585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Insert USB</a:t>
            </a:r>
          </a:p>
        </p:txBody>
      </p:sp>
      <p:sp>
        <p:nvSpPr>
          <p:cNvPr id="120" name="Text: Open Attachment">
            <a:extLst>
              <a:ext uri="{FF2B5EF4-FFF2-40B4-BE49-F238E27FC236}">
                <a16:creationId xmlns:a16="http://schemas.microsoft.com/office/drawing/2014/main" id="{8381EA29-5D30-4BD5-9420-E10F19EE1676}"/>
              </a:ext>
              <a:ext uri="{C183D7F6-B498-43B3-948B-1728B52AA6E4}">
                <adec:decorative xmlns:adec="http://schemas.microsoft.com/office/drawing/2017/decorative" val="1"/>
              </a:ext>
            </a:extLst>
          </p:cNvPr>
          <p:cNvSpPr txBox="1"/>
          <p:nvPr/>
        </p:nvSpPr>
        <p:spPr>
          <a:xfrm>
            <a:off x="1543506" y="2951561"/>
            <a:ext cx="1419948"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Open attachment from personal email</a:t>
            </a:r>
          </a:p>
        </p:txBody>
      </p:sp>
      <p:cxnSp>
        <p:nvCxnSpPr>
          <p:cNvPr id="216" name="Line2Slide">
            <a:extLst>
              <a:ext uri="{FF2B5EF4-FFF2-40B4-BE49-F238E27FC236}">
                <a16:creationId xmlns:a16="http://schemas.microsoft.com/office/drawing/2014/main" id="{B3730533-7CE0-443F-897F-E6355ECBB79D}"/>
              </a:ext>
              <a:ext uri="{C183D7F6-B498-43B3-948B-1728B52AA6E4}">
                <adec:decorative xmlns:adec="http://schemas.microsoft.com/office/drawing/2017/decorative" val="1"/>
              </a:ext>
            </a:extLst>
          </p:cNvPr>
          <p:cNvCxnSpPr>
            <a:cxnSpLocks/>
          </p:cNvCxnSpPr>
          <p:nvPr/>
        </p:nvCxnSpPr>
        <p:spPr>
          <a:xfrm flipV="1">
            <a:off x="5306443" y="3036238"/>
            <a:ext cx="0" cy="876450"/>
          </a:xfrm>
          <a:prstGeom prst="line">
            <a:avLst/>
          </a:prstGeom>
          <a:noFill/>
          <a:ln w="28575" cap="flat" cmpd="sng" algn="ctr">
            <a:solidFill>
              <a:srgbClr val="75767A"/>
            </a:solidFill>
            <a:prstDash val="solid"/>
            <a:headEnd type="none"/>
            <a:tailEnd type="arrow"/>
          </a:ln>
          <a:effectLst/>
        </p:spPr>
      </p:cxnSp>
      <p:sp>
        <p:nvSpPr>
          <p:cNvPr id="350" name="Text: Disable User">
            <a:extLst>
              <a:ext uri="{FF2B5EF4-FFF2-40B4-BE49-F238E27FC236}">
                <a16:creationId xmlns:a16="http://schemas.microsoft.com/office/drawing/2014/main" id="{BFCF677E-DE14-4686-B921-B445EF3007A5}"/>
              </a:ext>
              <a:ext uri="{C183D7F6-B498-43B3-948B-1728B52AA6E4}">
                <adec:decorative xmlns:adec="http://schemas.microsoft.com/office/drawing/2017/decorative" val="1"/>
              </a:ext>
            </a:extLst>
          </p:cNvPr>
          <p:cNvSpPr txBox="1"/>
          <p:nvPr/>
        </p:nvSpPr>
        <p:spPr>
          <a:xfrm>
            <a:off x="6126311" y="2328528"/>
            <a:ext cx="1802315"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Disable user access from device while infected</a:t>
            </a:r>
          </a:p>
        </p:txBody>
      </p:sp>
      <p:cxnSp>
        <p:nvCxnSpPr>
          <p:cNvPr id="338" name="Line to ATP">
            <a:extLst>
              <a:ext uri="{FF2B5EF4-FFF2-40B4-BE49-F238E27FC236}">
                <a16:creationId xmlns:a16="http://schemas.microsoft.com/office/drawing/2014/main" id="{62D8F737-A59F-4056-BD4A-379D52EC4DEE}"/>
              </a:ext>
              <a:ext uri="{C183D7F6-B498-43B3-948B-1728B52AA6E4}">
                <adec:decorative xmlns:adec="http://schemas.microsoft.com/office/drawing/2017/decorative" val="1"/>
              </a:ext>
            </a:extLst>
          </p:cNvPr>
          <p:cNvCxnSpPr>
            <a:cxnSpLocks/>
          </p:cNvCxnSpPr>
          <p:nvPr/>
        </p:nvCxnSpPr>
        <p:spPr>
          <a:xfrm flipH="1">
            <a:off x="4039287" y="4364417"/>
            <a:ext cx="858772" cy="0"/>
          </a:xfrm>
          <a:prstGeom prst="straightConnector1">
            <a:avLst/>
          </a:prstGeom>
          <a:noFill/>
          <a:ln w="28575" cap="flat" cmpd="sng" algn="ctr">
            <a:solidFill>
              <a:srgbClr val="75767A"/>
            </a:solidFill>
            <a:prstDash val="sysDash"/>
            <a:headEnd type="none"/>
            <a:tailEnd type="arrow"/>
          </a:ln>
          <a:effectLst/>
        </p:spPr>
      </p:cxnSp>
      <p:sp>
        <p:nvSpPr>
          <p:cNvPr id="210" name="Rectangle 209">
            <a:extLst>
              <a:ext uri="{FF2B5EF4-FFF2-40B4-BE49-F238E27FC236}">
                <a16:creationId xmlns:a16="http://schemas.microsoft.com/office/drawing/2014/main" id="{8CF11C02-51F1-48E2-8E60-7C91EBA4DFD7}"/>
              </a:ext>
            </a:extLst>
          </p:cNvPr>
          <p:cNvSpPr/>
          <p:nvPr/>
        </p:nvSpPr>
        <p:spPr>
          <a:xfrm>
            <a:off x="584333" y="993120"/>
            <a:ext cx="11325299" cy="854040"/>
          </a:xfrm>
          <a:prstGeom prst="rect">
            <a:avLst/>
          </a:prstGeom>
          <a:noFill/>
        </p:spPr>
        <p:txBody>
          <a:bodyPr wrap="square" lIns="0" tIns="146284" rIns="182854" bIns="146284"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457200" marR="0" lvl="0" indent="-45720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Risk: </a:t>
            </a:r>
            <a:r>
              <a:rPr kumimoji="0" lang="en-US" sz="1600"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Devices can be infected by </a:t>
            </a:r>
            <a:r>
              <a:rPr kumimoji="0" lang="en-US" sz="160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personal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email, USB, and other vectors</a:t>
            </a:r>
          </a:p>
          <a:p>
            <a:pPr marL="0" marR="0" lvl="0" indent="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Mitigation: </a:t>
            </a: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Rapidly detect and clean all managed devices, email, and other resources across environment and customers</a:t>
            </a:r>
          </a:p>
        </p:txBody>
      </p:sp>
      <p:sp>
        <p:nvSpPr>
          <p:cNvPr id="211" name="Rectangle 210">
            <a:extLst>
              <a:ext uri="{FF2B5EF4-FFF2-40B4-BE49-F238E27FC236}">
                <a16:creationId xmlns:a16="http://schemas.microsoft.com/office/drawing/2014/main" id="{88B74621-4296-48ED-B964-C35983A0328A}"/>
              </a:ext>
              <a:ext uri="{C183D7F6-B498-43B3-948B-1728B52AA6E4}">
                <adec:decorative xmlns:adec="http://schemas.microsoft.com/office/drawing/2017/decorative" val="1"/>
              </a:ext>
            </a:extLst>
          </p:cNvPr>
          <p:cNvSpPr/>
          <p:nvPr/>
        </p:nvSpPr>
        <p:spPr>
          <a:xfrm>
            <a:off x="6619989" y="4709516"/>
            <a:ext cx="2175485" cy="387798"/>
          </a:xfrm>
          <a:prstGeom prst="rect">
            <a:avLst/>
          </a:prstGeom>
          <a:solidFill>
            <a:schemeClr val="bg1"/>
          </a:solidFill>
        </p:spPr>
        <p:txBody>
          <a:bodyPr wrap="square" lIns="0" tIns="0" rIns="0" bIns="0" anchor="b">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Threat Intelligence</a:t>
            </a:r>
            <a:endPar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endParaRPr>
          </a:p>
        </p:txBody>
      </p:sp>
      <p:sp>
        <p:nvSpPr>
          <p:cNvPr id="235" name="Rectangle 234">
            <a:extLst>
              <a:ext uri="{FF2B5EF4-FFF2-40B4-BE49-F238E27FC236}">
                <a16:creationId xmlns:a16="http://schemas.microsoft.com/office/drawing/2014/main" id="{89822E82-280B-484A-9789-93F3882C52A3}"/>
              </a:ext>
              <a:ext uri="{C183D7F6-B498-43B3-948B-1728B52AA6E4}">
                <adec:decorative xmlns:adec="http://schemas.microsoft.com/office/drawing/2017/decorative" val="1"/>
              </a:ext>
            </a:extLst>
          </p:cNvPr>
          <p:cNvSpPr/>
          <p:nvPr/>
        </p:nvSpPr>
        <p:spPr>
          <a:xfrm>
            <a:off x="8636015" y="3395080"/>
            <a:ext cx="1899714"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O365</a:t>
            </a:r>
          </a:p>
        </p:txBody>
      </p:sp>
      <p:grpSp>
        <p:nvGrpSpPr>
          <p:cNvPr id="236" name="Group 235">
            <a:extLst>
              <a:ext uri="{FF2B5EF4-FFF2-40B4-BE49-F238E27FC236}">
                <a16:creationId xmlns:a16="http://schemas.microsoft.com/office/drawing/2014/main" id="{8E67E192-BD12-4FCB-BEE3-4B3FBFF15164}"/>
              </a:ext>
              <a:ext uri="{C183D7F6-B498-43B3-948B-1728B52AA6E4}">
                <adec:decorative xmlns:adec="http://schemas.microsoft.com/office/drawing/2017/decorative" val="1"/>
              </a:ext>
            </a:extLst>
          </p:cNvPr>
          <p:cNvGrpSpPr/>
          <p:nvPr/>
        </p:nvGrpSpPr>
        <p:grpSpPr>
          <a:xfrm>
            <a:off x="4964400" y="3973536"/>
            <a:ext cx="676656" cy="676656"/>
            <a:chOff x="9663380" y="3973536"/>
            <a:chExt cx="676656" cy="676656"/>
          </a:xfrm>
        </p:grpSpPr>
        <p:sp>
          <p:nvSpPr>
            <p:cNvPr id="237" name="Oval 236">
              <a:extLst>
                <a:ext uri="{FF2B5EF4-FFF2-40B4-BE49-F238E27FC236}">
                  <a16:creationId xmlns:a16="http://schemas.microsoft.com/office/drawing/2014/main" id="{FE8E4282-351E-46B2-8014-A625B268A89D}"/>
                </a:ext>
              </a:extLst>
            </p:cNvPr>
            <p:cNvSpPr/>
            <p:nvPr/>
          </p:nvSpPr>
          <p:spPr bwMode="auto">
            <a:xfrm>
              <a:off x="9663380" y="3973536"/>
              <a:ext cx="676656" cy="67665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46" name="Graphic 245">
              <a:extLst>
                <a:ext uri="{FF2B5EF4-FFF2-40B4-BE49-F238E27FC236}">
                  <a16:creationId xmlns:a16="http://schemas.microsoft.com/office/drawing/2014/main" id="{E9D19224-E6BD-4156-9085-1A324B52E4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9939" y="4117087"/>
              <a:ext cx="388376" cy="418583"/>
            </a:xfrm>
            <a:prstGeom prst="rect">
              <a:avLst/>
            </a:prstGeom>
          </p:spPr>
        </p:pic>
      </p:grpSp>
      <p:grpSp>
        <p:nvGrpSpPr>
          <p:cNvPr id="247" name="Group 246">
            <a:extLst>
              <a:ext uri="{FF2B5EF4-FFF2-40B4-BE49-F238E27FC236}">
                <a16:creationId xmlns:a16="http://schemas.microsoft.com/office/drawing/2014/main" id="{B74F77F3-38EE-41D6-AF62-A87C2C031AA1}"/>
              </a:ext>
              <a:ext uri="{C183D7F6-B498-43B3-948B-1728B52AA6E4}">
                <adec:decorative xmlns:adec="http://schemas.microsoft.com/office/drawing/2017/decorative" val="1"/>
              </a:ext>
            </a:extLst>
          </p:cNvPr>
          <p:cNvGrpSpPr/>
          <p:nvPr/>
        </p:nvGrpSpPr>
        <p:grpSpPr>
          <a:xfrm>
            <a:off x="9282273" y="3973536"/>
            <a:ext cx="672319" cy="672319"/>
            <a:chOff x="3818139" y="3975705"/>
            <a:chExt cx="672319" cy="672319"/>
          </a:xfrm>
        </p:grpSpPr>
        <p:sp>
          <p:nvSpPr>
            <p:cNvPr id="258" name="Oval 257">
              <a:extLst>
                <a:ext uri="{FF2B5EF4-FFF2-40B4-BE49-F238E27FC236}">
                  <a16:creationId xmlns:a16="http://schemas.microsoft.com/office/drawing/2014/main" id="{4289468A-A5BA-4FA5-B055-4B197CBD2E14}"/>
                </a:ext>
              </a:extLst>
            </p:cNvPr>
            <p:cNvSpPr/>
            <p:nvPr/>
          </p:nvSpPr>
          <p:spPr bwMode="auto">
            <a:xfrm>
              <a:off x="3818139" y="3975705"/>
              <a:ext cx="672319" cy="672319"/>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59" name="Shield_EA18" title="Icon of a shield">
              <a:extLst>
                <a:ext uri="{FF2B5EF4-FFF2-40B4-BE49-F238E27FC236}">
                  <a16:creationId xmlns:a16="http://schemas.microsoft.com/office/drawing/2014/main" id="{AD282204-841C-487A-8EC9-FE549F2FBBA3}"/>
                </a:ext>
              </a:extLst>
            </p:cNvPr>
            <p:cNvSpPr>
              <a:spLocks noChangeAspect="1"/>
            </p:cNvSpPr>
            <p:nvPr/>
          </p:nvSpPr>
          <p:spPr bwMode="auto">
            <a:xfrm>
              <a:off x="3960110" y="4105117"/>
              <a:ext cx="388376" cy="41349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pic>
          <p:nvPicPr>
            <p:cNvPr id="261" name="Graphic 260">
              <a:extLst>
                <a:ext uri="{FF2B5EF4-FFF2-40B4-BE49-F238E27FC236}">
                  <a16:creationId xmlns:a16="http://schemas.microsoft.com/office/drawing/2014/main" id="{6AE0304A-B57D-4E60-9037-BC4DE6AED5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77691" y="4197201"/>
              <a:ext cx="153214" cy="190963"/>
            </a:xfrm>
            <a:prstGeom prst="rect">
              <a:avLst/>
            </a:prstGeom>
          </p:spPr>
        </p:pic>
      </p:grpSp>
      <p:sp>
        <p:nvSpPr>
          <p:cNvPr id="282" name="Rectangle 281">
            <a:extLst>
              <a:ext uri="{FF2B5EF4-FFF2-40B4-BE49-F238E27FC236}">
                <a16:creationId xmlns:a16="http://schemas.microsoft.com/office/drawing/2014/main" id="{BFC6F6CA-4ABD-4B2D-9B95-2C49FC313244}"/>
              </a:ext>
              <a:ext uri="{C183D7F6-B498-43B3-948B-1728B52AA6E4}">
                <adec:decorative xmlns:adec="http://schemas.microsoft.com/office/drawing/2017/decorative" val="1"/>
              </a:ext>
            </a:extLst>
          </p:cNvPr>
          <p:cNvSpPr/>
          <p:nvPr/>
        </p:nvSpPr>
        <p:spPr bwMode="auto">
          <a:xfrm>
            <a:off x="3390556" y="4041099"/>
            <a:ext cx="520116" cy="312739"/>
          </a:xfrm>
          <a:prstGeom prst="rect">
            <a:avLst/>
          </a:prstGeom>
          <a:solidFill>
            <a:srgbClr val="DA310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binary">
            <a:extLst>
              <a:ext uri="{FF2B5EF4-FFF2-40B4-BE49-F238E27FC236}">
                <a16:creationId xmlns:a16="http://schemas.microsoft.com/office/drawing/2014/main" id="{0095052D-80C0-40DF-B331-9BF9D88DA1F7}"/>
              </a:ext>
              <a:ext uri="{C183D7F6-B498-43B3-948B-1728B52AA6E4}">
                <adec:decorative xmlns:adec="http://schemas.microsoft.com/office/drawing/2017/decorative" val="1"/>
              </a:ext>
            </a:extLst>
          </p:cNvPr>
          <p:cNvSpPr>
            <a:spLocks noChangeAspect="1" noEditPoints="1"/>
          </p:cNvSpPr>
          <p:nvPr/>
        </p:nvSpPr>
        <p:spPr bwMode="auto">
          <a:xfrm>
            <a:off x="3538570" y="4099861"/>
            <a:ext cx="217078" cy="1874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2" name="Rectangle 211">
            <a:extLst>
              <a:ext uri="{FF2B5EF4-FFF2-40B4-BE49-F238E27FC236}">
                <a16:creationId xmlns:a16="http://schemas.microsoft.com/office/drawing/2014/main" id="{34942467-31F6-460E-9316-498B3E94DA43}"/>
              </a:ext>
              <a:ext uri="{C183D7F6-B498-43B3-948B-1728B52AA6E4}">
                <adec:decorative xmlns:adec="http://schemas.microsoft.com/office/drawing/2017/decorative" val="1"/>
              </a:ext>
            </a:extLst>
          </p:cNvPr>
          <p:cNvSpPr/>
          <p:nvPr/>
        </p:nvSpPr>
        <p:spPr>
          <a:xfrm>
            <a:off x="4262448" y="3428531"/>
            <a:ext cx="2132418"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Endpoints</a:t>
            </a:r>
          </a:p>
        </p:txBody>
      </p:sp>
      <p:grpSp>
        <p:nvGrpSpPr>
          <p:cNvPr id="275" name="Group 274">
            <a:extLst>
              <a:ext uri="{FF2B5EF4-FFF2-40B4-BE49-F238E27FC236}">
                <a16:creationId xmlns:a16="http://schemas.microsoft.com/office/drawing/2014/main" id="{FE6DC32A-F909-4493-A4BF-07A3BBD7E26E}"/>
              </a:ext>
              <a:ext uri="{C183D7F6-B498-43B3-948B-1728B52AA6E4}">
                <adec:decorative xmlns:adec="http://schemas.microsoft.com/office/drawing/2017/decorative" val="1"/>
              </a:ext>
            </a:extLst>
          </p:cNvPr>
          <p:cNvGrpSpPr/>
          <p:nvPr/>
        </p:nvGrpSpPr>
        <p:grpSpPr>
          <a:xfrm>
            <a:off x="9929156" y="2845650"/>
            <a:ext cx="211822" cy="211822"/>
            <a:chOff x="2469130" y="3117344"/>
            <a:chExt cx="360060" cy="360060"/>
          </a:xfrm>
        </p:grpSpPr>
        <p:sp useBgFill="1">
          <p:nvSpPr>
            <p:cNvPr id="277" name="Oval 276">
              <a:extLst>
                <a:ext uri="{FF2B5EF4-FFF2-40B4-BE49-F238E27FC236}">
                  <a16:creationId xmlns:a16="http://schemas.microsoft.com/office/drawing/2014/main" id="{5B52E0A1-5CCB-4BB5-81DB-B489CBE3E700}"/>
                </a:ext>
              </a:extLst>
            </p:cNvPr>
            <p:cNvSpPr/>
            <p:nvPr/>
          </p:nvSpPr>
          <p:spPr bwMode="auto">
            <a:xfrm>
              <a:off x="2469130" y="3117344"/>
              <a:ext cx="360060" cy="3600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278" name="&quot;Not Allowed&quot; Symbol 277">
              <a:extLst>
                <a:ext uri="{FF2B5EF4-FFF2-40B4-BE49-F238E27FC236}">
                  <a16:creationId xmlns:a16="http://schemas.microsoft.com/office/drawing/2014/main" id="{2C6DB026-6148-44D4-9865-4D970AFFD1D6}"/>
                </a:ext>
              </a:extLst>
            </p:cNvPr>
            <p:cNvSpPr/>
            <p:nvPr/>
          </p:nvSpPr>
          <p:spPr bwMode="auto">
            <a:xfrm>
              <a:off x="2498286" y="3146500"/>
              <a:ext cx="301749" cy="301749"/>
            </a:xfrm>
            <a:prstGeom prst="noSmoking">
              <a:avLst>
                <a:gd name="adj" fmla="val 9503"/>
              </a:avLst>
            </a:prstGeom>
            <a:solidFill>
              <a:srgbClr val="DA310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49" name="TextBox 348">
            <a:extLst>
              <a:ext uri="{FF2B5EF4-FFF2-40B4-BE49-F238E27FC236}">
                <a16:creationId xmlns:a16="http://schemas.microsoft.com/office/drawing/2014/main" id="{AC54EA17-A434-40CA-9EFF-6DAA035894A5}"/>
              </a:ext>
              <a:ext uri="{C183D7F6-B498-43B3-948B-1728B52AA6E4}">
                <adec:decorative xmlns:adec="http://schemas.microsoft.com/office/drawing/2017/decorative" val="1"/>
              </a:ext>
            </a:extLst>
          </p:cNvPr>
          <p:cNvSpPr txBox="1"/>
          <p:nvPr/>
        </p:nvSpPr>
        <p:spPr>
          <a:xfrm>
            <a:off x="3881963" y="6003173"/>
            <a:ext cx="2944094" cy="424732"/>
          </a:xfrm>
          <a:prstGeom prst="rect">
            <a:avLst/>
          </a:prstGeom>
          <a:solidFill>
            <a:schemeClr val="bg1"/>
          </a:solidFill>
          <a:ln>
            <a:noFill/>
          </a:ln>
        </p:spPr>
        <p:txBody>
          <a:bodyPr wrap="square" lIns="0" rIns="0" rtlCol="0" anchor="ctr" anchorCtr="1">
            <a:spAutoFit/>
          </a:bodyPr>
          <a:lstStyle>
            <a:defPPr>
              <a:defRPr lang="en-US"/>
            </a:defPPr>
            <a:lvl1pPr algn="ctr" defTabSz="913523">
              <a:lnSpc>
                <a:spcPct val="90000"/>
              </a:lnSpc>
              <a:defRPr sz="1200" kern="0" spc="-50">
                <a:gradFill>
                  <a:gsLst>
                    <a:gs pos="0">
                      <a:schemeClr val="tx1"/>
                    </a:gs>
                    <a:gs pos="100000">
                      <a:schemeClr val="tx1"/>
                    </a:gs>
                  </a:gsLst>
                  <a:lin ang="5400000" scaled="0"/>
                </a:gradFill>
                <a:latin typeface="Segoe UI"/>
                <a:cs typeface="Segoe UI" charset="0"/>
              </a:defRPr>
            </a:lvl1pPr>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Share telemetry and </a:t>
            </a:r>
            <a:b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b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remediate infected endpoints.</a:t>
            </a:r>
          </a:p>
        </p:txBody>
      </p:sp>
      <p:grpSp>
        <p:nvGrpSpPr>
          <p:cNvPr id="6" name="Group 5">
            <a:extLst>
              <a:ext uri="{FF2B5EF4-FFF2-40B4-BE49-F238E27FC236}">
                <a16:creationId xmlns:a16="http://schemas.microsoft.com/office/drawing/2014/main" id="{6762CD32-B2AD-406A-86C9-9AE1565858F7}"/>
              </a:ext>
              <a:ext uri="{C183D7F6-B498-43B3-948B-1728B52AA6E4}">
                <adec:decorative xmlns:adec="http://schemas.microsoft.com/office/drawing/2017/decorative" val="1"/>
              </a:ext>
            </a:extLst>
          </p:cNvPr>
          <p:cNvGrpSpPr/>
          <p:nvPr/>
        </p:nvGrpSpPr>
        <p:grpSpPr>
          <a:xfrm>
            <a:off x="4012452" y="5373869"/>
            <a:ext cx="745483" cy="481481"/>
            <a:chOff x="3305898" y="5099133"/>
            <a:chExt cx="745483" cy="481481"/>
          </a:xfrm>
        </p:grpSpPr>
        <p:grpSp>
          <p:nvGrpSpPr>
            <p:cNvPr id="186" name="laptop">
              <a:extLst>
                <a:ext uri="{FF2B5EF4-FFF2-40B4-BE49-F238E27FC236}">
                  <a16:creationId xmlns:a16="http://schemas.microsoft.com/office/drawing/2014/main" id="{E2846F99-FB5C-4A85-92DF-BC49BF578B4E}"/>
                </a:ext>
                <a:ext uri="{C183D7F6-B498-43B3-948B-1728B52AA6E4}">
                  <adec:decorative xmlns:adec="http://schemas.microsoft.com/office/drawing/2017/decorative" val="1"/>
                </a:ext>
              </a:extLst>
            </p:cNvPr>
            <p:cNvGrpSpPr/>
            <p:nvPr/>
          </p:nvGrpSpPr>
          <p:grpSpPr>
            <a:xfrm>
              <a:off x="3305898" y="5099133"/>
              <a:ext cx="745483" cy="481481"/>
              <a:chOff x="615531" y="1287780"/>
              <a:chExt cx="547784" cy="353792"/>
            </a:xfrm>
            <a:solidFill>
              <a:schemeClr val="tx1"/>
            </a:solidFill>
          </p:grpSpPr>
          <p:sp>
            <p:nvSpPr>
              <p:cNvPr id="187" name="Rectangle 5">
                <a:extLst>
                  <a:ext uri="{FF2B5EF4-FFF2-40B4-BE49-F238E27FC236}">
                    <a16:creationId xmlns:a16="http://schemas.microsoft.com/office/drawing/2014/main" id="{ED21B244-F619-419D-97B9-57763C2EAE5B}"/>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6DCF2806-1172-4286-AAE5-41AFE22C20DA}"/>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5">
                <a:extLst>
                  <a:ext uri="{FF2B5EF4-FFF2-40B4-BE49-F238E27FC236}">
                    <a16:creationId xmlns:a16="http://schemas.microsoft.com/office/drawing/2014/main" id="{B6B41C9B-9135-46A4-8296-4C3B5BC2032A}"/>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3" name="Group 352">
              <a:extLst>
                <a:ext uri="{FF2B5EF4-FFF2-40B4-BE49-F238E27FC236}">
                  <a16:creationId xmlns:a16="http://schemas.microsoft.com/office/drawing/2014/main" id="{85FE00E7-FFA4-48F5-9509-FFB1276B242F}"/>
                </a:ext>
              </a:extLst>
            </p:cNvPr>
            <p:cNvGrpSpPr/>
            <p:nvPr/>
          </p:nvGrpSpPr>
          <p:grpSpPr>
            <a:xfrm>
              <a:off x="3418581" y="5153245"/>
              <a:ext cx="520116" cy="312739"/>
              <a:chOff x="8734823" y="5440174"/>
              <a:chExt cx="520116" cy="312739"/>
            </a:xfrm>
          </p:grpSpPr>
          <p:sp>
            <p:nvSpPr>
              <p:cNvPr id="354" name="Rectangle 353">
                <a:extLst>
                  <a:ext uri="{FF2B5EF4-FFF2-40B4-BE49-F238E27FC236}">
                    <a16:creationId xmlns:a16="http://schemas.microsoft.com/office/drawing/2014/main" id="{09A97497-1C6F-46E4-B534-D3021FF05CCE}"/>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5" name="Graphic 354">
                <a:extLst>
                  <a:ext uri="{FF2B5EF4-FFF2-40B4-BE49-F238E27FC236}">
                    <a16:creationId xmlns:a16="http://schemas.microsoft.com/office/drawing/2014/main" id="{2B4575A1-ED64-4042-8FC3-C200A3F22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3142" y="5476308"/>
                <a:ext cx="223117" cy="240470"/>
              </a:xfrm>
              <a:prstGeom prst="rect">
                <a:avLst/>
              </a:prstGeom>
            </p:spPr>
          </p:pic>
        </p:grpSp>
      </p:grpSp>
      <p:grpSp>
        <p:nvGrpSpPr>
          <p:cNvPr id="356" name="Group 355">
            <a:extLst>
              <a:ext uri="{FF2B5EF4-FFF2-40B4-BE49-F238E27FC236}">
                <a16:creationId xmlns:a16="http://schemas.microsoft.com/office/drawing/2014/main" id="{15DBE337-D455-466A-86AD-51A95D62A457}"/>
              </a:ext>
              <a:ext uri="{C183D7F6-B498-43B3-948B-1728B52AA6E4}">
                <adec:decorative xmlns:adec="http://schemas.microsoft.com/office/drawing/2017/decorative" val="1"/>
              </a:ext>
            </a:extLst>
          </p:cNvPr>
          <p:cNvGrpSpPr/>
          <p:nvPr/>
        </p:nvGrpSpPr>
        <p:grpSpPr>
          <a:xfrm>
            <a:off x="4123533" y="5435581"/>
            <a:ext cx="520116" cy="312739"/>
            <a:chOff x="8734642" y="5440173"/>
            <a:chExt cx="520116" cy="312739"/>
          </a:xfrm>
        </p:grpSpPr>
        <p:sp>
          <p:nvSpPr>
            <p:cNvPr id="358" name="Rectangle 357">
              <a:extLst>
                <a:ext uri="{FF2B5EF4-FFF2-40B4-BE49-F238E27FC236}">
                  <a16:creationId xmlns:a16="http://schemas.microsoft.com/office/drawing/2014/main" id="{799A3784-FA08-4B22-A0F0-38D37351BF88}"/>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9" name="check" title="Icon of a checkmark">
              <a:extLst>
                <a:ext uri="{FF2B5EF4-FFF2-40B4-BE49-F238E27FC236}">
                  <a16:creationId xmlns:a16="http://schemas.microsoft.com/office/drawing/2014/main" id="{9E9ABC83-4AB2-4462-9250-6A9E6B277593}"/>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51BA4FB5-232E-48FC-A898-60039AD6CF48}"/>
              </a:ext>
              <a:ext uri="{C183D7F6-B498-43B3-948B-1728B52AA6E4}">
                <adec:decorative xmlns:adec="http://schemas.microsoft.com/office/drawing/2017/decorative" val="1"/>
              </a:ext>
            </a:extLst>
          </p:cNvPr>
          <p:cNvGrpSpPr/>
          <p:nvPr/>
        </p:nvGrpSpPr>
        <p:grpSpPr>
          <a:xfrm>
            <a:off x="5074644" y="5433162"/>
            <a:ext cx="520116" cy="312739"/>
            <a:chOff x="8734642" y="5440173"/>
            <a:chExt cx="520116" cy="312739"/>
          </a:xfrm>
        </p:grpSpPr>
        <p:sp>
          <p:nvSpPr>
            <p:cNvPr id="371" name="Rectangle 370">
              <a:extLst>
                <a:ext uri="{FF2B5EF4-FFF2-40B4-BE49-F238E27FC236}">
                  <a16:creationId xmlns:a16="http://schemas.microsoft.com/office/drawing/2014/main" id="{10C15D91-C581-4B11-A9B9-726D6A51B2F3}"/>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check" title="Icon of a checkmark">
              <a:extLst>
                <a:ext uri="{FF2B5EF4-FFF2-40B4-BE49-F238E27FC236}">
                  <a16:creationId xmlns:a16="http://schemas.microsoft.com/office/drawing/2014/main" id="{4CE8D7B6-B954-4A1A-968A-DE9FFF33DF69}"/>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974B5DD1-897F-4F9D-9BEC-B6D4A9F3F409}"/>
              </a:ext>
              <a:ext uri="{C183D7F6-B498-43B3-948B-1728B52AA6E4}">
                <adec:decorative xmlns:adec="http://schemas.microsoft.com/office/drawing/2017/decorative" val="1"/>
              </a:ext>
            </a:extLst>
          </p:cNvPr>
          <p:cNvGrpSpPr/>
          <p:nvPr/>
        </p:nvGrpSpPr>
        <p:grpSpPr>
          <a:xfrm>
            <a:off x="6057245" y="5433162"/>
            <a:ext cx="520116" cy="312739"/>
            <a:chOff x="8734642" y="5440173"/>
            <a:chExt cx="520116" cy="312739"/>
          </a:xfrm>
        </p:grpSpPr>
        <p:sp>
          <p:nvSpPr>
            <p:cNvPr id="374" name="Rectangle 373">
              <a:extLst>
                <a:ext uri="{FF2B5EF4-FFF2-40B4-BE49-F238E27FC236}">
                  <a16:creationId xmlns:a16="http://schemas.microsoft.com/office/drawing/2014/main" id="{700144A5-9BAD-448A-8DE9-3DF5E8B9D659}"/>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5" name="check" title="Icon of a checkmark">
              <a:extLst>
                <a:ext uri="{FF2B5EF4-FFF2-40B4-BE49-F238E27FC236}">
                  <a16:creationId xmlns:a16="http://schemas.microsoft.com/office/drawing/2014/main" id="{40922F08-83EE-497E-A95B-CF3710285299}"/>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E49A80C1-477A-4A79-8EF0-5790C4B9DB44}"/>
              </a:ext>
              <a:ext uri="{C183D7F6-B498-43B3-948B-1728B52AA6E4}">
                <adec:decorative xmlns:adec="http://schemas.microsoft.com/office/drawing/2017/decorative" val="1"/>
              </a:ext>
            </a:extLst>
          </p:cNvPr>
          <p:cNvGrpSpPr/>
          <p:nvPr/>
        </p:nvGrpSpPr>
        <p:grpSpPr>
          <a:xfrm>
            <a:off x="9243499" y="5376857"/>
            <a:ext cx="718803" cy="586694"/>
            <a:chOff x="9220518" y="5376857"/>
            <a:chExt cx="718803" cy="586694"/>
          </a:xfrm>
        </p:grpSpPr>
        <p:pic>
          <p:nvPicPr>
            <p:cNvPr id="5" name="Picture 4">
              <a:extLst>
                <a:ext uri="{FF2B5EF4-FFF2-40B4-BE49-F238E27FC236}">
                  <a16:creationId xmlns:a16="http://schemas.microsoft.com/office/drawing/2014/main" id="{7AA9F530-5652-49E4-80CC-8DE12AD732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20518" y="5376857"/>
              <a:ext cx="503282" cy="503282"/>
            </a:xfrm>
            <a:prstGeom prst="rect">
              <a:avLst/>
            </a:prstGeom>
          </p:spPr>
        </p:pic>
        <p:sp>
          <p:nvSpPr>
            <p:cNvPr id="378" name="attach" title="Icon of a paperclip">
              <a:extLst>
                <a:ext uri="{FF2B5EF4-FFF2-40B4-BE49-F238E27FC236}">
                  <a16:creationId xmlns:a16="http://schemas.microsoft.com/office/drawing/2014/main" id="{EA905681-FF3B-40C3-A1AF-C43683894190}"/>
                </a:ext>
              </a:extLst>
            </p:cNvPr>
            <p:cNvSpPr>
              <a:spLocks noChangeAspect="1"/>
            </p:cNvSpPr>
            <p:nvPr/>
          </p:nvSpPr>
          <p:spPr bwMode="auto">
            <a:xfrm>
              <a:off x="9755645" y="5435464"/>
              <a:ext cx="111524" cy="289964"/>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solidFill>
              <a:schemeClr val="bg1"/>
            </a:solidFill>
            <a:ln w="19050" cap="sq">
              <a:solidFill>
                <a:srgbClr val="DA310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useBgFill="1">
          <p:nvSpPr>
            <p:cNvPr id="379" name="Oval 378">
              <a:extLst>
                <a:ext uri="{FF2B5EF4-FFF2-40B4-BE49-F238E27FC236}">
                  <a16:creationId xmlns:a16="http://schemas.microsoft.com/office/drawing/2014/main" id="{F2E86808-9DA6-464D-965C-E56574A0937C}"/>
                </a:ext>
                <a:ext uri="{C183D7F6-B498-43B3-948B-1728B52AA6E4}">
                  <adec:decorative xmlns:adec="http://schemas.microsoft.com/office/drawing/2017/decorative" val="1"/>
                </a:ext>
              </a:extLst>
            </p:cNvPr>
            <p:cNvSpPr/>
            <p:nvPr/>
          </p:nvSpPr>
          <p:spPr bwMode="auto">
            <a:xfrm>
              <a:off x="9579261" y="5603491"/>
              <a:ext cx="360060" cy="3600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0000"/>
                </a:solidFill>
                <a:effectLst/>
                <a:uLnTx/>
                <a:uFillTx/>
                <a:latin typeface="Segoe UI"/>
                <a:ea typeface="Segoe UI" pitchFamily="34" charset="0"/>
                <a:cs typeface="Segoe UI" pitchFamily="34" charset="0"/>
              </a:endParaRPr>
            </a:p>
          </p:txBody>
        </p:sp>
        <p:sp>
          <p:nvSpPr>
            <p:cNvPr id="380" name="&quot;Not Allowed&quot; Symbol 379">
              <a:extLst>
                <a:ext uri="{FF2B5EF4-FFF2-40B4-BE49-F238E27FC236}">
                  <a16:creationId xmlns:a16="http://schemas.microsoft.com/office/drawing/2014/main" id="{8D5D8A39-C446-4973-B1A8-F65877BA6F58}"/>
                </a:ext>
                <a:ext uri="{C183D7F6-B498-43B3-948B-1728B52AA6E4}">
                  <adec:decorative xmlns:adec="http://schemas.microsoft.com/office/drawing/2017/decorative" val="1"/>
                </a:ext>
              </a:extLst>
            </p:cNvPr>
            <p:cNvSpPr/>
            <p:nvPr/>
          </p:nvSpPr>
          <p:spPr bwMode="auto">
            <a:xfrm>
              <a:off x="9608416" y="5647459"/>
              <a:ext cx="301749" cy="301749"/>
            </a:xfrm>
            <a:prstGeom prst="noSmoking">
              <a:avLst>
                <a:gd name="adj" fmla="val 9503"/>
              </a:avLst>
            </a:prstGeom>
            <a:solidFill>
              <a:srgbClr val="DA310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B861CACF-B7EC-48BE-A107-11EE745ED28E}"/>
              </a:ext>
              <a:ext uri="{C183D7F6-B498-43B3-948B-1728B52AA6E4}">
                <adec:decorative xmlns:adec="http://schemas.microsoft.com/office/drawing/2017/decorative" val="1"/>
              </a:ext>
            </a:extLst>
          </p:cNvPr>
          <p:cNvGrpSpPr/>
          <p:nvPr/>
        </p:nvGrpSpPr>
        <p:grpSpPr>
          <a:xfrm>
            <a:off x="3389966" y="4041099"/>
            <a:ext cx="520116" cy="312739"/>
            <a:chOff x="8734642" y="5440173"/>
            <a:chExt cx="520116" cy="312739"/>
          </a:xfrm>
        </p:grpSpPr>
        <p:sp>
          <p:nvSpPr>
            <p:cNvPr id="285" name="Rectangle 284">
              <a:extLst>
                <a:ext uri="{FF2B5EF4-FFF2-40B4-BE49-F238E27FC236}">
                  <a16:creationId xmlns:a16="http://schemas.microsoft.com/office/drawing/2014/main" id="{9FADDB19-EAF2-45AC-8F03-E04B2DB36E39}"/>
                </a:ext>
              </a:extLst>
            </p:cNvPr>
            <p:cNvSpPr/>
            <p:nvPr/>
          </p:nvSpPr>
          <p:spPr bwMode="auto">
            <a:xfrm>
              <a:off x="8734642" y="5440173"/>
              <a:ext cx="520116" cy="312739"/>
            </a:xfrm>
            <a:prstGeom prst="rect">
              <a:avLst/>
            </a:prstGeom>
            <a:solidFill>
              <a:srgbClr val="00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check" title="Icon of a checkmark">
              <a:extLst>
                <a:ext uri="{FF2B5EF4-FFF2-40B4-BE49-F238E27FC236}">
                  <a16:creationId xmlns:a16="http://schemas.microsoft.com/office/drawing/2014/main" id="{78EDDEA3-BF72-4A44-92B8-5D077C41DEE6}"/>
                </a:ext>
              </a:extLst>
            </p:cNvPr>
            <p:cNvSpPr>
              <a:spLocks noChangeAspect="1"/>
            </p:cNvSpPr>
            <p:nvPr/>
          </p:nvSpPr>
          <p:spPr bwMode="auto">
            <a:xfrm>
              <a:off x="8914414" y="5547180"/>
              <a:ext cx="148500" cy="10485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86" name="Straight Arrow Connector 385">
            <a:extLst>
              <a:ext uri="{FF2B5EF4-FFF2-40B4-BE49-F238E27FC236}">
                <a16:creationId xmlns:a16="http://schemas.microsoft.com/office/drawing/2014/main" id="{D28E5E2E-123E-416D-BC47-E4B61B135DC7}"/>
              </a:ext>
              <a:ext uri="{C183D7F6-B498-43B3-948B-1728B52AA6E4}">
                <adec:decorative xmlns:adec="http://schemas.microsoft.com/office/drawing/2017/decorative" val="1"/>
              </a:ext>
            </a:extLst>
          </p:cNvPr>
          <p:cNvCxnSpPr>
            <a:cxnSpLocks/>
          </p:cNvCxnSpPr>
          <p:nvPr/>
        </p:nvCxnSpPr>
        <p:spPr>
          <a:xfrm flipV="1">
            <a:off x="2507397" y="4278404"/>
            <a:ext cx="744308" cy="325520"/>
          </a:xfrm>
          <a:prstGeom prst="straightConnector1">
            <a:avLst/>
          </a:prstGeom>
          <a:noFill/>
          <a:ln w="28575" cap="flat" cmpd="sng" algn="ctr">
            <a:solidFill>
              <a:srgbClr val="75767A"/>
            </a:solidFill>
            <a:prstDash val="solid"/>
            <a:headEnd type="none"/>
            <a:tailEnd type="arrow"/>
          </a:ln>
          <a:effectLst/>
        </p:spPr>
      </p:cxnSp>
      <p:sp>
        <p:nvSpPr>
          <p:cNvPr id="387" name="TextBox 386">
            <a:extLst>
              <a:ext uri="{FF2B5EF4-FFF2-40B4-BE49-F238E27FC236}">
                <a16:creationId xmlns:a16="http://schemas.microsoft.com/office/drawing/2014/main" id="{E243FF00-BE4F-4153-BDBE-C2C132D83C5F}"/>
              </a:ext>
              <a:ext uri="{C183D7F6-B498-43B3-948B-1728B52AA6E4}">
                <adec:decorative xmlns:adec="http://schemas.microsoft.com/office/drawing/2017/decorative" val="1"/>
              </a:ext>
            </a:extLst>
          </p:cNvPr>
          <p:cNvSpPr txBox="1"/>
          <p:nvPr/>
        </p:nvSpPr>
        <p:spPr>
          <a:xfrm>
            <a:off x="427436" y="4626417"/>
            <a:ext cx="1030392"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282828"/>
                    </a:gs>
                    <a:gs pos="100000">
                      <a:srgbClr val="282828"/>
                    </a:gs>
                  </a:gsLst>
                  <a:lin ang="5400000" scaled="0"/>
                </a:gradFill>
                <a:effectLst/>
                <a:uLnTx/>
                <a:uFillTx/>
                <a:latin typeface="Segoe"/>
                <a:ea typeface="+mn-ea"/>
                <a:cs typeface="+mn-cs"/>
              </a:rPr>
              <a:t>User</a:t>
            </a:r>
          </a:p>
        </p:txBody>
      </p:sp>
      <p:cxnSp>
        <p:nvCxnSpPr>
          <p:cNvPr id="388" name="Straight Arrow Connector 387">
            <a:extLst>
              <a:ext uri="{FF2B5EF4-FFF2-40B4-BE49-F238E27FC236}">
                <a16:creationId xmlns:a16="http://schemas.microsoft.com/office/drawing/2014/main" id="{0D80E829-BD90-4D8B-87E9-F1BE59BED1EF}"/>
              </a:ext>
              <a:ext uri="{C183D7F6-B498-43B3-948B-1728B52AA6E4}">
                <adec:decorative xmlns:adec="http://schemas.microsoft.com/office/drawing/2017/decorative" val="1"/>
              </a:ext>
            </a:extLst>
          </p:cNvPr>
          <p:cNvCxnSpPr>
            <a:cxnSpLocks/>
          </p:cNvCxnSpPr>
          <p:nvPr/>
        </p:nvCxnSpPr>
        <p:spPr>
          <a:xfrm>
            <a:off x="1373747" y="3761620"/>
            <a:ext cx="539496" cy="0"/>
          </a:xfrm>
          <a:prstGeom prst="straightConnector1">
            <a:avLst/>
          </a:prstGeom>
          <a:noFill/>
          <a:ln w="28575" cap="flat" cmpd="sng" algn="ctr">
            <a:solidFill>
              <a:srgbClr val="75767A"/>
            </a:solidFill>
            <a:prstDash val="solid"/>
            <a:headEnd type="none"/>
            <a:tailEnd type="arrow"/>
          </a:ln>
          <a:effectLst/>
        </p:spPr>
      </p:cxnSp>
      <p:cxnSp>
        <p:nvCxnSpPr>
          <p:cNvPr id="389" name="Straight Arrow Connector 388">
            <a:extLst>
              <a:ext uri="{FF2B5EF4-FFF2-40B4-BE49-F238E27FC236}">
                <a16:creationId xmlns:a16="http://schemas.microsoft.com/office/drawing/2014/main" id="{2B1206C6-9E29-494F-9B92-11971D6DCE4D}"/>
              </a:ext>
              <a:ext uri="{C183D7F6-B498-43B3-948B-1728B52AA6E4}">
                <adec:decorative xmlns:adec="http://schemas.microsoft.com/office/drawing/2017/decorative" val="1"/>
              </a:ext>
            </a:extLst>
          </p:cNvPr>
          <p:cNvCxnSpPr>
            <a:cxnSpLocks/>
          </p:cNvCxnSpPr>
          <p:nvPr/>
        </p:nvCxnSpPr>
        <p:spPr>
          <a:xfrm flipV="1">
            <a:off x="1373747" y="4703259"/>
            <a:ext cx="542530" cy="0"/>
          </a:xfrm>
          <a:prstGeom prst="straightConnector1">
            <a:avLst/>
          </a:prstGeom>
          <a:noFill/>
          <a:ln w="28575" cap="flat" cmpd="sng" algn="ctr">
            <a:solidFill>
              <a:srgbClr val="75767A"/>
            </a:solidFill>
            <a:prstDash val="solid"/>
            <a:headEnd type="none"/>
            <a:tailEnd type="arrow"/>
          </a:ln>
          <a:effectLst/>
        </p:spPr>
      </p:cxnSp>
      <p:grpSp>
        <p:nvGrpSpPr>
          <p:cNvPr id="12" name="Group 11">
            <a:extLst>
              <a:ext uri="{FF2B5EF4-FFF2-40B4-BE49-F238E27FC236}">
                <a16:creationId xmlns:a16="http://schemas.microsoft.com/office/drawing/2014/main" id="{ACF68AA5-06A3-4311-8EFE-C899B29A8F43}"/>
              </a:ext>
              <a:ext uri="{C183D7F6-B498-43B3-948B-1728B52AA6E4}">
                <adec:decorative xmlns:adec="http://schemas.microsoft.com/office/drawing/2017/decorative" val="1"/>
              </a:ext>
            </a:extLst>
          </p:cNvPr>
          <p:cNvGrpSpPr/>
          <p:nvPr/>
        </p:nvGrpSpPr>
        <p:grpSpPr>
          <a:xfrm>
            <a:off x="625826" y="3850622"/>
            <a:ext cx="798982" cy="627782"/>
            <a:chOff x="625826" y="3850622"/>
            <a:chExt cx="798982" cy="627782"/>
          </a:xfrm>
        </p:grpSpPr>
        <p:grpSp>
          <p:nvGrpSpPr>
            <p:cNvPr id="154" name="laptop">
              <a:extLst>
                <a:ext uri="{FF2B5EF4-FFF2-40B4-BE49-F238E27FC236}">
                  <a16:creationId xmlns:a16="http://schemas.microsoft.com/office/drawing/2014/main" id="{22465137-2557-4B65-892D-DC37D7AB5DD8}"/>
                </a:ext>
                <a:ext uri="{C183D7F6-B498-43B3-948B-1728B52AA6E4}">
                  <adec:decorative xmlns:adec="http://schemas.microsoft.com/office/drawing/2017/decorative" val="1"/>
                </a:ext>
              </a:extLst>
            </p:cNvPr>
            <p:cNvGrpSpPr/>
            <p:nvPr/>
          </p:nvGrpSpPr>
          <p:grpSpPr>
            <a:xfrm>
              <a:off x="810445" y="4013958"/>
              <a:ext cx="614363" cy="396795"/>
              <a:chOff x="615531" y="1287780"/>
              <a:chExt cx="547784" cy="353792"/>
            </a:xfrm>
            <a:solidFill>
              <a:schemeClr val="tx1"/>
            </a:solidFill>
          </p:grpSpPr>
          <p:sp>
            <p:nvSpPr>
              <p:cNvPr id="160" name="Rectangle 5">
                <a:extLst>
                  <a:ext uri="{FF2B5EF4-FFF2-40B4-BE49-F238E27FC236}">
                    <a16:creationId xmlns:a16="http://schemas.microsoft.com/office/drawing/2014/main" id="{4E38081A-6E8C-4F9E-AC10-966FB8ABCAEF}"/>
                  </a:ext>
                </a:extLst>
              </p:cNvPr>
              <p:cNvSpPr>
                <a:spLocks noChangeArrowheads="1"/>
              </p:cNvSpPr>
              <p:nvPr/>
            </p:nvSpPr>
            <p:spPr bwMode="auto">
              <a:xfrm>
                <a:off x="669292" y="1303763"/>
                <a:ext cx="441714" cy="283337"/>
              </a:xfrm>
              <a:prstGeom prst="rect">
                <a:avLst/>
              </a:pr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12">
                <a:extLst>
                  <a:ext uri="{FF2B5EF4-FFF2-40B4-BE49-F238E27FC236}">
                    <a16:creationId xmlns:a16="http://schemas.microsoft.com/office/drawing/2014/main" id="{7A6019B4-9936-4F0E-A6FD-6969F7C3C1BB}"/>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5">
                <a:extLst>
                  <a:ext uri="{FF2B5EF4-FFF2-40B4-BE49-F238E27FC236}">
                    <a16:creationId xmlns:a16="http://schemas.microsoft.com/office/drawing/2014/main" id="{CCE75C6B-6762-4D89-BD66-10084964C082}"/>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6" name="Group 89">
              <a:extLst>
                <a:ext uri="{FF2B5EF4-FFF2-40B4-BE49-F238E27FC236}">
                  <a16:creationId xmlns:a16="http://schemas.microsoft.com/office/drawing/2014/main" id="{F471FFBD-A16B-408B-84BA-0E68D13F269F}"/>
                </a:ext>
                <a:ext uri="{C183D7F6-B498-43B3-948B-1728B52AA6E4}">
                  <adec:decorative xmlns:adec="http://schemas.microsoft.com/office/drawing/2017/decorative" val="1"/>
                </a:ext>
              </a:extLst>
            </p:cNvPr>
            <p:cNvGrpSpPr>
              <a:grpSpLocks noChangeAspect="1"/>
            </p:cNvGrpSpPr>
            <p:nvPr/>
          </p:nvGrpSpPr>
          <p:grpSpPr bwMode="auto">
            <a:xfrm>
              <a:off x="625826" y="3850622"/>
              <a:ext cx="522607" cy="627782"/>
              <a:chOff x="1596" y="1486"/>
              <a:chExt cx="159" cy="191"/>
            </a:xfrm>
            <a:solidFill>
              <a:schemeClr val="accent1"/>
            </a:solidFill>
          </p:grpSpPr>
          <p:sp>
            <p:nvSpPr>
              <p:cNvPr id="107" name="Freeform 90">
                <a:extLst>
                  <a:ext uri="{FF2B5EF4-FFF2-40B4-BE49-F238E27FC236}">
                    <a16:creationId xmlns:a16="http://schemas.microsoft.com/office/drawing/2014/main" id="{3465190C-69A3-4187-A0C5-D8561B7107C2}"/>
                  </a:ext>
                </a:extLst>
              </p:cNvPr>
              <p:cNvSpPr>
                <a:spLocks/>
              </p:cNvSpPr>
              <p:nvPr/>
            </p:nvSpPr>
            <p:spPr bwMode="auto">
              <a:xfrm>
                <a:off x="1622" y="1486"/>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91">
                <a:extLst>
                  <a:ext uri="{FF2B5EF4-FFF2-40B4-BE49-F238E27FC236}">
                    <a16:creationId xmlns:a16="http://schemas.microsoft.com/office/drawing/2014/main" id="{413E0ECB-F50B-4338-B5F1-82A3A63F1F6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394C78DD-50C0-4CD8-9EDA-C87E3E01BE19}"/>
              </a:ext>
              <a:ext uri="{C183D7F6-B498-43B3-948B-1728B52AA6E4}">
                <adec:decorative xmlns:adec="http://schemas.microsoft.com/office/drawing/2017/decorative" val="1"/>
              </a:ext>
            </a:extLst>
          </p:cNvPr>
          <p:cNvGrpSpPr/>
          <p:nvPr/>
        </p:nvGrpSpPr>
        <p:grpSpPr>
          <a:xfrm rot="2490318">
            <a:off x="2122061" y="4542762"/>
            <a:ext cx="198921" cy="387850"/>
            <a:chOff x="172311" y="2204625"/>
            <a:chExt cx="198921" cy="387850"/>
          </a:xfrm>
        </p:grpSpPr>
        <p:sp>
          <p:nvSpPr>
            <p:cNvPr id="178" name="Rectangle 177">
              <a:extLst>
                <a:ext uri="{FF2B5EF4-FFF2-40B4-BE49-F238E27FC236}">
                  <a16:creationId xmlns:a16="http://schemas.microsoft.com/office/drawing/2014/main" id="{407FBFB6-0860-4D2F-A91D-B88609E8C550}"/>
                </a:ext>
              </a:extLst>
            </p:cNvPr>
            <p:cNvSpPr/>
            <p:nvPr/>
          </p:nvSpPr>
          <p:spPr bwMode="auto">
            <a:xfrm>
              <a:off x="194047" y="2204625"/>
              <a:ext cx="155448" cy="88895"/>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7844AAD3-7850-4B5C-B6B2-6A97DA6C751C}"/>
                </a:ext>
              </a:extLst>
            </p:cNvPr>
            <p:cNvSpPr/>
            <p:nvPr/>
          </p:nvSpPr>
          <p:spPr bwMode="auto">
            <a:xfrm>
              <a:off x="223838" y="2232403"/>
              <a:ext cx="27432"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5CC426C2-97ED-4EE3-A628-080A8ED38774}"/>
                </a:ext>
              </a:extLst>
            </p:cNvPr>
            <p:cNvSpPr/>
            <p:nvPr/>
          </p:nvSpPr>
          <p:spPr bwMode="auto">
            <a:xfrm>
              <a:off x="289491" y="2232403"/>
              <a:ext cx="27432"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66177623-0D28-4D52-8D62-D4D43D0F3BCF}"/>
                </a:ext>
              </a:extLst>
            </p:cNvPr>
            <p:cNvSpPr/>
            <p:nvPr/>
          </p:nvSpPr>
          <p:spPr bwMode="auto">
            <a:xfrm>
              <a:off x="172311" y="2293046"/>
              <a:ext cx="198921" cy="299429"/>
            </a:xfrm>
            <a:prstGeom prst="roundRect">
              <a:avLst>
                <a:gd name="adj" fmla="val 6601"/>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3871D33C-E667-4013-8A8C-BBE37CC851EF}"/>
              </a:ext>
              <a:ext uri="{C183D7F6-B498-43B3-948B-1728B52AA6E4}">
                <adec:decorative xmlns:adec="http://schemas.microsoft.com/office/drawing/2017/decorative" val="1"/>
              </a:ext>
            </a:extLst>
          </p:cNvPr>
          <p:cNvGrpSpPr/>
          <p:nvPr/>
        </p:nvGrpSpPr>
        <p:grpSpPr>
          <a:xfrm>
            <a:off x="2025195" y="3522566"/>
            <a:ext cx="447424" cy="389576"/>
            <a:chOff x="4566083" y="4912760"/>
            <a:chExt cx="447424" cy="389576"/>
          </a:xfrm>
        </p:grpSpPr>
        <p:sp>
          <p:nvSpPr>
            <p:cNvPr id="213" name="Rectangle 212">
              <a:extLst>
                <a:ext uri="{FF2B5EF4-FFF2-40B4-BE49-F238E27FC236}">
                  <a16:creationId xmlns:a16="http://schemas.microsoft.com/office/drawing/2014/main" id="{9EFC61F9-401E-4C06-A6E8-13D81435ABDD}"/>
                </a:ext>
              </a:extLst>
            </p:cNvPr>
            <p:cNvSpPr/>
            <p:nvPr/>
          </p:nvSpPr>
          <p:spPr bwMode="auto">
            <a:xfrm>
              <a:off x="4567148" y="5023229"/>
              <a:ext cx="446359" cy="147131"/>
            </a:xfrm>
            <a:prstGeom prst="rect">
              <a:avLst/>
            </a:prstGeom>
            <a:solidFill>
              <a:srgbClr val="ECEC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15" name="Group 214">
              <a:extLst>
                <a:ext uri="{FF2B5EF4-FFF2-40B4-BE49-F238E27FC236}">
                  <a16:creationId xmlns:a16="http://schemas.microsoft.com/office/drawing/2014/main" id="{94A6724A-2DFC-482C-98DC-58EBBB6B4BAA}"/>
                </a:ext>
              </a:extLst>
            </p:cNvPr>
            <p:cNvGrpSpPr/>
            <p:nvPr/>
          </p:nvGrpSpPr>
          <p:grpSpPr>
            <a:xfrm>
              <a:off x="4686856" y="4912760"/>
              <a:ext cx="205878" cy="274075"/>
              <a:chOff x="2940051" y="5878513"/>
              <a:chExt cx="254000" cy="338138"/>
            </a:xfrm>
            <a:solidFill>
              <a:schemeClr val="accent2"/>
            </a:solidFill>
          </p:grpSpPr>
          <p:sp>
            <p:nvSpPr>
              <p:cNvPr id="219" name="Freeform 11">
                <a:extLst>
                  <a:ext uri="{FF2B5EF4-FFF2-40B4-BE49-F238E27FC236}">
                    <a16:creationId xmlns:a16="http://schemas.microsoft.com/office/drawing/2014/main" id="{7E0D0F60-A47D-4597-983A-302EC5628C1F}"/>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0" name="Freeform 12">
                <a:extLst>
                  <a:ext uri="{FF2B5EF4-FFF2-40B4-BE49-F238E27FC236}">
                    <a16:creationId xmlns:a16="http://schemas.microsoft.com/office/drawing/2014/main" id="{FC4B35E1-E1E5-44D8-B4E1-0EAD7F66D683}"/>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17" name="Freeform 5">
              <a:extLst>
                <a:ext uri="{FF2B5EF4-FFF2-40B4-BE49-F238E27FC236}">
                  <a16:creationId xmlns:a16="http://schemas.microsoft.com/office/drawing/2014/main" id="{59DBFC77-D48C-4B4D-8007-98892B48B342}"/>
                </a:ext>
              </a:extLst>
            </p:cNvPr>
            <p:cNvSpPr>
              <a:spLocks noEditPoints="1"/>
            </p:cNvSpPr>
            <p:nvPr/>
          </p:nvSpPr>
          <p:spPr bwMode="auto">
            <a:xfrm>
              <a:off x="4566083" y="5053202"/>
              <a:ext cx="447424" cy="249134"/>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9">
              <a:extLst>
                <a:ext uri="{FF2B5EF4-FFF2-40B4-BE49-F238E27FC236}">
                  <a16:creationId xmlns:a16="http://schemas.microsoft.com/office/drawing/2014/main" id="{D2C834B0-23B2-4600-AC2A-809674DFE170}"/>
                </a:ext>
              </a:extLst>
            </p:cNvPr>
            <p:cNvSpPr>
              <a:spLocks/>
            </p:cNvSpPr>
            <p:nvPr/>
          </p:nvSpPr>
          <p:spPr bwMode="auto">
            <a:xfrm>
              <a:off x="4622012" y="5190479"/>
              <a:ext cx="54233" cy="54233"/>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BFDEA8B5-A14D-4DD0-B3F3-530FBFB9E747}"/>
                  </a:ext>
                </a:extLst>
              </p:cNvPr>
              <p:cNvGraphicFramePr>
                <a:graphicFrameLocks noChangeAspect="1"/>
              </p:cNvGraphicFramePr>
              <p:nvPr>
                <p:extLst>
                  <p:ext uri="{D42A27DB-BD31-4B8C-83A1-F6EECF244321}">
                    <p14:modId xmlns:p14="http://schemas.microsoft.com/office/powerpoint/2010/main" val="691812808"/>
                  </p:ext>
                </p:extLst>
              </p:nvPr>
            </p:nvGraphicFramePr>
            <p:xfrm>
              <a:off x="4578473" y="2089026"/>
              <a:ext cx="1463040" cy="822960"/>
            </p:xfrm>
            <a:graphic>
              <a:graphicData uri="http://schemas.microsoft.com/office/powerpoint/2016/slidezoom">
                <pslz:sldZm>
                  <pslz:sldZmObj sldId="2123259183" cId="1464690906">
                    <pslz:zmPr id="{A9108994-6F2F-4AEC-865A-434CE752205A}" returnToParent="0" transitionDur="1000">
                      <p166:blipFill xmlns:p166="http://schemas.microsoft.com/office/powerpoint/2016/6/main">
                        <a:blip r:embed="rId8"/>
                        <a:stretch>
                          <a:fillRect/>
                        </a:stretch>
                      </p166:blipFill>
                      <p166:spPr xmlns:p166="http://schemas.microsoft.com/office/powerpoint/2016/6/main">
                        <a:xfrm>
                          <a:off x="0" y="0"/>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166:spPr>
                    </pslz:zmPr>
                  </pslz:sldZmObj>
                </pslz:sldZm>
              </a:graphicData>
            </a:graphic>
          </p:graphicFrame>
        </mc:Choice>
        <mc:Fallback>
          <p:pic>
            <p:nvPicPr>
              <p:cNvPr id="7" name="Slide Zoom 6">
                <a:hlinkClick r:id="rId9" action="ppaction://hlinksldjump"/>
                <a:extLst>
                  <a:ext uri="{FF2B5EF4-FFF2-40B4-BE49-F238E27FC236}">
                    <a16:creationId xmlns:a16="http://schemas.microsoft.com/office/drawing/2014/main" id="{BFDEA8B5-A14D-4DD0-B3F3-530FBFB9E747}"/>
                  </a:ext>
                </a:extLst>
              </p:cNvPr>
              <p:cNvPicPr>
                <a:picLocks noGrp="1" noRot="1" noChangeAspect="1" noMove="1" noResize="1" noEditPoints="1" noAdjustHandles="1" noChangeArrowheads="1" noChangeShapeType="1"/>
              </p:cNvPicPr>
              <p:nvPr/>
            </p:nvPicPr>
            <p:blipFill>
              <a:blip r:embed="rId8"/>
              <a:stretch>
                <a:fillRect/>
              </a:stretch>
            </p:blipFill>
            <p:spPr>
              <a:xfrm>
                <a:off x="4578473" y="2089026"/>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spPr>
          </p:pic>
        </mc:Fallback>
      </mc:AlternateContent>
      <p:grpSp>
        <p:nvGrpSpPr>
          <p:cNvPr id="128" name="Group 127">
            <a:extLst>
              <a:ext uri="{FF2B5EF4-FFF2-40B4-BE49-F238E27FC236}">
                <a16:creationId xmlns:a16="http://schemas.microsoft.com/office/drawing/2014/main" id="{B5F3B66C-C2D2-434F-BDEF-0196AA89E094}"/>
              </a:ext>
            </a:extLst>
          </p:cNvPr>
          <p:cNvGrpSpPr/>
          <p:nvPr/>
        </p:nvGrpSpPr>
        <p:grpSpPr>
          <a:xfrm>
            <a:off x="7328401" y="3973536"/>
            <a:ext cx="672318" cy="672318"/>
            <a:chOff x="7328401" y="3973536"/>
            <a:chExt cx="672318" cy="672318"/>
          </a:xfrm>
        </p:grpSpPr>
        <p:sp>
          <p:nvSpPr>
            <p:cNvPr id="129" name="Oval 128">
              <a:extLst>
                <a:ext uri="{FF2B5EF4-FFF2-40B4-BE49-F238E27FC236}">
                  <a16:creationId xmlns:a16="http://schemas.microsoft.com/office/drawing/2014/main" id="{65F86325-6BE4-4A75-ADB7-DB76087617DE}"/>
                </a:ext>
              </a:extLst>
            </p:cNvPr>
            <p:cNvSpPr/>
            <p:nvPr/>
          </p:nvSpPr>
          <p:spPr bwMode="auto">
            <a:xfrm>
              <a:off x="7328401" y="3973536"/>
              <a:ext cx="672318" cy="672318"/>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4">
              <a:extLst>
                <a:ext uri="{FF2B5EF4-FFF2-40B4-BE49-F238E27FC236}">
                  <a16:creationId xmlns:a16="http://schemas.microsoft.com/office/drawing/2014/main" id="{DE9D1EC4-DB27-4275-8FAC-9AC8AC4F56FA}"/>
                </a:ext>
              </a:extLst>
            </p:cNvPr>
            <p:cNvGrpSpPr>
              <a:grpSpLocks noChangeAspect="1"/>
            </p:cNvGrpSpPr>
            <p:nvPr/>
          </p:nvGrpSpPr>
          <p:grpSpPr bwMode="auto">
            <a:xfrm>
              <a:off x="7465614" y="4112818"/>
              <a:ext cx="397892" cy="397888"/>
              <a:chOff x="380" y="3325"/>
              <a:chExt cx="286" cy="286"/>
            </a:xfrm>
            <a:solidFill>
              <a:schemeClr val="bg1"/>
            </a:solidFill>
          </p:grpSpPr>
          <p:sp>
            <p:nvSpPr>
              <p:cNvPr id="131" name="Freeform 5">
                <a:extLst>
                  <a:ext uri="{FF2B5EF4-FFF2-40B4-BE49-F238E27FC236}">
                    <a16:creationId xmlns:a16="http://schemas.microsoft.com/office/drawing/2014/main" id="{54088B2E-F6FD-41A2-AC01-1220D491AA78}"/>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2" name="Oval 6">
                <a:extLst>
                  <a:ext uri="{FF2B5EF4-FFF2-40B4-BE49-F238E27FC236}">
                    <a16:creationId xmlns:a16="http://schemas.microsoft.com/office/drawing/2014/main" id="{1A47F041-68F4-4C26-B66F-D0707DA72E8A}"/>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Oval 7">
                <a:extLst>
                  <a:ext uri="{FF2B5EF4-FFF2-40B4-BE49-F238E27FC236}">
                    <a16:creationId xmlns:a16="http://schemas.microsoft.com/office/drawing/2014/main" id="{E032F3A5-67DF-46FB-B04C-7522405F8282}"/>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Oval 8">
                <a:extLst>
                  <a:ext uri="{FF2B5EF4-FFF2-40B4-BE49-F238E27FC236}">
                    <a16:creationId xmlns:a16="http://schemas.microsoft.com/office/drawing/2014/main" id="{9F3E7855-6CB6-408D-B1EC-2E3AAB34F30F}"/>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Oval 9">
                <a:extLst>
                  <a:ext uri="{FF2B5EF4-FFF2-40B4-BE49-F238E27FC236}">
                    <a16:creationId xmlns:a16="http://schemas.microsoft.com/office/drawing/2014/main" id="{1FFAAFFD-6208-44FF-95AE-21A77EA2C1D3}"/>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Oval 10">
                <a:extLst>
                  <a:ext uri="{FF2B5EF4-FFF2-40B4-BE49-F238E27FC236}">
                    <a16:creationId xmlns:a16="http://schemas.microsoft.com/office/drawing/2014/main" id="{055B6836-8AF1-4723-AC1E-CB54A3BE664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7" name="Oval 11">
                <a:extLst>
                  <a:ext uri="{FF2B5EF4-FFF2-40B4-BE49-F238E27FC236}">
                    <a16:creationId xmlns:a16="http://schemas.microsoft.com/office/drawing/2014/main" id="{0901E760-2531-4751-9A39-94423E3F2A67}"/>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8" name="Oval 12">
                <a:extLst>
                  <a:ext uri="{FF2B5EF4-FFF2-40B4-BE49-F238E27FC236}">
                    <a16:creationId xmlns:a16="http://schemas.microsoft.com/office/drawing/2014/main" id="{51FFAD0C-1786-46BE-98E5-BB9A8FFE6908}"/>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615863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500"/>
                                        <p:tgtEl>
                                          <p:spTgt spid="38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8"/>
                                        </p:tgtEl>
                                        <p:attrNameLst>
                                          <p:attrName>style.visibility</p:attrName>
                                        </p:attrNameLst>
                                      </p:cBhvr>
                                      <p:to>
                                        <p:strVal val="visible"/>
                                      </p:to>
                                    </p:set>
                                    <p:animEffect transition="in" filter="wipe(left)">
                                      <p:cBhvr>
                                        <p:cTn id="14" dur="500"/>
                                        <p:tgtEl>
                                          <p:spTgt spid="38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500"/>
                                        <p:tgtEl>
                                          <p:spTgt spid="20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89"/>
                                        </p:tgtEl>
                                        <p:attrNameLst>
                                          <p:attrName>style.visibility</p:attrName>
                                        </p:attrNameLst>
                                      </p:cBhvr>
                                      <p:to>
                                        <p:strVal val="visible"/>
                                      </p:to>
                                    </p:set>
                                    <p:animEffect transition="in" filter="wipe(left)">
                                      <p:cBhvr>
                                        <p:cTn id="24" dur="500"/>
                                        <p:tgtEl>
                                          <p:spTgt spid="389"/>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par>
                                <p:cTn id="35" presetID="22" presetClass="entr" presetSubtype="8" fill="hold" nodeType="withEffect">
                                  <p:stCondLst>
                                    <p:cond delay="0"/>
                                  </p:stCondLst>
                                  <p:childTnLst>
                                    <p:set>
                                      <p:cBhvr>
                                        <p:cTn id="36" dur="1" fill="hold">
                                          <p:stCondLst>
                                            <p:cond delay="0"/>
                                          </p:stCondLst>
                                        </p:cTn>
                                        <p:tgtEl>
                                          <p:spTgt spid="386"/>
                                        </p:tgtEl>
                                        <p:attrNameLst>
                                          <p:attrName>style.visibility</p:attrName>
                                        </p:attrNameLst>
                                      </p:cBhvr>
                                      <p:to>
                                        <p:strVal val="visible"/>
                                      </p:to>
                                    </p:set>
                                    <p:animEffect transition="in" filter="wipe(left)">
                                      <p:cBhvr>
                                        <p:cTn id="37" dur="500"/>
                                        <p:tgtEl>
                                          <p:spTgt spid="386"/>
                                        </p:tgtEl>
                                      </p:cBhvr>
                                    </p:animEffect>
                                  </p:childTnLst>
                                </p:cTn>
                              </p:par>
                              <p:par>
                                <p:cTn id="38" presetID="10" presetClass="entr" presetSubtype="0" fill="hold" nodeType="withEffect">
                                  <p:stCondLst>
                                    <p:cond delay="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500"/>
                                        <p:tgtEl>
                                          <p:spTgt spid="182"/>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82"/>
                                        </p:tgtEl>
                                        <p:attrNameLst>
                                          <p:attrName>style.visibility</p:attrName>
                                        </p:attrNameLst>
                                      </p:cBhvr>
                                      <p:to>
                                        <p:strVal val="visible"/>
                                      </p:to>
                                    </p:set>
                                    <p:animEffect transition="in" filter="fade">
                                      <p:cBhvr>
                                        <p:cTn id="44" dur="500"/>
                                        <p:tgtEl>
                                          <p:spTgt spid="28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9"/>
                                        </p:tgtEl>
                                        <p:attrNameLst>
                                          <p:attrName>style.visibility</p:attrName>
                                        </p:attrNameLst>
                                      </p:cBhvr>
                                      <p:to>
                                        <p:strVal val="visible"/>
                                      </p:to>
                                    </p:set>
                                    <p:animEffect transition="in" filter="fade">
                                      <p:cBhvr>
                                        <p:cTn id="47" dur="500"/>
                                        <p:tgtEl>
                                          <p:spTgt spid="19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7"/>
                                        </p:tgtEl>
                                        <p:attrNameLst>
                                          <p:attrName>style.visibility</p:attrName>
                                        </p:attrNameLst>
                                      </p:cBhvr>
                                      <p:to>
                                        <p:strVal val="visible"/>
                                      </p:to>
                                    </p:set>
                                    <p:animEffect transition="in" filter="fade">
                                      <p:cBhvr>
                                        <p:cTn id="50" dur="500"/>
                                        <p:tgtEl>
                                          <p:spTgt spid="287"/>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267"/>
                                        </p:tgtEl>
                                        <p:attrNameLst>
                                          <p:attrName>style.visibility</p:attrName>
                                        </p:attrNameLst>
                                      </p:cBhvr>
                                      <p:to>
                                        <p:strVal val="visible"/>
                                      </p:to>
                                    </p:set>
                                    <p:animEffect transition="in" filter="wipe(left)">
                                      <p:cBhvr>
                                        <p:cTn id="54" dur="500"/>
                                        <p:tgtEl>
                                          <p:spTgt spid="2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2"/>
                                        </p:tgtEl>
                                        <p:attrNameLst>
                                          <p:attrName>style.visibility</p:attrName>
                                        </p:attrNameLst>
                                      </p:cBhvr>
                                      <p:to>
                                        <p:strVal val="visible"/>
                                      </p:to>
                                    </p:set>
                                    <p:animEffect transition="in" filter="fade">
                                      <p:cBhvr>
                                        <p:cTn id="57" dur="500"/>
                                        <p:tgtEl>
                                          <p:spTgt spid="212"/>
                                        </p:tgtEl>
                                      </p:cBhvr>
                                    </p:animEffect>
                                  </p:childTnLst>
                                </p:cTn>
                              </p:par>
                              <p:par>
                                <p:cTn id="58" presetID="10" presetClass="entr" presetSubtype="0" fill="hold" nodeType="withEffect">
                                  <p:stCondLst>
                                    <p:cond delay="0"/>
                                  </p:stCondLst>
                                  <p:childTnLst>
                                    <p:set>
                                      <p:cBhvr>
                                        <p:cTn id="59" dur="1" fill="hold">
                                          <p:stCondLst>
                                            <p:cond delay="0"/>
                                          </p:stCondLst>
                                        </p:cTn>
                                        <p:tgtEl>
                                          <p:spTgt spid="236"/>
                                        </p:tgtEl>
                                        <p:attrNameLst>
                                          <p:attrName>style.visibility</p:attrName>
                                        </p:attrNameLst>
                                      </p:cBhvr>
                                      <p:to>
                                        <p:strVal val="visible"/>
                                      </p:to>
                                    </p:set>
                                    <p:animEffect transition="in" filter="fade">
                                      <p:cBhvr>
                                        <p:cTn id="60" dur="500"/>
                                        <p:tgtEl>
                                          <p:spTgt spid="236"/>
                                        </p:tgtEl>
                                      </p:cBhvr>
                                    </p:animEffect>
                                  </p:childTnLst>
                                </p:cTn>
                              </p:par>
                            </p:childTnLst>
                          </p:cTn>
                        </p:par>
                        <p:par>
                          <p:cTn id="61" fill="hold">
                            <p:stCondLst>
                              <p:cond delay="3000"/>
                            </p:stCondLst>
                            <p:childTnLst>
                              <p:par>
                                <p:cTn id="62" presetID="22" presetClass="entr" presetSubtype="4" fill="hold" nodeType="afterEffect">
                                  <p:stCondLst>
                                    <p:cond delay="0"/>
                                  </p:stCondLst>
                                  <p:childTnLst>
                                    <p:set>
                                      <p:cBhvr>
                                        <p:cTn id="63" dur="1" fill="hold">
                                          <p:stCondLst>
                                            <p:cond delay="0"/>
                                          </p:stCondLst>
                                        </p:cTn>
                                        <p:tgtEl>
                                          <p:spTgt spid="216"/>
                                        </p:tgtEl>
                                        <p:attrNameLst>
                                          <p:attrName>style.visibility</p:attrName>
                                        </p:attrNameLst>
                                      </p:cBhvr>
                                      <p:to>
                                        <p:strVal val="visible"/>
                                      </p:to>
                                    </p:set>
                                    <p:animEffect transition="in" filter="wipe(down)">
                                      <p:cBhvr>
                                        <p:cTn id="64" dur="500"/>
                                        <p:tgtEl>
                                          <p:spTgt spid="2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0"/>
                                        </p:tgtEl>
                                        <p:attrNameLst>
                                          <p:attrName>style.visibility</p:attrName>
                                        </p:attrNameLst>
                                      </p:cBhvr>
                                      <p:to>
                                        <p:strVal val="visible"/>
                                      </p:to>
                                    </p:set>
                                    <p:animEffect transition="in" filter="fade">
                                      <p:cBhvr>
                                        <p:cTn id="67" dur="500"/>
                                        <p:tgtEl>
                                          <p:spTgt spid="350"/>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338"/>
                                        </p:tgtEl>
                                        <p:attrNameLst>
                                          <p:attrName>style.visibility</p:attrName>
                                        </p:attrNameLst>
                                      </p:cBhvr>
                                      <p:to>
                                        <p:strVal val="visible"/>
                                      </p:to>
                                    </p:set>
                                    <p:animEffect transition="in" filter="wipe(right)">
                                      <p:cBhvr>
                                        <p:cTn id="75" dur="500"/>
                                        <p:tgtEl>
                                          <p:spTgt spid="338"/>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284"/>
                                        </p:tgtEl>
                                        <p:attrNameLst>
                                          <p:attrName>style.visibility</p:attrName>
                                        </p:attrNameLst>
                                      </p:cBhvr>
                                      <p:to>
                                        <p:strVal val="visible"/>
                                      </p:to>
                                    </p:set>
                                    <p:animEffect transition="in" filter="wipe(down)">
                                      <p:cBhvr>
                                        <p:cTn id="79" dur="500"/>
                                        <p:tgtEl>
                                          <p:spTgt spid="284"/>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35"/>
                                        </p:tgtEl>
                                        <p:attrNameLst>
                                          <p:attrName>style.visibility</p:attrName>
                                        </p:attrNameLst>
                                      </p:cBhvr>
                                      <p:to>
                                        <p:strVal val="visible"/>
                                      </p:to>
                                    </p:set>
                                    <p:animEffect transition="in" filter="wipe(up)">
                                      <p:cBhvr>
                                        <p:cTn id="83" dur="500"/>
                                        <p:tgtEl>
                                          <p:spTgt spid="3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9"/>
                                        </p:tgtEl>
                                        <p:attrNameLst>
                                          <p:attrName>style.visibility</p:attrName>
                                        </p:attrNameLst>
                                      </p:cBhvr>
                                      <p:to>
                                        <p:strVal val="visible"/>
                                      </p:to>
                                    </p:set>
                                    <p:animEffect transition="in" filter="fade">
                                      <p:cBhvr>
                                        <p:cTn id="86" dur="500"/>
                                        <p:tgtEl>
                                          <p:spTgt spid="349"/>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childTnLst>
                          </p:cTn>
                        </p:par>
                        <p:par>
                          <p:cTn id="90" fill="hold">
                            <p:stCondLst>
                              <p:cond delay="1500"/>
                            </p:stCondLst>
                            <p:childTnLst>
                              <p:par>
                                <p:cTn id="91" presetID="22" presetClass="entr" presetSubtype="4" fill="hold" nodeType="afterEffect">
                                  <p:stCondLst>
                                    <p:cond delay="0"/>
                                  </p:stCondLst>
                                  <p:childTnLst>
                                    <p:set>
                                      <p:cBhvr>
                                        <p:cTn id="92" dur="1" fill="hold">
                                          <p:stCondLst>
                                            <p:cond delay="0"/>
                                          </p:stCondLst>
                                        </p:cTn>
                                        <p:tgtEl>
                                          <p:spTgt spid="356"/>
                                        </p:tgtEl>
                                        <p:attrNameLst>
                                          <p:attrName>style.visibility</p:attrName>
                                        </p:attrNameLst>
                                      </p:cBhvr>
                                      <p:to>
                                        <p:strVal val="visible"/>
                                      </p:to>
                                    </p:set>
                                    <p:animEffect transition="in" filter="wipe(down)">
                                      <p:cBhvr>
                                        <p:cTn id="93" dur="500"/>
                                        <p:tgtEl>
                                          <p:spTgt spid="356"/>
                                        </p:tgtEl>
                                      </p:cBhvr>
                                    </p:animEffect>
                                  </p:childTnLst>
                                </p:cTn>
                              </p:par>
                              <p:par>
                                <p:cTn id="94" presetID="22" presetClass="entr" presetSubtype="1" fill="hold" nodeType="withEffect">
                                  <p:stCondLst>
                                    <p:cond delay="0"/>
                                  </p:stCondLst>
                                  <p:childTnLst>
                                    <p:set>
                                      <p:cBhvr>
                                        <p:cTn id="95" dur="1" fill="hold">
                                          <p:stCondLst>
                                            <p:cond delay="0"/>
                                          </p:stCondLst>
                                        </p:cTn>
                                        <p:tgtEl>
                                          <p:spTgt spid="336"/>
                                        </p:tgtEl>
                                        <p:attrNameLst>
                                          <p:attrName>style.visibility</p:attrName>
                                        </p:attrNameLst>
                                      </p:cBhvr>
                                      <p:to>
                                        <p:strVal val="visible"/>
                                      </p:to>
                                    </p:set>
                                    <p:animEffect transition="in" filter="wipe(up)">
                                      <p:cBhvr>
                                        <p:cTn id="96" dur="500"/>
                                        <p:tgtEl>
                                          <p:spTgt spid="336"/>
                                        </p:tgtEl>
                                      </p:cBhvr>
                                    </p:animEffect>
                                  </p:childTnLst>
                                </p:cTn>
                              </p:par>
                              <p:par>
                                <p:cTn id="97" presetID="10" presetClass="entr" presetSubtype="0" fill="hold" nodeType="withEffect">
                                  <p:stCondLst>
                                    <p:cond delay="0"/>
                                  </p:stCondLst>
                                  <p:childTnLst>
                                    <p:set>
                                      <p:cBhvr>
                                        <p:cTn id="98" dur="1" fill="hold">
                                          <p:stCondLst>
                                            <p:cond delay="0"/>
                                          </p:stCondLst>
                                        </p:cTn>
                                        <p:tgtEl>
                                          <p:spTgt spid="221"/>
                                        </p:tgtEl>
                                        <p:attrNameLst>
                                          <p:attrName>style.visibility</p:attrName>
                                        </p:attrNameLst>
                                      </p:cBhvr>
                                      <p:to>
                                        <p:strVal val="visible"/>
                                      </p:to>
                                    </p:set>
                                    <p:animEffect transition="in" filter="fade">
                                      <p:cBhvr>
                                        <p:cTn id="99" dur="500"/>
                                        <p:tgtEl>
                                          <p:spTgt spid="221"/>
                                        </p:tgtEl>
                                      </p:cBhvr>
                                    </p:animEffect>
                                  </p:childTnLst>
                                </p:cTn>
                              </p:par>
                            </p:childTnLst>
                          </p:cTn>
                        </p:par>
                        <p:par>
                          <p:cTn id="100" fill="hold">
                            <p:stCondLst>
                              <p:cond delay="2000"/>
                            </p:stCondLst>
                            <p:childTnLst>
                              <p:par>
                                <p:cTn id="101" presetID="22" presetClass="entr" presetSubtype="4" fill="hold" nodeType="afterEffect">
                                  <p:stCondLst>
                                    <p:cond delay="0"/>
                                  </p:stCondLst>
                                  <p:childTnLst>
                                    <p:set>
                                      <p:cBhvr>
                                        <p:cTn id="102" dur="1" fill="hold">
                                          <p:stCondLst>
                                            <p:cond delay="0"/>
                                          </p:stCondLst>
                                        </p:cTn>
                                        <p:tgtEl>
                                          <p:spTgt spid="370"/>
                                        </p:tgtEl>
                                        <p:attrNameLst>
                                          <p:attrName>style.visibility</p:attrName>
                                        </p:attrNameLst>
                                      </p:cBhvr>
                                      <p:to>
                                        <p:strVal val="visible"/>
                                      </p:to>
                                    </p:set>
                                    <p:animEffect transition="in" filter="wipe(down)">
                                      <p:cBhvr>
                                        <p:cTn id="103" dur="500"/>
                                        <p:tgtEl>
                                          <p:spTgt spid="370"/>
                                        </p:tgtEl>
                                      </p:cBhvr>
                                    </p:animEffect>
                                  </p:childTnLst>
                                </p:cTn>
                              </p:par>
                              <p:par>
                                <p:cTn id="104" presetID="22" presetClass="entr" presetSubtype="1" fill="hold" nodeType="withEffect">
                                  <p:stCondLst>
                                    <p:cond delay="0"/>
                                  </p:stCondLst>
                                  <p:childTnLst>
                                    <p:set>
                                      <p:cBhvr>
                                        <p:cTn id="105" dur="1" fill="hold">
                                          <p:stCondLst>
                                            <p:cond delay="0"/>
                                          </p:stCondLst>
                                        </p:cTn>
                                        <p:tgtEl>
                                          <p:spTgt spid="337"/>
                                        </p:tgtEl>
                                        <p:attrNameLst>
                                          <p:attrName>style.visibility</p:attrName>
                                        </p:attrNameLst>
                                      </p:cBhvr>
                                      <p:to>
                                        <p:strVal val="visible"/>
                                      </p:to>
                                    </p:set>
                                    <p:animEffect transition="in" filter="wipe(up)">
                                      <p:cBhvr>
                                        <p:cTn id="106" dur="500"/>
                                        <p:tgtEl>
                                          <p:spTgt spid="337"/>
                                        </p:tgtEl>
                                      </p:cBhvr>
                                    </p:animEffect>
                                  </p:childTnLst>
                                </p:cTn>
                              </p:par>
                              <p:par>
                                <p:cTn id="107" presetID="10" presetClass="entr" presetSubtype="0" fill="hold" nodeType="withEffect">
                                  <p:stCondLst>
                                    <p:cond delay="0"/>
                                  </p:stCondLst>
                                  <p:childTnLst>
                                    <p:set>
                                      <p:cBhvr>
                                        <p:cTn id="108" dur="1" fill="hold">
                                          <p:stCondLst>
                                            <p:cond delay="0"/>
                                          </p:stCondLst>
                                        </p:cTn>
                                        <p:tgtEl>
                                          <p:spTgt spid="238"/>
                                        </p:tgtEl>
                                        <p:attrNameLst>
                                          <p:attrName>style.visibility</p:attrName>
                                        </p:attrNameLst>
                                      </p:cBhvr>
                                      <p:to>
                                        <p:strVal val="visible"/>
                                      </p:to>
                                    </p:set>
                                    <p:animEffect transition="in" filter="fade">
                                      <p:cBhvr>
                                        <p:cTn id="109" dur="500"/>
                                        <p:tgtEl>
                                          <p:spTgt spid="238"/>
                                        </p:tgtEl>
                                      </p:cBhvr>
                                    </p:animEffect>
                                  </p:childTnLst>
                                </p:cTn>
                              </p:par>
                            </p:childTnLst>
                          </p:cTn>
                        </p:par>
                        <p:par>
                          <p:cTn id="110" fill="hold">
                            <p:stCondLst>
                              <p:cond delay="2500"/>
                            </p:stCondLst>
                            <p:childTnLst>
                              <p:par>
                                <p:cTn id="111" presetID="22" presetClass="entr" presetSubtype="4" fill="hold" nodeType="afterEffect">
                                  <p:stCondLst>
                                    <p:cond delay="0"/>
                                  </p:stCondLst>
                                  <p:childTnLst>
                                    <p:set>
                                      <p:cBhvr>
                                        <p:cTn id="112" dur="1" fill="hold">
                                          <p:stCondLst>
                                            <p:cond delay="0"/>
                                          </p:stCondLst>
                                        </p:cTn>
                                        <p:tgtEl>
                                          <p:spTgt spid="373"/>
                                        </p:tgtEl>
                                        <p:attrNameLst>
                                          <p:attrName>style.visibility</p:attrName>
                                        </p:attrNameLst>
                                      </p:cBhvr>
                                      <p:to>
                                        <p:strVal val="visible"/>
                                      </p:to>
                                    </p:set>
                                    <p:animEffect transition="in" filter="wipe(down)">
                                      <p:cBhvr>
                                        <p:cTn id="113" dur="500"/>
                                        <p:tgtEl>
                                          <p:spTgt spid="37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07"/>
                                        </p:tgtEl>
                                        <p:attrNameLst>
                                          <p:attrName>style.visibility</p:attrName>
                                        </p:attrNameLst>
                                      </p:cBhvr>
                                      <p:to>
                                        <p:strVal val="visible"/>
                                      </p:to>
                                    </p:set>
                                    <p:animEffect transition="in" filter="wipe(left)">
                                      <p:cBhvr>
                                        <p:cTn id="118" dur="500"/>
                                        <p:tgtEl>
                                          <p:spTgt spid="207"/>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228"/>
                                        </p:tgtEl>
                                        <p:attrNameLst>
                                          <p:attrName>style.visibility</p:attrName>
                                        </p:attrNameLst>
                                      </p:cBhvr>
                                      <p:to>
                                        <p:strVal val="visible"/>
                                      </p:to>
                                    </p:set>
                                    <p:animEffect transition="in" filter="wipe(left)">
                                      <p:cBhvr>
                                        <p:cTn id="121" dur="500"/>
                                        <p:tgtEl>
                                          <p:spTgt spid="228"/>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128"/>
                                        </p:tgtEl>
                                        <p:attrNameLst>
                                          <p:attrName>style.visibility</p:attrName>
                                        </p:attrNameLst>
                                      </p:cBhvr>
                                      <p:to>
                                        <p:strVal val="visible"/>
                                      </p:to>
                                    </p:set>
                                    <p:animEffect transition="in" filter="fade">
                                      <p:cBhvr>
                                        <p:cTn id="125" dur="500"/>
                                        <p:tgtEl>
                                          <p:spTgt spid="128"/>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211"/>
                                        </p:tgtEl>
                                        <p:attrNameLst>
                                          <p:attrName>style.visibility</p:attrName>
                                        </p:attrNameLst>
                                      </p:cBhvr>
                                      <p:to>
                                        <p:strVal val="visible"/>
                                      </p:to>
                                    </p:set>
                                    <p:animEffect transition="in" filter="fade">
                                      <p:cBhvr>
                                        <p:cTn id="128" dur="500"/>
                                        <p:tgtEl>
                                          <p:spTgt spid="211"/>
                                        </p:tgtEl>
                                      </p:cBhvr>
                                    </p:animEffect>
                                  </p:childTnLst>
                                </p:cTn>
                              </p:par>
                              <p:par>
                                <p:cTn id="129" presetID="22" presetClass="entr" presetSubtype="8" fill="hold" nodeType="withEffect">
                                  <p:stCondLst>
                                    <p:cond delay="500"/>
                                  </p:stCondLst>
                                  <p:childTnLst>
                                    <p:set>
                                      <p:cBhvr>
                                        <p:cTn id="130" dur="1" fill="hold">
                                          <p:stCondLst>
                                            <p:cond delay="0"/>
                                          </p:stCondLst>
                                        </p:cTn>
                                        <p:tgtEl>
                                          <p:spTgt spid="245"/>
                                        </p:tgtEl>
                                        <p:attrNameLst>
                                          <p:attrName>style.visibility</p:attrName>
                                        </p:attrNameLst>
                                      </p:cBhvr>
                                      <p:to>
                                        <p:strVal val="visible"/>
                                      </p:to>
                                    </p:set>
                                    <p:animEffect transition="in" filter="wipe(left)">
                                      <p:cBhvr>
                                        <p:cTn id="131" dur="500"/>
                                        <p:tgtEl>
                                          <p:spTgt spid="245"/>
                                        </p:tgtEl>
                                      </p:cBhvr>
                                    </p:animEffect>
                                  </p:childTnLst>
                                </p:cTn>
                              </p:par>
                              <p:par>
                                <p:cTn id="132" presetID="10" presetClass="entr" presetSubtype="0" fill="hold" nodeType="withEffect">
                                  <p:stCondLst>
                                    <p:cond delay="500"/>
                                  </p:stCondLst>
                                  <p:childTnLst>
                                    <p:set>
                                      <p:cBhvr>
                                        <p:cTn id="133" dur="1" fill="hold">
                                          <p:stCondLst>
                                            <p:cond delay="0"/>
                                          </p:stCondLst>
                                        </p:cTn>
                                        <p:tgtEl>
                                          <p:spTgt spid="247"/>
                                        </p:tgtEl>
                                        <p:attrNameLst>
                                          <p:attrName>style.visibility</p:attrName>
                                        </p:attrNameLst>
                                      </p:cBhvr>
                                      <p:to>
                                        <p:strVal val="visible"/>
                                      </p:to>
                                    </p:set>
                                    <p:animEffect transition="in" filter="fade">
                                      <p:cBhvr>
                                        <p:cTn id="134" dur="500"/>
                                        <p:tgtEl>
                                          <p:spTgt spid="247"/>
                                        </p:tgtEl>
                                      </p:cBhvr>
                                    </p:animEffect>
                                  </p:childTnLst>
                                </p:cTn>
                              </p:par>
                              <p:par>
                                <p:cTn id="135" presetID="10" presetClass="entr" presetSubtype="0" fill="hold" grpId="0" nodeType="withEffect">
                                  <p:stCondLst>
                                    <p:cond delay="500"/>
                                  </p:stCondLst>
                                  <p:childTnLst>
                                    <p:set>
                                      <p:cBhvr>
                                        <p:cTn id="136" dur="1" fill="hold">
                                          <p:stCondLst>
                                            <p:cond delay="0"/>
                                          </p:stCondLst>
                                        </p:cTn>
                                        <p:tgtEl>
                                          <p:spTgt spid="235"/>
                                        </p:tgtEl>
                                        <p:attrNameLst>
                                          <p:attrName>style.visibility</p:attrName>
                                        </p:attrNameLst>
                                      </p:cBhvr>
                                      <p:to>
                                        <p:strVal val="visible"/>
                                      </p:to>
                                    </p:set>
                                    <p:animEffect transition="in" filter="fade">
                                      <p:cBhvr>
                                        <p:cTn id="137" dur="500"/>
                                        <p:tgtEl>
                                          <p:spTgt spid="235"/>
                                        </p:tgtEl>
                                      </p:cBhvr>
                                    </p:animEffect>
                                  </p:childTnLst>
                                </p:cTn>
                              </p:par>
                            </p:childTnLst>
                          </p:cTn>
                        </p:par>
                        <p:par>
                          <p:cTn id="138" fill="hold">
                            <p:stCondLst>
                              <p:cond delay="1500"/>
                            </p:stCondLst>
                            <p:childTnLst>
                              <p:par>
                                <p:cTn id="139" presetID="22" presetClass="entr" presetSubtype="1" fill="hold" nodeType="afterEffect">
                                  <p:stCondLst>
                                    <p:cond delay="0"/>
                                  </p:stCondLst>
                                  <p:childTnLst>
                                    <p:set>
                                      <p:cBhvr>
                                        <p:cTn id="140" dur="1" fill="hold">
                                          <p:stCondLst>
                                            <p:cond delay="0"/>
                                          </p:stCondLst>
                                        </p:cTn>
                                        <p:tgtEl>
                                          <p:spTgt spid="200"/>
                                        </p:tgtEl>
                                        <p:attrNameLst>
                                          <p:attrName>style.visibility</p:attrName>
                                        </p:attrNameLst>
                                      </p:cBhvr>
                                      <p:to>
                                        <p:strVal val="visible"/>
                                      </p:to>
                                    </p:set>
                                    <p:animEffect transition="in" filter="wipe(up)">
                                      <p:cBhvr>
                                        <p:cTn id="141" dur="500"/>
                                        <p:tgtEl>
                                          <p:spTgt spid="20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500"/>
                                        <p:tgtEl>
                                          <p:spTgt spid="4"/>
                                        </p:tgtEl>
                                      </p:cBhvr>
                                    </p:animEffect>
                                  </p:childTnLst>
                                </p:cTn>
                              </p:par>
                              <p:par>
                                <p:cTn id="145" presetID="10" presetClass="entr" presetSubtype="0" fill="hold" nodeType="withEffect">
                                  <p:stCondLst>
                                    <p:cond delay="25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500"/>
                                        <p:tgtEl>
                                          <p:spTgt spid="13"/>
                                        </p:tgtEl>
                                      </p:cBhvr>
                                    </p:animEffect>
                                  </p:childTnLst>
                                </p:cTn>
                              </p:par>
                              <p:par>
                                <p:cTn id="148" presetID="22" presetClass="entr" presetSubtype="4" fill="hold" nodeType="withEffect">
                                  <p:stCondLst>
                                    <p:cond delay="750"/>
                                  </p:stCondLst>
                                  <p:childTnLst>
                                    <p:set>
                                      <p:cBhvr>
                                        <p:cTn id="149" dur="1" fill="hold">
                                          <p:stCondLst>
                                            <p:cond delay="0"/>
                                          </p:stCondLst>
                                        </p:cTn>
                                        <p:tgtEl>
                                          <p:spTgt spid="260"/>
                                        </p:tgtEl>
                                        <p:attrNameLst>
                                          <p:attrName>style.visibility</p:attrName>
                                        </p:attrNameLst>
                                      </p:cBhvr>
                                      <p:to>
                                        <p:strVal val="visible"/>
                                      </p:to>
                                    </p:set>
                                    <p:animEffect transition="in" filter="wipe(down)">
                                      <p:cBhvr>
                                        <p:cTn id="150" dur="500"/>
                                        <p:tgtEl>
                                          <p:spTgt spid="260"/>
                                        </p:tgtEl>
                                      </p:cBhvr>
                                    </p:animEffect>
                                  </p:childTnLst>
                                </p:cTn>
                              </p:par>
                              <p:par>
                                <p:cTn id="151" presetID="10" presetClass="entr" presetSubtype="0" fill="hold" grpId="0" nodeType="withEffect">
                                  <p:stCondLst>
                                    <p:cond delay="750"/>
                                  </p:stCondLst>
                                  <p:childTnLst>
                                    <p:set>
                                      <p:cBhvr>
                                        <p:cTn id="152" dur="1" fill="hold">
                                          <p:stCondLst>
                                            <p:cond delay="0"/>
                                          </p:stCondLst>
                                        </p:cTn>
                                        <p:tgtEl>
                                          <p:spTgt spid="540"/>
                                        </p:tgtEl>
                                        <p:attrNameLst>
                                          <p:attrName>style.visibility</p:attrName>
                                        </p:attrNameLst>
                                      </p:cBhvr>
                                      <p:to>
                                        <p:strVal val="visible"/>
                                      </p:to>
                                    </p:set>
                                    <p:animEffect transition="in" filter="fade">
                                      <p:cBhvr>
                                        <p:cTn id="153" dur="500"/>
                                        <p:tgtEl>
                                          <p:spTgt spid="540"/>
                                        </p:tgtEl>
                                      </p:cBhvr>
                                    </p:animEffect>
                                  </p:childTnLst>
                                </p:cTn>
                              </p:par>
                              <p:par>
                                <p:cTn id="154" presetID="10" presetClass="entr" presetSubtype="0" fill="hold"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fade">
                                      <p:cBhvr>
                                        <p:cTn id="156" dur="250"/>
                                        <p:tgtEl>
                                          <p:spTgt spid="11"/>
                                        </p:tgtEl>
                                      </p:cBhvr>
                                    </p:animEffect>
                                  </p:childTnLst>
                                </p:cTn>
                              </p:par>
                              <p:par>
                                <p:cTn id="157" presetID="10" presetClass="entr" presetSubtype="0" fill="hold" nodeType="withEffect">
                                  <p:stCondLst>
                                    <p:cond delay="250"/>
                                  </p:stCondLst>
                                  <p:childTnLst>
                                    <p:set>
                                      <p:cBhvr>
                                        <p:cTn id="158" dur="1" fill="hold">
                                          <p:stCondLst>
                                            <p:cond delay="0"/>
                                          </p:stCondLst>
                                        </p:cTn>
                                        <p:tgtEl>
                                          <p:spTgt spid="251"/>
                                        </p:tgtEl>
                                        <p:attrNameLst>
                                          <p:attrName>style.visibility</p:attrName>
                                        </p:attrNameLst>
                                      </p:cBhvr>
                                      <p:to>
                                        <p:strVal val="visible"/>
                                      </p:to>
                                    </p:set>
                                    <p:animEffect transition="in" filter="fade">
                                      <p:cBhvr>
                                        <p:cTn id="159" dur="250"/>
                                        <p:tgtEl>
                                          <p:spTgt spid="251"/>
                                        </p:tgtEl>
                                      </p:cBhvr>
                                    </p:animEffect>
                                  </p:childTnLst>
                                </p:cTn>
                              </p:par>
                              <p:par>
                                <p:cTn id="160" presetID="10" presetClass="entr" presetSubtype="0" fill="hold" nodeType="withEffect">
                                  <p:stCondLst>
                                    <p:cond delay="500"/>
                                  </p:stCondLst>
                                  <p:childTnLst>
                                    <p:set>
                                      <p:cBhvr>
                                        <p:cTn id="161" dur="1" fill="hold">
                                          <p:stCondLst>
                                            <p:cond delay="0"/>
                                          </p:stCondLst>
                                        </p:cTn>
                                        <p:tgtEl>
                                          <p:spTgt spid="256"/>
                                        </p:tgtEl>
                                        <p:attrNameLst>
                                          <p:attrName>style.visibility</p:attrName>
                                        </p:attrNameLst>
                                      </p:cBhvr>
                                      <p:to>
                                        <p:strVal val="visible"/>
                                      </p:to>
                                    </p:set>
                                    <p:animEffect transition="in" filter="fade">
                                      <p:cBhvr>
                                        <p:cTn id="162" dur="250"/>
                                        <p:tgtEl>
                                          <p:spTgt spid="256"/>
                                        </p:tgtEl>
                                      </p:cBhvr>
                                    </p:animEffect>
                                  </p:childTnLst>
                                </p:cTn>
                              </p:par>
                            </p:childTnLst>
                          </p:cTn>
                        </p:par>
                        <p:par>
                          <p:cTn id="163" fill="hold">
                            <p:stCondLst>
                              <p:cond delay="2750"/>
                            </p:stCondLst>
                            <p:childTnLst>
                              <p:par>
                                <p:cTn id="164" presetID="10" presetClass="entr" presetSubtype="0" fill="hold" nodeType="afterEffect">
                                  <p:stCondLst>
                                    <p:cond delay="0"/>
                                  </p:stCondLst>
                                  <p:childTnLst>
                                    <p:set>
                                      <p:cBhvr>
                                        <p:cTn id="165" dur="1" fill="hold">
                                          <p:stCondLst>
                                            <p:cond delay="0"/>
                                          </p:stCondLst>
                                        </p:cTn>
                                        <p:tgtEl>
                                          <p:spTgt spid="275"/>
                                        </p:tgtEl>
                                        <p:attrNameLst>
                                          <p:attrName>style.visibility</p:attrName>
                                        </p:attrNameLst>
                                      </p:cBhvr>
                                      <p:to>
                                        <p:strVal val="visible"/>
                                      </p:to>
                                    </p:set>
                                    <p:animEffect transition="in" filter="fade">
                                      <p:cBhvr>
                                        <p:cTn id="166"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540" grpId="0"/>
      <p:bldP spid="4" grpId="0"/>
      <p:bldP spid="228" grpId="0"/>
      <p:bldP spid="229" grpId="0"/>
      <p:bldP spid="120" grpId="0"/>
      <p:bldP spid="350" grpId="0"/>
      <p:bldP spid="211" grpId="0" animBg="1"/>
      <p:bldP spid="235" grpId="0" animBg="1"/>
      <p:bldP spid="282" grpId="0" animBg="1"/>
      <p:bldP spid="287" grpId="0" animBg="1"/>
      <p:bldP spid="212" grpId="0" animBg="1"/>
      <p:bldP spid="349" grpId="0" animBg="1"/>
      <p:bldP spid="3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laptop">
            <a:extLst>
              <a:ext uri="{FF2B5EF4-FFF2-40B4-BE49-F238E27FC236}">
                <a16:creationId xmlns:a16="http://schemas.microsoft.com/office/drawing/2014/main" id="{7C905B43-9096-4BD5-B3E4-E750554ADA64}"/>
              </a:ext>
              <a:ext uri="{C183D7F6-B498-43B3-948B-1728B52AA6E4}">
                <adec:decorative xmlns:adec="http://schemas.microsoft.com/office/drawing/2017/decorative" val="1"/>
              </a:ext>
            </a:extLst>
          </p:cNvPr>
          <p:cNvGrpSpPr/>
          <p:nvPr/>
        </p:nvGrpSpPr>
        <p:grpSpPr>
          <a:xfrm>
            <a:off x="1632111" y="5481258"/>
            <a:ext cx="745483" cy="481481"/>
            <a:chOff x="615531" y="1287780"/>
            <a:chExt cx="547784" cy="353792"/>
          </a:xfrm>
          <a:solidFill>
            <a:schemeClr val="tx1"/>
          </a:solidFill>
        </p:grpSpPr>
        <p:sp>
          <p:nvSpPr>
            <p:cNvPr id="95" name="Rectangle 5">
              <a:extLst>
                <a:ext uri="{FF2B5EF4-FFF2-40B4-BE49-F238E27FC236}">
                  <a16:creationId xmlns:a16="http://schemas.microsoft.com/office/drawing/2014/main" id="{CCC5F144-3A51-4921-9D11-8CDD98DB7292}"/>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A504A02F-0290-4456-9028-C9A46F9B67A4}"/>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5">
              <a:extLst>
                <a:ext uri="{FF2B5EF4-FFF2-40B4-BE49-F238E27FC236}">
                  <a16:creationId xmlns:a16="http://schemas.microsoft.com/office/drawing/2014/main" id="{43EA552E-4E0D-4D4C-8B09-619BB5B4E2EC}"/>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8" name="Freeform 163">
            <a:extLst>
              <a:ext uri="{FF2B5EF4-FFF2-40B4-BE49-F238E27FC236}">
                <a16:creationId xmlns:a16="http://schemas.microsoft.com/office/drawing/2014/main" id="{9B6F95D4-4C01-4F4D-9A59-2BDB83285855}"/>
              </a:ext>
              <a:ext uri="{C183D7F6-B498-43B3-948B-1728B52AA6E4}">
                <adec:decorative xmlns:adec="http://schemas.microsoft.com/office/drawing/2017/decorative" val="1"/>
              </a:ext>
            </a:extLst>
          </p:cNvPr>
          <p:cNvSpPr>
            <a:spLocks/>
          </p:cNvSpPr>
          <p:nvPr/>
        </p:nvSpPr>
        <p:spPr bwMode="auto">
          <a:xfrm>
            <a:off x="6666489" y="3849590"/>
            <a:ext cx="1360875" cy="75058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D83B01"/>
          </a:solidFill>
          <a:ln w="0">
            <a:noFill/>
            <a:prstDash val="solid"/>
            <a:round/>
            <a:headEnd/>
            <a:tailEnd/>
          </a:ln>
          <a:effectLst/>
        </p:spPr>
        <p:txBody>
          <a:bodyPr vert="horz" wrap="square" lIns="109728" tIns="274320" rIns="109728" bIns="5486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Office 365</a:t>
            </a:r>
          </a:p>
        </p:txBody>
      </p:sp>
      <p:grpSp>
        <p:nvGrpSpPr>
          <p:cNvPr id="215" name="Group 214">
            <a:extLst>
              <a:ext uri="{FF2B5EF4-FFF2-40B4-BE49-F238E27FC236}">
                <a16:creationId xmlns:a16="http://schemas.microsoft.com/office/drawing/2014/main" id="{1CC48FFC-EF30-4AD5-B90D-E0905F258B4C}"/>
              </a:ext>
              <a:ext uri="{C183D7F6-B498-43B3-948B-1728B52AA6E4}">
                <adec:decorative xmlns:adec="http://schemas.microsoft.com/office/drawing/2017/decorative" val="1"/>
              </a:ext>
            </a:extLst>
          </p:cNvPr>
          <p:cNvGrpSpPr/>
          <p:nvPr/>
        </p:nvGrpSpPr>
        <p:grpSpPr>
          <a:xfrm>
            <a:off x="3879387" y="3579763"/>
            <a:ext cx="1847188" cy="1018815"/>
            <a:chOff x="3879387" y="3579763"/>
            <a:chExt cx="1847188" cy="1018815"/>
          </a:xfrm>
        </p:grpSpPr>
        <p:sp>
          <p:nvSpPr>
            <p:cNvPr id="125" name="Freeform 163">
              <a:extLst>
                <a:ext uri="{FF2B5EF4-FFF2-40B4-BE49-F238E27FC236}">
                  <a16:creationId xmlns:a16="http://schemas.microsoft.com/office/drawing/2014/main" id="{ACD297DE-1DCD-4D0D-BB50-0D2D2CD72F7F}"/>
                </a:ext>
              </a:extLst>
            </p:cNvPr>
            <p:cNvSpPr>
              <a:spLocks/>
            </p:cNvSpPr>
            <p:nvPr/>
          </p:nvSpPr>
          <p:spPr bwMode="auto">
            <a:xfrm>
              <a:off x="3879387" y="3579763"/>
              <a:ext cx="1847188" cy="1018815"/>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0">
              <a:noFill/>
              <a:prstDash val="solid"/>
              <a:round/>
              <a:headEnd/>
              <a:tailEnd/>
            </a:ln>
            <a:effectLst>
              <a:outerShdw blurRad="190500" dist="12700" dir="2400000" algn="ctr" rotWithShape="0">
                <a:prstClr val="black">
                  <a:alpha val="40000"/>
                </a:prstClr>
              </a:outerShdw>
            </a:effec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pic>
          <p:nvPicPr>
            <p:cNvPr id="127" name="Picture 2" descr="https://azure.microsoft.com/svghandler/preview/?width=600&amp;amp;height=315">
              <a:extLst>
                <a:ext uri="{FF2B5EF4-FFF2-40B4-BE49-F238E27FC236}">
                  <a16:creationId xmlns:a16="http://schemas.microsoft.com/office/drawing/2014/main" id="{97BE8085-E4D5-4E0A-9738-B0B22260944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51856" y="3786934"/>
              <a:ext cx="616852" cy="485256"/>
            </a:xfrm>
            <a:prstGeom prst="rect">
              <a:avLst/>
            </a:prstGeom>
            <a:solidFill>
              <a:schemeClr val="bg1"/>
            </a:solidFill>
            <a:ln>
              <a:noFill/>
            </a:ln>
          </p:spPr>
        </p:pic>
        <p:sp>
          <p:nvSpPr>
            <p:cNvPr id="133" name="Rectangle 132">
              <a:extLst>
                <a:ext uri="{FF2B5EF4-FFF2-40B4-BE49-F238E27FC236}">
                  <a16:creationId xmlns:a16="http://schemas.microsoft.com/office/drawing/2014/main" id="{4EADA983-2EB9-49E0-9EDE-4F8515DB4640}"/>
                </a:ext>
              </a:extLst>
            </p:cNvPr>
            <p:cNvSpPr/>
            <p:nvPr/>
          </p:nvSpPr>
          <p:spPr>
            <a:xfrm>
              <a:off x="4796470" y="4326378"/>
              <a:ext cx="685967"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AAD</a:t>
              </a:r>
            </a:p>
          </p:txBody>
        </p:sp>
      </p:grpSp>
      <p:sp>
        <p:nvSpPr>
          <p:cNvPr id="202" name="Browser">
            <a:extLst>
              <a:ext uri="{FF2B5EF4-FFF2-40B4-BE49-F238E27FC236}">
                <a16:creationId xmlns:a16="http://schemas.microsoft.com/office/drawing/2014/main" id="{AA02FFFE-FD36-4E3D-ADB0-F2F617E9397A}"/>
              </a:ext>
              <a:ext uri="{C183D7F6-B498-43B3-948B-1728B52AA6E4}">
                <adec:decorative xmlns:adec="http://schemas.microsoft.com/office/drawing/2017/decorative" val="1"/>
              </a:ext>
            </a:extLst>
          </p:cNvPr>
          <p:cNvSpPr>
            <a:spLocks noChangeAspect="1" noEditPoints="1"/>
          </p:cNvSpPr>
          <p:nvPr/>
        </p:nvSpPr>
        <p:spPr bwMode="auto">
          <a:xfrm>
            <a:off x="9424644" y="5275124"/>
            <a:ext cx="619692" cy="4959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144" name="Straight Arrow Connector 143">
            <a:extLst>
              <a:ext uri="{FF2B5EF4-FFF2-40B4-BE49-F238E27FC236}">
                <a16:creationId xmlns:a16="http://schemas.microsoft.com/office/drawing/2014/main" id="{92EFFF2F-8A52-48D6-BB0A-839FED80A9F1}"/>
              </a:ext>
              <a:ext uri="{C183D7F6-B498-43B3-948B-1728B52AA6E4}">
                <adec:decorative xmlns:adec="http://schemas.microsoft.com/office/drawing/2017/decorative" val="1"/>
              </a:ext>
            </a:extLst>
          </p:cNvPr>
          <p:cNvCxnSpPr>
            <a:cxnSpLocks/>
          </p:cNvCxnSpPr>
          <p:nvPr/>
        </p:nvCxnSpPr>
        <p:spPr>
          <a:xfrm>
            <a:off x="1997817" y="4710835"/>
            <a:ext cx="0" cy="722380"/>
          </a:xfrm>
          <a:prstGeom prst="straightConnector1">
            <a:avLst/>
          </a:prstGeom>
          <a:noFill/>
          <a:ln w="28575" cap="flat" cmpd="sng" algn="ctr">
            <a:solidFill>
              <a:srgbClr val="75767A"/>
            </a:solidFill>
            <a:prstDash val="solid"/>
            <a:headEnd type="none"/>
            <a:tailEnd type="arrow"/>
          </a:ln>
          <a:effectLst/>
        </p:spPr>
      </p:cxnSp>
      <p:grpSp>
        <p:nvGrpSpPr>
          <p:cNvPr id="10" name="Group 9">
            <a:extLst>
              <a:ext uri="{FF2B5EF4-FFF2-40B4-BE49-F238E27FC236}">
                <a16:creationId xmlns:a16="http://schemas.microsoft.com/office/drawing/2014/main" id="{0BC0A6BC-4148-456E-9A42-E86993074D9C}"/>
              </a:ext>
              <a:ext uri="{C183D7F6-B498-43B3-948B-1728B52AA6E4}">
                <adec:decorative xmlns:adec="http://schemas.microsoft.com/office/drawing/2017/decorative" val="1"/>
              </a:ext>
            </a:extLst>
          </p:cNvPr>
          <p:cNvGrpSpPr/>
          <p:nvPr/>
        </p:nvGrpSpPr>
        <p:grpSpPr>
          <a:xfrm>
            <a:off x="1170765" y="4833243"/>
            <a:ext cx="1678859" cy="358158"/>
            <a:chOff x="2855922" y="5276770"/>
            <a:chExt cx="1958299" cy="417772"/>
          </a:xfrm>
        </p:grpSpPr>
        <p:sp>
          <p:nvSpPr>
            <p:cNvPr id="28" name="Shape 635">
              <a:extLst>
                <a:ext uri="{FF2B5EF4-FFF2-40B4-BE49-F238E27FC236}">
                  <a16:creationId xmlns:a16="http://schemas.microsoft.com/office/drawing/2014/main" id="{61ECB5F1-BA88-4E1B-9A28-D01C97A9EB38}"/>
                </a:ext>
              </a:extLst>
            </p:cNvPr>
            <p:cNvSpPr/>
            <p:nvPr/>
          </p:nvSpPr>
          <p:spPr>
            <a:xfrm>
              <a:off x="2855922" y="5276770"/>
              <a:ext cx="1958299" cy="41148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30" name="TextBox 29">
              <a:extLst>
                <a:ext uri="{FF2B5EF4-FFF2-40B4-BE49-F238E27FC236}">
                  <a16:creationId xmlns:a16="http://schemas.microsoft.com/office/drawing/2014/main" id="{3B8BEE4B-5B0E-40C5-BB7A-8DD48E5F2942}"/>
                </a:ext>
              </a:extLst>
            </p:cNvPr>
            <p:cNvSpPr txBox="1"/>
            <p:nvPr/>
          </p:nvSpPr>
          <p:spPr>
            <a:xfrm>
              <a:off x="3249633" y="5287072"/>
              <a:ext cx="1532502" cy="407470"/>
            </a:xfrm>
            <a:prstGeom prst="rect">
              <a:avLst/>
            </a:prstGeom>
            <a:noFill/>
          </p:spPr>
          <p:txBody>
            <a:bodyPr wrap="none" lIns="121920" tIns="97536" rIns="121920" bIns="97536" rtlCol="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11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Threat Detected</a:t>
              </a:r>
            </a:p>
          </p:txBody>
        </p:sp>
        <p:pic>
          <p:nvPicPr>
            <p:cNvPr id="143" name="Graphic 142">
              <a:extLst>
                <a:ext uri="{FF2B5EF4-FFF2-40B4-BE49-F238E27FC236}">
                  <a16:creationId xmlns:a16="http://schemas.microsoft.com/office/drawing/2014/main" id="{822E2D9B-13FD-4A48-9D35-36DB87A84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7498" y="5348586"/>
              <a:ext cx="297524" cy="249536"/>
            </a:xfrm>
            <a:prstGeom prst="rect">
              <a:avLst/>
            </a:prstGeom>
          </p:spPr>
        </p:pic>
      </p:grpSp>
      <p:pic>
        <p:nvPicPr>
          <p:cNvPr id="32" name="Picture 31">
            <a:extLst>
              <a:ext uri="{FF2B5EF4-FFF2-40B4-BE49-F238E27FC236}">
                <a16:creationId xmlns:a16="http://schemas.microsoft.com/office/drawing/2014/main" id="{C912B759-2369-4F5C-B597-6BB5AE8EF0A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1" b="2458"/>
          <a:stretch/>
        </p:blipFill>
        <p:spPr>
          <a:xfrm>
            <a:off x="9072489" y="3828342"/>
            <a:ext cx="1347562" cy="816149"/>
          </a:xfrm>
          <a:prstGeom prst="rect">
            <a:avLst/>
          </a:prstGeom>
        </p:spPr>
      </p:pic>
      <p:cxnSp>
        <p:nvCxnSpPr>
          <p:cNvPr id="44" name="Straight Arrow Connector 43">
            <a:extLst>
              <a:ext uri="{FF2B5EF4-FFF2-40B4-BE49-F238E27FC236}">
                <a16:creationId xmlns:a16="http://schemas.microsoft.com/office/drawing/2014/main" id="{12A294F2-1B3A-4235-BE13-AE6CBCFE3CA2}"/>
              </a:ext>
              <a:ext uri="{C183D7F6-B498-43B3-948B-1728B52AA6E4}">
                <adec:decorative xmlns:adec="http://schemas.microsoft.com/office/drawing/2017/decorative" val="1"/>
              </a:ext>
            </a:extLst>
          </p:cNvPr>
          <p:cNvCxnSpPr>
            <a:cxnSpLocks/>
          </p:cNvCxnSpPr>
          <p:nvPr/>
        </p:nvCxnSpPr>
        <p:spPr>
          <a:xfrm>
            <a:off x="2407213" y="4346709"/>
            <a:ext cx="1073654" cy="0"/>
          </a:xfrm>
          <a:prstGeom prst="straightConnector1">
            <a:avLst/>
          </a:prstGeom>
          <a:noFill/>
          <a:ln w="28575" cap="flat" cmpd="sng" algn="ctr">
            <a:solidFill>
              <a:srgbClr val="D83B01"/>
            </a:solidFill>
            <a:prstDash val="sysDash"/>
            <a:headEnd type="none"/>
            <a:tailEnd type="arrow"/>
          </a:ln>
          <a:effectLst/>
        </p:spPr>
      </p:cxnSp>
      <p:cxnSp>
        <p:nvCxnSpPr>
          <p:cNvPr id="45" name="Straight Arrow Connector 44">
            <a:extLst>
              <a:ext uri="{FF2B5EF4-FFF2-40B4-BE49-F238E27FC236}">
                <a16:creationId xmlns:a16="http://schemas.microsoft.com/office/drawing/2014/main" id="{429EFAA2-E9F6-4943-93F7-9555BA6D1533}"/>
              </a:ext>
              <a:ext uri="{C183D7F6-B498-43B3-948B-1728B52AA6E4}">
                <adec:decorative xmlns:adec="http://schemas.microsoft.com/office/drawing/2017/decorative" val="1"/>
              </a:ext>
            </a:extLst>
          </p:cNvPr>
          <p:cNvCxnSpPr>
            <a:cxnSpLocks/>
          </p:cNvCxnSpPr>
          <p:nvPr/>
        </p:nvCxnSpPr>
        <p:spPr>
          <a:xfrm flipV="1">
            <a:off x="5529688" y="3126451"/>
            <a:ext cx="1175221" cy="691308"/>
          </a:xfrm>
          <a:prstGeom prst="straightConnector1">
            <a:avLst/>
          </a:prstGeom>
          <a:noFill/>
          <a:ln w="28575" cap="flat" cmpd="sng" algn="ctr">
            <a:solidFill>
              <a:srgbClr val="D83B01"/>
            </a:solidFill>
            <a:prstDash val="sysDash"/>
            <a:headEnd type="none"/>
            <a:tailEnd type="arrow"/>
          </a:ln>
          <a:effectLst/>
        </p:spPr>
      </p:cxnSp>
      <p:cxnSp>
        <p:nvCxnSpPr>
          <p:cNvPr id="47" name="Straight Arrow Connector 46">
            <a:extLst>
              <a:ext uri="{FF2B5EF4-FFF2-40B4-BE49-F238E27FC236}">
                <a16:creationId xmlns:a16="http://schemas.microsoft.com/office/drawing/2014/main" id="{1E9A825E-A20C-4132-947A-989E28804B03}"/>
              </a:ext>
              <a:ext uri="{C183D7F6-B498-43B3-948B-1728B52AA6E4}">
                <adec:decorative xmlns:adec="http://schemas.microsoft.com/office/drawing/2017/decorative" val="1"/>
              </a:ext>
            </a:extLst>
          </p:cNvPr>
          <p:cNvCxnSpPr>
            <a:cxnSpLocks/>
          </p:cNvCxnSpPr>
          <p:nvPr/>
        </p:nvCxnSpPr>
        <p:spPr>
          <a:xfrm>
            <a:off x="8061815" y="3062693"/>
            <a:ext cx="914400" cy="0"/>
          </a:xfrm>
          <a:prstGeom prst="straightConnector1">
            <a:avLst/>
          </a:prstGeom>
          <a:noFill/>
          <a:ln w="28575" cap="flat" cmpd="sng" algn="ctr">
            <a:solidFill>
              <a:srgbClr val="D83B01"/>
            </a:solidFill>
            <a:prstDash val="sysDash"/>
            <a:headEnd type="none"/>
            <a:tailEnd type="arrow"/>
          </a:ln>
          <a:effectLst/>
        </p:spPr>
      </p:cxnSp>
      <p:cxnSp>
        <p:nvCxnSpPr>
          <p:cNvPr id="48" name="Straight Arrow Connector 47">
            <a:extLst>
              <a:ext uri="{FF2B5EF4-FFF2-40B4-BE49-F238E27FC236}">
                <a16:creationId xmlns:a16="http://schemas.microsoft.com/office/drawing/2014/main" id="{409C0285-7CA9-47E8-B9E4-CC0CDBD0DEC1}"/>
              </a:ext>
              <a:ext uri="{C183D7F6-B498-43B3-948B-1728B52AA6E4}">
                <adec:decorative xmlns:adec="http://schemas.microsoft.com/office/drawing/2017/decorative" val="1"/>
              </a:ext>
            </a:extLst>
          </p:cNvPr>
          <p:cNvCxnSpPr>
            <a:cxnSpLocks/>
          </p:cNvCxnSpPr>
          <p:nvPr/>
        </p:nvCxnSpPr>
        <p:spPr>
          <a:xfrm>
            <a:off x="8061815" y="4315836"/>
            <a:ext cx="914400" cy="0"/>
          </a:xfrm>
          <a:prstGeom prst="straightConnector1">
            <a:avLst/>
          </a:prstGeom>
          <a:noFill/>
          <a:ln w="28575" cap="flat" cmpd="sng" algn="ctr">
            <a:solidFill>
              <a:srgbClr val="D83B01"/>
            </a:solidFill>
            <a:prstDash val="sysDash"/>
            <a:headEnd type="none"/>
            <a:tailEnd type="arrow"/>
          </a:ln>
          <a:effectLst/>
        </p:spPr>
      </p:cxnSp>
      <p:cxnSp>
        <p:nvCxnSpPr>
          <p:cNvPr id="46" name="Straight Arrow Connector 45">
            <a:extLst>
              <a:ext uri="{FF2B5EF4-FFF2-40B4-BE49-F238E27FC236}">
                <a16:creationId xmlns:a16="http://schemas.microsoft.com/office/drawing/2014/main" id="{547A546B-1D94-4C94-AABE-B2B52AEA425B}"/>
              </a:ext>
              <a:ext uri="{C183D7F6-B498-43B3-948B-1728B52AA6E4}">
                <adec:decorative xmlns:adec="http://schemas.microsoft.com/office/drawing/2017/decorative" val="1"/>
              </a:ext>
            </a:extLst>
          </p:cNvPr>
          <p:cNvCxnSpPr>
            <a:cxnSpLocks/>
          </p:cNvCxnSpPr>
          <p:nvPr/>
        </p:nvCxnSpPr>
        <p:spPr>
          <a:xfrm>
            <a:off x="5685634" y="4644399"/>
            <a:ext cx="1097001" cy="693170"/>
          </a:xfrm>
          <a:prstGeom prst="straightConnector1">
            <a:avLst/>
          </a:prstGeom>
          <a:noFill/>
          <a:ln w="28575" cap="flat" cmpd="sng" algn="ctr">
            <a:solidFill>
              <a:srgbClr val="D83B01"/>
            </a:solidFill>
            <a:prstDash val="sysDash"/>
            <a:headEnd type="none"/>
            <a:tailEnd type="arrow"/>
          </a:ln>
          <a:effectLst/>
        </p:spPr>
      </p:cxnSp>
      <p:cxnSp>
        <p:nvCxnSpPr>
          <p:cNvPr id="74" name="Straight Arrow Connector 73">
            <a:extLst>
              <a:ext uri="{FF2B5EF4-FFF2-40B4-BE49-F238E27FC236}">
                <a16:creationId xmlns:a16="http://schemas.microsoft.com/office/drawing/2014/main" id="{E3CE2C2D-FDEF-40A7-B108-A6EDB3158D6C}"/>
              </a:ext>
              <a:ext uri="{C183D7F6-B498-43B3-948B-1728B52AA6E4}">
                <adec:decorative xmlns:adec="http://schemas.microsoft.com/office/drawing/2017/decorative" val="1"/>
              </a:ext>
            </a:extLst>
          </p:cNvPr>
          <p:cNvCxnSpPr>
            <a:cxnSpLocks/>
          </p:cNvCxnSpPr>
          <p:nvPr/>
        </p:nvCxnSpPr>
        <p:spPr>
          <a:xfrm>
            <a:off x="5785235" y="4346709"/>
            <a:ext cx="841248" cy="0"/>
          </a:xfrm>
          <a:prstGeom prst="straightConnector1">
            <a:avLst/>
          </a:prstGeom>
          <a:noFill/>
          <a:ln w="28575" cap="flat" cmpd="sng" algn="ctr">
            <a:solidFill>
              <a:srgbClr val="D83B01"/>
            </a:solidFill>
            <a:prstDash val="sysDash"/>
            <a:headEnd type="none"/>
            <a:tailEnd type="arrow"/>
          </a:ln>
          <a:effectLst/>
        </p:spPr>
      </p:cxnSp>
      <p:cxnSp>
        <p:nvCxnSpPr>
          <p:cNvPr id="104" name="Straight Arrow Connector 103">
            <a:extLst>
              <a:ext uri="{FF2B5EF4-FFF2-40B4-BE49-F238E27FC236}">
                <a16:creationId xmlns:a16="http://schemas.microsoft.com/office/drawing/2014/main" id="{E6CB135C-5596-4A09-9F53-3CED4447CAAA}"/>
              </a:ext>
              <a:ext uri="{C183D7F6-B498-43B3-948B-1728B52AA6E4}">
                <adec:decorative xmlns:adec="http://schemas.microsoft.com/office/drawing/2017/decorative" val="1"/>
              </a:ext>
            </a:extLst>
          </p:cNvPr>
          <p:cNvCxnSpPr>
            <a:cxnSpLocks/>
          </p:cNvCxnSpPr>
          <p:nvPr/>
        </p:nvCxnSpPr>
        <p:spPr>
          <a:xfrm>
            <a:off x="8061815" y="5546418"/>
            <a:ext cx="914400" cy="0"/>
          </a:xfrm>
          <a:prstGeom prst="straightConnector1">
            <a:avLst/>
          </a:prstGeom>
          <a:noFill/>
          <a:ln w="28575" cap="flat" cmpd="sng" algn="ctr">
            <a:solidFill>
              <a:srgbClr val="D83B01"/>
            </a:solidFill>
            <a:prstDash val="sysDash"/>
            <a:headEnd type="none"/>
            <a:tailEnd type="arrow"/>
          </a:ln>
          <a:effectLst/>
        </p:spPr>
      </p:cxnSp>
      <p:sp>
        <p:nvSpPr>
          <p:cNvPr id="103" name="TextBox 102">
            <a:extLst>
              <a:ext uri="{FF2B5EF4-FFF2-40B4-BE49-F238E27FC236}">
                <a16:creationId xmlns:a16="http://schemas.microsoft.com/office/drawing/2014/main" id="{93F987B5-CE48-42CF-B5F5-CF248CA5DC5F}"/>
              </a:ext>
              <a:ext uri="{C183D7F6-B498-43B3-948B-1728B52AA6E4}">
                <adec:decorative xmlns:adec="http://schemas.microsoft.com/office/drawing/2017/decorative" val="1"/>
              </a:ext>
            </a:extLst>
          </p:cNvPr>
          <p:cNvSpPr txBox="1"/>
          <p:nvPr/>
        </p:nvSpPr>
        <p:spPr>
          <a:xfrm>
            <a:off x="2871373" y="2370905"/>
            <a:ext cx="1286721"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l"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Clean computer and emails</a:t>
            </a:r>
          </a:p>
        </p:txBody>
      </p:sp>
      <p:sp>
        <p:nvSpPr>
          <p:cNvPr id="4" name="Title 3">
            <a:extLst>
              <a:ext uri="{FF2B5EF4-FFF2-40B4-BE49-F238E27FC236}">
                <a16:creationId xmlns:a16="http://schemas.microsoft.com/office/drawing/2014/main" id="{AE8CDC33-D4B8-4398-B788-0DBD7D24A14C}"/>
              </a:ext>
            </a:extLst>
          </p:cNvPr>
          <p:cNvSpPr>
            <a:spLocks noGrp="1"/>
          </p:cNvSpPr>
          <p:nvPr>
            <p:ph type="title"/>
          </p:nvPr>
        </p:nvSpPr>
        <p:spPr/>
        <p:txBody>
          <a:bodyPr/>
          <a:lstStyle/>
          <a:p>
            <a:r>
              <a:rPr lang="en-US"/>
              <a:t>Suspend access during compromise</a:t>
            </a:r>
          </a:p>
        </p:txBody>
      </p:sp>
      <p:grpSp>
        <p:nvGrpSpPr>
          <p:cNvPr id="106" name="Group 105">
            <a:extLst>
              <a:ext uri="{FF2B5EF4-FFF2-40B4-BE49-F238E27FC236}">
                <a16:creationId xmlns:a16="http://schemas.microsoft.com/office/drawing/2014/main" id="{E7CC627D-8007-4061-BB26-7061EAAAAF3B}"/>
              </a:ext>
              <a:ext uri="{C183D7F6-B498-43B3-948B-1728B52AA6E4}">
                <adec:decorative xmlns:adec="http://schemas.microsoft.com/office/drawing/2017/decorative" val="1"/>
              </a:ext>
            </a:extLst>
          </p:cNvPr>
          <p:cNvGrpSpPr/>
          <p:nvPr/>
        </p:nvGrpSpPr>
        <p:grpSpPr>
          <a:xfrm>
            <a:off x="1671866" y="3973536"/>
            <a:ext cx="676656" cy="676656"/>
            <a:chOff x="9663380" y="3973536"/>
            <a:chExt cx="676656" cy="676656"/>
          </a:xfrm>
        </p:grpSpPr>
        <p:sp>
          <p:nvSpPr>
            <p:cNvPr id="107" name="Oval 106">
              <a:extLst>
                <a:ext uri="{FF2B5EF4-FFF2-40B4-BE49-F238E27FC236}">
                  <a16:creationId xmlns:a16="http://schemas.microsoft.com/office/drawing/2014/main" id="{4A366F05-85FF-424B-86C1-606D80B6EA65}"/>
                </a:ext>
              </a:extLst>
            </p:cNvPr>
            <p:cNvSpPr/>
            <p:nvPr/>
          </p:nvSpPr>
          <p:spPr bwMode="auto">
            <a:xfrm>
              <a:off x="9663380" y="3973536"/>
              <a:ext cx="676656" cy="67665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27E849C3-7D87-4BA4-A82A-B654F42CE8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09939" y="4117087"/>
              <a:ext cx="388376" cy="418583"/>
            </a:xfrm>
            <a:prstGeom prst="rect">
              <a:avLst/>
            </a:prstGeom>
          </p:spPr>
        </p:pic>
      </p:grpSp>
      <p:grpSp>
        <p:nvGrpSpPr>
          <p:cNvPr id="216" name="Group 215">
            <a:extLst>
              <a:ext uri="{FF2B5EF4-FFF2-40B4-BE49-F238E27FC236}">
                <a16:creationId xmlns:a16="http://schemas.microsoft.com/office/drawing/2014/main" id="{F2C078A7-7EFD-4499-A653-411C8B2A3C51}"/>
              </a:ext>
              <a:ext uri="{C183D7F6-B498-43B3-948B-1728B52AA6E4}">
                <adec:decorative xmlns:adec="http://schemas.microsoft.com/office/drawing/2017/decorative" val="1"/>
              </a:ext>
            </a:extLst>
          </p:cNvPr>
          <p:cNvGrpSpPr/>
          <p:nvPr/>
        </p:nvGrpSpPr>
        <p:grpSpPr>
          <a:xfrm>
            <a:off x="3559905" y="3891736"/>
            <a:ext cx="1243076" cy="706842"/>
            <a:chOff x="3559905" y="3891736"/>
            <a:chExt cx="1243076" cy="706842"/>
          </a:xfrm>
        </p:grpSpPr>
        <p:sp>
          <p:nvSpPr>
            <p:cNvPr id="126" name="Freeform: Shape 125">
              <a:extLst>
                <a:ext uri="{FF2B5EF4-FFF2-40B4-BE49-F238E27FC236}">
                  <a16:creationId xmlns:a16="http://schemas.microsoft.com/office/drawing/2014/main" id="{273FB23B-5517-444C-8065-6FF9216F6C18}"/>
                </a:ext>
              </a:extLst>
            </p:cNvPr>
            <p:cNvSpPr/>
            <p:nvPr/>
          </p:nvSpPr>
          <p:spPr>
            <a:xfrm>
              <a:off x="3559905" y="3891736"/>
              <a:ext cx="1243076" cy="706842"/>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0">
              <a:noFill/>
              <a:prstDash val="solid"/>
              <a:round/>
              <a:headEnd/>
              <a:tailEnd/>
            </a:ln>
            <a:effectLst>
              <a:outerShdw blurRad="190500" dist="12700" dir="2400000" algn="ctr" rotWithShape="0">
                <a:prstClr val="black">
                  <a:alpha val="40000"/>
                </a:prstClr>
              </a:outerShdw>
            </a:effec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6811847-BE66-4FF1-96F6-7D856FB23391}"/>
                </a:ext>
              </a:extLst>
            </p:cNvPr>
            <p:cNvSpPr/>
            <p:nvPr/>
          </p:nvSpPr>
          <p:spPr>
            <a:xfrm>
              <a:off x="3766793" y="4351898"/>
              <a:ext cx="850200" cy="193899"/>
            </a:xfrm>
            <a:prstGeom prst="rect">
              <a:avLst/>
            </a:prstGeom>
            <a:noFill/>
          </p:spPr>
          <p:txBody>
            <a:bodyPr wrap="square" lIns="0" tIns="0" rIns="0" bIns="0" anchor="ctr">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49"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Intune</a:t>
              </a:r>
            </a:p>
          </p:txBody>
        </p:sp>
        <p:pic>
          <p:nvPicPr>
            <p:cNvPr id="5" name="Graphic 4">
              <a:extLst>
                <a:ext uri="{FF2B5EF4-FFF2-40B4-BE49-F238E27FC236}">
                  <a16:creationId xmlns:a16="http://schemas.microsoft.com/office/drawing/2014/main" id="{D641F3E6-0676-44A1-8CF4-BCA7CB09DB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51402" y="3979119"/>
              <a:ext cx="361531" cy="361531"/>
            </a:xfrm>
            <a:prstGeom prst="rect">
              <a:avLst/>
            </a:prstGeom>
          </p:spPr>
        </p:pic>
      </p:grpSp>
      <p:grpSp>
        <p:nvGrpSpPr>
          <p:cNvPr id="137" name="Group 136">
            <a:extLst>
              <a:ext uri="{FF2B5EF4-FFF2-40B4-BE49-F238E27FC236}">
                <a16:creationId xmlns:a16="http://schemas.microsoft.com/office/drawing/2014/main" id="{F632BEE3-CC34-4B90-96BA-969D6532D92B}"/>
              </a:ext>
              <a:ext uri="{C183D7F6-B498-43B3-948B-1728B52AA6E4}">
                <adec:decorative xmlns:adec="http://schemas.microsoft.com/office/drawing/2017/decorative" val="1"/>
              </a:ext>
            </a:extLst>
          </p:cNvPr>
          <p:cNvGrpSpPr/>
          <p:nvPr/>
        </p:nvGrpSpPr>
        <p:grpSpPr>
          <a:xfrm>
            <a:off x="1744794" y="5534085"/>
            <a:ext cx="520116" cy="312739"/>
            <a:chOff x="8734823" y="5440174"/>
            <a:chExt cx="520116" cy="312739"/>
          </a:xfrm>
        </p:grpSpPr>
        <p:sp>
          <p:nvSpPr>
            <p:cNvPr id="138" name="Rectangle 137">
              <a:extLst>
                <a:ext uri="{FF2B5EF4-FFF2-40B4-BE49-F238E27FC236}">
                  <a16:creationId xmlns:a16="http://schemas.microsoft.com/office/drawing/2014/main" id="{015A07ED-1391-4EBF-8969-14B594A1C2DB}"/>
                </a:ext>
              </a:extLst>
            </p:cNvPr>
            <p:cNvSpPr/>
            <p:nvPr/>
          </p:nvSpPr>
          <p:spPr bwMode="auto">
            <a:xfrm>
              <a:off x="8734823" y="5440174"/>
              <a:ext cx="520116" cy="312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9" name="Graphic 138">
              <a:extLst>
                <a:ext uri="{FF2B5EF4-FFF2-40B4-BE49-F238E27FC236}">
                  <a16:creationId xmlns:a16="http://schemas.microsoft.com/office/drawing/2014/main" id="{2F8418A1-96A0-4F76-A227-A391569171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3142" y="5476308"/>
              <a:ext cx="223117" cy="240470"/>
            </a:xfrm>
            <a:prstGeom prst="rect">
              <a:avLst/>
            </a:prstGeom>
          </p:spPr>
        </p:pic>
      </p:grpSp>
      <p:grpSp>
        <p:nvGrpSpPr>
          <p:cNvPr id="11" name="Group 10">
            <a:extLst>
              <a:ext uri="{FF2B5EF4-FFF2-40B4-BE49-F238E27FC236}">
                <a16:creationId xmlns:a16="http://schemas.microsoft.com/office/drawing/2014/main" id="{C1D6AFF2-5659-494C-8AB4-C9F7B5BD1957}"/>
              </a:ext>
              <a:ext uri="{C183D7F6-B498-43B3-948B-1728B52AA6E4}">
                <adec:decorative xmlns:adec="http://schemas.microsoft.com/office/drawing/2017/decorative" val="1"/>
              </a:ext>
            </a:extLst>
          </p:cNvPr>
          <p:cNvGrpSpPr/>
          <p:nvPr/>
        </p:nvGrpSpPr>
        <p:grpSpPr>
          <a:xfrm>
            <a:off x="977707" y="4833243"/>
            <a:ext cx="2064973" cy="361847"/>
            <a:chOff x="2855923" y="5978422"/>
            <a:chExt cx="2408680" cy="422075"/>
          </a:xfrm>
        </p:grpSpPr>
        <p:sp>
          <p:nvSpPr>
            <p:cNvPr id="78" name="Shape 635">
              <a:extLst>
                <a:ext uri="{FF2B5EF4-FFF2-40B4-BE49-F238E27FC236}">
                  <a16:creationId xmlns:a16="http://schemas.microsoft.com/office/drawing/2014/main" id="{B24C7CDA-42BB-475F-A387-12130FFAD0C4}"/>
                </a:ext>
              </a:extLst>
            </p:cNvPr>
            <p:cNvSpPr/>
            <p:nvPr/>
          </p:nvSpPr>
          <p:spPr>
            <a:xfrm>
              <a:off x="2855923" y="5978422"/>
              <a:ext cx="2380591" cy="41148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11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79" name="TextBox 78">
              <a:extLst>
                <a:ext uri="{FF2B5EF4-FFF2-40B4-BE49-F238E27FC236}">
                  <a16:creationId xmlns:a16="http://schemas.microsoft.com/office/drawing/2014/main" id="{49AC8A59-1977-4637-BBF9-18B82CBA2D81}"/>
                </a:ext>
              </a:extLst>
            </p:cNvPr>
            <p:cNvSpPr txBox="1"/>
            <p:nvPr/>
          </p:nvSpPr>
          <p:spPr>
            <a:xfrm>
              <a:off x="3229120" y="5993027"/>
              <a:ext cx="2035483" cy="407470"/>
            </a:xfrm>
            <a:prstGeom prst="rect">
              <a:avLst/>
            </a:prstGeom>
            <a:noFill/>
            <a:effectLst/>
          </p:spPr>
          <p:txBody>
            <a:bodyPr wrap="none" lIns="121920" tIns="97536" rIns="121920" bIns="97536" rtlCol="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11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Computer Remediated</a:t>
              </a:r>
            </a:p>
          </p:txBody>
        </p:sp>
        <p:sp>
          <p:nvSpPr>
            <p:cNvPr id="142" name="check" title="Icon of a checkmark">
              <a:extLst>
                <a:ext uri="{FF2B5EF4-FFF2-40B4-BE49-F238E27FC236}">
                  <a16:creationId xmlns:a16="http://schemas.microsoft.com/office/drawing/2014/main" id="{97610576-E6E6-44CF-B0F9-E97A660D97B3}"/>
                </a:ext>
              </a:extLst>
            </p:cNvPr>
            <p:cNvSpPr>
              <a:spLocks noChangeAspect="1"/>
            </p:cNvSpPr>
            <p:nvPr/>
          </p:nvSpPr>
          <p:spPr bwMode="auto">
            <a:xfrm>
              <a:off x="3035752" y="6121725"/>
              <a:ext cx="204284" cy="14424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146" name="Picture 145">
            <a:extLst>
              <a:ext uri="{FF2B5EF4-FFF2-40B4-BE49-F238E27FC236}">
                <a16:creationId xmlns:a16="http://schemas.microsoft.com/office/drawing/2014/main" id="{BD59CA9C-1153-47F0-A423-0B18EB6E5A17}"/>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2765"/>
          <a:stretch/>
        </p:blipFill>
        <p:spPr>
          <a:xfrm>
            <a:off x="9072772" y="2563571"/>
            <a:ext cx="1339202" cy="803985"/>
          </a:xfrm>
          <a:prstGeom prst="rect">
            <a:avLst/>
          </a:prstGeom>
        </p:spPr>
      </p:pic>
      <p:grpSp>
        <p:nvGrpSpPr>
          <p:cNvPr id="49" name="Group 48">
            <a:extLst>
              <a:ext uri="{FF2B5EF4-FFF2-40B4-BE49-F238E27FC236}">
                <a16:creationId xmlns:a16="http://schemas.microsoft.com/office/drawing/2014/main" id="{FF066F64-9B08-482A-B85A-603F6B2BE7BB}"/>
              </a:ext>
              <a:ext uri="{C183D7F6-B498-43B3-948B-1728B52AA6E4}">
                <adec:decorative xmlns:adec="http://schemas.microsoft.com/office/drawing/2017/decorative" val="1"/>
              </a:ext>
            </a:extLst>
          </p:cNvPr>
          <p:cNvGrpSpPr/>
          <p:nvPr/>
        </p:nvGrpSpPr>
        <p:grpSpPr>
          <a:xfrm>
            <a:off x="9072984" y="2534621"/>
            <a:ext cx="1350100" cy="321627"/>
            <a:chOff x="9073062" y="1902356"/>
            <a:chExt cx="1350100" cy="321627"/>
          </a:xfrm>
        </p:grpSpPr>
        <p:sp>
          <p:nvSpPr>
            <p:cNvPr id="155" name="Shape 635">
              <a:extLst>
                <a:ext uri="{FF2B5EF4-FFF2-40B4-BE49-F238E27FC236}">
                  <a16:creationId xmlns:a16="http://schemas.microsoft.com/office/drawing/2014/main" id="{B89F4B50-86CF-45AD-9E30-DD1FD5938E49}"/>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56" name="TextBox 155">
              <a:extLst>
                <a:ext uri="{FF2B5EF4-FFF2-40B4-BE49-F238E27FC236}">
                  <a16:creationId xmlns:a16="http://schemas.microsoft.com/office/drawing/2014/main" id="{864986B5-DBDE-4382-B97E-0C58A23835E8}"/>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57" name="Graphic 156">
              <a:extLst>
                <a:ext uri="{FF2B5EF4-FFF2-40B4-BE49-F238E27FC236}">
                  <a16:creationId xmlns:a16="http://schemas.microsoft.com/office/drawing/2014/main" id="{2579628F-E456-48E3-960F-4C1656BAF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50" name="Group 49">
            <a:extLst>
              <a:ext uri="{FF2B5EF4-FFF2-40B4-BE49-F238E27FC236}">
                <a16:creationId xmlns:a16="http://schemas.microsoft.com/office/drawing/2014/main" id="{B0BB6145-CFFC-446D-AFD5-6ADBEA365A8F}"/>
              </a:ext>
              <a:ext uri="{C183D7F6-B498-43B3-948B-1728B52AA6E4}">
                <adec:decorative xmlns:adec="http://schemas.microsoft.com/office/drawing/2017/decorative" val="1"/>
              </a:ext>
            </a:extLst>
          </p:cNvPr>
          <p:cNvGrpSpPr/>
          <p:nvPr/>
        </p:nvGrpSpPr>
        <p:grpSpPr>
          <a:xfrm>
            <a:off x="9072984" y="2534621"/>
            <a:ext cx="1368973" cy="321627"/>
            <a:chOff x="9073061" y="1481859"/>
            <a:chExt cx="1368973" cy="321627"/>
          </a:xfrm>
        </p:grpSpPr>
        <p:sp>
          <p:nvSpPr>
            <p:cNvPr id="151" name="Shape 635">
              <a:extLst>
                <a:ext uri="{FF2B5EF4-FFF2-40B4-BE49-F238E27FC236}">
                  <a16:creationId xmlns:a16="http://schemas.microsoft.com/office/drawing/2014/main" id="{215F3CC6-1F39-4DD9-AB58-23A296D788E3}"/>
                </a:ext>
              </a:extLst>
            </p:cNvPr>
            <p:cNvSpPr/>
            <p:nvPr/>
          </p:nvSpPr>
          <p:spPr>
            <a:xfrm>
              <a:off x="9073061" y="1505512"/>
              <a:ext cx="1368973"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52" name="TextBox 151">
              <a:extLst>
                <a:ext uri="{FF2B5EF4-FFF2-40B4-BE49-F238E27FC236}">
                  <a16:creationId xmlns:a16="http://schemas.microsoft.com/office/drawing/2014/main" id="{F4143BC7-D67F-4C68-8A50-587D875538D6}"/>
                </a:ext>
              </a:extLst>
            </p:cNvPr>
            <p:cNvSpPr txBox="1"/>
            <p:nvPr/>
          </p:nvSpPr>
          <p:spPr>
            <a:xfrm>
              <a:off x="9286018" y="1481859"/>
              <a:ext cx="1156016"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53" name="check" title="Icon of a checkmark">
              <a:extLst>
                <a:ext uri="{FF2B5EF4-FFF2-40B4-BE49-F238E27FC236}">
                  <a16:creationId xmlns:a16="http://schemas.microsoft.com/office/drawing/2014/main" id="{C84E627C-6F1D-484C-A157-68D5C9F886C8}"/>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72698E5E-914F-41EC-9F45-0C21216D22E5}"/>
              </a:ext>
              <a:ext uri="{C183D7F6-B498-43B3-948B-1728B52AA6E4}">
                <adec:decorative xmlns:adec="http://schemas.microsoft.com/office/drawing/2017/decorative" val="1"/>
              </a:ext>
            </a:extLst>
          </p:cNvPr>
          <p:cNvGrpSpPr/>
          <p:nvPr/>
        </p:nvGrpSpPr>
        <p:grpSpPr>
          <a:xfrm>
            <a:off x="9068953" y="3803746"/>
            <a:ext cx="1350100" cy="321627"/>
            <a:chOff x="9073062" y="1902356"/>
            <a:chExt cx="1350100" cy="321627"/>
          </a:xfrm>
        </p:grpSpPr>
        <p:sp>
          <p:nvSpPr>
            <p:cNvPr id="177" name="Shape 635">
              <a:extLst>
                <a:ext uri="{FF2B5EF4-FFF2-40B4-BE49-F238E27FC236}">
                  <a16:creationId xmlns:a16="http://schemas.microsoft.com/office/drawing/2014/main" id="{C89668C9-7A8A-4762-94E4-269CB7A48302}"/>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78" name="TextBox 177">
              <a:extLst>
                <a:ext uri="{FF2B5EF4-FFF2-40B4-BE49-F238E27FC236}">
                  <a16:creationId xmlns:a16="http://schemas.microsoft.com/office/drawing/2014/main" id="{86AF8570-0798-4E7B-B384-24FB51E2FB26}"/>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79" name="Graphic 178">
              <a:extLst>
                <a:ext uri="{FF2B5EF4-FFF2-40B4-BE49-F238E27FC236}">
                  <a16:creationId xmlns:a16="http://schemas.microsoft.com/office/drawing/2014/main" id="{E82FB036-20B4-44DE-8F1E-B5037882D1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172" name="Group 171">
            <a:extLst>
              <a:ext uri="{FF2B5EF4-FFF2-40B4-BE49-F238E27FC236}">
                <a16:creationId xmlns:a16="http://schemas.microsoft.com/office/drawing/2014/main" id="{271B2509-8593-44B1-B7F0-79439BF1B00E}"/>
              </a:ext>
              <a:ext uri="{C183D7F6-B498-43B3-948B-1728B52AA6E4}">
                <adec:decorative xmlns:adec="http://schemas.microsoft.com/office/drawing/2017/decorative" val="1"/>
              </a:ext>
            </a:extLst>
          </p:cNvPr>
          <p:cNvGrpSpPr/>
          <p:nvPr/>
        </p:nvGrpSpPr>
        <p:grpSpPr>
          <a:xfrm>
            <a:off x="9072984" y="3803746"/>
            <a:ext cx="1351097" cy="321627"/>
            <a:chOff x="9073062" y="1481859"/>
            <a:chExt cx="1351097" cy="321627"/>
          </a:xfrm>
        </p:grpSpPr>
        <p:sp>
          <p:nvSpPr>
            <p:cNvPr id="174" name="Shape 635">
              <a:extLst>
                <a:ext uri="{FF2B5EF4-FFF2-40B4-BE49-F238E27FC236}">
                  <a16:creationId xmlns:a16="http://schemas.microsoft.com/office/drawing/2014/main" id="{1267807E-10A2-4083-AF9F-092B12E8AF51}"/>
                </a:ext>
              </a:extLst>
            </p:cNvPr>
            <p:cNvSpPr/>
            <p:nvPr/>
          </p:nvSpPr>
          <p:spPr>
            <a:xfrm>
              <a:off x="9073062" y="1505512"/>
              <a:ext cx="1347562"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75" name="TextBox 174">
              <a:extLst>
                <a:ext uri="{FF2B5EF4-FFF2-40B4-BE49-F238E27FC236}">
                  <a16:creationId xmlns:a16="http://schemas.microsoft.com/office/drawing/2014/main" id="{71231813-E6EA-4BB7-9FA3-C175D261F131}"/>
                </a:ext>
              </a:extLst>
            </p:cNvPr>
            <p:cNvSpPr txBox="1"/>
            <p:nvPr/>
          </p:nvSpPr>
          <p:spPr>
            <a:xfrm>
              <a:off x="9286018" y="1481859"/>
              <a:ext cx="1138141"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76" name="check" title="Icon of a checkmark">
              <a:extLst>
                <a:ext uri="{FF2B5EF4-FFF2-40B4-BE49-F238E27FC236}">
                  <a16:creationId xmlns:a16="http://schemas.microsoft.com/office/drawing/2014/main" id="{451F6120-8061-42B2-95CB-76CAD87ECFF4}"/>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2" name="Group 221">
            <a:extLst>
              <a:ext uri="{FF2B5EF4-FFF2-40B4-BE49-F238E27FC236}">
                <a16:creationId xmlns:a16="http://schemas.microsoft.com/office/drawing/2014/main" id="{8B820E50-5E91-418A-AD4C-2729FBB8942D}"/>
              </a:ext>
              <a:ext uri="{C183D7F6-B498-43B3-948B-1728B52AA6E4}">
                <adec:decorative xmlns:adec="http://schemas.microsoft.com/office/drawing/2017/decorative" val="1"/>
              </a:ext>
            </a:extLst>
          </p:cNvPr>
          <p:cNvGrpSpPr/>
          <p:nvPr/>
        </p:nvGrpSpPr>
        <p:grpSpPr>
          <a:xfrm>
            <a:off x="9056477" y="3812164"/>
            <a:ext cx="2117280" cy="1038843"/>
            <a:chOff x="9056477" y="3812164"/>
            <a:chExt cx="2117280" cy="1038843"/>
          </a:xfrm>
        </p:grpSpPr>
        <p:sp>
          <p:nvSpPr>
            <p:cNvPr id="170" name="TextBox 169">
              <a:extLst>
                <a:ext uri="{FF2B5EF4-FFF2-40B4-BE49-F238E27FC236}">
                  <a16:creationId xmlns:a16="http://schemas.microsoft.com/office/drawing/2014/main" id="{C3C0FE5E-7EDD-409D-8190-E74B39D22FAF}"/>
                </a:ext>
              </a:extLst>
            </p:cNvPr>
            <p:cNvSpPr txBox="1"/>
            <p:nvPr/>
          </p:nvSpPr>
          <p:spPr>
            <a:xfrm>
              <a:off x="10611246" y="4248486"/>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73" name="monitor">
              <a:extLst>
                <a:ext uri="{FF2B5EF4-FFF2-40B4-BE49-F238E27FC236}">
                  <a16:creationId xmlns:a16="http://schemas.microsoft.com/office/drawing/2014/main" id="{43FE4BD7-CAFB-4D9E-8D15-BF3B48BAF6F9}"/>
                </a:ext>
              </a:extLst>
            </p:cNvPr>
            <p:cNvSpPr>
              <a:spLocks noChangeAspect="1" noEditPoints="1"/>
            </p:cNvSpPr>
            <p:nvPr/>
          </p:nvSpPr>
          <p:spPr bwMode="auto">
            <a:xfrm>
              <a:off x="9056477" y="3812164"/>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D388914-5C4F-4D18-B5FF-D478AD3B959B}"/>
              </a:ext>
              <a:ext uri="{C183D7F6-B498-43B3-948B-1728B52AA6E4}">
                <adec:decorative xmlns:adec="http://schemas.microsoft.com/office/drawing/2017/decorative" val="1"/>
              </a:ext>
            </a:extLst>
          </p:cNvPr>
          <p:cNvGrpSpPr/>
          <p:nvPr/>
        </p:nvGrpSpPr>
        <p:grpSpPr>
          <a:xfrm>
            <a:off x="9067956" y="5070437"/>
            <a:ext cx="1350100" cy="321627"/>
            <a:chOff x="9073062" y="1902356"/>
            <a:chExt cx="1350100" cy="321627"/>
          </a:xfrm>
        </p:grpSpPr>
        <p:sp>
          <p:nvSpPr>
            <p:cNvPr id="189" name="Shape 635">
              <a:extLst>
                <a:ext uri="{FF2B5EF4-FFF2-40B4-BE49-F238E27FC236}">
                  <a16:creationId xmlns:a16="http://schemas.microsoft.com/office/drawing/2014/main" id="{8CF1B696-E6AF-4827-BB56-BF5164D1F28B}"/>
                </a:ext>
              </a:extLst>
            </p:cNvPr>
            <p:cNvSpPr/>
            <p:nvPr/>
          </p:nvSpPr>
          <p:spPr>
            <a:xfrm>
              <a:off x="9073062" y="1926009"/>
              <a:ext cx="1350100" cy="274320"/>
            </a:xfrm>
            <a:prstGeom prst="rect">
              <a:avLst/>
            </a:prstGeom>
            <a:solidFill>
              <a:srgbClr val="D41123"/>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90" name="TextBox 189">
              <a:extLst>
                <a:ext uri="{FF2B5EF4-FFF2-40B4-BE49-F238E27FC236}">
                  <a16:creationId xmlns:a16="http://schemas.microsoft.com/office/drawing/2014/main" id="{FB4F53B7-8B4B-45AB-9024-8DB826261F0C}"/>
                </a:ext>
              </a:extLst>
            </p:cNvPr>
            <p:cNvSpPr txBox="1"/>
            <p:nvPr/>
          </p:nvSpPr>
          <p:spPr>
            <a:xfrm>
              <a:off x="9389665" y="1902356"/>
              <a:ext cx="1001017" cy="321627"/>
            </a:xfrm>
            <a:prstGeom prst="rect">
              <a:avLst/>
            </a:prstGeom>
            <a:noFill/>
          </p:spPr>
          <p:txBody>
            <a:bodyPr wrap="square" lIns="0" tIns="97536" rIns="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Restricted</a:t>
              </a:r>
            </a:p>
          </p:txBody>
        </p:sp>
        <p:pic>
          <p:nvPicPr>
            <p:cNvPr id="191" name="Graphic 190">
              <a:extLst>
                <a:ext uri="{FF2B5EF4-FFF2-40B4-BE49-F238E27FC236}">
                  <a16:creationId xmlns:a16="http://schemas.microsoft.com/office/drawing/2014/main" id="{5625F28C-C5DE-4C26-8896-9AE0AC405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6119" y="1968840"/>
              <a:ext cx="224940" cy="188659"/>
            </a:xfrm>
            <a:prstGeom prst="rect">
              <a:avLst/>
            </a:prstGeom>
          </p:spPr>
        </p:pic>
      </p:grpSp>
      <p:grpSp>
        <p:nvGrpSpPr>
          <p:cNvPr id="184" name="Group 183">
            <a:extLst>
              <a:ext uri="{FF2B5EF4-FFF2-40B4-BE49-F238E27FC236}">
                <a16:creationId xmlns:a16="http://schemas.microsoft.com/office/drawing/2014/main" id="{A36154B1-4E3C-4B50-B89F-F614A2543DC6}"/>
              </a:ext>
              <a:ext uri="{C183D7F6-B498-43B3-948B-1728B52AA6E4}">
                <adec:decorative xmlns:adec="http://schemas.microsoft.com/office/drawing/2017/decorative" val="1"/>
              </a:ext>
            </a:extLst>
          </p:cNvPr>
          <p:cNvGrpSpPr/>
          <p:nvPr/>
        </p:nvGrpSpPr>
        <p:grpSpPr>
          <a:xfrm>
            <a:off x="9072984" y="5070437"/>
            <a:ext cx="1351098" cy="321627"/>
            <a:chOff x="9073061" y="1481859"/>
            <a:chExt cx="1351098" cy="321627"/>
          </a:xfrm>
        </p:grpSpPr>
        <p:sp>
          <p:nvSpPr>
            <p:cNvPr id="186" name="Shape 635">
              <a:extLst>
                <a:ext uri="{FF2B5EF4-FFF2-40B4-BE49-F238E27FC236}">
                  <a16:creationId xmlns:a16="http://schemas.microsoft.com/office/drawing/2014/main" id="{1EB1EF63-475B-4668-A03C-C2C4528C135A}"/>
                </a:ext>
              </a:extLst>
            </p:cNvPr>
            <p:cNvSpPr/>
            <p:nvPr/>
          </p:nvSpPr>
          <p:spPr>
            <a:xfrm>
              <a:off x="9073061" y="1505512"/>
              <a:ext cx="1350099" cy="274320"/>
            </a:xfrm>
            <a:prstGeom prst="rect">
              <a:avLst/>
            </a:prstGeom>
            <a:solidFill>
              <a:srgbClr val="008000"/>
            </a:solidFill>
            <a:ln w="12700" cap="flat">
              <a:noFill/>
              <a:miter lim="400000"/>
            </a:ln>
            <a:effectLst/>
          </p:spPr>
          <p:txBody>
            <a:bodyPr wrap="square" lIns="0" tIns="0" rIns="0" bIns="0" numCol="1" anchor="ctr">
              <a:noAutofit/>
            </a:bodyPr>
            <a:lstStyle/>
            <a:p>
              <a:pPr marL="0" marR="0" lvl="0" indent="0" algn="ctr" defTabSz="292038" rtl="0" eaLnBrk="1" fontAlgn="auto" latinLnBrk="0" hangingPunct="1">
                <a:lnSpc>
                  <a:spcPct val="100000"/>
                </a:lnSpc>
                <a:spcBef>
                  <a:spcPts val="0"/>
                </a:spcBef>
                <a:spcAft>
                  <a:spcPts val="0"/>
                </a:spcAft>
                <a:buClrTx/>
                <a:buSzTx/>
                <a:buFontTx/>
                <a:buNone/>
                <a:tabLst/>
                <a:defRPr sz="2800">
                  <a:solidFill>
                    <a:srgbClr val="FFFFFF"/>
                  </a:solidFill>
                  <a:latin typeface="Avenir Next W1G Light"/>
                  <a:ea typeface="Avenir Next W1G Light"/>
                  <a:cs typeface="Avenir Next W1G Light"/>
                  <a:sym typeface="Avenir Next W1G Light"/>
                </a:defRPr>
              </a:pPr>
              <a:endParaRPr kumimoji="0" lang="en-US" sz="900" b="0" i="0" u="none" strike="noStrike" kern="0" cap="none" spc="0" normalizeH="0" baseline="0" noProof="0">
                <a:ln>
                  <a:noFill/>
                </a:ln>
                <a:solidFill>
                  <a:srgbClr val="FFFFFF"/>
                </a:solidFill>
                <a:effectLst/>
                <a:uLnTx/>
                <a:uFillTx/>
                <a:latin typeface="Arial" panose="020B0604020202020204" pitchFamily="34" charset="0"/>
                <a:ea typeface="Avenir Next W1G Light"/>
                <a:cs typeface="Arial" panose="020B0604020202020204" pitchFamily="34" charset="0"/>
                <a:sym typeface="Avenir Next W1G Light"/>
              </a:endParaRPr>
            </a:p>
          </p:txBody>
        </p:sp>
        <p:sp>
          <p:nvSpPr>
            <p:cNvPr id="187" name="TextBox 186">
              <a:extLst>
                <a:ext uri="{FF2B5EF4-FFF2-40B4-BE49-F238E27FC236}">
                  <a16:creationId xmlns:a16="http://schemas.microsoft.com/office/drawing/2014/main" id="{AF2D4541-D002-40B7-8005-59DD60F77E93}"/>
                </a:ext>
              </a:extLst>
            </p:cNvPr>
            <p:cNvSpPr txBox="1"/>
            <p:nvPr/>
          </p:nvSpPr>
          <p:spPr>
            <a:xfrm>
              <a:off x="9286018" y="1481859"/>
              <a:ext cx="1138141" cy="321627"/>
            </a:xfrm>
            <a:prstGeom prst="rect">
              <a:avLst/>
            </a:prstGeom>
            <a:noFill/>
            <a:effectLst/>
          </p:spPr>
          <p:txBody>
            <a:bodyPr wrap="square" lIns="121920" tIns="97536" rIns="121920" bIns="97536" rtlCol="0" anchor="ctr" anchorCtr="0">
              <a:spAutoFit/>
            </a:bodyPr>
            <a:lstStyle/>
            <a:p>
              <a:pPr marL="0" marR="0" lvl="0" indent="0" algn="l" defTabSz="914446" rtl="0" eaLnBrk="1" fontAlgn="auto" latinLnBrk="0" hangingPunct="1">
                <a:lnSpc>
                  <a:spcPct val="9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Access Restored</a:t>
              </a:r>
            </a:p>
          </p:txBody>
        </p:sp>
        <p:sp>
          <p:nvSpPr>
            <p:cNvPr id="188" name="check" title="Icon of a checkmark">
              <a:extLst>
                <a:ext uri="{FF2B5EF4-FFF2-40B4-BE49-F238E27FC236}">
                  <a16:creationId xmlns:a16="http://schemas.microsoft.com/office/drawing/2014/main" id="{F0CEFC8C-3AA3-48EE-A2AC-7FAE7419664A}"/>
                </a:ext>
              </a:extLst>
            </p:cNvPr>
            <p:cNvSpPr>
              <a:spLocks noChangeAspect="1"/>
            </p:cNvSpPr>
            <p:nvPr/>
          </p:nvSpPr>
          <p:spPr bwMode="auto">
            <a:xfrm>
              <a:off x="9169610" y="1593751"/>
              <a:ext cx="138564" cy="9784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8382C48D-F838-415A-8FED-5D7920F4469B}"/>
              </a:ext>
              <a:ext uri="{C183D7F6-B498-43B3-948B-1728B52AA6E4}">
                <adec:decorative xmlns:adec="http://schemas.microsoft.com/office/drawing/2017/decorative" val="1"/>
              </a:ext>
            </a:extLst>
          </p:cNvPr>
          <p:cNvGrpSpPr/>
          <p:nvPr/>
        </p:nvGrpSpPr>
        <p:grpSpPr>
          <a:xfrm>
            <a:off x="9056477" y="5076512"/>
            <a:ext cx="2117280" cy="1038843"/>
            <a:chOff x="9056477" y="5076512"/>
            <a:chExt cx="2117280" cy="1038843"/>
          </a:xfrm>
        </p:grpSpPr>
        <p:sp>
          <p:nvSpPr>
            <p:cNvPr id="182" name="TextBox 181">
              <a:extLst>
                <a:ext uri="{FF2B5EF4-FFF2-40B4-BE49-F238E27FC236}">
                  <a16:creationId xmlns:a16="http://schemas.microsoft.com/office/drawing/2014/main" id="{2FAA94C2-A5F4-48C8-B163-724173BC28F5}"/>
                </a:ext>
              </a:extLst>
            </p:cNvPr>
            <p:cNvSpPr txBox="1"/>
            <p:nvPr/>
          </p:nvSpPr>
          <p:spPr>
            <a:xfrm>
              <a:off x="10611246" y="5512834"/>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85" name="monitor">
              <a:extLst>
                <a:ext uri="{FF2B5EF4-FFF2-40B4-BE49-F238E27FC236}">
                  <a16:creationId xmlns:a16="http://schemas.microsoft.com/office/drawing/2014/main" id="{FBC2C56D-BBC9-4CF6-9873-BEA3F36B7097}"/>
                </a:ext>
              </a:extLst>
            </p:cNvPr>
            <p:cNvSpPr>
              <a:spLocks noChangeAspect="1" noEditPoints="1"/>
            </p:cNvSpPr>
            <p:nvPr/>
          </p:nvSpPr>
          <p:spPr bwMode="auto">
            <a:xfrm>
              <a:off x="9056477" y="5076512"/>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97" name="TextBox 196">
            <a:extLst>
              <a:ext uri="{FF2B5EF4-FFF2-40B4-BE49-F238E27FC236}">
                <a16:creationId xmlns:a16="http://schemas.microsoft.com/office/drawing/2014/main" id="{2E2ABD80-F823-4A40-948C-8B84D0CFAEDE}"/>
              </a:ext>
              <a:ext uri="{C183D7F6-B498-43B3-948B-1728B52AA6E4}">
                <adec:decorative xmlns:adec="http://schemas.microsoft.com/office/drawing/2017/decorative" val="1"/>
              </a:ext>
            </a:extLst>
          </p:cNvPr>
          <p:cNvSpPr txBox="1"/>
          <p:nvPr/>
        </p:nvSpPr>
        <p:spPr>
          <a:xfrm>
            <a:off x="8609699" y="1986711"/>
            <a:ext cx="2387369" cy="424732"/>
          </a:xfrm>
          <a:prstGeom prst="rect">
            <a:avLst/>
          </a:prstGeom>
          <a:noFill/>
          <a:ln>
            <a:noFill/>
          </a:ln>
        </p:spPr>
        <p:txBody>
          <a:bodyPr wrap="square" lIns="0" rIns="0" rtlCol="0" anchor="ctr" anchorCtr="1">
            <a:spAutoFit/>
          </a:bodyPr>
          <a:lstStyle>
            <a:defPPr>
              <a:defRPr lang="en-US"/>
            </a:defPPr>
            <a:lvl1pPr algn="ctr" defTabSz="913523">
              <a:lnSpc>
                <a:spcPct val="90000"/>
              </a:lnSpc>
              <a:defRPr sz="1200" kern="0">
                <a:gradFill>
                  <a:gsLst>
                    <a:gs pos="0">
                      <a:schemeClr val="tx1"/>
                    </a:gs>
                    <a:gs pos="100000">
                      <a:schemeClr val="tx1"/>
                    </a:gs>
                  </a:gsLst>
                  <a:lin ang="5400000" scaled="0"/>
                </a:gradFill>
                <a:latin typeface="Segoe UI"/>
                <a:cs typeface="Segoe UI" charset="0"/>
              </a:defRPr>
            </a:lvl1pPr>
            <a:lvl2pPr marL="457157" defTabSz="914314"/>
            <a:lvl3pPr marL="914314" defTabSz="914314"/>
            <a:lvl4pPr marL="1371471" defTabSz="914314"/>
            <a:lvl5pPr marL="1828628" defTabSz="914314"/>
            <a:lvl6pPr marL="2285785" defTabSz="914314"/>
            <a:lvl7pPr marL="2742942" defTabSz="914314"/>
            <a:lvl8pPr marL="3200099" defTabSz="914314"/>
            <a:lvl9pPr marL="3657256" defTabSz="914314"/>
          </a:lstStyle>
          <a:p>
            <a:pPr marL="0" marR="0" lvl="0" indent="0" algn="ctr" defTabSz="913523"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a:ea typeface="+mn-ea"/>
                <a:cs typeface="Segoe UI" charset="0"/>
              </a:rPr>
              <a:t>Temporarily suspend user’s access to apps from this computer</a:t>
            </a:r>
          </a:p>
        </p:txBody>
      </p:sp>
      <p:grpSp>
        <p:nvGrpSpPr>
          <p:cNvPr id="196" name="Picture 110">
            <a:extLst>
              <a:ext uri="{FF2B5EF4-FFF2-40B4-BE49-F238E27FC236}">
                <a16:creationId xmlns:a16="http://schemas.microsoft.com/office/drawing/2014/main" id="{6427C657-9A6C-4E5D-B01D-A1499D9A0021}"/>
              </a:ext>
              <a:ext uri="{C183D7F6-B498-43B3-948B-1728B52AA6E4}">
                <adec:decorative xmlns:adec="http://schemas.microsoft.com/office/drawing/2017/decorative" val="1"/>
              </a:ext>
            </a:extLst>
          </p:cNvPr>
          <p:cNvGrpSpPr/>
          <p:nvPr/>
        </p:nvGrpSpPr>
        <p:grpSpPr>
          <a:xfrm>
            <a:off x="9510096" y="5468566"/>
            <a:ext cx="453814" cy="228369"/>
            <a:chOff x="9521126" y="5580616"/>
            <a:chExt cx="453814" cy="228369"/>
          </a:xfrm>
          <a:solidFill>
            <a:schemeClr val="bg1"/>
          </a:solidFill>
        </p:grpSpPr>
        <p:sp>
          <p:nvSpPr>
            <p:cNvPr id="203" name="Freeform: Shape 202">
              <a:extLst>
                <a:ext uri="{FF2B5EF4-FFF2-40B4-BE49-F238E27FC236}">
                  <a16:creationId xmlns:a16="http://schemas.microsoft.com/office/drawing/2014/main" id="{6C0B0498-66B7-4EEF-A0D8-5A347CEE8A3A}"/>
                </a:ext>
              </a:extLst>
            </p:cNvPr>
            <p:cNvSpPr/>
            <p:nvPr/>
          </p:nvSpPr>
          <p:spPr>
            <a:xfrm>
              <a:off x="9521126" y="5585555"/>
              <a:ext cx="130131" cy="208538"/>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8CCFD83-F203-465E-9576-5EF7FBE66C19}"/>
                </a:ext>
              </a:extLst>
            </p:cNvPr>
            <p:cNvSpPr/>
            <p:nvPr/>
          </p:nvSpPr>
          <p:spPr>
            <a:xfrm>
              <a:off x="9844809" y="5585555"/>
              <a:ext cx="130131" cy="208538"/>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7368D515-FD55-4C40-8FF9-35FCCE9E3A7D}"/>
                </a:ext>
              </a:extLst>
            </p:cNvPr>
            <p:cNvSpPr/>
            <p:nvPr/>
          </p:nvSpPr>
          <p:spPr>
            <a:xfrm rot="-4049399">
              <a:off x="9633233" y="5676524"/>
              <a:ext cx="228369" cy="36553"/>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grpFill/>
            <a:ln w="9128"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435B4844-6A76-455C-BCE5-A4040A8144C2}"/>
              </a:ext>
              <a:ext uri="{C183D7F6-B498-43B3-948B-1728B52AA6E4}">
                <adec:decorative xmlns:adec="http://schemas.microsoft.com/office/drawing/2017/decorative" val="1"/>
              </a:ext>
            </a:extLst>
          </p:cNvPr>
          <p:cNvGrpSpPr/>
          <p:nvPr/>
        </p:nvGrpSpPr>
        <p:grpSpPr>
          <a:xfrm>
            <a:off x="9072772" y="2543272"/>
            <a:ext cx="2117280" cy="1038843"/>
            <a:chOff x="9056477" y="2543272"/>
            <a:chExt cx="2117280" cy="1038843"/>
          </a:xfrm>
        </p:grpSpPr>
        <p:sp>
          <p:nvSpPr>
            <p:cNvPr id="148" name="TextBox 147">
              <a:extLst>
                <a:ext uri="{FF2B5EF4-FFF2-40B4-BE49-F238E27FC236}">
                  <a16:creationId xmlns:a16="http://schemas.microsoft.com/office/drawing/2014/main" id="{5FD7B591-19FB-43E6-9944-4D3714095AE8}"/>
                </a:ext>
              </a:extLst>
            </p:cNvPr>
            <p:cNvSpPr txBox="1"/>
            <p:nvPr/>
          </p:nvSpPr>
          <p:spPr>
            <a:xfrm>
              <a:off x="10611246" y="2979594"/>
              <a:ext cx="562511" cy="166199"/>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900" b="1" i="0" u="none" strike="noStrike" cap="none" spc="0" normalizeH="0" baseline="0">
                  <a:ln>
                    <a:noFill/>
                  </a:ln>
                  <a:gradFill>
                    <a:gsLst>
                      <a:gs pos="0">
                        <a:srgbClr val="1A1A1A"/>
                      </a:gs>
                      <a:gs pos="98000">
                        <a:srgbClr val="1A1A1A"/>
                      </a:gs>
                    </a:gsLst>
                    <a:lin ang="5400000" scaled="1"/>
                  </a:gradFill>
                  <a:effectLst/>
                  <a:uLnTx/>
                  <a:uFillTx/>
                  <a:latin typeface="Segoe"/>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1A1A1A"/>
                      </a:gs>
                      <a:gs pos="98000">
                        <a:srgbClr val="1A1A1A"/>
                      </a:gs>
                    </a:gsLst>
                    <a:lin ang="5400000" scaled="1"/>
                  </a:gradFill>
                  <a:effectLst/>
                  <a:uLnTx/>
                  <a:uFillTx/>
                  <a:latin typeface="Segoe"/>
                  <a:ea typeface="+mn-ea"/>
                  <a:cs typeface="+mn-cs"/>
                </a:rPr>
                <a:t>User</a:t>
              </a:r>
            </a:p>
          </p:txBody>
        </p:sp>
        <p:sp>
          <p:nvSpPr>
            <p:cNvPr id="147" name="monitor">
              <a:extLst>
                <a:ext uri="{FF2B5EF4-FFF2-40B4-BE49-F238E27FC236}">
                  <a16:creationId xmlns:a16="http://schemas.microsoft.com/office/drawing/2014/main" id="{D6EB19B9-B7A0-4A61-9351-BBE19F5856A4}"/>
                </a:ext>
              </a:extLst>
            </p:cNvPr>
            <p:cNvSpPr>
              <a:spLocks noChangeAspect="1" noEditPoints="1"/>
            </p:cNvSpPr>
            <p:nvPr/>
          </p:nvSpPr>
          <p:spPr bwMode="auto">
            <a:xfrm>
              <a:off x="9056477" y="2543272"/>
              <a:ext cx="1369184" cy="103884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50800" cap="rnd">
              <a:solidFill>
                <a:srgbClr val="7576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8" name="Rectangle 97">
            <a:extLst>
              <a:ext uri="{FF2B5EF4-FFF2-40B4-BE49-F238E27FC236}">
                <a16:creationId xmlns:a16="http://schemas.microsoft.com/office/drawing/2014/main" id="{6071DD1E-3C4C-41F5-A1BD-49E74E9F1481}"/>
              </a:ext>
            </a:extLst>
          </p:cNvPr>
          <p:cNvSpPr/>
          <p:nvPr/>
        </p:nvSpPr>
        <p:spPr>
          <a:xfrm>
            <a:off x="584333" y="993120"/>
            <a:ext cx="11325299" cy="854040"/>
          </a:xfrm>
          <a:prstGeom prst="rect">
            <a:avLst/>
          </a:prstGeom>
          <a:noFill/>
        </p:spPr>
        <p:txBody>
          <a:bodyPr wrap="square" lIns="0" tIns="146284" rIns="182854" bIns="146284" rtlCol="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457200" marR="0" lvl="0" indent="-457200" algn="l" defTabSz="914314" rtl="0" eaLnBrk="1" fontAlgn="auto" latinLnBrk="0" hangingPunct="1">
              <a:lnSpc>
                <a:spcPct val="90000"/>
              </a:lnSpc>
              <a:spcBef>
                <a:spcPts val="0"/>
              </a:spcBef>
              <a:spcAft>
                <a:spcPts val="900"/>
              </a:spcAft>
              <a:buClrTx/>
              <a:buSzTx/>
              <a:buFontTx/>
              <a:buNone/>
              <a:tabLst/>
              <a:defRPr/>
            </a:pPr>
            <a:r>
              <a:rPr kumimoji="0" lang="en-US" sz="1600" b="1" i="0" u="none" strike="noStrike" kern="1200" cap="none" spc="0" normalizeH="0" baseline="0" noProof="0">
                <a:ln>
                  <a:noFill/>
                </a:ln>
                <a:gradFill>
                  <a:gsLst>
                    <a:gs pos="0">
                      <a:srgbClr val="D83B01"/>
                    </a:gs>
                    <a:gs pos="100000">
                      <a:srgbClr val="D83B01"/>
                    </a:gs>
                  </a:gsLst>
                  <a:lin ang="5400000" scaled="0"/>
                </a:gradFill>
                <a:effectLst/>
                <a:uLnTx/>
                <a:uFillTx/>
                <a:latin typeface="Segoe UI"/>
                <a:ea typeface="+mn-ea"/>
                <a:cs typeface="+mn-cs"/>
              </a:rPr>
              <a:t>Risk: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Malware on endpoint enables</a:t>
            </a:r>
            <a:r>
              <a:rPr kumimoji="0" lang="en-US" sz="1600" b="0" i="0" u="none" strike="noStrike" kern="1200" cap="none" spc="0" normalizeH="0" noProof="0">
                <a:ln>
                  <a:noFill/>
                </a:ln>
                <a:gradFill>
                  <a:gsLst>
                    <a:gs pos="0">
                      <a:srgbClr val="D83B01"/>
                    </a:gs>
                    <a:gs pos="100000">
                      <a:srgbClr val="D83B01"/>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0">
                      <a:srgbClr val="D83B01"/>
                    </a:gs>
                    <a:gs pos="100000">
                      <a:srgbClr val="D83B01"/>
                    </a:gs>
                  </a:gsLst>
                  <a:lin ang="5400000" scaled="0"/>
                </a:gradFill>
                <a:effectLst/>
                <a:uLnTx/>
                <a:uFillTx/>
                <a:latin typeface="Segoe UI Semibold"/>
                <a:ea typeface="+mn-ea"/>
                <a:cs typeface="+mn-cs"/>
              </a:rPr>
              <a:t>adversary to steal/damage files and systems</a:t>
            </a:r>
          </a:p>
          <a:p>
            <a:pPr marL="457200" lvl="0" indent="-457200">
              <a:lnSpc>
                <a:spcPct val="90000"/>
              </a:lnSpc>
              <a:spcAft>
                <a:spcPts val="900"/>
              </a:spcAft>
              <a:defRPr/>
            </a:pPr>
            <a:r>
              <a:rPr lang="en-US" sz="1600" b="1">
                <a:gradFill>
                  <a:gsLst>
                    <a:gs pos="0">
                      <a:srgbClr val="0078D4"/>
                    </a:gs>
                    <a:gs pos="100000">
                      <a:srgbClr val="0078D4"/>
                    </a:gs>
                  </a:gsLst>
                  <a:lin ang="5400000" scaled="0"/>
                </a:gradFill>
              </a:rPr>
              <a:t>Mitigation: </a:t>
            </a: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Temporarily suspend user access until endpoint is cleaned</a:t>
            </a:r>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D0A5941C-A147-4067-8EB6-82DF4A3A706B}"/>
                  </a:ext>
                </a:extLst>
              </p:cNvPr>
              <p:cNvGraphicFramePr>
                <a:graphicFrameLocks noChangeAspect="1"/>
              </p:cNvGraphicFramePr>
              <p:nvPr>
                <p:extLst>
                  <p:ext uri="{D42A27DB-BD31-4B8C-83A1-F6EECF244321}">
                    <p14:modId xmlns:p14="http://schemas.microsoft.com/office/powerpoint/2010/main" val="2682081943"/>
                  </p:ext>
                </p:extLst>
              </p:nvPr>
            </p:nvGraphicFramePr>
            <p:xfrm>
              <a:off x="1291393" y="2185898"/>
              <a:ext cx="1463040" cy="822960"/>
            </p:xfrm>
            <a:graphic>
              <a:graphicData uri="http://schemas.microsoft.com/office/powerpoint/2016/slidezoom">
                <pslz:sldZm>
                  <pslz:sldZmObj sldId="2123259182" cId="3615863604">
                    <pslz:zmPr id="{BC91BC8B-BB17-4513-AA1E-A9D6FBE570C0}" returnToParent="0" transitionDur="1000">
                      <p166:blipFill xmlns:p166="http://schemas.microsoft.com/office/powerpoint/2016/6/main">
                        <a:blip r:embed="rId12"/>
                        <a:stretch>
                          <a:fillRect/>
                        </a:stretch>
                      </p166:blipFill>
                      <p166:spPr xmlns:p166="http://schemas.microsoft.com/office/powerpoint/2016/6/main">
                        <a:xfrm>
                          <a:off x="0" y="0"/>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166:spPr>
                    </pslz:zmPr>
                  </pslz:sldZmObj>
                </pslz:sldZm>
              </a:graphicData>
            </a:graphic>
          </p:graphicFrame>
        </mc:Choice>
        <mc:Fallback>
          <p:pic>
            <p:nvPicPr>
              <p:cNvPr id="3" name="Slide Zoom 2">
                <a:hlinkClick r:id="rId13" action="ppaction://hlinksldjump"/>
                <a:extLst>
                  <a:ext uri="{FF2B5EF4-FFF2-40B4-BE49-F238E27FC236}">
                    <a16:creationId xmlns:a16="http://schemas.microsoft.com/office/drawing/2014/main" id="{D0A5941C-A147-4067-8EB6-82DF4A3A706B}"/>
                  </a:ext>
                </a:extLst>
              </p:cNvPr>
              <p:cNvPicPr>
                <a:picLocks noGrp="1" noRot="1" noChangeAspect="1" noMove="1" noResize="1" noEditPoints="1" noAdjustHandles="1" noChangeArrowheads="1" noChangeShapeType="1"/>
              </p:cNvPicPr>
              <p:nvPr/>
            </p:nvPicPr>
            <p:blipFill>
              <a:blip r:embed="rId12"/>
              <a:stretch>
                <a:fillRect/>
              </a:stretch>
            </p:blipFill>
            <p:spPr>
              <a:xfrm>
                <a:off x="1291393" y="2185898"/>
                <a:ext cx="1463040" cy="822960"/>
              </a:xfrm>
              <a:prstGeom prst="rect">
                <a:avLst/>
              </a:prstGeom>
              <a:solidFill>
                <a:schemeClr val="bg1">
                  <a:lumMod val="95000"/>
                </a:schemeClr>
              </a:solidFill>
              <a:ln>
                <a:noFill/>
              </a:ln>
              <a:effectLst>
                <a:outerShdw blurRad="190500" dist="38100" dir="2400000" algn="ctr" rotWithShape="0">
                  <a:prstClr val="black">
                    <a:alpha val="40000"/>
                  </a:prstClr>
                </a:outerShdw>
              </a:effectLst>
            </p:spPr>
          </p:pic>
        </mc:Fallback>
      </mc:AlternateContent>
      <p:grpSp>
        <p:nvGrpSpPr>
          <p:cNvPr id="2" name="Group 1">
            <a:extLst>
              <a:ext uri="{FF2B5EF4-FFF2-40B4-BE49-F238E27FC236}">
                <a16:creationId xmlns:a16="http://schemas.microsoft.com/office/drawing/2014/main" id="{B07B865C-AC81-4940-8301-6C77D8302FB0}"/>
              </a:ext>
            </a:extLst>
          </p:cNvPr>
          <p:cNvGrpSpPr/>
          <p:nvPr/>
        </p:nvGrpSpPr>
        <p:grpSpPr>
          <a:xfrm>
            <a:off x="6569236" y="5182331"/>
            <a:ext cx="1585001" cy="1207055"/>
            <a:chOff x="-2173679" y="4399316"/>
            <a:chExt cx="1335978" cy="1017412"/>
          </a:xfrm>
        </p:grpSpPr>
        <p:sp>
          <p:nvSpPr>
            <p:cNvPr id="89" name="Rectangle 88">
              <a:extLst>
                <a:ext uri="{FF2B5EF4-FFF2-40B4-BE49-F238E27FC236}">
                  <a16:creationId xmlns:a16="http://schemas.microsoft.com/office/drawing/2014/main" id="{9DF3B623-3CB3-4B9B-9363-3A8C580DDEE7}"/>
                </a:ext>
              </a:extLst>
            </p:cNvPr>
            <p:cNvSpPr/>
            <p:nvPr/>
          </p:nvSpPr>
          <p:spPr>
            <a:xfrm>
              <a:off x="-2173679" y="5035378"/>
              <a:ext cx="1335978" cy="381350"/>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 Apps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8" name="Group 87">
              <a:extLst>
                <a:ext uri="{FF2B5EF4-FFF2-40B4-BE49-F238E27FC236}">
                  <a16:creationId xmlns:a16="http://schemas.microsoft.com/office/drawing/2014/main" id="{A6819D75-9A30-4183-A774-B14EC7D6D925}"/>
                </a:ext>
              </a:extLst>
            </p:cNvPr>
            <p:cNvGrpSpPr/>
            <p:nvPr/>
          </p:nvGrpSpPr>
          <p:grpSpPr>
            <a:xfrm>
              <a:off x="-1895254" y="4399316"/>
              <a:ext cx="826714" cy="590706"/>
              <a:chOff x="1970714" y="4745078"/>
              <a:chExt cx="2416700" cy="1726788"/>
            </a:xfrm>
          </p:grpSpPr>
          <p:sp>
            <p:nvSpPr>
              <p:cNvPr id="90" name="Dotted Circle">
                <a:extLst>
                  <a:ext uri="{FF2B5EF4-FFF2-40B4-BE49-F238E27FC236}">
                    <a16:creationId xmlns:a16="http://schemas.microsoft.com/office/drawing/2014/main" id="{7B27E3CF-3486-4B2A-B814-D1304EEBFD34}"/>
                  </a:ext>
                </a:extLst>
              </p:cNvPr>
              <p:cNvSpPr/>
              <p:nvPr/>
            </p:nvSpPr>
            <p:spPr>
              <a:xfrm>
                <a:off x="2849509" y="4933961"/>
                <a:ext cx="1537905" cy="1537905"/>
              </a:xfrm>
              <a:prstGeom prst="ellipse">
                <a:avLst/>
              </a:prstGeom>
              <a:solidFill>
                <a:schemeClr val="bg1"/>
              </a:solidFill>
              <a:ln w="12700" cap="rnd" cmpd="sng" algn="ctr">
                <a:solidFill>
                  <a:srgbClr val="000000"/>
                </a:solid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91" name="Picture 90">
                <a:extLst>
                  <a:ext uri="{FF2B5EF4-FFF2-40B4-BE49-F238E27FC236}">
                    <a16:creationId xmlns:a16="http://schemas.microsoft.com/office/drawing/2014/main" id="{440B7237-2776-47FF-B512-09A10B9D42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405333" y="5878233"/>
                <a:ext cx="398411" cy="398411"/>
              </a:xfrm>
              <a:prstGeom prst="rect">
                <a:avLst/>
              </a:prstGeom>
            </p:spPr>
          </p:pic>
          <p:pic>
            <p:nvPicPr>
              <p:cNvPr id="92" name="Picture 91">
                <a:extLst>
                  <a:ext uri="{FF2B5EF4-FFF2-40B4-BE49-F238E27FC236}">
                    <a16:creationId xmlns:a16="http://schemas.microsoft.com/office/drawing/2014/main" id="{FECA8377-9FD1-4DC9-B938-DA202EB8715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009889" y="5491766"/>
                <a:ext cx="438252" cy="438252"/>
              </a:xfrm>
              <a:prstGeom prst="rect">
                <a:avLst/>
              </a:prstGeom>
            </p:spPr>
          </p:pic>
          <p:pic>
            <p:nvPicPr>
              <p:cNvPr id="93" name="Picture 92">
                <a:extLst>
                  <a:ext uri="{FF2B5EF4-FFF2-40B4-BE49-F238E27FC236}">
                    <a16:creationId xmlns:a16="http://schemas.microsoft.com/office/drawing/2014/main" id="{47941CEE-9A7E-47A4-B24E-14BBA28E0FC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715328" y="5444538"/>
                <a:ext cx="482077" cy="482077"/>
              </a:xfrm>
              <a:prstGeom prst="rect">
                <a:avLst/>
              </a:prstGeom>
            </p:spPr>
          </p:pic>
          <p:pic>
            <p:nvPicPr>
              <p:cNvPr id="99" name="Picture 98">
                <a:extLst>
                  <a:ext uri="{FF2B5EF4-FFF2-40B4-BE49-F238E27FC236}">
                    <a16:creationId xmlns:a16="http://schemas.microsoft.com/office/drawing/2014/main" id="{FFEC117A-ABB6-4C53-83B5-006255BCF1E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427839" y="5066550"/>
                <a:ext cx="438252" cy="438252"/>
              </a:xfrm>
              <a:prstGeom prst="rect">
                <a:avLst/>
              </a:prstGeom>
            </p:spPr>
          </p:pic>
          <p:grpSp>
            <p:nvGrpSpPr>
              <p:cNvPr id="100" name="Group 99">
                <a:extLst>
                  <a:ext uri="{FF2B5EF4-FFF2-40B4-BE49-F238E27FC236}">
                    <a16:creationId xmlns:a16="http://schemas.microsoft.com/office/drawing/2014/main" id="{71E67C4E-3E71-4588-A39F-1FB8867B5B3C}"/>
                  </a:ext>
                </a:extLst>
              </p:cNvPr>
              <p:cNvGrpSpPr/>
              <p:nvPr/>
            </p:nvGrpSpPr>
            <p:grpSpPr>
              <a:xfrm>
                <a:off x="1970714" y="4745078"/>
                <a:ext cx="956049" cy="1646067"/>
                <a:chOff x="3613302" y="3372643"/>
                <a:chExt cx="1921433" cy="3007462"/>
              </a:xfrm>
            </p:grpSpPr>
            <p:pic>
              <p:nvPicPr>
                <p:cNvPr id="101" name="Picture 88">
                  <a:extLst>
                    <a:ext uri="{FF2B5EF4-FFF2-40B4-BE49-F238E27FC236}">
                      <a16:creationId xmlns:a16="http://schemas.microsoft.com/office/drawing/2014/main" id="{66DBAAFB-A9F9-4A53-85C3-1E8768CEAB2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613302" y="3372643"/>
                  <a:ext cx="1921433" cy="3007462"/>
                </a:xfrm>
                <a:prstGeom prst="rect">
                  <a:avLst/>
                </a:prstGeom>
              </p:spPr>
            </p:pic>
            <p:sp>
              <p:nvSpPr>
                <p:cNvPr id="102" name="Rectangle 101">
                  <a:extLst>
                    <a:ext uri="{FF2B5EF4-FFF2-40B4-BE49-F238E27FC236}">
                      <a16:creationId xmlns:a16="http://schemas.microsoft.com/office/drawing/2014/main" id="{7B265183-FB33-405C-9D33-911C2A6AAF63}"/>
                    </a:ext>
                  </a:extLst>
                </p:cNvPr>
                <p:cNvSpPr/>
                <p:nvPr/>
              </p:nvSpPr>
              <p:spPr bwMode="auto">
                <a:xfrm>
                  <a:off x="4110861" y="4691015"/>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CF2357C5-F20D-4789-9C83-2659D2C7EBDD}"/>
                    </a:ext>
                  </a:extLst>
                </p:cNvPr>
                <p:cNvSpPr/>
                <p:nvPr/>
              </p:nvSpPr>
              <p:spPr bwMode="auto">
                <a:xfrm>
                  <a:off x="4110861" y="4878286"/>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C448438C-E05D-4BF8-A9C9-C5ABC4C7B83E}"/>
                    </a:ext>
                  </a:extLst>
                </p:cNvPr>
                <p:cNvSpPr/>
                <p:nvPr/>
              </p:nvSpPr>
              <p:spPr bwMode="auto">
                <a:xfrm>
                  <a:off x="4110861" y="5065557"/>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6E601DAB-DE6B-4F90-B615-DE3CBA46793F}"/>
                    </a:ext>
                  </a:extLst>
                </p:cNvPr>
                <p:cNvSpPr/>
                <p:nvPr/>
              </p:nvSpPr>
              <p:spPr bwMode="auto">
                <a:xfrm>
                  <a:off x="4110861" y="5252828"/>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531B01DD-9A45-4EED-B7F6-3BDC0AFDCA4D}"/>
                    </a:ext>
                  </a:extLst>
                </p:cNvPr>
                <p:cNvSpPr/>
                <p:nvPr/>
              </p:nvSpPr>
              <p:spPr bwMode="auto">
                <a:xfrm>
                  <a:off x="4110861" y="5440099"/>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1399E8E6-C243-4745-89C7-CE82C664A604}"/>
                    </a:ext>
                  </a:extLst>
                </p:cNvPr>
                <p:cNvSpPr/>
                <p:nvPr/>
              </p:nvSpPr>
              <p:spPr bwMode="auto">
                <a:xfrm>
                  <a:off x="4110861" y="5627370"/>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2309A624-02E3-4557-BCD5-AFCEF08E53DA}"/>
                    </a:ext>
                  </a:extLst>
                </p:cNvPr>
                <p:cNvSpPr/>
                <p:nvPr/>
              </p:nvSpPr>
              <p:spPr bwMode="auto">
                <a:xfrm>
                  <a:off x="4110861" y="5814641"/>
                  <a:ext cx="561877" cy="979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 name="Group 7">
            <a:extLst>
              <a:ext uri="{FF2B5EF4-FFF2-40B4-BE49-F238E27FC236}">
                <a16:creationId xmlns:a16="http://schemas.microsoft.com/office/drawing/2014/main" id="{92732B90-67FD-4889-A5BF-BC611D59C15A}"/>
              </a:ext>
            </a:extLst>
          </p:cNvPr>
          <p:cNvGrpSpPr/>
          <p:nvPr/>
        </p:nvGrpSpPr>
        <p:grpSpPr>
          <a:xfrm>
            <a:off x="6492156" y="2632316"/>
            <a:ext cx="1709540" cy="1153072"/>
            <a:chOff x="-1690411" y="3271816"/>
            <a:chExt cx="1831412" cy="1235275"/>
          </a:xfrm>
        </p:grpSpPr>
        <p:sp>
          <p:nvSpPr>
            <p:cNvPr id="6" name="Freeform 163">
              <a:extLst>
                <a:ext uri="{FF2B5EF4-FFF2-40B4-BE49-F238E27FC236}">
                  <a16:creationId xmlns:a16="http://schemas.microsoft.com/office/drawing/2014/main" id="{1F840C58-CEBC-439A-8865-28BFA3927954}"/>
                </a:ext>
                <a:ext uri="{C183D7F6-B498-43B3-948B-1728B52AA6E4}">
                  <adec:decorative xmlns:adec="http://schemas.microsoft.com/office/drawing/2017/decorative" val="1"/>
                </a:ext>
              </a:extLst>
            </p:cNvPr>
            <p:cNvSpPr>
              <a:spLocks/>
            </p:cNvSpPr>
            <p:nvPr/>
          </p:nvSpPr>
          <p:spPr bwMode="auto">
            <a:xfrm>
              <a:off x="-1420340" y="3271816"/>
              <a:ext cx="1360875" cy="75058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19050">
              <a:solidFill>
                <a:srgbClr val="243A5E"/>
              </a:solidFill>
              <a:prstDash val="solid"/>
              <a:round/>
              <a:headEnd/>
              <a:tailEnd/>
            </a:ln>
            <a:effectLst/>
          </p:spPr>
          <p:txBody>
            <a:bodyPr vert="horz" wrap="square" lIns="109728" tIns="274320" rIns="109728" bIns="5486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endParaRPr>
            </a:p>
          </p:txBody>
        </p:sp>
        <p:grpSp>
          <p:nvGrpSpPr>
            <p:cNvPr id="120" name="Group 119">
              <a:extLst>
                <a:ext uri="{FF2B5EF4-FFF2-40B4-BE49-F238E27FC236}">
                  <a16:creationId xmlns:a16="http://schemas.microsoft.com/office/drawing/2014/main" id="{B28767BC-1B3F-47D7-BB70-5B219CA40B9E}"/>
                </a:ext>
              </a:extLst>
            </p:cNvPr>
            <p:cNvGrpSpPr/>
            <p:nvPr/>
          </p:nvGrpSpPr>
          <p:grpSpPr>
            <a:xfrm>
              <a:off x="-1264158" y="3323022"/>
              <a:ext cx="1089172" cy="690459"/>
              <a:chOff x="10386932" y="264724"/>
              <a:chExt cx="1089172" cy="690459"/>
            </a:xfrm>
          </p:grpSpPr>
          <p:sp>
            <p:nvSpPr>
              <p:cNvPr id="121" name="Rectangle 120">
                <a:extLst>
                  <a:ext uri="{FF2B5EF4-FFF2-40B4-BE49-F238E27FC236}">
                    <a16:creationId xmlns:a16="http://schemas.microsoft.com/office/drawing/2014/main" id="{BCAF6FFA-5723-4B67-A578-EBF895E727ED}"/>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D028D0AC-A40A-4FF4-9D7C-442045B8C3E7}"/>
                  </a:ext>
                </a:extLst>
              </p:cNvPr>
              <p:cNvGrpSpPr/>
              <p:nvPr/>
            </p:nvGrpSpPr>
            <p:grpSpPr>
              <a:xfrm>
                <a:off x="10386932" y="264724"/>
                <a:ext cx="1089172" cy="690459"/>
                <a:chOff x="10146149" y="2806832"/>
                <a:chExt cx="1466339" cy="929560"/>
              </a:xfrm>
            </p:grpSpPr>
            <p:pic>
              <p:nvPicPr>
                <p:cNvPr id="128" name="Picture 127">
                  <a:extLst>
                    <a:ext uri="{FF2B5EF4-FFF2-40B4-BE49-F238E27FC236}">
                      <a16:creationId xmlns:a16="http://schemas.microsoft.com/office/drawing/2014/main" id="{D8C4F0DD-DD87-48F1-8F98-FFFF81514F3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66833" y="3143127"/>
                  <a:ext cx="211649" cy="211647"/>
                </a:xfrm>
                <a:prstGeom prst="rect">
                  <a:avLst/>
                </a:prstGeom>
              </p:spPr>
            </p:pic>
            <p:pic>
              <p:nvPicPr>
                <p:cNvPr id="129" name="Picture 128">
                  <a:extLst>
                    <a:ext uri="{FF2B5EF4-FFF2-40B4-BE49-F238E27FC236}">
                      <a16:creationId xmlns:a16="http://schemas.microsoft.com/office/drawing/2014/main" id="{72B01AE4-70A9-47C8-91B5-8CD0E44A288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709776" y="3133005"/>
                  <a:ext cx="331112" cy="231892"/>
                </a:xfrm>
                <a:prstGeom prst="rect">
                  <a:avLst/>
                </a:prstGeom>
              </p:spPr>
            </p:pic>
            <p:pic>
              <p:nvPicPr>
                <p:cNvPr id="130" name="Picture 129">
                  <a:extLst>
                    <a:ext uri="{FF2B5EF4-FFF2-40B4-BE49-F238E27FC236}">
                      <a16:creationId xmlns:a16="http://schemas.microsoft.com/office/drawing/2014/main" id="{FB1F27A5-3521-4FEE-BA82-55EACF75FE9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47963" y="2806832"/>
                  <a:ext cx="234272" cy="234274"/>
                </a:xfrm>
                <a:prstGeom prst="rect">
                  <a:avLst/>
                </a:prstGeom>
              </p:spPr>
            </p:pic>
            <p:pic>
              <p:nvPicPr>
                <p:cNvPr id="131" name="Picture 130">
                  <a:extLst>
                    <a:ext uri="{FF2B5EF4-FFF2-40B4-BE49-F238E27FC236}">
                      <a16:creationId xmlns:a16="http://schemas.microsoft.com/office/drawing/2014/main" id="{0F9F051C-0C4F-4DFA-8564-A4B4A3922FA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361597" y="3106440"/>
                  <a:ext cx="266246" cy="262764"/>
                </a:xfrm>
                <a:prstGeom prst="rect">
                  <a:avLst/>
                </a:prstGeom>
              </p:spPr>
            </p:pic>
            <p:grpSp>
              <p:nvGrpSpPr>
                <p:cNvPr id="135" name="Group 134">
                  <a:extLst>
                    <a:ext uri="{FF2B5EF4-FFF2-40B4-BE49-F238E27FC236}">
                      <a16:creationId xmlns:a16="http://schemas.microsoft.com/office/drawing/2014/main" id="{74E4E459-7BC2-468C-B09E-D82C93DC61CE}"/>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45" name="Oval 144">
                    <a:extLst>
                      <a:ext uri="{FF2B5EF4-FFF2-40B4-BE49-F238E27FC236}">
                        <a16:creationId xmlns:a16="http://schemas.microsoft.com/office/drawing/2014/main" id="{E399D779-71FF-4A8B-804B-9233DB41BA89}"/>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7C38A82C-6BF1-4567-B63B-54B719D311B1}"/>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Oval 149">
                    <a:extLst>
                      <a:ext uri="{FF2B5EF4-FFF2-40B4-BE49-F238E27FC236}">
                        <a16:creationId xmlns:a16="http://schemas.microsoft.com/office/drawing/2014/main" id="{CD485622-4EFA-4516-AD1C-61FD9B23BB21}"/>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6" name="Picture 135">
                  <a:extLst>
                    <a:ext uri="{FF2B5EF4-FFF2-40B4-BE49-F238E27FC236}">
                      <a16:creationId xmlns:a16="http://schemas.microsoft.com/office/drawing/2014/main" id="{CA570AF1-5E66-476E-AF98-4AC184CFFF8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46149" y="3441077"/>
                  <a:ext cx="211914" cy="196960"/>
                </a:xfrm>
                <a:prstGeom prst="rect">
                  <a:avLst/>
                </a:prstGeom>
              </p:spPr>
            </p:pic>
            <p:pic>
              <p:nvPicPr>
                <p:cNvPr id="140" name="Picture 139">
                  <a:extLst>
                    <a:ext uri="{FF2B5EF4-FFF2-40B4-BE49-F238E27FC236}">
                      <a16:creationId xmlns:a16="http://schemas.microsoft.com/office/drawing/2014/main" id="{E08239A0-C111-43D6-9B2A-B2655E521F1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99518" y="3431393"/>
                  <a:ext cx="226972" cy="226972"/>
                </a:xfrm>
                <a:prstGeom prst="rect">
                  <a:avLst/>
                </a:prstGeom>
              </p:spPr>
            </p:pic>
            <p:pic>
              <p:nvPicPr>
                <p:cNvPr id="141" name="Picture 140">
                  <a:extLst>
                    <a:ext uri="{FF2B5EF4-FFF2-40B4-BE49-F238E27FC236}">
                      <a16:creationId xmlns:a16="http://schemas.microsoft.com/office/drawing/2014/main" id="{9530CEDD-9946-435A-A89E-E96F2F6F1FC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sp>
          <p:nvSpPr>
            <p:cNvPr id="7" name="Rectangle 6">
              <a:extLst>
                <a:ext uri="{FF2B5EF4-FFF2-40B4-BE49-F238E27FC236}">
                  <a16:creationId xmlns:a16="http://schemas.microsoft.com/office/drawing/2014/main" id="{FDD92AF5-A410-45A5-A64F-94A67F4F665E}"/>
                </a:ext>
              </a:extLst>
            </p:cNvPr>
            <p:cNvSpPr/>
            <p:nvPr/>
          </p:nvSpPr>
          <p:spPr>
            <a:xfrm>
              <a:off x="-1690411" y="4022405"/>
              <a:ext cx="1831412" cy="484686"/>
            </a:xfrm>
            <a:prstGeom prst="rect">
              <a:avLst/>
            </a:prstGeom>
          </p:spPr>
          <p:txBody>
            <a:bodyPr wrap="square">
              <a:spAutoFit/>
            </a:bodyPr>
            <a:lstStyle/>
            <a:p>
              <a:pPr marL="0" marR="0" lvl="0" indent="0" algn="ctr" defTabSz="82293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SaaS Apps</a:t>
              </a:r>
              <a:br>
                <a:rPr kumimoji="0" lang="en-US" sz="1440" b="0" i="0" u="none" strike="noStrike" kern="1200" cap="none" spc="-45"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93" name="Straight Arrow Connector 192">
            <a:extLst>
              <a:ext uri="{FF2B5EF4-FFF2-40B4-BE49-F238E27FC236}">
                <a16:creationId xmlns:a16="http://schemas.microsoft.com/office/drawing/2014/main" id="{580A99FE-B22C-4770-8BF7-29D3CAF8D7B8}"/>
              </a:ext>
              <a:ext uri="{C183D7F6-B498-43B3-948B-1728B52AA6E4}">
                <adec:decorative xmlns:adec="http://schemas.microsoft.com/office/drawing/2017/decorative" val="1"/>
              </a:ext>
            </a:extLst>
          </p:cNvPr>
          <p:cNvCxnSpPr>
            <a:cxnSpLocks/>
          </p:cNvCxnSpPr>
          <p:nvPr/>
        </p:nvCxnSpPr>
        <p:spPr>
          <a:xfrm>
            <a:off x="1971842" y="3119868"/>
            <a:ext cx="0" cy="853498"/>
          </a:xfrm>
          <a:prstGeom prst="straightConnector1">
            <a:avLst/>
          </a:prstGeom>
          <a:noFill/>
          <a:ln w="28575" cap="flat" cmpd="sng" algn="ctr">
            <a:solidFill>
              <a:srgbClr val="00B050"/>
            </a:solidFill>
            <a:prstDash val="solid"/>
            <a:headEnd type="none"/>
            <a:tailEnd type="arrow"/>
          </a:ln>
          <a:effectLst/>
        </p:spPr>
      </p:cxnSp>
      <p:sp>
        <p:nvSpPr>
          <p:cNvPr id="109" name="Rectangle 108">
            <a:extLst>
              <a:ext uri="{FF2B5EF4-FFF2-40B4-BE49-F238E27FC236}">
                <a16:creationId xmlns:a16="http://schemas.microsoft.com/office/drawing/2014/main" id="{BB45F9F4-1DA9-42F0-9B31-AFB379CAA9F0}"/>
              </a:ext>
              <a:ext uri="{C183D7F6-B498-43B3-948B-1728B52AA6E4}">
                <adec:decorative xmlns:adec="http://schemas.microsoft.com/office/drawing/2017/decorative" val="1"/>
              </a:ext>
            </a:extLst>
          </p:cNvPr>
          <p:cNvSpPr/>
          <p:nvPr/>
        </p:nvSpPr>
        <p:spPr>
          <a:xfrm>
            <a:off x="1153848" y="3323021"/>
            <a:ext cx="1712693" cy="387798"/>
          </a:xfrm>
          <a:prstGeom prst="rect">
            <a:avLst/>
          </a:prstGeom>
          <a:solidFill>
            <a:schemeClr val="bg1"/>
          </a:solidFill>
        </p:spPr>
        <p:txBody>
          <a:bodyPr wrap="square" lIns="0" tIns="0" rIns="0" bIns="0" anchor="ctr">
            <a:sp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Microsoft Defender </a:t>
            </a:r>
            <a:b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Semibold" panose="020B0702040204020203" pitchFamily="34" charset="0"/>
              </a:rPr>
              <a:t>for Endpoints</a:t>
            </a:r>
          </a:p>
        </p:txBody>
      </p:sp>
      <p:cxnSp>
        <p:nvCxnSpPr>
          <p:cNvPr id="122" name="Straight Arrow Connector 121">
            <a:extLst>
              <a:ext uri="{FF2B5EF4-FFF2-40B4-BE49-F238E27FC236}">
                <a16:creationId xmlns:a16="http://schemas.microsoft.com/office/drawing/2014/main" id="{A2328764-888F-4287-8F15-BADD49FC6603}"/>
              </a:ext>
              <a:ext uri="{C183D7F6-B498-43B3-948B-1728B52AA6E4}">
                <adec:decorative xmlns:adec="http://schemas.microsoft.com/office/drawing/2017/decorative" val="1"/>
              </a:ext>
            </a:extLst>
          </p:cNvPr>
          <p:cNvCxnSpPr>
            <a:cxnSpLocks/>
          </p:cNvCxnSpPr>
          <p:nvPr/>
        </p:nvCxnSpPr>
        <p:spPr>
          <a:xfrm>
            <a:off x="2407985" y="4348685"/>
            <a:ext cx="1073654" cy="0"/>
          </a:xfrm>
          <a:prstGeom prst="straightConnector1">
            <a:avLst/>
          </a:prstGeom>
          <a:noFill/>
          <a:ln w="38100" cap="flat" cmpd="sng" algn="ctr">
            <a:solidFill>
              <a:srgbClr val="00B050"/>
            </a:solidFill>
            <a:prstDash val="solid"/>
            <a:headEnd type="none"/>
            <a:tailEnd type="arrow"/>
          </a:ln>
          <a:effectLst/>
        </p:spPr>
      </p:cxnSp>
      <p:cxnSp>
        <p:nvCxnSpPr>
          <p:cNvPr id="123" name="Straight Arrow Connector 122">
            <a:extLst>
              <a:ext uri="{FF2B5EF4-FFF2-40B4-BE49-F238E27FC236}">
                <a16:creationId xmlns:a16="http://schemas.microsoft.com/office/drawing/2014/main" id="{19298B70-2E36-40D5-B49E-DD1D77725757}"/>
              </a:ext>
              <a:ext uri="{C183D7F6-B498-43B3-948B-1728B52AA6E4}">
                <adec:decorative xmlns:adec="http://schemas.microsoft.com/office/drawing/2017/decorative" val="1"/>
              </a:ext>
            </a:extLst>
          </p:cNvPr>
          <p:cNvCxnSpPr>
            <a:cxnSpLocks/>
          </p:cNvCxnSpPr>
          <p:nvPr/>
        </p:nvCxnSpPr>
        <p:spPr>
          <a:xfrm flipV="1">
            <a:off x="5530460" y="3128427"/>
            <a:ext cx="1175221" cy="691308"/>
          </a:xfrm>
          <a:prstGeom prst="straightConnector1">
            <a:avLst/>
          </a:prstGeom>
          <a:noFill/>
          <a:ln w="38100" cap="flat" cmpd="sng" algn="ctr">
            <a:solidFill>
              <a:srgbClr val="00B050"/>
            </a:solidFill>
            <a:prstDash val="solid"/>
            <a:headEnd type="none"/>
            <a:tailEnd type="arrow"/>
          </a:ln>
          <a:effectLst/>
        </p:spPr>
      </p:cxnSp>
      <p:cxnSp>
        <p:nvCxnSpPr>
          <p:cNvPr id="154" name="Straight Arrow Connector 153">
            <a:extLst>
              <a:ext uri="{FF2B5EF4-FFF2-40B4-BE49-F238E27FC236}">
                <a16:creationId xmlns:a16="http://schemas.microsoft.com/office/drawing/2014/main" id="{F4BD37E5-989D-4DD2-8822-710CCCA21A1E}"/>
              </a:ext>
              <a:ext uri="{C183D7F6-B498-43B3-948B-1728B52AA6E4}">
                <adec:decorative xmlns:adec="http://schemas.microsoft.com/office/drawing/2017/decorative" val="1"/>
              </a:ext>
            </a:extLst>
          </p:cNvPr>
          <p:cNvCxnSpPr>
            <a:cxnSpLocks/>
          </p:cNvCxnSpPr>
          <p:nvPr/>
        </p:nvCxnSpPr>
        <p:spPr>
          <a:xfrm>
            <a:off x="8062587" y="3064669"/>
            <a:ext cx="914400" cy="0"/>
          </a:xfrm>
          <a:prstGeom prst="straightConnector1">
            <a:avLst/>
          </a:prstGeom>
          <a:noFill/>
          <a:ln w="38100" cap="flat" cmpd="sng" algn="ctr">
            <a:solidFill>
              <a:srgbClr val="00B050"/>
            </a:solidFill>
            <a:prstDash val="solid"/>
            <a:headEnd type="none"/>
            <a:tailEnd type="arrow"/>
          </a:ln>
          <a:effectLst/>
        </p:spPr>
      </p:cxnSp>
      <p:cxnSp>
        <p:nvCxnSpPr>
          <p:cNvPr id="158" name="Straight Arrow Connector 157">
            <a:extLst>
              <a:ext uri="{FF2B5EF4-FFF2-40B4-BE49-F238E27FC236}">
                <a16:creationId xmlns:a16="http://schemas.microsoft.com/office/drawing/2014/main" id="{A71F0A88-FC19-40E9-B8FA-26F72EEB5A3D}"/>
              </a:ext>
              <a:ext uri="{C183D7F6-B498-43B3-948B-1728B52AA6E4}">
                <adec:decorative xmlns:adec="http://schemas.microsoft.com/office/drawing/2017/decorative" val="1"/>
              </a:ext>
            </a:extLst>
          </p:cNvPr>
          <p:cNvCxnSpPr>
            <a:cxnSpLocks/>
          </p:cNvCxnSpPr>
          <p:nvPr/>
        </p:nvCxnSpPr>
        <p:spPr>
          <a:xfrm>
            <a:off x="8062587" y="4317812"/>
            <a:ext cx="914400" cy="0"/>
          </a:xfrm>
          <a:prstGeom prst="straightConnector1">
            <a:avLst/>
          </a:prstGeom>
          <a:noFill/>
          <a:ln w="38100" cap="flat" cmpd="sng" algn="ctr">
            <a:solidFill>
              <a:srgbClr val="00B050"/>
            </a:solidFill>
            <a:prstDash val="solid"/>
            <a:headEnd type="none"/>
            <a:tailEnd type="arrow"/>
          </a:ln>
          <a:effectLst/>
        </p:spPr>
      </p:cxnSp>
      <p:cxnSp>
        <p:nvCxnSpPr>
          <p:cNvPr id="159" name="Straight Arrow Connector 158">
            <a:extLst>
              <a:ext uri="{FF2B5EF4-FFF2-40B4-BE49-F238E27FC236}">
                <a16:creationId xmlns:a16="http://schemas.microsoft.com/office/drawing/2014/main" id="{73E3456B-1927-4444-91DB-73AD9F9D49CF}"/>
              </a:ext>
              <a:ext uri="{C183D7F6-B498-43B3-948B-1728B52AA6E4}">
                <adec:decorative xmlns:adec="http://schemas.microsoft.com/office/drawing/2017/decorative" val="1"/>
              </a:ext>
            </a:extLst>
          </p:cNvPr>
          <p:cNvCxnSpPr>
            <a:cxnSpLocks/>
          </p:cNvCxnSpPr>
          <p:nvPr/>
        </p:nvCxnSpPr>
        <p:spPr>
          <a:xfrm>
            <a:off x="5686406" y="4646375"/>
            <a:ext cx="1097001" cy="693170"/>
          </a:xfrm>
          <a:prstGeom prst="straightConnector1">
            <a:avLst/>
          </a:prstGeom>
          <a:noFill/>
          <a:ln w="38100" cap="flat" cmpd="sng" algn="ctr">
            <a:solidFill>
              <a:srgbClr val="00B050"/>
            </a:solidFill>
            <a:prstDash val="solid"/>
            <a:headEnd type="none"/>
            <a:tailEnd type="arrow"/>
          </a:ln>
          <a:effectLst/>
        </p:spPr>
      </p:cxnSp>
      <p:cxnSp>
        <p:nvCxnSpPr>
          <p:cNvPr id="160" name="Straight Arrow Connector 159">
            <a:extLst>
              <a:ext uri="{FF2B5EF4-FFF2-40B4-BE49-F238E27FC236}">
                <a16:creationId xmlns:a16="http://schemas.microsoft.com/office/drawing/2014/main" id="{C5BC0251-F2BA-43BA-A46A-CB0040713985}"/>
              </a:ext>
              <a:ext uri="{C183D7F6-B498-43B3-948B-1728B52AA6E4}">
                <adec:decorative xmlns:adec="http://schemas.microsoft.com/office/drawing/2017/decorative" val="1"/>
              </a:ext>
            </a:extLst>
          </p:cNvPr>
          <p:cNvCxnSpPr>
            <a:cxnSpLocks/>
          </p:cNvCxnSpPr>
          <p:nvPr/>
        </p:nvCxnSpPr>
        <p:spPr>
          <a:xfrm>
            <a:off x="5786007" y="4348685"/>
            <a:ext cx="841248" cy="0"/>
          </a:xfrm>
          <a:prstGeom prst="straightConnector1">
            <a:avLst/>
          </a:prstGeom>
          <a:noFill/>
          <a:ln w="38100" cap="flat" cmpd="sng" algn="ctr">
            <a:solidFill>
              <a:srgbClr val="00B050"/>
            </a:solidFill>
            <a:prstDash val="solid"/>
            <a:headEnd type="none"/>
            <a:tailEnd type="arrow"/>
          </a:ln>
          <a:effectLst/>
        </p:spPr>
      </p:cxnSp>
      <p:cxnSp>
        <p:nvCxnSpPr>
          <p:cNvPr id="161" name="Straight Arrow Connector 160">
            <a:extLst>
              <a:ext uri="{FF2B5EF4-FFF2-40B4-BE49-F238E27FC236}">
                <a16:creationId xmlns:a16="http://schemas.microsoft.com/office/drawing/2014/main" id="{88642F40-3D8A-4748-BFF2-278529F057ED}"/>
              </a:ext>
              <a:ext uri="{C183D7F6-B498-43B3-948B-1728B52AA6E4}">
                <adec:decorative xmlns:adec="http://schemas.microsoft.com/office/drawing/2017/decorative" val="1"/>
              </a:ext>
            </a:extLst>
          </p:cNvPr>
          <p:cNvCxnSpPr>
            <a:cxnSpLocks/>
          </p:cNvCxnSpPr>
          <p:nvPr/>
        </p:nvCxnSpPr>
        <p:spPr>
          <a:xfrm>
            <a:off x="8062587" y="5548394"/>
            <a:ext cx="914400" cy="0"/>
          </a:xfrm>
          <a:prstGeom prst="straightConnector1">
            <a:avLst/>
          </a:prstGeom>
          <a:noFill/>
          <a:ln w="38100" cap="flat" cmpd="sng" algn="ctr">
            <a:solidFill>
              <a:srgbClr val="00B050"/>
            </a:solidFill>
            <a:prstDash val="solid"/>
            <a:headEnd type="none"/>
            <a:tailEnd type="arrow"/>
          </a:ln>
          <a:effectLst/>
        </p:spPr>
      </p:cxnSp>
    </p:spTree>
    <p:extLst>
      <p:ext uri="{BB962C8B-B14F-4D97-AF65-F5344CB8AC3E}">
        <p14:creationId xmlns:p14="http://schemas.microsoft.com/office/powerpoint/2010/main" val="146469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22" presetClass="entr" presetSubtype="1"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wipe(up)">
                                      <p:cBhvr>
                                        <p:cTn id="17" dur="500"/>
                                        <p:tgtEl>
                                          <p:spTgt spid="144"/>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fade">
                                      <p:cBhvr>
                                        <p:cTn id="23" dur="500"/>
                                        <p:tgtEl>
                                          <p:spTgt spid="1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500"/>
                                        <p:tgtEl>
                                          <p:spTgt spid="215"/>
                                        </p:tgtEl>
                                      </p:cBhvr>
                                    </p:animEffect>
                                  </p:childTnLst>
                                </p:cTn>
                              </p:par>
                              <p:par>
                                <p:cTn id="32" presetID="10" presetClass="entr" presetSubtype="0" fill="hold" nodeType="with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500"/>
                                        <p:tgtEl>
                                          <p:spTgt spid="216"/>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par>
                                <p:cTn id="42" presetID="22" presetClass="entr" presetSubtype="8"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8"/>
                                        </p:tgtEl>
                                        <p:attrNameLst>
                                          <p:attrName>style.visibility</p:attrName>
                                        </p:attrNameLst>
                                      </p:cBhvr>
                                      <p:to>
                                        <p:strVal val="visible"/>
                                      </p:to>
                                    </p:set>
                                    <p:animEffect transition="in" filter="fade">
                                      <p:cBhvr>
                                        <p:cTn id="47" dur="250"/>
                                        <p:tgtEl>
                                          <p:spTgt spid="218"/>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50"/>
                                        <p:tgtEl>
                                          <p:spTgt spid="8"/>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250"/>
                                        <p:tgtEl>
                                          <p:spTgt spid="2"/>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par>
                                <p:cTn id="58" presetID="22" presetClass="entr" presetSubtype="8"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left)">
                                      <p:cBhvr>
                                        <p:cTn id="60" dur="500"/>
                                        <p:tgtEl>
                                          <p:spTgt spid="48"/>
                                        </p:tgtEl>
                                      </p:cBhvr>
                                    </p:animEffect>
                                  </p:childTnLst>
                                </p:cTn>
                              </p:par>
                              <p:par>
                                <p:cTn id="61" presetID="22" presetClass="entr" presetSubtype="8" fill="hold" nodeType="with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left)">
                                      <p:cBhvr>
                                        <p:cTn id="63" dur="500"/>
                                        <p:tgtEl>
                                          <p:spTgt spid="104"/>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221"/>
                                        </p:tgtEl>
                                        <p:attrNameLst>
                                          <p:attrName>style.visibility</p:attrName>
                                        </p:attrNameLst>
                                      </p:cBhvr>
                                      <p:to>
                                        <p:strVal val="visible"/>
                                      </p:to>
                                    </p:set>
                                    <p:animEffect transition="in" filter="fade">
                                      <p:cBhvr>
                                        <p:cTn id="67" dur="500"/>
                                        <p:tgtEl>
                                          <p:spTgt spid="221"/>
                                        </p:tgtEl>
                                      </p:cBhvr>
                                    </p:animEffect>
                                  </p:childTnLst>
                                </p:cTn>
                              </p:par>
                              <p:par>
                                <p:cTn id="68" presetID="10" presetClass="entr" presetSubtype="0" fill="hold"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222"/>
                                        </p:tgtEl>
                                        <p:attrNameLst>
                                          <p:attrName>style.visibility</p:attrName>
                                        </p:attrNameLst>
                                      </p:cBhvr>
                                      <p:to>
                                        <p:strVal val="visible"/>
                                      </p:to>
                                    </p:set>
                                    <p:animEffect transition="in" filter="fade">
                                      <p:cBhvr>
                                        <p:cTn id="76" dur="500"/>
                                        <p:tgtEl>
                                          <p:spTgt spid="222"/>
                                        </p:tgtEl>
                                      </p:cBhvr>
                                    </p:animEffect>
                                  </p:childTnLst>
                                </p:cTn>
                              </p:par>
                              <p:par>
                                <p:cTn id="77" presetID="10" presetClass="entr" presetSubtype="0" fill="hold" nodeType="with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fade">
                                      <p:cBhvr>
                                        <p:cTn id="79" dur="500"/>
                                        <p:tgtEl>
                                          <p:spTgt spid="196"/>
                                        </p:tgtEl>
                                      </p:cBhvr>
                                    </p:animEffect>
                                  </p:childTnLst>
                                </p:cTn>
                              </p:par>
                              <p:par>
                                <p:cTn id="80" presetID="10" presetClass="entr" presetSubtype="0" fill="hold" nodeType="withEffect">
                                  <p:stCondLst>
                                    <p:cond delay="0"/>
                                  </p:stCondLst>
                                  <p:childTnLst>
                                    <p:set>
                                      <p:cBhvr>
                                        <p:cTn id="81" dur="1" fill="hold">
                                          <p:stCondLst>
                                            <p:cond delay="0"/>
                                          </p:stCondLst>
                                        </p:cTn>
                                        <p:tgtEl>
                                          <p:spTgt spid="223"/>
                                        </p:tgtEl>
                                        <p:attrNameLst>
                                          <p:attrName>style.visibility</p:attrName>
                                        </p:attrNameLst>
                                      </p:cBhvr>
                                      <p:to>
                                        <p:strVal val="visible"/>
                                      </p:to>
                                    </p:set>
                                    <p:animEffect transition="in" filter="fade">
                                      <p:cBhvr>
                                        <p:cTn id="82" dur="500"/>
                                        <p:tgtEl>
                                          <p:spTgt spid="2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fade">
                                      <p:cBhvr>
                                        <p:cTn id="89" dur="500"/>
                                        <p:tgtEl>
                                          <p:spTgt spid="197"/>
                                        </p:tgtEl>
                                      </p:cBhvr>
                                    </p:animEffect>
                                  </p:childTnLst>
                                </p:cTn>
                              </p:par>
                              <p:par>
                                <p:cTn id="90" presetID="22" presetClass="entr" presetSubtype="1"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up)">
                                      <p:cBhvr>
                                        <p:cTn id="92" dur="500"/>
                                        <p:tgtEl>
                                          <p:spTgt spid="49"/>
                                        </p:tgtEl>
                                      </p:cBhvr>
                                    </p:animEffect>
                                  </p:childTnLst>
                                </p:cTn>
                              </p:par>
                            </p:childTnLst>
                          </p:cTn>
                        </p:par>
                        <p:par>
                          <p:cTn id="93" fill="hold">
                            <p:stCondLst>
                              <p:cond delay="2500"/>
                            </p:stCondLst>
                            <p:childTnLst>
                              <p:par>
                                <p:cTn id="94" presetID="22" presetClass="entr" presetSubtype="1" fill="hold" nodeType="afterEffect">
                                  <p:stCondLst>
                                    <p:cond delay="0"/>
                                  </p:stCondLst>
                                  <p:childTnLst>
                                    <p:set>
                                      <p:cBhvr>
                                        <p:cTn id="95" dur="1" fill="hold">
                                          <p:stCondLst>
                                            <p:cond delay="0"/>
                                          </p:stCondLst>
                                        </p:cTn>
                                        <p:tgtEl>
                                          <p:spTgt spid="171"/>
                                        </p:tgtEl>
                                        <p:attrNameLst>
                                          <p:attrName>style.visibility</p:attrName>
                                        </p:attrNameLst>
                                      </p:cBhvr>
                                      <p:to>
                                        <p:strVal val="visible"/>
                                      </p:to>
                                    </p:set>
                                    <p:animEffect transition="in" filter="wipe(up)">
                                      <p:cBhvr>
                                        <p:cTn id="96" dur="500"/>
                                        <p:tgtEl>
                                          <p:spTgt spid="171"/>
                                        </p:tgtEl>
                                      </p:cBhvr>
                                    </p:animEffect>
                                  </p:childTnLst>
                                </p:cTn>
                              </p:par>
                            </p:childTnLst>
                          </p:cTn>
                        </p:par>
                        <p:par>
                          <p:cTn id="97" fill="hold">
                            <p:stCondLst>
                              <p:cond delay="3000"/>
                            </p:stCondLst>
                            <p:childTnLst>
                              <p:par>
                                <p:cTn id="98" presetID="22" presetClass="entr" presetSubtype="1" fill="hold" nodeType="afterEffect">
                                  <p:stCondLst>
                                    <p:cond delay="0"/>
                                  </p:stCondLst>
                                  <p:childTnLst>
                                    <p:set>
                                      <p:cBhvr>
                                        <p:cTn id="99" dur="1" fill="hold">
                                          <p:stCondLst>
                                            <p:cond delay="0"/>
                                          </p:stCondLst>
                                        </p:cTn>
                                        <p:tgtEl>
                                          <p:spTgt spid="183"/>
                                        </p:tgtEl>
                                        <p:attrNameLst>
                                          <p:attrName>style.visibility</p:attrName>
                                        </p:attrNameLst>
                                      </p:cBhvr>
                                      <p:to>
                                        <p:strVal val="visible"/>
                                      </p:to>
                                    </p:set>
                                    <p:animEffect transition="in" filter="wipe(up)">
                                      <p:cBhvr>
                                        <p:cTn id="100" dur="500"/>
                                        <p:tgtEl>
                                          <p:spTgt spid="18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par>
                                <p:cTn id="106" presetID="10" presetClass="entr" presetSubtype="0" fill="hold"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par>
                          <p:cTn id="109" fill="hold">
                            <p:stCondLst>
                              <p:cond delay="500"/>
                            </p:stCondLst>
                            <p:childTnLst>
                              <p:par>
                                <p:cTn id="110" presetID="22" presetClass="entr" presetSubtype="1" fill="hold" nodeType="afterEffect">
                                  <p:stCondLst>
                                    <p:cond delay="0"/>
                                  </p:stCondLst>
                                  <p:childTnLst>
                                    <p:set>
                                      <p:cBhvr>
                                        <p:cTn id="111" dur="1" fill="hold">
                                          <p:stCondLst>
                                            <p:cond delay="0"/>
                                          </p:stCondLst>
                                        </p:cTn>
                                        <p:tgtEl>
                                          <p:spTgt spid="193"/>
                                        </p:tgtEl>
                                        <p:attrNameLst>
                                          <p:attrName>style.visibility</p:attrName>
                                        </p:attrNameLst>
                                      </p:cBhvr>
                                      <p:to>
                                        <p:strVal val="visible"/>
                                      </p:to>
                                    </p:set>
                                    <p:animEffect transition="in" filter="wipe(up)">
                                      <p:cBhvr>
                                        <p:cTn id="112" dur="500"/>
                                        <p:tgtEl>
                                          <p:spTgt spid="193"/>
                                        </p:tgtEl>
                                      </p:cBhvr>
                                    </p:animEffect>
                                  </p:childTnLst>
                                </p:cTn>
                              </p:par>
                            </p:childTnLst>
                          </p:cTn>
                        </p:par>
                        <p:par>
                          <p:cTn id="113" fill="hold">
                            <p:stCondLst>
                              <p:cond delay="1000"/>
                            </p:stCondLst>
                            <p:childTnLst>
                              <p:par>
                                <p:cTn id="114" presetID="10" presetClass="entr" presetSubtype="0" fill="hold"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fade">
                                      <p:cBhvr>
                                        <p:cTn id="116" dur="500"/>
                                        <p:tgtEl>
                                          <p:spTgt spid="11"/>
                                        </p:tgtEl>
                                      </p:cBhvr>
                                    </p:animEffect>
                                  </p:childTnLst>
                                </p:cTn>
                              </p:par>
                              <p:par>
                                <p:cTn id="117" presetID="1" presetClass="exit" presetSubtype="0" fill="hold" nodeType="withEffect">
                                  <p:stCondLst>
                                    <p:cond delay="0"/>
                                  </p:stCondLst>
                                  <p:childTnLst>
                                    <p:set>
                                      <p:cBhvr>
                                        <p:cTn id="118" dur="1" fill="hold">
                                          <p:stCondLst>
                                            <p:cond delay="0"/>
                                          </p:stCondLst>
                                        </p:cTn>
                                        <p:tgtEl>
                                          <p:spTgt spid="10"/>
                                        </p:tgtEl>
                                        <p:attrNameLst>
                                          <p:attrName>style.visibility</p:attrName>
                                        </p:attrNameLst>
                                      </p:cBhvr>
                                      <p:to>
                                        <p:strVal val="hidden"/>
                                      </p:to>
                                    </p:set>
                                  </p:childTnLst>
                                </p:cTn>
                              </p:par>
                            </p:childTnLst>
                          </p:cTn>
                        </p:par>
                        <p:par>
                          <p:cTn id="119" fill="hold">
                            <p:stCondLst>
                              <p:cond delay="1500"/>
                            </p:stCondLst>
                            <p:childTnLst>
                              <p:par>
                                <p:cTn id="120" presetID="22" presetClass="entr" presetSubtype="8" fill="hold" nodeType="after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wipe(left)">
                                      <p:cBhvr>
                                        <p:cTn id="122" dur="500"/>
                                        <p:tgtEl>
                                          <p:spTgt spid="122"/>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wipe(left)">
                                      <p:cBhvr>
                                        <p:cTn id="126" dur="500"/>
                                        <p:tgtEl>
                                          <p:spTgt spid="123"/>
                                        </p:tgtEl>
                                      </p:cBhvr>
                                    </p:animEffect>
                                  </p:childTnLst>
                                </p:cTn>
                              </p:par>
                              <p:par>
                                <p:cTn id="127" presetID="22" presetClass="entr" presetSubtype="8" fill="hold" nodeType="withEffect">
                                  <p:stCondLst>
                                    <p:cond delay="0"/>
                                  </p:stCondLst>
                                  <p:childTnLst>
                                    <p:set>
                                      <p:cBhvr>
                                        <p:cTn id="128" dur="1" fill="hold">
                                          <p:stCondLst>
                                            <p:cond delay="0"/>
                                          </p:stCondLst>
                                        </p:cTn>
                                        <p:tgtEl>
                                          <p:spTgt spid="160"/>
                                        </p:tgtEl>
                                        <p:attrNameLst>
                                          <p:attrName>style.visibility</p:attrName>
                                        </p:attrNameLst>
                                      </p:cBhvr>
                                      <p:to>
                                        <p:strVal val="visible"/>
                                      </p:to>
                                    </p:set>
                                    <p:animEffect transition="in" filter="wipe(left)">
                                      <p:cBhvr>
                                        <p:cTn id="129" dur="500"/>
                                        <p:tgtEl>
                                          <p:spTgt spid="160"/>
                                        </p:tgtEl>
                                      </p:cBhvr>
                                    </p:animEffect>
                                  </p:childTnLst>
                                </p:cTn>
                              </p:par>
                              <p:par>
                                <p:cTn id="130" presetID="22" presetClass="entr" presetSubtype="8" fill="hold" nodeType="withEffect">
                                  <p:stCondLst>
                                    <p:cond delay="0"/>
                                  </p:stCondLst>
                                  <p:childTnLst>
                                    <p:set>
                                      <p:cBhvr>
                                        <p:cTn id="131" dur="1" fill="hold">
                                          <p:stCondLst>
                                            <p:cond delay="0"/>
                                          </p:stCondLst>
                                        </p:cTn>
                                        <p:tgtEl>
                                          <p:spTgt spid="159"/>
                                        </p:tgtEl>
                                        <p:attrNameLst>
                                          <p:attrName>style.visibility</p:attrName>
                                        </p:attrNameLst>
                                      </p:cBhvr>
                                      <p:to>
                                        <p:strVal val="visible"/>
                                      </p:to>
                                    </p:set>
                                    <p:animEffect transition="in" filter="wipe(left)">
                                      <p:cBhvr>
                                        <p:cTn id="132" dur="500"/>
                                        <p:tgtEl>
                                          <p:spTgt spid="159"/>
                                        </p:tgtEl>
                                      </p:cBhvr>
                                    </p:animEffect>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54"/>
                                        </p:tgtEl>
                                        <p:attrNameLst>
                                          <p:attrName>style.visibility</p:attrName>
                                        </p:attrNameLst>
                                      </p:cBhvr>
                                      <p:to>
                                        <p:strVal val="visible"/>
                                      </p:to>
                                    </p:set>
                                    <p:animEffect transition="in" filter="wipe(left)">
                                      <p:cBhvr>
                                        <p:cTn id="136" dur="500"/>
                                        <p:tgtEl>
                                          <p:spTgt spid="154"/>
                                        </p:tgtEl>
                                      </p:cBhvr>
                                    </p:animEffect>
                                  </p:childTnLst>
                                </p:cTn>
                              </p:par>
                              <p:par>
                                <p:cTn id="137" presetID="22" presetClass="entr" presetSubtype="8" fill="hold" nodeType="withEffect">
                                  <p:stCondLst>
                                    <p:cond delay="0"/>
                                  </p:stCondLst>
                                  <p:childTnLst>
                                    <p:set>
                                      <p:cBhvr>
                                        <p:cTn id="138" dur="1" fill="hold">
                                          <p:stCondLst>
                                            <p:cond delay="0"/>
                                          </p:stCondLst>
                                        </p:cTn>
                                        <p:tgtEl>
                                          <p:spTgt spid="158"/>
                                        </p:tgtEl>
                                        <p:attrNameLst>
                                          <p:attrName>style.visibility</p:attrName>
                                        </p:attrNameLst>
                                      </p:cBhvr>
                                      <p:to>
                                        <p:strVal val="visible"/>
                                      </p:to>
                                    </p:set>
                                    <p:animEffect transition="in" filter="wipe(left)">
                                      <p:cBhvr>
                                        <p:cTn id="139" dur="500"/>
                                        <p:tgtEl>
                                          <p:spTgt spid="158"/>
                                        </p:tgtEl>
                                      </p:cBhvr>
                                    </p:animEffect>
                                  </p:childTnLst>
                                </p:cTn>
                              </p:par>
                              <p:par>
                                <p:cTn id="140" presetID="22" presetClass="entr" presetSubtype="8" fill="hold" nodeType="withEffect">
                                  <p:stCondLst>
                                    <p:cond delay="0"/>
                                  </p:stCondLst>
                                  <p:childTnLst>
                                    <p:set>
                                      <p:cBhvr>
                                        <p:cTn id="141" dur="1" fill="hold">
                                          <p:stCondLst>
                                            <p:cond delay="0"/>
                                          </p:stCondLst>
                                        </p:cTn>
                                        <p:tgtEl>
                                          <p:spTgt spid="161"/>
                                        </p:tgtEl>
                                        <p:attrNameLst>
                                          <p:attrName>style.visibility</p:attrName>
                                        </p:attrNameLst>
                                      </p:cBhvr>
                                      <p:to>
                                        <p:strVal val="visible"/>
                                      </p:to>
                                    </p:set>
                                    <p:animEffect transition="in" filter="wipe(left)">
                                      <p:cBhvr>
                                        <p:cTn id="142" dur="500"/>
                                        <p:tgtEl>
                                          <p:spTgt spid="161"/>
                                        </p:tgtEl>
                                      </p:cBhvr>
                                    </p:animEffect>
                                  </p:childTnLst>
                                </p:cTn>
                              </p:par>
                            </p:childTnLst>
                          </p:cTn>
                        </p:par>
                        <p:par>
                          <p:cTn id="143" fill="hold">
                            <p:stCondLst>
                              <p:cond delay="3000"/>
                            </p:stCondLst>
                            <p:childTnLst>
                              <p:par>
                                <p:cTn id="144" presetID="22" presetClass="entr" presetSubtype="1" fill="hold" nodeType="after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up)">
                                      <p:cBhvr>
                                        <p:cTn id="146" dur="350"/>
                                        <p:tgtEl>
                                          <p:spTgt spid="50"/>
                                        </p:tgtEl>
                                      </p:cBhvr>
                                    </p:animEffect>
                                  </p:childTnLst>
                                </p:cTn>
                              </p:par>
                            </p:childTnLst>
                          </p:cTn>
                        </p:par>
                        <p:par>
                          <p:cTn id="147" fill="hold">
                            <p:stCondLst>
                              <p:cond delay="3350"/>
                            </p:stCondLst>
                            <p:childTnLst>
                              <p:par>
                                <p:cTn id="148" presetID="22" presetClass="entr" presetSubtype="1" fill="hold" nodeType="afterEffect">
                                  <p:stCondLst>
                                    <p:cond delay="0"/>
                                  </p:stCondLst>
                                  <p:childTnLst>
                                    <p:set>
                                      <p:cBhvr>
                                        <p:cTn id="149" dur="1" fill="hold">
                                          <p:stCondLst>
                                            <p:cond delay="0"/>
                                          </p:stCondLst>
                                        </p:cTn>
                                        <p:tgtEl>
                                          <p:spTgt spid="172"/>
                                        </p:tgtEl>
                                        <p:attrNameLst>
                                          <p:attrName>style.visibility</p:attrName>
                                        </p:attrNameLst>
                                      </p:cBhvr>
                                      <p:to>
                                        <p:strVal val="visible"/>
                                      </p:to>
                                    </p:set>
                                    <p:animEffect transition="in" filter="wipe(up)">
                                      <p:cBhvr>
                                        <p:cTn id="150" dur="350"/>
                                        <p:tgtEl>
                                          <p:spTgt spid="172"/>
                                        </p:tgtEl>
                                      </p:cBhvr>
                                    </p:animEffect>
                                  </p:childTnLst>
                                </p:cTn>
                              </p:par>
                            </p:childTnLst>
                          </p:cTn>
                        </p:par>
                        <p:par>
                          <p:cTn id="151" fill="hold">
                            <p:stCondLst>
                              <p:cond delay="3700"/>
                            </p:stCondLst>
                            <p:childTnLst>
                              <p:par>
                                <p:cTn id="152" presetID="22" presetClass="entr" presetSubtype="1" fill="hold" nodeType="afterEffect">
                                  <p:stCondLst>
                                    <p:cond delay="0"/>
                                  </p:stCondLst>
                                  <p:childTnLst>
                                    <p:set>
                                      <p:cBhvr>
                                        <p:cTn id="153" dur="1" fill="hold">
                                          <p:stCondLst>
                                            <p:cond delay="0"/>
                                          </p:stCondLst>
                                        </p:cTn>
                                        <p:tgtEl>
                                          <p:spTgt spid="184"/>
                                        </p:tgtEl>
                                        <p:attrNameLst>
                                          <p:attrName>style.visibility</p:attrName>
                                        </p:attrNameLst>
                                      </p:cBhvr>
                                      <p:to>
                                        <p:strVal val="visible"/>
                                      </p:to>
                                    </p:set>
                                    <p:animEffect transition="in" filter="wipe(up)">
                                      <p:cBhvr>
                                        <p:cTn id="154" dur="35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02" grpId="0" animBg="1"/>
      <p:bldP spid="103" grpId="0"/>
      <p:bldP spid="197" grpId="0"/>
      <p:bldP spid="10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64B78A7E-1378-4181-A3F1-CCAE357E81B1}"/>
              </a:ext>
            </a:extLst>
          </p:cNvPr>
          <p:cNvGrpSpPr/>
          <p:nvPr/>
        </p:nvGrpSpPr>
        <p:grpSpPr>
          <a:xfrm>
            <a:off x="727472" y="5894816"/>
            <a:ext cx="10703689" cy="308609"/>
            <a:chOff x="719138" y="6384412"/>
            <a:chExt cx="10712023" cy="233362"/>
          </a:xfrm>
        </p:grpSpPr>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3260370"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15CC60C-5F93-47B3-9D95-AC6165D28397}"/>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36" name="Rectangle 435">
            <a:extLst>
              <a:ext uri="{FF2B5EF4-FFF2-40B4-BE49-F238E27FC236}">
                <a16:creationId xmlns:a16="http://schemas.microsoft.com/office/drawing/2014/main" id="{E971A6DB-262A-4D5E-A331-5B01656C363E}"/>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Speech Bubble: Rectangle 59">
            <a:extLst>
              <a:ext uri="{FF2B5EF4-FFF2-40B4-BE49-F238E27FC236}">
                <a16:creationId xmlns:a16="http://schemas.microsoft.com/office/drawing/2014/main" id="{A0D27038-5F82-4CCF-8D4C-E8A5093B6487}"/>
              </a:ext>
            </a:extLst>
          </p:cNvPr>
          <p:cNvSpPr/>
          <p:nvPr/>
        </p:nvSpPr>
        <p:spPr bwMode="auto">
          <a:xfrm>
            <a:off x="2860675" y="5247477"/>
            <a:ext cx="9146236" cy="428472"/>
          </a:xfrm>
          <a:prstGeom prst="wedgeRectCallout">
            <a:avLst>
              <a:gd name="adj1" fmla="val 20014"/>
              <a:gd name="adj2" fmla="val -9125"/>
            </a:avLst>
          </a:prstGeom>
          <a:solidFill>
            <a:schemeClr val="accent4">
              <a:lumMod val="40000"/>
              <a:lumOff val="60000"/>
            </a:schemeClr>
          </a:solidFill>
          <a:ln w="22225">
            <a:solidFill>
              <a:schemeClr val="accent4">
                <a:lumMod val="50000"/>
              </a:schemeClr>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a:solidFill>
                  <a:schemeClr val="tx1"/>
                </a:solidFill>
                <a:cs typeface="Segoe UI" pitchFamily="34" charset="0"/>
              </a:rPr>
              <a:t>Enterprise Assets </a:t>
            </a:r>
            <a:r>
              <a:rPr lang="en-US" sz="1050" b="1" i="1">
                <a:solidFill>
                  <a:schemeClr val="tx1"/>
                </a:solidFill>
                <a:latin typeface="+mj-lt"/>
                <a:cs typeface="Segoe UI" pitchFamily="34" charset="0"/>
              </a:rPr>
              <a:t>– Multiple generations of technology spanning clouds, Devices, Operating Systems, Applications, Data Formats, and more</a:t>
            </a:r>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26322" y="2215109"/>
            <a:ext cx="264042" cy="1412842"/>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523220"/>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7341690"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People-Centric function focused on quality, responsiveness, and rapid remediation</a:t>
            </a:r>
          </a:p>
        </p:txBody>
      </p:sp>
      <p:sp>
        <p:nvSpPr>
          <p:cNvPr id="573" name="TextBox 572">
            <a:extLst>
              <a:ext uri="{FF2B5EF4-FFF2-40B4-BE49-F238E27FC236}">
                <a16:creationId xmlns:a16="http://schemas.microsoft.com/office/drawing/2014/main" id="{E852D892-6323-41F0-8089-420E74F190D7}"/>
              </a:ext>
            </a:extLst>
          </p:cNvPr>
          <p:cNvSpPr txBox="1"/>
          <p:nvPr/>
        </p:nvSpPr>
        <p:spPr>
          <a:xfrm>
            <a:off x="9782931" y="218316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2" name="TextBox 11">
            <a:extLst>
              <a:ext uri="{FF2B5EF4-FFF2-40B4-BE49-F238E27FC236}">
                <a16:creationId xmlns:a16="http://schemas.microsoft.com/office/drawing/2014/main" id="{7ABDBB40-F0A8-4299-8B8D-C9202FC6CD32}"/>
              </a:ext>
            </a:extLst>
          </p:cNvPr>
          <p:cNvSpPr txBox="1"/>
          <p:nvPr/>
        </p:nvSpPr>
        <p:spPr>
          <a:xfrm>
            <a:off x="869792" y="4476268"/>
            <a:ext cx="2739426" cy="523220"/>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derived from deep knowledge of assets and advanced analytics</a:t>
            </a:r>
            <a:endPar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B562237C-5D0E-4088-B174-0A149A2A6F1D}"/>
              </a:ext>
            </a:extLst>
          </p:cNvPr>
          <p:cNvSpPr txBox="1"/>
          <p:nvPr/>
        </p:nvSpPr>
        <p:spPr>
          <a:xfrm>
            <a:off x="877640" y="5540287"/>
            <a:ext cx="2058626" cy="523220"/>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6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228510" y="149889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chemeClr val="accent1">
                    <a:lumMod val="75000"/>
                  </a:schemeClr>
                </a:solidFill>
                <a:effectLst/>
                <a:uLnTx/>
                <a:uFillTx/>
                <a:latin typeface="Segoe UI"/>
                <a:ea typeface="Segoe UI" pitchFamily="34" charset="0"/>
                <a:cs typeface="Segoe UI" pitchFamily="34" charset="0"/>
              </a:rPr>
              <a:t>Align to Mission + Continuously</a:t>
            </a:r>
            <a:r>
              <a:rPr kumimoji="0" lang="en-US" sz="1200" b="1" i="0" u="none" strike="noStrike" kern="1200" cap="none" spc="0" normalizeH="0" noProof="0">
                <a:ln>
                  <a:noFill/>
                </a:ln>
                <a:solidFill>
                  <a:schemeClr val="accent1">
                    <a:lumMod val="75000"/>
                  </a:schemeClr>
                </a:solidFill>
                <a:effectLst/>
                <a:uLnTx/>
                <a:uFillTx/>
                <a:latin typeface="Segoe UI"/>
                <a:ea typeface="Segoe UI" pitchFamily="34" charset="0"/>
                <a:cs typeface="Segoe UI" pitchFamily="34" charset="0"/>
              </a:rPr>
              <a:t> </a:t>
            </a:r>
            <a:r>
              <a:rPr kumimoji="0" lang="en-US" sz="1200" b="1" i="0" u="none" strike="noStrike" kern="1200" cap="none" spc="0" normalizeH="0" baseline="0" noProof="0">
                <a:ln>
                  <a:noFill/>
                </a:ln>
                <a:solidFill>
                  <a:schemeClr val="accent1">
                    <a:lumMod val="75000"/>
                  </a:schemeClr>
                </a:solidFill>
                <a:effectLst/>
                <a:uLnTx/>
                <a:uFillTx/>
                <a:latin typeface="Segoe UI"/>
                <a:ea typeface="Segoe UI" pitchFamily="34" charset="0"/>
                <a:cs typeface="Segoe UI" pitchFamily="34" charset="0"/>
              </a:rPr>
              <a:t>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Remediate (MTTR)</a:t>
            </a:r>
          </a:p>
        </p:txBody>
      </p:sp>
      <p:sp>
        <p:nvSpPr>
          <p:cNvPr id="547" name="Rectangle 546">
            <a:hlinkClick r:id="rId4"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A6D4892-F104-45D5-BDF8-8ADD0C736EC4}"/>
              </a:ext>
            </a:extLst>
          </p:cNvPr>
          <p:cNvSpPr/>
          <p:nvPr/>
        </p:nvSpPr>
        <p:spPr>
          <a:xfrm>
            <a:off x="3138488" y="2179354"/>
            <a:ext cx="2831517" cy="312587"/>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lang="en-US" sz="1000" b="1">
                <a:solidFill>
                  <a:sysClr val="windowText" lastClr="000000"/>
                </a:solidFill>
                <a:cs typeface="Segoe UI" pitchFamily="34" charset="0"/>
              </a:rPr>
              <a:t>Case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Ensure consistent workflow and measurement of success</a:t>
            </a:r>
          </a:p>
        </p:txBody>
      </p:sp>
      <p:sp>
        <p:nvSpPr>
          <p:cNvPr id="484" name="Rectangle 483">
            <a:extLst>
              <a:ext uri="{FF2B5EF4-FFF2-40B4-BE49-F238E27FC236}">
                <a16:creationId xmlns:a16="http://schemas.microsoft.com/office/drawing/2014/main" id="{23889AD8-5E00-459A-8EE5-2936051AFE9B}"/>
              </a:ext>
            </a:extLst>
          </p:cNvPr>
          <p:cNvSpPr/>
          <p:nvPr/>
        </p:nvSpPr>
        <p:spPr>
          <a:xfrm>
            <a:off x="3670156" y="3556240"/>
            <a:ext cx="1831004" cy="415498"/>
          </a:xfrm>
          <a:prstGeom prst="rect">
            <a:avLst/>
          </a:prstGeom>
        </p:spPr>
        <p:txBody>
          <a:bodyPr wrap="square">
            <a:spAutoFit/>
          </a:bodyPr>
          <a:lstStyle/>
          <a:p>
            <a:pPr lvl="0" defTabSz="914367">
              <a:defRPr/>
            </a:pPr>
            <a:r>
              <a:rPr lang="en-US" sz="1200" b="1">
                <a:solidFill>
                  <a:sysClr val="windowText" lastClr="000000"/>
                </a:solidFill>
                <a:cs typeface="Segoe UI" pitchFamily="34" charset="0"/>
              </a:rPr>
              <a:t>Threat Intelligence (TI)</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Critical security context</a:t>
            </a: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3411685" y="3616979"/>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4517522" y="3343276"/>
            <a:ext cx="0" cy="235330"/>
          </a:xfrm>
          <a:prstGeom prst="straightConnector1">
            <a:avLst/>
          </a:prstGeom>
          <a:noFill/>
          <a:ln w="25400" cap="flat" cmpd="sng" algn="ctr">
            <a:solidFill>
              <a:schemeClr val="tx2">
                <a:lumMod val="75000"/>
              </a:schemeClr>
            </a:solidFill>
            <a:prstDash val="solid"/>
            <a:headEnd type="none" w="med" len="med"/>
            <a:tailEnd type="arrow" w="med" len="med"/>
          </a:ln>
          <a:effectLst/>
        </p:spPr>
      </p:cxn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7881163" y="2800690"/>
            <a:ext cx="132173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408363" y="2970591"/>
            <a:ext cx="1048376" cy="562502"/>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a:bodyPr>
          <a:lstStyle/>
          <a:p>
            <a:r>
              <a:rPr lang="en-US"/>
              <a:t>Modern Security Operations</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703617"/>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solidFill>
                    <a:schemeClr val="accent1">
                      <a:lumMod val="75000"/>
                    </a:schemeClr>
                  </a:solidFill>
                  <a:latin typeface="Segoe UI" panose="020B0502040204020203" pitchFamily="34" charset="0"/>
                  <a:cs typeface="Segoe UI" panose="020B0502040204020203" pitchFamily="34" charset="0"/>
                </a:rPr>
                <a:t>Analysts</a:t>
              </a:r>
              <a:br>
                <a:rPr lang="en-US" sz="1100" b="1" i="1" kern="0">
                  <a:solidFill>
                    <a:schemeClr val="accent1">
                      <a:lumMod val="75000"/>
                    </a:schemeClr>
                  </a:solidFill>
                  <a:latin typeface="Segoe UI" panose="020B0502040204020203" pitchFamily="34" charset="0"/>
                  <a:cs typeface="Segoe UI" panose="020B0502040204020203" pitchFamily="34" charset="0"/>
                </a:rPr>
              </a:br>
              <a:r>
                <a:rPr lang="en-US" sz="11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7" y="3333949"/>
            <a:ext cx="177004" cy="427970"/>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471635" y="3832174"/>
            <a:ext cx="2139097" cy="523220"/>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228600" marR="0" lvl="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cs typeface="Segoe UI" pitchFamily="34" charset="0"/>
              </a:rPr>
              <a:t>Automation (SOAR) </a:t>
            </a:r>
            <a:br>
              <a:rPr lang="en-US" sz="1200" b="1">
                <a:solidFill>
                  <a:schemeClr val="bg1"/>
                </a:solidFill>
                <a:cs typeface="Segoe UI"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reduces analyst effort/time per incident, increasing overall SOC capacity</a:t>
            </a:r>
          </a:p>
        </p:txBody>
      </p:sp>
      <p:grpSp>
        <p:nvGrpSpPr>
          <p:cNvPr id="559" name="Group 558">
            <a:extLst>
              <a:ext uri="{FF2B5EF4-FFF2-40B4-BE49-F238E27FC236}">
                <a16:creationId xmlns:a16="http://schemas.microsoft.com/office/drawing/2014/main" id="{FD124B9F-CE3D-4DF1-9232-0C2E23DA06FC}"/>
              </a:ext>
            </a:extLst>
          </p:cNvPr>
          <p:cNvGrpSpPr/>
          <p:nvPr/>
        </p:nvGrpSpPr>
        <p:grpSpPr>
          <a:xfrm>
            <a:off x="9238498" y="2613283"/>
            <a:ext cx="2768413" cy="440120"/>
            <a:chOff x="8876764" y="2283286"/>
            <a:chExt cx="3080257" cy="440120"/>
          </a:xfrm>
        </p:grpSpPr>
        <p:sp>
          <p:nvSpPr>
            <p:cNvPr id="335" name="Rectangle 334">
              <a:hlinkClick r:id="rId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36AD41C8-34F3-4AB5-8E97-4CF40228B93A}"/>
                </a:ext>
              </a:extLst>
            </p:cNvPr>
            <p:cNvSpPr/>
            <p:nvPr/>
          </p:nvSpPr>
          <p:spPr>
            <a:xfrm>
              <a:off x="8876764" y="2283286"/>
              <a:ext cx="3080257" cy="440120"/>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spAutoFit/>
            </a:bodyPr>
            <a:lstStyle/>
            <a:p>
              <a:pPr>
                <a:defRPr/>
              </a:pPr>
              <a:r>
                <a:rPr lang="en-US" sz="1000" b="1">
                  <a:solidFill>
                    <a:sysClr val="windowText" lastClr="000000"/>
                  </a:solidFill>
                  <a:cs typeface="Segoe UI" pitchFamily="34" charset="0"/>
                </a:rPr>
                <a:t>Incident Response/Recovery Assistance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technical, legal, communication, and other</a:t>
              </a:r>
            </a:p>
          </p:txBody>
        </p:sp>
        <p:pic>
          <p:nvPicPr>
            <p:cNvPr id="26" name="Graphic 25">
              <a:extLst>
                <a:ext uri="{FF2B5EF4-FFF2-40B4-BE49-F238E27FC236}">
                  <a16:creationId xmlns:a16="http://schemas.microsoft.com/office/drawing/2014/main" id="{A155968B-1DA6-423F-8A23-1130309078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5988" y="2366966"/>
              <a:ext cx="177663" cy="191330"/>
            </a:xfrm>
            <a:prstGeom prst="rect">
              <a:avLst/>
            </a:prstGeom>
          </p:spPr>
        </p:pic>
      </p:grpSp>
      <p:grpSp>
        <p:nvGrpSpPr>
          <p:cNvPr id="132" name="Group 131">
            <a:extLst>
              <a:ext uri="{FF2B5EF4-FFF2-40B4-BE49-F238E27FC236}">
                <a16:creationId xmlns:a16="http://schemas.microsoft.com/office/drawing/2014/main" id="{86B7F9AC-7A2F-47B8-9D9D-7D5B2881810B}"/>
              </a:ext>
            </a:extLst>
          </p:cNvPr>
          <p:cNvGrpSpPr/>
          <p:nvPr/>
        </p:nvGrpSpPr>
        <p:grpSpPr>
          <a:xfrm>
            <a:off x="736990" y="2881625"/>
            <a:ext cx="331563" cy="3320696"/>
            <a:chOff x="736990" y="3393406"/>
            <a:chExt cx="331563" cy="3223264"/>
          </a:xfrm>
        </p:grpSpPr>
        <p:cxnSp>
          <p:nvCxnSpPr>
            <p:cNvPr id="407" name="Connector: Elbow 406">
              <a:extLst>
                <a:ext uri="{FF2B5EF4-FFF2-40B4-BE49-F238E27FC236}">
                  <a16:creationId xmlns:a16="http://schemas.microsoft.com/office/drawing/2014/main" id="{30FBA894-6C53-4710-BCB8-A45D2FD242DF}"/>
                </a:ext>
              </a:extLst>
            </p:cNvPr>
            <p:cNvCxnSpPr>
              <a:cxnSpLocks/>
              <a:stCxn id="21" idx="0"/>
            </p:cNvCxnSpPr>
            <p:nvPr/>
          </p:nvCxnSpPr>
          <p:spPr>
            <a:xfrm rot="5400000" flipH="1" flipV="1">
              <a:off x="-406343" y="4536739"/>
              <a:ext cx="2618230" cy="331563"/>
            </a:xfrm>
            <a:prstGeom prst="bentConnector3">
              <a:avLst>
                <a:gd name="adj1" fmla="val 99725"/>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47240021-8552-48A3-BDDA-1F466E3095DF}"/>
                </a:ext>
              </a:extLst>
            </p:cNvPr>
            <p:cNvCxnSpPr>
              <a:cxnSpLocks/>
              <a:endCxn id="21" idx="4"/>
            </p:cNvCxnSpPr>
            <p:nvPr/>
          </p:nvCxnSpPr>
          <p:spPr>
            <a:xfrm flipV="1">
              <a:off x="736990" y="6362561"/>
              <a:ext cx="1" cy="254109"/>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7" name="Group 576">
            <a:extLst>
              <a:ext uri="{FF2B5EF4-FFF2-40B4-BE49-F238E27FC236}">
                <a16:creationId xmlns:a16="http://schemas.microsoft.com/office/drawing/2014/main" id="{F962D0E5-53F2-435C-B2F7-B2EDDB14E151}"/>
              </a:ext>
            </a:extLst>
          </p:cNvPr>
          <p:cNvGrpSpPr/>
          <p:nvPr/>
        </p:nvGrpSpPr>
        <p:grpSpPr>
          <a:xfrm>
            <a:off x="9498812" y="3225668"/>
            <a:ext cx="2508099" cy="458834"/>
            <a:chOff x="795250" y="3985860"/>
            <a:chExt cx="2046493" cy="458834"/>
          </a:xfrm>
        </p:grpSpPr>
        <p:sp>
          <p:nvSpPr>
            <p:cNvPr id="578" name="Rectangle 577">
              <a:hlinkClick r:id="rId5"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DF3D4F8C-C4DD-404C-AE7B-79A88304DDE8}"/>
                </a:ext>
              </a:extLst>
            </p:cNvPr>
            <p:cNvSpPr/>
            <p:nvPr/>
          </p:nvSpPr>
          <p:spPr>
            <a:xfrm>
              <a:off x="795250" y="3985860"/>
              <a:ext cx="2046493" cy="458834"/>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ysClr val="windowText" lastClr="000000"/>
                  </a:solidFill>
                  <a:cs typeface="Segoe UI" pitchFamily="34" charset="0"/>
                </a:rPr>
                <a:t>Managed Detection and Response</a:t>
              </a:r>
            </a:p>
            <a:p>
              <a:pPr>
                <a:defRPr/>
              </a:pPr>
              <a:r>
                <a:rPr lang="en-US" sz="9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Outsourced technical functions</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845725" y="4084059"/>
              <a:ext cx="171080" cy="1712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23AD12E-CFDA-4532-86EB-0307B71C0077}"/>
              </a:ext>
            </a:extLst>
          </p:cNvPr>
          <p:cNvGrpSpPr/>
          <p:nvPr/>
        </p:nvGrpSpPr>
        <p:grpSpPr>
          <a:xfrm>
            <a:off x="527233" y="4496536"/>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4517522" y="3987800"/>
            <a:ext cx="0" cy="430966"/>
          </a:xfrm>
          <a:prstGeom prst="straightConnector1">
            <a:avLst/>
          </a:prstGeom>
          <a:noFill/>
          <a:ln w="25400" cap="flat" cmpd="sng" algn="ctr">
            <a:solidFill>
              <a:schemeClr val="tx2">
                <a:lumMod val="75000"/>
              </a:schemeClr>
            </a:solidFill>
            <a:prstDash val="solid"/>
            <a:headEnd type="none" w="med" len="med"/>
            <a:tailEnd type="arrow" w="med" len="med"/>
          </a:ln>
          <a:effectLst/>
        </p:spPr>
      </p:cxnSp>
      <p:sp>
        <p:nvSpPr>
          <p:cNvPr id="6" name="Speech Bubble: Rectangle 5">
            <a:extLst>
              <a:ext uri="{FF2B5EF4-FFF2-40B4-BE49-F238E27FC236}">
                <a16:creationId xmlns:a16="http://schemas.microsoft.com/office/drawing/2014/main" id="{F776746F-3C9E-49EF-8D17-C7579A34B0D2}"/>
              </a:ext>
            </a:extLst>
          </p:cNvPr>
          <p:cNvSpPr/>
          <p:nvPr/>
        </p:nvSpPr>
        <p:spPr bwMode="auto">
          <a:xfrm>
            <a:off x="1063365" y="2572715"/>
            <a:ext cx="4788558" cy="782261"/>
          </a:xfrm>
          <a:prstGeom prst="wedgeRectCallout">
            <a:avLst>
              <a:gd name="adj1" fmla="val 20014"/>
              <a:gd name="adj2" fmla="val -9125"/>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b="1">
                <a:solidFill>
                  <a:sysClr val="windowText" lastClr="000000"/>
                </a:solidFill>
                <a:cs typeface="Segoe UI" pitchFamily="34" charset="0"/>
              </a:rPr>
              <a:t>Security Information and Event Management (SIEM) </a:t>
            </a:r>
            <a: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Hunting + Investigation platform with Automation and Orchestration </a:t>
            </a:r>
            <a:b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br>
            <a:r>
              <a:rPr lang="en-US" sz="8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(including machine learning (ML), User/ Entity Behavior Analytics (UEBA), &amp; Security Data Lake)</a:t>
            </a:r>
          </a:p>
        </p:txBody>
      </p:sp>
      <p:sp>
        <p:nvSpPr>
          <p:cNvPr id="470" name="Rectangle 469">
            <a:extLst>
              <a:ext uri="{FF2B5EF4-FFF2-40B4-BE49-F238E27FC236}">
                <a16:creationId xmlns:a16="http://schemas.microsoft.com/office/drawing/2014/main" id="{825EC3D0-E68A-4F19-A0FF-0AF864747034}"/>
              </a:ext>
            </a:extLst>
          </p:cNvPr>
          <p:cNvSpPr/>
          <p:nvPr/>
        </p:nvSpPr>
        <p:spPr>
          <a:xfrm>
            <a:off x="10696725" y="5636788"/>
            <a:ext cx="1246508"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 &amp; Data</a:t>
            </a:r>
          </a:p>
        </p:txBody>
      </p:sp>
      <p:sp>
        <p:nvSpPr>
          <p:cNvPr id="539" name="Rectangle 538">
            <a:extLst>
              <a:ext uri="{FF2B5EF4-FFF2-40B4-BE49-F238E27FC236}">
                <a16:creationId xmlns:a16="http://schemas.microsoft.com/office/drawing/2014/main" id="{09C93811-9F3C-4411-A00C-9616D26B3EA8}"/>
              </a:ext>
            </a:extLst>
          </p:cNvPr>
          <p:cNvSpPr/>
          <p:nvPr/>
        </p:nvSpPr>
        <p:spPr>
          <a:xfrm>
            <a:off x="8895866" y="5636788"/>
            <a:ext cx="1731190"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sp>
        <p:nvSpPr>
          <p:cNvPr id="545" name="Rectangle 544">
            <a:extLst>
              <a:ext uri="{FF2B5EF4-FFF2-40B4-BE49-F238E27FC236}">
                <a16:creationId xmlns:a16="http://schemas.microsoft.com/office/drawing/2014/main" id="{61182886-33E4-4795-A639-BFDC4E70205B}"/>
              </a:ext>
            </a:extLst>
          </p:cNvPr>
          <p:cNvSpPr/>
          <p:nvPr/>
        </p:nvSpPr>
        <p:spPr>
          <a:xfrm>
            <a:off x="8093613" y="5636788"/>
            <a:ext cx="732582"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sp>
        <p:nvSpPr>
          <p:cNvPr id="550" name="Rectangle 549">
            <a:extLst>
              <a:ext uri="{FF2B5EF4-FFF2-40B4-BE49-F238E27FC236}">
                <a16:creationId xmlns:a16="http://schemas.microsoft.com/office/drawing/2014/main" id="{C1F369CD-A57A-4417-90C6-47DBE1EA37DD}"/>
              </a:ext>
            </a:extLst>
          </p:cNvPr>
          <p:cNvSpPr/>
          <p:nvPr/>
        </p:nvSpPr>
        <p:spPr>
          <a:xfrm>
            <a:off x="6873759" y="5636788"/>
            <a:ext cx="1150183"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554" name="Rectangle 553">
            <a:extLst>
              <a:ext uri="{FF2B5EF4-FFF2-40B4-BE49-F238E27FC236}">
                <a16:creationId xmlns:a16="http://schemas.microsoft.com/office/drawing/2014/main" id="{FC6FE755-68BE-42CE-BAC1-357439673B8B}"/>
              </a:ext>
            </a:extLst>
          </p:cNvPr>
          <p:cNvSpPr/>
          <p:nvPr/>
        </p:nvSpPr>
        <p:spPr>
          <a:xfrm>
            <a:off x="6053195" y="5636788"/>
            <a:ext cx="750893"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sp>
        <p:nvSpPr>
          <p:cNvPr id="560" name="Rectangle 559">
            <a:extLst>
              <a:ext uri="{FF2B5EF4-FFF2-40B4-BE49-F238E27FC236}">
                <a16:creationId xmlns:a16="http://schemas.microsoft.com/office/drawing/2014/main" id="{A92D5D77-346E-4B7F-8E5E-7F3E83058894}"/>
              </a:ext>
            </a:extLst>
          </p:cNvPr>
          <p:cNvSpPr/>
          <p:nvPr/>
        </p:nvSpPr>
        <p:spPr>
          <a:xfrm>
            <a:off x="5058445" y="5636788"/>
            <a:ext cx="925079"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Platform as a Service (PaaS)</a:t>
            </a:r>
          </a:p>
        </p:txBody>
      </p:sp>
      <p:sp>
        <p:nvSpPr>
          <p:cNvPr id="567" name="Rectangle 566">
            <a:extLst>
              <a:ext uri="{FF2B5EF4-FFF2-40B4-BE49-F238E27FC236}">
                <a16:creationId xmlns:a16="http://schemas.microsoft.com/office/drawing/2014/main" id="{84C089C0-17E6-4A35-958E-20EDFCBDD2D6}"/>
              </a:ext>
            </a:extLst>
          </p:cNvPr>
          <p:cNvSpPr/>
          <p:nvPr/>
        </p:nvSpPr>
        <p:spPr>
          <a:xfrm>
            <a:off x="3618202" y="5636788"/>
            <a:ext cx="1370572"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585" name="Rectangle 584">
            <a:extLst>
              <a:ext uri="{FF2B5EF4-FFF2-40B4-BE49-F238E27FC236}">
                <a16:creationId xmlns:a16="http://schemas.microsoft.com/office/drawing/2014/main" id="{C699AA2F-1C49-4B5F-A115-413632A6FFC6}"/>
              </a:ext>
            </a:extLst>
          </p:cNvPr>
          <p:cNvSpPr/>
          <p:nvPr/>
        </p:nvSpPr>
        <p:spPr>
          <a:xfrm>
            <a:off x="2916470" y="5636788"/>
            <a:ext cx="632061" cy="308259"/>
          </a:xfrm>
          <a:prstGeom prst="rect">
            <a:avLst/>
          </a:prstGeom>
          <a:solidFill>
            <a:srgbClr val="757575"/>
          </a:solidFill>
          <a:effectLst/>
        </p:spPr>
        <p:txBody>
          <a:bodyPr wrap="square" lIns="91440" tIns="45720" rIns="73152" bIns="4572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Network</a:t>
            </a:r>
          </a:p>
        </p:txBody>
      </p:sp>
      <p:sp>
        <p:nvSpPr>
          <p:cNvPr id="604" name="Freeform 1054">
            <a:extLst>
              <a:ext uri="{FF2B5EF4-FFF2-40B4-BE49-F238E27FC236}">
                <a16:creationId xmlns:a16="http://schemas.microsoft.com/office/drawing/2014/main" id="{54D8D1E2-1758-4068-A801-4C00DF7D176B}"/>
              </a:ext>
            </a:extLst>
          </p:cNvPr>
          <p:cNvSpPr>
            <a:spLocks noEditPoints="1"/>
          </p:cNvSpPr>
          <p:nvPr/>
        </p:nvSpPr>
        <p:spPr bwMode="auto">
          <a:xfrm>
            <a:off x="5540620" y="391001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606" name="Straight Arrow Connector 605">
            <a:extLst>
              <a:ext uri="{FF2B5EF4-FFF2-40B4-BE49-F238E27FC236}">
                <a16:creationId xmlns:a16="http://schemas.microsoft.com/office/drawing/2014/main" id="{E690233D-0398-44C5-BF52-F66F7142C2B4}"/>
              </a:ext>
            </a:extLst>
          </p:cNvPr>
          <p:cNvCxnSpPr>
            <a:cxnSpLocks/>
            <a:stCxn id="366" idx="4"/>
          </p:cNvCxnSpPr>
          <p:nvPr/>
        </p:nvCxnSpPr>
        <p:spPr>
          <a:xfrm flipH="1">
            <a:off x="7928823" y="3762030"/>
            <a:ext cx="1236" cy="639489"/>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CD1B9CFB-BC56-462C-B450-D2F708C21B00}"/>
              </a:ext>
            </a:extLst>
          </p:cNvPr>
          <p:cNvGrpSpPr/>
          <p:nvPr/>
        </p:nvGrpSpPr>
        <p:grpSpPr>
          <a:xfrm>
            <a:off x="4390880" y="4986730"/>
            <a:ext cx="6744928" cy="341890"/>
            <a:chOff x="4390880" y="4986730"/>
            <a:chExt cx="6744928" cy="341890"/>
          </a:xfrm>
        </p:grpSpPr>
        <p:cxnSp>
          <p:nvCxnSpPr>
            <p:cNvPr id="429" name="Connector: Elbow 428">
              <a:extLst>
                <a:ext uri="{FF2B5EF4-FFF2-40B4-BE49-F238E27FC236}">
                  <a16:creationId xmlns:a16="http://schemas.microsoft.com/office/drawing/2014/main" id="{3A72B98B-CEC2-44B6-8534-31365D37A14B}"/>
                </a:ext>
              </a:extLst>
            </p:cNvPr>
            <p:cNvCxnSpPr>
              <a:cxnSpLocks/>
            </p:cNvCxnSpPr>
            <p:nvPr/>
          </p:nvCxnSpPr>
          <p:spPr>
            <a:xfrm rot="5400000" flipH="1" flipV="1">
              <a:off x="8582122" y="4725130"/>
              <a:ext cx="341890"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74" name="Group 573">
              <a:extLst>
                <a:ext uri="{FF2B5EF4-FFF2-40B4-BE49-F238E27FC236}">
                  <a16:creationId xmlns:a16="http://schemas.microsoft.com/office/drawing/2014/main" id="{137C6834-F9EF-4A9E-B4FE-18FF9B2CF937}"/>
                </a:ext>
              </a:extLst>
            </p:cNvPr>
            <p:cNvGrpSpPr/>
            <p:nvPr/>
          </p:nvGrpSpPr>
          <p:grpSpPr>
            <a:xfrm>
              <a:off x="7129341" y="4990625"/>
              <a:ext cx="1034374" cy="337994"/>
              <a:chOff x="8586752" y="-776065"/>
              <a:chExt cx="1034374" cy="399425"/>
            </a:xfrm>
          </p:grpSpPr>
          <p:cxnSp>
            <p:nvCxnSpPr>
              <p:cNvPr id="435" name="Connector: Elbow 434">
                <a:extLst>
                  <a:ext uri="{FF2B5EF4-FFF2-40B4-BE49-F238E27FC236}">
                    <a16:creationId xmlns:a16="http://schemas.microsoft.com/office/drawing/2014/main" id="{F082A8CB-85AF-4994-B76F-EFE8FFCEA6EC}"/>
                  </a:ext>
                </a:extLst>
              </p:cNvPr>
              <p:cNvCxnSpPr>
                <a:cxnSpLocks/>
                <a:endCxn id="322" idx="2"/>
              </p:cNvCxnSpPr>
              <p:nvPr/>
            </p:nvCxnSpPr>
            <p:spPr>
              <a:xfrm rot="16200000" flipV="1">
                <a:off x="8459110" y="-64842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3" name="Connector: Elbow 532">
                <a:extLst>
                  <a:ext uri="{FF2B5EF4-FFF2-40B4-BE49-F238E27FC236}">
                    <a16:creationId xmlns:a16="http://schemas.microsoft.com/office/drawing/2014/main" id="{DB4B7073-6799-460A-AB32-62A55684F282}"/>
                  </a:ext>
                </a:extLst>
              </p:cNvPr>
              <p:cNvCxnSpPr>
                <a:cxnSpLocks/>
                <a:endCxn id="490" idx="2"/>
              </p:cNvCxnSpPr>
              <p:nvPr/>
            </p:nvCxnSpPr>
            <p:spPr>
              <a:xfrm rot="5400000" flipH="1" flipV="1">
                <a:off x="8976980" y="-1020787"/>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5" name="Group 574">
              <a:extLst>
                <a:ext uri="{FF2B5EF4-FFF2-40B4-BE49-F238E27FC236}">
                  <a16:creationId xmlns:a16="http://schemas.microsoft.com/office/drawing/2014/main" id="{861E6C18-3E5C-4176-AD2A-D54C4D34E0FD}"/>
                </a:ext>
              </a:extLst>
            </p:cNvPr>
            <p:cNvGrpSpPr/>
            <p:nvPr/>
          </p:nvGrpSpPr>
          <p:grpSpPr>
            <a:xfrm>
              <a:off x="9562359" y="4988904"/>
              <a:ext cx="1573449" cy="339715"/>
              <a:chOff x="11019770" y="-778099"/>
              <a:chExt cx="1573449" cy="401459"/>
            </a:xfrm>
          </p:grpSpPr>
          <p:cxnSp>
            <p:nvCxnSpPr>
              <p:cNvPr id="342" name="Connector: Elbow 341">
                <a:extLst>
                  <a:ext uri="{FF2B5EF4-FFF2-40B4-BE49-F238E27FC236}">
                    <a16:creationId xmlns:a16="http://schemas.microsoft.com/office/drawing/2014/main" id="{58811937-4287-4379-A6F6-A604428CC9F4}"/>
                  </a:ext>
                </a:extLst>
              </p:cNvPr>
              <p:cNvCxnSpPr>
                <a:cxnSpLocks/>
                <a:endCxn id="414" idx="2"/>
              </p:cNvCxnSpPr>
              <p:nvPr/>
            </p:nvCxnSpPr>
            <p:spPr>
              <a:xfrm rot="5400000" flipH="1" flipV="1">
                <a:off x="11583310" y="-1341639"/>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endCxn id="421" idx="2"/>
              </p:cNvCxnSpPr>
              <p:nvPr/>
            </p:nvCxnSpPr>
            <p:spPr>
              <a:xfrm rot="16200000" flipV="1">
                <a:off x="11880465" y="-1089395"/>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1" name="Group 570">
              <a:extLst>
                <a:ext uri="{FF2B5EF4-FFF2-40B4-BE49-F238E27FC236}">
                  <a16:creationId xmlns:a16="http://schemas.microsoft.com/office/drawing/2014/main" id="{518F9CE3-2B55-4C40-B05E-6C5D184AAF24}"/>
                </a:ext>
              </a:extLst>
            </p:cNvPr>
            <p:cNvGrpSpPr/>
            <p:nvPr/>
          </p:nvGrpSpPr>
          <p:grpSpPr>
            <a:xfrm>
              <a:off x="4390880" y="5008887"/>
              <a:ext cx="1949169" cy="305348"/>
              <a:chOff x="5698272" y="-707217"/>
              <a:chExt cx="1949169" cy="330576"/>
            </a:xfrm>
          </p:grpSpPr>
          <p:cxnSp>
            <p:nvCxnSpPr>
              <p:cNvPr id="432" name="Connector: Elbow 431">
                <a:extLst>
                  <a:ext uri="{FF2B5EF4-FFF2-40B4-BE49-F238E27FC236}">
                    <a16:creationId xmlns:a16="http://schemas.microsoft.com/office/drawing/2014/main" id="{8F3D1CD9-2C28-4908-BF7E-28FE57DCFFFB}"/>
                  </a:ext>
                </a:extLst>
              </p:cNvPr>
              <p:cNvCxnSpPr>
                <a:cxnSpLocks/>
                <a:endCxn id="608" idx="2"/>
              </p:cNvCxnSpPr>
              <p:nvPr/>
            </p:nvCxnSpPr>
            <p:spPr>
              <a:xfrm rot="5400000" flipH="1" flipV="1">
                <a:off x="5934737" y="-943682"/>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a:endCxn id="608" idx="2"/>
              </p:cNvCxnSpPr>
              <p:nvPr/>
            </p:nvCxnSpPr>
            <p:spPr>
              <a:xfrm rot="16200000" flipV="1">
                <a:off x="6515007" y="-720446"/>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0" name="Connector: Elbow 569">
                <a:extLst>
                  <a:ext uri="{FF2B5EF4-FFF2-40B4-BE49-F238E27FC236}">
                    <a16:creationId xmlns:a16="http://schemas.microsoft.com/office/drawing/2014/main" id="{9B5CDEC3-BADC-432F-8D74-4CDB1FA5FE18}"/>
                  </a:ext>
                </a:extLst>
              </p:cNvPr>
              <p:cNvCxnSpPr>
                <a:cxnSpLocks/>
                <a:endCxn id="608" idx="2"/>
              </p:cNvCxnSpPr>
              <p:nvPr/>
            </p:nvCxnSpPr>
            <p:spPr>
              <a:xfrm rot="16200000" flipV="1">
                <a:off x="6909322" y="-1114761"/>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sp>
        <p:nvSpPr>
          <p:cNvPr id="54" name="Speech Bubble: Rectangle 53">
            <a:extLst>
              <a:ext uri="{FF2B5EF4-FFF2-40B4-BE49-F238E27FC236}">
                <a16:creationId xmlns:a16="http://schemas.microsoft.com/office/drawing/2014/main" id="{9028AFE2-1ADC-41BC-B199-377EEE6ECF57}"/>
              </a:ext>
            </a:extLst>
          </p:cNvPr>
          <p:cNvSpPr/>
          <p:nvPr/>
        </p:nvSpPr>
        <p:spPr bwMode="auto">
          <a:xfrm>
            <a:off x="3864481" y="4468319"/>
            <a:ext cx="8078756" cy="547062"/>
          </a:xfrm>
          <a:prstGeom prst="wedgeRectCallout">
            <a:avLst>
              <a:gd name="adj1" fmla="val 20014"/>
              <a:gd name="adj2" fmla="val -9125"/>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solidFill>
                  <a:sysClr val="windowText" lastClr="000000"/>
                </a:solidFill>
                <a:cs typeface="Segoe UI" pitchFamily="34" charset="0"/>
              </a:rPr>
              <a:t>Extended Detection and Response (XDR) </a:t>
            </a:r>
            <a:br>
              <a:rPr lang="en-US" sz="1400" b="1">
                <a:solidFill>
                  <a:sysClr val="windowText" lastClr="000000"/>
                </a:solidFill>
                <a:cs typeface="Segoe UI" pitchFamily="34" charset="0"/>
              </a:rPr>
            </a:br>
            <a:r>
              <a:rPr lang="en-US" sz="1000" b="1">
                <a:gradFill>
                  <a:gsLst>
                    <a:gs pos="2917">
                      <a:srgbClr val="5B9BD5"/>
                    </a:gs>
                    <a:gs pos="30000">
                      <a:prstClr val="black"/>
                    </a:gs>
                  </a:gsLst>
                  <a:lin ang="5400000" scaled="0"/>
                </a:gradFill>
                <a:latin typeface="Segoe UI Semibold" panose="020B0702040204020203" pitchFamily="34" charset="0"/>
                <a:cs typeface="Segoe UI Semibold" panose="020B0702040204020203" pitchFamily="34" charset="0"/>
              </a:rPr>
              <a:t>High quality detection for each asset + investigation remediation capabilities</a:t>
            </a:r>
            <a:endParaRPr lang="en-US" sz="1000" b="1">
              <a:gradFill>
                <a:gsLst>
                  <a:gs pos="2917">
                    <a:srgbClr val="5B9BD5"/>
                  </a:gs>
                  <a:gs pos="30000">
                    <a:prstClr val="black"/>
                  </a:gs>
                </a:gsLst>
                <a:lin ang="5400000" scaled="0"/>
              </a:gradFill>
              <a:highlight>
                <a:srgbClr val="FFFF00"/>
              </a:highlight>
              <a:latin typeface="Segoe UI Semibold" panose="020B0702040204020203" pitchFamily="34" charset="0"/>
              <a:cs typeface="Segoe UI Semibold" panose="020B0702040204020203" pitchFamily="34" charset="0"/>
            </a:endParaRPr>
          </a:p>
        </p:txBody>
      </p:sp>
      <p:sp>
        <p:nvSpPr>
          <p:cNvPr id="638" name="L-Shape 637">
            <a:extLst>
              <a:ext uri="{FF2B5EF4-FFF2-40B4-BE49-F238E27FC236}">
                <a16:creationId xmlns:a16="http://schemas.microsoft.com/office/drawing/2014/main" id="{A2EAFC8E-022C-4019-A59A-832E26BD41BC}"/>
              </a:ext>
            </a:extLst>
          </p:cNvPr>
          <p:cNvSpPr/>
          <p:nvPr/>
        </p:nvSpPr>
        <p:spPr bwMode="auto">
          <a:xfrm flipH="1" flipV="1">
            <a:off x="3122370" y="2155683"/>
            <a:ext cx="2845559" cy="742630"/>
          </a:xfrm>
          <a:prstGeom prst="corner">
            <a:avLst>
              <a:gd name="adj1" fmla="val 46692"/>
              <a:gd name="adj2" fmla="val 8386"/>
            </a:avLst>
          </a:prstGeom>
          <a:no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endParaRPr lang="en-US" sz="1000" b="1" kern="0">
              <a:gradFill>
                <a:gsLst>
                  <a:gs pos="0">
                    <a:prstClr val="white"/>
                  </a:gs>
                  <a:gs pos="100000">
                    <a:prstClr val="white"/>
                  </a:gs>
                </a:gsLst>
                <a:lin ang="5400000" scaled="1"/>
              </a:gradFill>
              <a:latin typeface="Segoe UI" panose="020B0502040204020203" pitchFamily="34" charset="0"/>
              <a:cs typeface="Segoe UI" panose="020B0502040204020203"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a:off x="5851924" y="2909453"/>
            <a:ext cx="1340629"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DFDEB75-B8E7-466C-935A-5A566D51F39D}"/>
              </a:ext>
            </a:extLst>
          </p:cNvPr>
          <p:cNvGrpSpPr/>
          <p:nvPr/>
        </p:nvGrpSpPr>
        <p:grpSpPr>
          <a:xfrm>
            <a:off x="1061377" y="3292343"/>
            <a:ext cx="3245364" cy="1428762"/>
            <a:chOff x="1129957" y="3291967"/>
            <a:chExt cx="3245364" cy="1325686"/>
          </a:xfrm>
        </p:grpSpPr>
        <p:grpSp>
          <p:nvGrpSpPr>
            <p:cNvPr id="622" name="Group 621">
              <a:extLst>
                <a:ext uri="{FF2B5EF4-FFF2-40B4-BE49-F238E27FC236}">
                  <a16:creationId xmlns:a16="http://schemas.microsoft.com/office/drawing/2014/main" id="{93B1D473-4D5E-44F8-8B3C-FAE820BD42C5}"/>
                </a:ext>
              </a:extLst>
            </p:cNvPr>
            <p:cNvGrpSpPr/>
            <p:nvPr/>
          </p:nvGrpSpPr>
          <p:grpSpPr>
            <a:xfrm>
              <a:off x="1129957" y="3291967"/>
              <a:ext cx="2432983" cy="585909"/>
              <a:chOff x="1074578" y="3710026"/>
              <a:chExt cx="2509160" cy="585909"/>
            </a:xfrm>
          </p:grpSpPr>
          <p:sp>
            <p:nvSpPr>
              <p:cNvPr id="623" name="Arrow: Bent 622">
                <a:extLst>
                  <a:ext uri="{FF2B5EF4-FFF2-40B4-BE49-F238E27FC236}">
                    <a16:creationId xmlns:a16="http://schemas.microsoft.com/office/drawing/2014/main" id="{3F38F71C-28DF-429D-89AB-2855F71F9244}"/>
                  </a:ext>
                </a:extLst>
              </p:cNvPr>
              <p:cNvSpPr/>
              <p:nvPr/>
            </p:nvSpPr>
            <p:spPr>
              <a:xfrm rot="5400000">
                <a:off x="1972554" y="2812050"/>
                <a:ext cx="585909" cy="2381861"/>
              </a:xfrm>
              <a:prstGeom prst="bentArrow">
                <a:avLst>
                  <a:gd name="adj1" fmla="val 30000"/>
                  <a:gd name="adj2" fmla="val 25099"/>
                  <a:gd name="adj3" fmla="val 0"/>
                  <a:gd name="adj4" fmla="val 51095"/>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5" name="Rectangle 624">
                <a:extLst>
                  <a:ext uri="{FF2B5EF4-FFF2-40B4-BE49-F238E27FC236}">
                    <a16:creationId xmlns:a16="http://schemas.microsoft.com/office/drawing/2014/main" id="{FEA3A7FC-04C8-4E3B-93E5-E54C270961DE}"/>
                  </a:ext>
                </a:extLst>
              </p:cNvPr>
              <p:cNvSpPr/>
              <p:nvPr/>
            </p:nvSpPr>
            <p:spPr>
              <a:xfrm>
                <a:off x="1492623" y="3711794"/>
                <a:ext cx="2091115" cy="169916"/>
              </a:xfrm>
              <a:prstGeom prst="rect">
                <a:avLst/>
              </a:prstGeom>
              <a:no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5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sp>
          <p:nvSpPr>
            <p:cNvPr id="128" name="Arrow: Bent 127">
              <a:extLst>
                <a:ext uri="{FF2B5EF4-FFF2-40B4-BE49-F238E27FC236}">
                  <a16:creationId xmlns:a16="http://schemas.microsoft.com/office/drawing/2014/main" id="{6C1D7604-FA0C-4B5F-AF95-466A209956E3}"/>
                </a:ext>
              </a:extLst>
            </p:cNvPr>
            <p:cNvSpPr/>
            <p:nvPr/>
          </p:nvSpPr>
          <p:spPr>
            <a:xfrm rot="10800000" flipH="1">
              <a:off x="3185622" y="3632160"/>
              <a:ext cx="1189699" cy="985493"/>
            </a:xfrm>
            <a:prstGeom prst="bentArrow">
              <a:avLst>
                <a:gd name="adj1" fmla="val 17928"/>
                <a:gd name="adj2" fmla="val 25099"/>
                <a:gd name="adj3" fmla="val 0"/>
                <a:gd name="adj4" fmla="val 35673"/>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1F11148C-BCB1-455A-AFA6-FD007C3CC08E}"/>
              </a:ext>
            </a:extLst>
          </p:cNvPr>
          <p:cNvGrpSpPr/>
          <p:nvPr/>
        </p:nvGrpSpPr>
        <p:grpSpPr>
          <a:xfrm>
            <a:off x="527233" y="5561361"/>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1884740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tial Circle 5">
            <a:extLst>
              <a:ext uri="{FF2B5EF4-FFF2-40B4-BE49-F238E27FC236}">
                <a16:creationId xmlns:a16="http://schemas.microsoft.com/office/drawing/2014/main" id="{92D2926D-0DF6-459D-BDC3-E241F11C3E38}"/>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a:extLst>
              <a:ext uri="{FF2B5EF4-FFF2-40B4-BE49-F238E27FC236}">
                <a16:creationId xmlns:a16="http://schemas.microsoft.com/office/drawing/2014/main" id="{E971A6DB-262A-4D5E-A331-5B01656C363E}"/>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E5659E8D-5BF7-4188-9134-F0C74F81155C}"/>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12" name="Arrow: Bent 611">
            <a:extLst>
              <a:ext uri="{FF2B5EF4-FFF2-40B4-BE49-F238E27FC236}">
                <a16:creationId xmlns:a16="http://schemas.microsoft.com/office/drawing/2014/main" id="{510A614B-60CC-4DC5-993B-CC84F4E22622}"/>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B0E2EA4-B32B-4DB3-A0D5-D682ADA1EE7E}"/>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ea typeface="+mn-ea"/>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27233" y="1827983"/>
            <a:ext cx="419516" cy="419516"/>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573" name="TextBox 572">
            <a:extLst>
              <a:ext uri="{FF2B5EF4-FFF2-40B4-BE49-F238E27FC236}">
                <a16:creationId xmlns:a16="http://schemas.microsoft.com/office/drawing/2014/main" id="{E852D892-6323-41F0-8089-420E74F190D7}"/>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ea typeface="+mn-ea"/>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2" name="TextBox 11">
            <a:extLst>
              <a:ext uri="{FF2B5EF4-FFF2-40B4-BE49-F238E27FC236}">
                <a16:creationId xmlns:a16="http://schemas.microsoft.com/office/drawing/2014/main" id="{7ABDBB40-F0A8-4299-8B8D-C9202FC6CD32}"/>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B562237C-5D0E-4088-B174-0A149A2A6F1D}"/>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1F11148C-BCB1-455A-AFA6-FD007C3CC08E}"/>
              </a:ext>
            </a:extLst>
          </p:cNvPr>
          <p:cNvGrpSpPr/>
          <p:nvPr/>
        </p:nvGrpSpPr>
        <p:grpSpPr>
          <a:xfrm>
            <a:off x="527233" y="5780445"/>
            <a:ext cx="419516" cy="419517"/>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defTabSz="932472" fontAlgn="base">
              <a:spcBef>
                <a:spcPct val="0"/>
              </a:spcBef>
              <a:spcAft>
                <a:spcPts val="300"/>
              </a:spcAft>
              <a:defRPr/>
            </a:pPr>
            <a:r>
              <a:rPr lang="en-US" sz="1200" b="1">
                <a:solidFill>
                  <a:schemeClr val="accent1">
                    <a:lumMod val="75000"/>
                  </a:schemeClr>
                </a:solidFill>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a:t>
            </a:r>
            <a:r>
              <a:rPr lang="en-US" sz="900">
                <a:solidFill>
                  <a:schemeClr val="accent1">
                    <a:lumMod val="75000"/>
                  </a:schemeClr>
                </a:solidFill>
                <a:latin typeface="Segoe UI Semibold"/>
                <a:ea typeface="Segoe UI" pitchFamily="34" charset="0"/>
                <a:cs typeface="Segoe UI" pitchFamily="34" charset="0"/>
              </a:rPr>
              <a:t>T</a:t>
            </a:r>
            <a:r>
              <a:rPr kumimoji="0" lang="en-US" sz="900" b="0" i="0" u="none" strike="noStrike" kern="1200" cap="none" spc="0" normalizeH="0" baseline="0" noProof="0" err="1">
                <a:ln>
                  <a:noFill/>
                </a:ln>
                <a:solidFill>
                  <a:schemeClr val="accent1">
                    <a:lumMod val="75000"/>
                  </a:scheme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Remediate (MTTR)</a:t>
            </a:r>
          </a:p>
        </p:txBody>
      </p:sp>
      <p:grpSp>
        <p:nvGrpSpPr>
          <p:cNvPr id="41" name="Group 40">
            <a:extLst>
              <a:ext uri="{FF2B5EF4-FFF2-40B4-BE49-F238E27FC236}">
                <a16:creationId xmlns:a16="http://schemas.microsoft.com/office/drawing/2014/main" id="{85E09154-AFE6-4444-858D-FF41D8B1EDC6}"/>
              </a:ext>
            </a:extLst>
          </p:cNvPr>
          <p:cNvGrpSpPr/>
          <p:nvPr/>
        </p:nvGrpSpPr>
        <p:grpSpPr>
          <a:xfrm>
            <a:off x="1068554" y="3126700"/>
            <a:ext cx="1658996" cy="533407"/>
            <a:chOff x="1068554" y="3698600"/>
            <a:chExt cx="1658996" cy="533407"/>
          </a:xfrm>
        </p:grpSpPr>
        <p:sp>
          <p:nvSpPr>
            <p:cNvPr id="505" name="Rectangle 504">
              <a:extLst>
                <a:ext uri="{FF2B5EF4-FFF2-40B4-BE49-F238E27FC236}">
                  <a16:creationId xmlns:a16="http://schemas.microsoft.com/office/drawing/2014/main" id="{2A4707A0-2212-45A0-A9F8-9A7F4CDB480F}"/>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507" name="Group 506">
              <a:extLst>
                <a:ext uri="{FF2B5EF4-FFF2-40B4-BE49-F238E27FC236}">
                  <a16:creationId xmlns:a16="http://schemas.microsoft.com/office/drawing/2014/main" id="{7CE7EEE5-1851-4F46-B1D2-2F3FED61D4C6}"/>
                </a:ext>
              </a:extLst>
            </p:cNvPr>
            <p:cNvGrpSpPr/>
            <p:nvPr/>
          </p:nvGrpSpPr>
          <p:grpSpPr>
            <a:xfrm>
              <a:off x="1175899" y="3800677"/>
              <a:ext cx="178885" cy="141617"/>
              <a:chOff x="6923299" y="4036815"/>
              <a:chExt cx="389108" cy="308044"/>
            </a:xfrm>
          </p:grpSpPr>
          <p:sp>
            <p:nvSpPr>
              <p:cNvPr id="509" name="Freeform: Shape 508">
                <a:extLst>
                  <a:ext uri="{FF2B5EF4-FFF2-40B4-BE49-F238E27FC236}">
                    <a16:creationId xmlns:a16="http://schemas.microsoft.com/office/drawing/2014/main" id="{396E7D65-E39D-4247-8C66-B42AAFDE28A6}"/>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FABDAF80-26E5-41E3-A537-5ABAE3016628}"/>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510CF752-DAB0-45D0-8021-6EAC81C391C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9D66FE4D-258E-4BE7-9B33-580A77345757}"/>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E78B8F44-DDA1-46A0-A65A-FA6B64CEF6A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1EDF7EC4-F0B6-4644-8147-C0222132C54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0" name="Picture 39" descr="A picture containing clipart&#10;&#10;Description automatically generated">
              <a:extLst>
                <a:ext uri="{FF2B5EF4-FFF2-40B4-BE49-F238E27FC236}">
                  <a16:creationId xmlns:a16="http://schemas.microsoft.com/office/drawing/2014/main" id="{98541869-7BFC-464E-BF83-89D7EB45D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42" name="Picture 41">
              <a:extLst>
                <a:ext uri="{FF2B5EF4-FFF2-40B4-BE49-F238E27FC236}">
                  <a16:creationId xmlns:a16="http://schemas.microsoft.com/office/drawing/2014/main" id="{62FB06DA-DA70-4586-8EAF-47AEC29DF7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44" name="Picture 43" descr="A close up of a logo&#10;&#10;Description automatically generated">
              <a:extLst>
                <a:ext uri="{FF2B5EF4-FFF2-40B4-BE49-F238E27FC236}">
                  <a16:creationId xmlns:a16="http://schemas.microsoft.com/office/drawing/2014/main" id="{5D621469-3732-4DF1-A81C-9C62A617A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528" name="Group 527">
              <a:extLst>
                <a:ext uri="{FF2B5EF4-FFF2-40B4-BE49-F238E27FC236}">
                  <a16:creationId xmlns:a16="http://schemas.microsoft.com/office/drawing/2014/main" id="{1C49FDAE-77FF-4E38-932D-F6E2B4DE4566}"/>
                </a:ext>
              </a:extLst>
            </p:cNvPr>
            <p:cNvGrpSpPr/>
            <p:nvPr/>
          </p:nvGrpSpPr>
          <p:grpSpPr>
            <a:xfrm>
              <a:off x="2434116" y="4066241"/>
              <a:ext cx="160817" cy="36587"/>
              <a:chOff x="3979178" y="6518937"/>
              <a:chExt cx="160817" cy="36587"/>
            </a:xfrm>
          </p:grpSpPr>
          <p:sp>
            <p:nvSpPr>
              <p:cNvPr id="530" name="Oval 529">
                <a:extLst>
                  <a:ext uri="{FF2B5EF4-FFF2-40B4-BE49-F238E27FC236}">
                    <a16:creationId xmlns:a16="http://schemas.microsoft.com/office/drawing/2014/main" id="{69C50F78-A9BB-429F-8F3A-E607A5FA616B}"/>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4" name="Oval 533">
                <a:extLst>
                  <a:ext uri="{FF2B5EF4-FFF2-40B4-BE49-F238E27FC236}">
                    <a16:creationId xmlns:a16="http://schemas.microsoft.com/office/drawing/2014/main" id="{90DF1251-CDD6-49BB-AFA4-DE38AFED3009}"/>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5" name="Oval 534">
                <a:extLst>
                  <a:ext uri="{FF2B5EF4-FFF2-40B4-BE49-F238E27FC236}">
                    <a16:creationId xmlns:a16="http://schemas.microsoft.com/office/drawing/2014/main" id="{DA9D1F91-C6D4-4CA4-A202-AC5653FCC66C}"/>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63" name="Group 562">
            <a:extLst>
              <a:ext uri="{FF2B5EF4-FFF2-40B4-BE49-F238E27FC236}">
                <a16:creationId xmlns:a16="http://schemas.microsoft.com/office/drawing/2014/main" id="{82E11852-10D7-4FA6-B266-318A380B1AC7}"/>
              </a:ext>
            </a:extLst>
          </p:cNvPr>
          <p:cNvGrpSpPr/>
          <p:nvPr/>
        </p:nvGrpSpPr>
        <p:grpSpPr>
          <a:xfrm>
            <a:off x="1068553" y="2396934"/>
            <a:ext cx="1657645" cy="319616"/>
            <a:chOff x="868163" y="3648976"/>
            <a:chExt cx="1657645" cy="319616"/>
          </a:xfrm>
        </p:grpSpPr>
        <p:sp>
          <p:nvSpPr>
            <p:cNvPr id="547" name="Rectangle 546">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A6D4892-F104-45D5-BDF8-8ADD0C736EC4}"/>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562" name="Commitments_EC4D">
              <a:extLst>
                <a:ext uri="{FF2B5EF4-FFF2-40B4-BE49-F238E27FC236}">
                  <a16:creationId xmlns:a16="http://schemas.microsoft.com/office/drawing/2014/main" id="{EBDE9F4A-7379-45A8-82DF-30A871697E94}"/>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4" name="Rectangle 483">
            <a:hlinkClick r:id="rId8"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23889AD8-5E00-459A-8EE5-2936051AFE9B}"/>
              </a:ext>
            </a:extLst>
          </p:cNvPr>
          <p:cNvSpPr/>
          <p:nvPr/>
        </p:nvSpPr>
        <p:spPr>
          <a:xfrm>
            <a:off x="4431349" y="3521280"/>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4169763" y="3594482"/>
            <a:ext cx="281366" cy="281366"/>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81" name="Group 580">
            <a:extLst>
              <a:ext uri="{FF2B5EF4-FFF2-40B4-BE49-F238E27FC236}">
                <a16:creationId xmlns:a16="http://schemas.microsoft.com/office/drawing/2014/main" id="{60C60A86-22D5-411C-9868-EB971DE93258}"/>
              </a:ext>
            </a:extLst>
          </p:cNvPr>
          <p:cNvGrpSpPr/>
          <p:nvPr/>
        </p:nvGrpSpPr>
        <p:grpSpPr>
          <a:xfrm>
            <a:off x="1064480" y="3656358"/>
            <a:ext cx="3805367" cy="2080280"/>
            <a:chOff x="1064480" y="3656358"/>
            <a:chExt cx="3805367" cy="2080280"/>
          </a:xfrm>
        </p:grpSpPr>
        <p:sp>
          <p:nvSpPr>
            <p:cNvPr id="611" name="Arrow: Bent 610">
              <a:extLst>
                <a:ext uri="{FF2B5EF4-FFF2-40B4-BE49-F238E27FC236}">
                  <a16:creationId xmlns:a16="http://schemas.microsoft.com/office/drawing/2014/main" id="{926E4F5C-C755-4E1B-9A57-3102279D0D0F}"/>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D97C0D44-5FFC-4E78-8874-4D0BA9FED8F7}"/>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64" name="Graphic 563">
              <a:extLst>
                <a:ext uri="{FF2B5EF4-FFF2-40B4-BE49-F238E27FC236}">
                  <a16:creationId xmlns:a16="http://schemas.microsoft.com/office/drawing/2014/main" id="{F16213E5-53DE-4896-A148-E758265641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68" y="4004776"/>
              <a:ext cx="1677179" cy="548291"/>
            </a:xfrm>
            <a:prstGeom prst="rect">
              <a:avLst/>
            </a:prstGeom>
          </p:spPr>
        </p:pic>
      </p:grpSp>
      <p:grpSp>
        <p:nvGrpSpPr>
          <p:cNvPr id="568" name="Group 567">
            <a:extLst>
              <a:ext uri="{FF2B5EF4-FFF2-40B4-BE49-F238E27FC236}">
                <a16:creationId xmlns:a16="http://schemas.microsoft.com/office/drawing/2014/main" id="{10DFC7D9-B7D7-4055-AB7E-B3FD3FAABAAB}"/>
              </a:ext>
            </a:extLst>
          </p:cNvPr>
          <p:cNvGrpSpPr/>
          <p:nvPr/>
        </p:nvGrpSpPr>
        <p:grpSpPr>
          <a:xfrm>
            <a:off x="5724799" y="423131"/>
            <a:ext cx="6293846" cy="826457"/>
            <a:chOff x="7322232" y="422237"/>
            <a:chExt cx="6166337" cy="826457"/>
          </a:xfrm>
        </p:grpSpPr>
        <p:sp>
          <p:nvSpPr>
            <p:cNvPr id="508" name="Rectangle 507">
              <a:extLst>
                <a:ext uri="{FF2B5EF4-FFF2-40B4-BE49-F238E27FC236}">
                  <a16:creationId xmlns:a16="http://schemas.microsoft.com/office/drawing/2014/main" id="{B57ED0DC-03CA-497A-8F5D-865C8777F89E}"/>
                </a:ext>
              </a:extLst>
            </p:cNvPr>
            <p:cNvSpPr/>
            <p:nvPr/>
          </p:nvSpPr>
          <p:spPr bwMode="auto">
            <a:xfrm>
              <a:off x="7322232" y="422237"/>
              <a:ext cx="6166337"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1038" name="Group 1037">
              <a:extLst>
                <a:ext uri="{FF2B5EF4-FFF2-40B4-BE49-F238E27FC236}">
                  <a16:creationId xmlns:a16="http://schemas.microsoft.com/office/drawing/2014/main" id="{C7F7D7A2-43CE-4C48-A6A7-325C40A19572}"/>
                </a:ext>
              </a:extLst>
            </p:cNvPr>
            <p:cNvGrpSpPr/>
            <p:nvPr/>
          </p:nvGrpSpPr>
          <p:grpSpPr>
            <a:xfrm>
              <a:off x="9724028" y="746227"/>
              <a:ext cx="1646309" cy="244554"/>
              <a:chOff x="9828657" y="764191"/>
              <a:chExt cx="1646309" cy="244554"/>
            </a:xfrm>
          </p:grpSpPr>
          <p:sp>
            <p:nvSpPr>
              <p:cNvPr id="401" name="Arrow: Right 400">
                <a:extLst>
                  <a:ext uri="{FF2B5EF4-FFF2-40B4-BE49-F238E27FC236}">
                    <a16:creationId xmlns:a16="http://schemas.microsoft.com/office/drawing/2014/main" id="{188E05E3-44D7-4192-90D0-21BC5A9BC1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Arrow: Right 520">
                <a:extLst>
                  <a:ext uri="{FF2B5EF4-FFF2-40B4-BE49-F238E27FC236}">
                    <a16:creationId xmlns:a16="http://schemas.microsoft.com/office/drawing/2014/main" id="{A211BD09-BAD3-4F2B-8886-8E953933666C}"/>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1039" name="Group 1038">
              <a:extLst>
                <a:ext uri="{FF2B5EF4-FFF2-40B4-BE49-F238E27FC236}">
                  <a16:creationId xmlns:a16="http://schemas.microsoft.com/office/drawing/2014/main" id="{E301626F-8D60-4AE6-BDF2-4FC36A32C63B}"/>
                </a:ext>
              </a:extLst>
            </p:cNvPr>
            <p:cNvGrpSpPr/>
            <p:nvPr/>
          </p:nvGrpSpPr>
          <p:grpSpPr>
            <a:xfrm>
              <a:off x="9724028" y="564591"/>
              <a:ext cx="1025888" cy="244554"/>
              <a:chOff x="9828657" y="939673"/>
              <a:chExt cx="1025888" cy="244554"/>
            </a:xfrm>
          </p:grpSpPr>
          <p:sp>
            <p:nvSpPr>
              <p:cNvPr id="402" name="Arrow: Right 401">
                <a:extLst>
                  <a:ext uri="{FF2B5EF4-FFF2-40B4-BE49-F238E27FC236}">
                    <a16:creationId xmlns:a16="http://schemas.microsoft.com/office/drawing/2014/main" id="{243E70E6-9B13-4AB5-B142-CC0EB2A6A107}"/>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2" name="Arrow: Right 521">
                <a:extLst>
                  <a:ext uri="{FF2B5EF4-FFF2-40B4-BE49-F238E27FC236}">
                    <a16:creationId xmlns:a16="http://schemas.microsoft.com/office/drawing/2014/main" id="{60BD7CA5-94B7-45F7-AF62-D61A3A70FE9F}"/>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1036" name="Group 1035">
              <a:extLst>
                <a:ext uri="{FF2B5EF4-FFF2-40B4-BE49-F238E27FC236}">
                  <a16:creationId xmlns:a16="http://schemas.microsoft.com/office/drawing/2014/main" id="{D882C71A-BA6C-4130-86D1-D8D0A0317504}"/>
                </a:ext>
              </a:extLst>
            </p:cNvPr>
            <p:cNvGrpSpPr/>
            <p:nvPr/>
          </p:nvGrpSpPr>
          <p:grpSpPr>
            <a:xfrm>
              <a:off x="9724028" y="913277"/>
              <a:ext cx="1788057" cy="244554"/>
              <a:chOff x="7541203" y="939673"/>
              <a:chExt cx="1788057" cy="244554"/>
            </a:xfrm>
          </p:grpSpPr>
          <p:sp>
            <p:nvSpPr>
              <p:cNvPr id="265" name="Arrow: Right 264">
                <a:extLst>
                  <a:ext uri="{FF2B5EF4-FFF2-40B4-BE49-F238E27FC236}">
                    <a16:creationId xmlns:a16="http://schemas.microsoft.com/office/drawing/2014/main" id="{0C4CF5E8-B463-41A1-8437-1E5047687EC7}"/>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280" name="Connector: Elbow 279">
                <a:extLst>
                  <a:ext uri="{FF2B5EF4-FFF2-40B4-BE49-F238E27FC236}">
                    <a16:creationId xmlns:a16="http://schemas.microsoft.com/office/drawing/2014/main" id="{4FEC8B9B-7442-4BA3-9197-A5A4E42FF322}"/>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037" name="Group 1036">
              <a:extLst>
                <a:ext uri="{FF2B5EF4-FFF2-40B4-BE49-F238E27FC236}">
                  <a16:creationId xmlns:a16="http://schemas.microsoft.com/office/drawing/2014/main" id="{1D6EBBBD-003B-4127-9A63-625A6D13B861}"/>
                </a:ext>
              </a:extLst>
            </p:cNvPr>
            <p:cNvGrpSpPr/>
            <p:nvPr/>
          </p:nvGrpSpPr>
          <p:grpSpPr>
            <a:xfrm>
              <a:off x="7538429" y="746227"/>
              <a:ext cx="1732247" cy="244554"/>
              <a:chOff x="9857680" y="591021"/>
              <a:chExt cx="1732247" cy="244554"/>
            </a:xfrm>
          </p:grpSpPr>
          <p:sp>
            <p:nvSpPr>
              <p:cNvPr id="275" name="Arrow: Right 274">
                <a:extLst>
                  <a:ext uri="{FF2B5EF4-FFF2-40B4-BE49-F238E27FC236}">
                    <a16:creationId xmlns:a16="http://schemas.microsoft.com/office/drawing/2014/main" id="{D3F06500-A71D-4DCB-9714-49174DD97FD1}"/>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282" name="Connector: Elbow 279">
                <a:extLst>
                  <a:ext uri="{FF2B5EF4-FFF2-40B4-BE49-F238E27FC236}">
                    <a16:creationId xmlns:a16="http://schemas.microsoft.com/office/drawing/2014/main" id="{4A9E69E1-FFBF-46DA-B075-69E564C080A8}"/>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D5922880-D4F5-406D-9BD6-E2D69A1AC632}"/>
                </a:ext>
              </a:extLst>
            </p:cNvPr>
            <p:cNvGrpSpPr/>
            <p:nvPr/>
          </p:nvGrpSpPr>
          <p:grpSpPr>
            <a:xfrm>
              <a:off x="7538429" y="913277"/>
              <a:ext cx="1986362" cy="244554"/>
              <a:chOff x="7538429" y="750123"/>
              <a:chExt cx="1986362" cy="244554"/>
            </a:xfrm>
          </p:grpSpPr>
          <p:sp>
            <p:nvSpPr>
              <p:cNvPr id="520" name="Arrow: Right 519">
                <a:extLst>
                  <a:ext uri="{FF2B5EF4-FFF2-40B4-BE49-F238E27FC236}">
                    <a16:creationId xmlns:a16="http://schemas.microsoft.com/office/drawing/2014/main" id="{3B115892-8532-417E-A086-0E483EC6DB53}"/>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05" name="Straight Arrow Connector 604">
                <a:extLst>
                  <a:ext uri="{FF2B5EF4-FFF2-40B4-BE49-F238E27FC236}">
                    <a16:creationId xmlns:a16="http://schemas.microsoft.com/office/drawing/2014/main" id="{F3575696-C998-4972-BFE0-5DAE2A8FA8E1}"/>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81595" y="455882"/>
            <a:ext cx="5758367" cy="553998"/>
          </a:xfrm>
        </p:spPr>
        <p:txBody>
          <a:bodyPr>
            <a:normAutofit/>
          </a:bodyPr>
          <a:lstStyle/>
          <a:p>
            <a:r>
              <a:rPr lang="en-US"/>
              <a:t>Security Operations</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28" name="Straight Arrow Connector 427">
            <a:extLst>
              <a:ext uri="{FF2B5EF4-FFF2-40B4-BE49-F238E27FC236}">
                <a16:creationId xmlns:a16="http://schemas.microsoft.com/office/drawing/2014/main" id="{44510AC1-FA3A-42B0-A9DB-A81BCF4010AC}"/>
              </a:ext>
            </a:extLst>
          </p:cNvPr>
          <p:cNvCxnSpPr>
            <a:cxnSpLocks/>
            <a:endCxn id="440" idx="0"/>
          </p:cNvCxnSpPr>
          <p:nvPr/>
        </p:nvCxnSpPr>
        <p:spPr>
          <a:xfrm flipH="1">
            <a:off x="7925856" y="3340775"/>
            <a:ext cx="906"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858A0450-5119-414B-83F1-F1FD24796479}"/>
              </a:ext>
            </a:extLst>
          </p:cNvPr>
          <p:cNvGrpSpPr/>
          <p:nvPr/>
        </p:nvGrpSpPr>
        <p:grpSpPr>
          <a:xfrm>
            <a:off x="7192553" y="2262151"/>
            <a:ext cx="1475012" cy="1499879"/>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solidFill>
                    <a:schemeClr val="accent1">
                      <a:lumMod val="75000"/>
                    </a:schemeClr>
                  </a:solidFill>
                  <a:latin typeface="Segoe UI" panose="020B0502040204020203" pitchFamily="34" charset="0"/>
                  <a:cs typeface="Segoe UI" panose="020B0502040204020203" pitchFamily="34" charset="0"/>
                </a:rPr>
                <a:t>Analysts</a:t>
              </a:r>
              <a:br>
                <a:rPr lang="en-US" sz="1100" b="1" i="1" kern="0">
                  <a:solidFill>
                    <a:schemeClr val="accent1">
                      <a:lumMod val="75000"/>
                    </a:schemeClr>
                  </a:solidFill>
                  <a:latin typeface="Segoe UI" panose="020B0502040204020203" pitchFamily="34" charset="0"/>
                  <a:cs typeface="Segoe UI" panose="020B0502040204020203" pitchFamily="34" charset="0"/>
                </a:rPr>
              </a:br>
              <a:r>
                <a:rPr lang="en-US" sz="11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245" name="Connector: Elbow 244">
            <a:extLst>
              <a:ext uri="{FF2B5EF4-FFF2-40B4-BE49-F238E27FC236}">
                <a16:creationId xmlns:a16="http://schemas.microsoft.com/office/drawing/2014/main" id="{C316C453-A573-4918-BC4E-3C10F7A5411B}"/>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8DD12E7-1A72-420D-83DF-FA89A690F8F3}"/>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36" name="Group 535">
            <a:extLst>
              <a:ext uri="{FF2B5EF4-FFF2-40B4-BE49-F238E27FC236}">
                <a16:creationId xmlns:a16="http://schemas.microsoft.com/office/drawing/2014/main" id="{71E37A1B-6F50-44CF-BB94-02D83045E033}"/>
              </a:ext>
            </a:extLst>
          </p:cNvPr>
          <p:cNvGrpSpPr/>
          <p:nvPr/>
        </p:nvGrpSpPr>
        <p:grpSpPr>
          <a:xfrm>
            <a:off x="2311575" y="4460834"/>
            <a:ext cx="1368178" cy="1923001"/>
            <a:chOff x="2578872" y="4553129"/>
            <a:chExt cx="1368178" cy="1923001"/>
          </a:xfrm>
        </p:grpSpPr>
        <p:sp>
          <p:nvSpPr>
            <p:cNvPr id="465" name="Rectangle 464">
              <a:extLst>
                <a:ext uri="{FF2B5EF4-FFF2-40B4-BE49-F238E27FC236}">
                  <a16:creationId xmlns:a16="http://schemas.microsoft.com/office/drawing/2014/main" id="{07541096-B553-4E40-B78F-59688089E845}"/>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Rectangle 384">
              <a:extLst>
                <a:ext uri="{FF2B5EF4-FFF2-40B4-BE49-F238E27FC236}">
                  <a16:creationId xmlns:a16="http://schemas.microsoft.com/office/drawing/2014/main" id="{AA16B5A1-8CB5-4E3F-993D-772ABBC9C155}"/>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464" name="Rectangle 463">
              <a:extLst>
                <a:ext uri="{FF2B5EF4-FFF2-40B4-BE49-F238E27FC236}">
                  <a16:creationId xmlns:a16="http://schemas.microsoft.com/office/drawing/2014/main" id="{A86164B3-F7E0-44B1-A36B-DA07594FD64B}"/>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68" name="Picture 167"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296" name="Picture 295"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297" name="Picture 296">
              <a:extLst>
                <a:ext uri="{FF2B5EF4-FFF2-40B4-BE49-F238E27FC236}">
                  <a16:creationId xmlns:a16="http://schemas.microsoft.com/office/drawing/2014/main" id="{6BBFCC4F-C6F2-4DC6-8E80-04EE68BECE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300" name="Picture 299">
              <a:extLst>
                <a:ext uri="{FF2B5EF4-FFF2-40B4-BE49-F238E27FC236}">
                  <a16:creationId xmlns:a16="http://schemas.microsoft.com/office/drawing/2014/main" id="{6E5360EC-53B4-4E54-BA5D-88362F232820}"/>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301" name="Picture 300">
              <a:extLst>
                <a:ext uri="{FF2B5EF4-FFF2-40B4-BE49-F238E27FC236}">
                  <a16:creationId xmlns:a16="http://schemas.microsoft.com/office/drawing/2014/main" id="{3DC1E5A2-29BD-4DE8-922D-36DC210B4D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306" name="Picture 2"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22"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18"/>
            <a:srcRect t="21546" b="26174"/>
            <a:stretch/>
          </p:blipFill>
          <p:spPr>
            <a:xfrm>
              <a:off x="3360779" y="5534111"/>
              <a:ext cx="430409" cy="150010"/>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19"/>
            <a:stretch>
              <a:fillRect/>
            </a:stretch>
          </p:blipFill>
          <p:spPr>
            <a:xfrm>
              <a:off x="2672991" y="5213382"/>
              <a:ext cx="552806" cy="62069"/>
            </a:xfrm>
            <a:prstGeom prst="rect">
              <a:avLst/>
            </a:prstGeom>
          </p:spPr>
        </p:pic>
        <p:pic>
          <p:nvPicPr>
            <p:cNvPr id="327" name="Picture 326">
              <a:extLst>
                <a:ext uri="{FF2B5EF4-FFF2-40B4-BE49-F238E27FC236}">
                  <a16:creationId xmlns:a16="http://schemas.microsoft.com/office/drawing/2014/main" id="{0D154C79-8FD0-41AF-A7AF-3FB74AD542E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026" name="Picture 2">
              <a:extLst>
                <a:ext uri="{FF2B5EF4-FFF2-40B4-BE49-F238E27FC236}">
                  <a16:creationId xmlns:a16="http://schemas.microsoft.com/office/drawing/2014/main" id="{01CB446E-1CEC-4F7F-BBD3-491AE7E5E5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Image result for symantec png logo">
              <a:extLst>
                <a:ext uri="{FF2B5EF4-FFF2-40B4-BE49-F238E27FC236}">
                  <a16:creationId xmlns:a16="http://schemas.microsoft.com/office/drawing/2014/main" id="{F25CEC20-B2C0-4E09-9375-DFF7362F36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8" name="Group 17">
              <a:extLst>
                <a:ext uri="{FF2B5EF4-FFF2-40B4-BE49-F238E27FC236}">
                  <a16:creationId xmlns:a16="http://schemas.microsoft.com/office/drawing/2014/main" id="{CEDA79A2-CD06-4489-9F50-F0B07425EC40}"/>
                </a:ext>
              </a:extLst>
            </p:cNvPr>
            <p:cNvGrpSpPr/>
            <p:nvPr/>
          </p:nvGrpSpPr>
          <p:grpSpPr>
            <a:xfrm>
              <a:off x="3593291" y="6268395"/>
              <a:ext cx="160817" cy="36587"/>
              <a:chOff x="4050545" y="6518937"/>
              <a:chExt cx="160817" cy="36587"/>
            </a:xfrm>
          </p:grpSpPr>
          <p:sp>
            <p:nvSpPr>
              <p:cNvPr id="303" name="Oval 302">
                <a:extLst>
                  <a:ext uri="{FF2B5EF4-FFF2-40B4-BE49-F238E27FC236}">
                    <a16:creationId xmlns:a16="http://schemas.microsoft.com/office/drawing/2014/main" id="{90D3AB48-2792-416F-A10D-A2D318A03081}"/>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8" name="Oval 307">
                <a:extLst>
                  <a:ext uri="{FF2B5EF4-FFF2-40B4-BE49-F238E27FC236}">
                    <a16:creationId xmlns:a16="http://schemas.microsoft.com/office/drawing/2014/main" id="{D7837F5B-2673-4D78-B18D-FC8A83947805}"/>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Oval 320">
                <a:extLst>
                  <a:ext uri="{FF2B5EF4-FFF2-40B4-BE49-F238E27FC236}">
                    <a16:creationId xmlns:a16="http://schemas.microsoft.com/office/drawing/2014/main" id="{1B6E644F-B44B-475D-8EE1-24870F8E497B}"/>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8" name="Group 557">
            <a:extLst>
              <a:ext uri="{FF2B5EF4-FFF2-40B4-BE49-F238E27FC236}">
                <a16:creationId xmlns:a16="http://schemas.microsoft.com/office/drawing/2014/main" id="{0BE98DCA-762C-47A0-A650-FF16B2D1A403}"/>
              </a:ext>
            </a:extLst>
          </p:cNvPr>
          <p:cNvGrpSpPr/>
          <p:nvPr/>
        </p:nvGrpSpPr>
        <p:grpSpPr>
          <a:xfrm>
            <a:off x="2888692" y="1792475"/>
            <a:ext cx="3025251" cy="1307827"/>
            <a:chOff x="2767495" y="1710614"/>
            <a:chExt cx="3025251" cy="1307827"/>
          </a:xfrm>
        </p:grpSpPr>
        <p:sp>
          <p:nvSpPr>
            <p:cNvPr id="325" name="Rectangle 324">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D6F45720-18E0-4064-B103-9551058DB424}"/>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2668F59A-513E-494F-8329-19F5E7C2BF8A}"/>
                </a:ext>
              </a:extLst>
            </p:cNvPr>
            <p:cNvGrpSpPr/>
            <p:nvPr/>
          </p:nvGrpSpPr>
          <p:grpSpPr>
            <a:xfrm>
              <a:off x="4105674" y="1803358"/>
              <a:ext cx="1595893" cy="246888"/>
              <a:chOff x="2006475" y="5626256"/>
              <a:chExt cx="1595893" cy="246888"/>
            </a:xfrm>
          </p:grpSpPr>
          <p:sp>
            <p:nvSpPr>
              <p:cNvPr id="503" name="Rectangle 502">
                <a:extLst>
                  <a:ext uri="{FF2B5EF4-FFF2-40B4-BE49-F238E27FC236}">
                    <a16:creationId xmlns:a16="http://schemas.microsoft.com/office/drawing/2014/main" id="{22598F77-1A1D-4A2C-B828-6B6C61A56E22}"/>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426" name="Group 425">
                <a:extLst>
                  <a:ext uri="{FF2B5EF4-FFF2-40B4-BE49-F238E27FC236}">
                    <a16:creationId xmlns:a16="http://schemas.microsoft.com/office/drawing/2014/main" id="{2EA1C3F2-4828-4529-85F3-BDCB10731400}"/>
                  </a:ext>
                </a:extLst>
              </p:cNvPr>
              <p:cNvGrpSpPr/>
              <p:nvPr/>
            </p:nvGrpSpPr>
            <p:grpSpPr>
              <a:xfrm>
                <a:off x="2058282" y="5662385"/>
                <a:ext cx="179375" cy="179374"/>
                <a:chOff x="7772012" y="5728917"/>
                <a:chExt cx="536745" cy="536745"/>
              </a:xfrm>
            </p:grpSpPr>
            <p:sp>
              <p:nvSpPr>
                <p:cNvPr id="431" name="Freeform 974">
                  <a:extLst>
                    <a:ext uri="{FF2B5EF4-FFF2-40B4-BE49-F238E27FC236}">
                      <a16:creationId xmlns:a16="http://schemas.microsoft.com/office/drawing/2014/main" id="{2A0F0FDE-6C0D-43DD-A8CA-A94EC688A608}"/>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37" name="Oval 986">
                  <a:extLst>
                    <a:ext uri="{FF2B5EF4-FFF2-40B4-BE49-F238E27FC236}">
                      <a16:creationId xmlns:a16="http://schemas.microsoft.com/office/drawing/2014/main" id="{039D1D40-12B9-44AC-82A5-A0FA58075461}"/>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2" name="Oval 987">
                  <a:extLst>
                    <a:ext uri="{FF2B5EF4-FFF2-40B4-BE49-F238E27FC236}">
                      <a16:creationId xmlns:a16="http://schemas.microsoft.com/office/drawing/2014/main" id="{3A723422-8AEC-4851-A2AD-C5DA640686A2}"/>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3" name="Oval 988">
                  <a:extLst>
                    <a:ext uri="{FF2B5EF4-FFF2-40B4-BE49-F238E27FC236}">
                      <a16:creationId xmlns:a16="http://schemas.microsoft.com/office/drawing/2014/main" id="{658C4E52-E123-4BF3-BF7A-5684E0315E46}"/>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4" name="Oval 989">
                  <a:extLst>
                    <a:ext uri="{FF2B5EF4-FFF2-40B4-BE49-F238E27FC236}">
                      <a16:creationId xmlns:a16="http://schemas.microsoft.com/office/drawing/2014/main" id="{FE5CAE64-A5BB-4F23-9348-D9F98D4D566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5" name="Oval 990">
                  <a:extLst>
                    <a:ext uri="{FF2B5EF4-FFF2-40B4-BE49-F238E27FC236}">
                      <a16:creationId xmlns:a16="http://schemas.microsoft.com/office/drawing/2014/main" id="{ECE3062C-CA12-4659-89FD-D0F74A7D0A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6" name="Oval 991">
                  <a:extLst>
                    <a:ext uri="{FF2B5EF4-FFF2-40B4-BE49-F238E27FC236}">
                      <a16:creationId xmlns:a16="http://schemas.microsoft.com/office/drawing/2014/main" id="{7D44AE64-037C-42FF-A3FA-35A7EE75A8E0}"/>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5406799-83EC-4519-97A1-A7388FD71B4C}"/>
                </a:ext>
              </a:extLst>
            </p:cNvPr>
            <p:cNvGrpSpPr/>
            <p:nvPr/>
          </p:nvGrpSpPr>
          <p:grpSpPr>
            <a:xfrm>
              <a:off x="4105674" y="2050318"/>
              <a:ext cx="1595893" cy="246888"/>
              <a:chOff x="2006475" y="5924916"/>
              <a:chExt cx="1595893" cy="246888"/>
            </a:xfrm>
          </p:grpSpPr>
          <p:sp>
            <p:nvSpPr>
              <p:cNvPr id="504" name="Rectangle 503">
                <a:extLst>
                  <a:ext uri="{FF2B5EF4-FFF2-40B4-BE49-F238E27FC236}">
                    <a16:creationId xmlns:a16="http://schemas.microsoft.com/office/drawing/2014/main" id="{213C42E1-77FD-49A2-9204-D9E8B6522200}"/>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405" name="Group 404">
                <a:extLst>
                  <a:ext uri="{FF2B5EF4-FFF2-40B4-BE49-F238E27FC236}">
                    <a16:creationId xmlns:a16="http://schemas.microsoft.com/office/drawing/2014/main" id="{BED628D8-DDCD-4B4C-8C93-501D0245DBD7}"/>
                  </a:ext>
                </a:extLst>
              </p:cNvPr>
              <p:cNvGrpSpPr/>
              <p:nvPr/>
            </p:nvGrpSpPr>
            <p:grpSpPr>
              <a:xfrm>
                <a:off x="2061122" y="5970184"/>
                <a:ext cx="164670" cy="142677"/>
                <a:chOff x="1098273" y="1545305"/>
                <a:chExt cx="392506" cy="340084"/>
              </a:xfrm>
            </p:grpSpPr>
            <p:sp>
              <p:nvSpPr>
                <p:cNvPr id="416" name="Rectangle 5">
                  <a:extLst>
                    <a:ext uri="{FF2B5EF4-FFF2-40B4-BE49-F238E27FC236}">
                      <a16:creationId xmlns:a16="http://schemas.microsoft.com/office/drawing/2014/main" id="{93E5FC3C-A547-4863-B07E-A76DF19C4D6D}"/>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7" name="Freeform 6">
                  <a:extLst>
                    <a:ext uri="{FF2B5EF4-FFF2-40B4-BE49-F238E27FC236}">
                      <a16:creationId xmlns:a16="http://schemas.microsoft.com/office/drawing/2014/main" id="{B55C6419-0280-49E7-A286-A4E67994C44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8" name="Freeform 7">
                  <a:extLst>
                    <a:ext uri="{FF2B5EF4-FFF2-40B4-BE49-F238E27FC236}">
                      <a16:creationId xmlns:a16="http://schemas.microsoft.com/office/drawing/2014/main" id="{67629609-3376-4DDC-A248-C72766DD806C}"/>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28" name="Picture 27">
              <a:extLst>
                <a:ext uri="{FF2B5EF4-FFF2-40B4-BE49-F238E27FC236}">
                  <a16:creationId xmlns:a16="http://schemas.microsoft.com/office/drawing/2014/main" id="{74E034CD-8830-4991-BCD1-4D6B418CBE5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59" name="Group 58">
              <a:extLst>
                <a:ext uri="{FF2B5EF4-FFF2-40B4-BE49-F238E27FC236}">
                  <a16:creationId xmlns:a16="http://schemas.microsoft.com/office/drawing/2014/main" id="{B013876E-791C-4B4B-936B-44E7D1B6530E}"/>
                </a:ext>
              </a:extLst>
            </p:cNvPr>
            <p:cNvGrpSpPr/>
            <p:nvPr/>
          </p:nvGrpSpPr>
          <p:grpSpPr>
            <a:xfrm>
              <a:off x="2909512" y="2630745"/>
              <a:ext cx="1166217" cy="296735"/>
              <a:chOff x="416720" y="6213215"/>
              <a:chExt cx="1166217" cy="296735"/>
            </a:xfrm>
          </p:grpSpPr>
          <p:sp>
            <p:nvSpPr>
              <p:cNvPr id="450" name="Rectangle 449">
                <a:extLst>
                  <a:ext uri="{FF2B5EF4-FFF2-40B4-BE49-F238E27FC236}">
                    <a16:creationId xmlns:a16="http://schemas.microsoft.com/office/drawing/2014/main" id="{762494C2-14D6-4346-9AC0-DA2F9571113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36" name="Graphic 34">
                <a:extLst>
                  <a:ext uri="{FF2B5EF4-FFF2-40B4-BE49-F238E27FC236}">
                    <a16:creationId xmlns:a16="http://schemas.microsoft.com/office/drawing/2014/main" id="{0CDCAA5F-6AE9-4102-BAC5-4AA0491D5C5B}"/>
                  </a:ext>
                </a:extLst>
              </p:cNvPr>
              <p:cNvGrpSpPr/>
              <p:nvPr/>
            </p:nvGrpSpPr>
            <p:grpSpPr>
              <a:xfrm>
                <a:off x="485860" y="6287506"/>
                <a:ext cx="141248" cy="149704"/>
                <a:chOff x="1365692" y="5732234"/>
                <a:chExt cx="542925" cy="575429"/>
              </a:xfrm>
            </p:grpSpPr>
            <p:sp>
              <p:nvSpPr>
                <p:cNvPr id="37" name="Freeform: Shape 36">
                  <a:extLst>
                    <a:ext uri="{FF2B5EF4-FFF2-40B4-BE49-F238E27FC236}">
                      <a16:creationId xmlns:a16="http://schemas.microsoft.com/office/drawing/2014/main" id="{FBCD7952-7D8E-49E5-9295-751EF1C3E924}"/>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352216-647A-4EB5-8EF9-2D2309F3FF49}"/>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6" name="Group 55">
              <a:extLst>
                <a:ext uri="{FF2B5EF4-FFF2-40B4-BE49-F238E27FC236}">
                  <a16:creationId xmlns:a16="http://schemas.microsoft.com/office/drawing/2014/main" id="{41CA353E-3C34-4569-8A36-5A22409A5452}"/>
                </a:ext>
              </a:extLst>
            </p:cNvPr>
            <p:cNvGrpSpPr/>
            <p:nvPr/>
          </p:nvGrpSpPr>
          <p:grpSpPr>
            <a:xfrm>
              <a:off x="4078060" y="2629193"/>
              <a:ext cx="1622679" cy="298287"/>
              <a:chOff x="1588089" y="6213215"/>
              <a:chExt cx="1622679" cy="298287"/>
            </a:xfrm>
          </p:grpSpPr>
          <p:sp>
            <p:nvSpPr>
              <p:cNvPr id="451" name="Rectangle 450">
                <a:extLst>
                  <a:ext uri="{FF2B5EF4-FFF2-40B4-BE49-F238E27FC236}">
                    <a16:creationId xmlns:a16="http://schemas.microsoft.com/office/drawing/2014/main" id="{D33BB523-27DC-4B5D-A7BA-2B455AF84AEB}"/>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455" name="Group 454">
                <a:extLst>
                  <a:ext uri="{FF2B5EF4-FFF2-40B4-BE49-F238E27FC236}">
                    <a16:creationId xmlns:a16="http://schemas.microsoft.com/office/drawing/2014/main" id="{B0DDF6EB-507E-4B6D-93C7-BE3DE26CB36B}"/>
                  </a:ext>
                </a:extLst>
              </p:cNvPr>
              <p:cNvGrpSpPr/>
              <p:nvPr/>
            </p:nvGrpSpPr>
            <p:grpSpPr>
              <a:xfrm>
                <a:off x="1696007" y="6289639"/>
                <a:ext cx="178885" cy="141617"/>
                <a:chOff x="6924544" y="4032658"/>
                <a:chExt cx="389108" cy="308044"/>
              </a:xfrm>
            </p:grpSpPr>
            <p:sp>
              <p:nvSpPr>
                <p:cNvPr id="456" name="Freeform: Shape 455">
                  <a:extLst>
                    <a:ext uri="{FF2B5EF4-FFF2-40B4-BE49-F238E27FC236}">
                      <a16:creationId xmlns:a16="http://schemas.microsoft.com/office/drawing/2014/main" id="{D589CB0D-00F4-4FF9-8C99-8E3D9F1637CA}"/>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030F4770-FCEF-4995-B79A-24553C4AB982}"/>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0C07AE93-85D3-4D0F-AE74-CE54C64E38B6}"/>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3E2975E2-0472-444F-AFF6-8AE707798249}"/>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08319BB0-4851-40D6-ADD7-26BB0EE39207}"/>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94AFE93E-C4A2-4465-A214-EC94D330EC4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D44AB2C-FBA5-4E4C-BC1F-69BF963CBAD1}"/>
                </a:ext>
              </a:extLst>
            </p:cNvPr>
            <p:cNvGrpSpPr/>
            <p:nvPr/>
          </p:nvGrpSpPr>
          <p:grpSpPr>
            <a:xfrm>
              <a:off x="2908277" y="2297646"/>
              <a:ext cx="2792462" cy="338554"/>
              <a:chOff x="-913264" y="5878807"/>
              <a:chExt cx="2792462" cy="338554"/>
            </a:xfrm>
          </p:grpSpPr>
          <p:sp>
            <p:nvSpPr>
              <p:cNvPr id="492" name="Rectangle 491">
                <a:extLst>
                  <a:ext uri="{FF2B5EF4-FFF2-40B4-BE49-F238E27FC236}">
                    <a16:creationId xmlns:a16="http://schemas.microsoft.com/office/drawing/2014/main" id="{4DCD41E4-1201-4E05-B9C5-42D1A8C6B686}"/>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496" name="Freeform 1054">
                <a:extLst>
                  <a:ext uri="{FF2B5EF4-FFF2-40B4-BE49-F238E27FC236}">
                    <a16:creationId xmlns:a16="http://schemas.microsoft.com/office/drawing/2014/main" id="{546A2D21-EBF3-4B01-B444-51A87099B94B}"/>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03" name="Arrow: Up-Down 402">
            <a:extLst>
              <a:ext uri="{FF2B5EF4-FFF2-40B4-BE49-F238E27FC236}">
                <a16:creationId xmlns:a16="http://schemas.microsoft.com/office/drawing/2014/main" id="{BA9159C6-6521-491E-8E61-7FEEB7F27FE5}"/>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6" name="Group 505">
            <a:extLst>
              <a:ext uri="{FF2B5EF4-FFF2-40B4-BE49-F238E27FC236}">
                <a16:creationId xmlns:a16="http://schemas.microsoft.com/office/drawing/2014/main" id="{83FB1952-C2FD-4AD0-AAB9-634F225AA151}"/>
              </a:ext>
            </a:extLst>
          </p:cNvPr>
          <p:cNvGrpSpPr/>
          <p:nvPr/>
        </p:nvGrpSpPr>
        <p:grpSpPr>
          <a:xfrm>
            <a:off x="3766817" y="5560875"/>
            <a:ext cx="1494714" cy="822960"/>
            <a:chOff x="3720591" y="5659520"/>
            <a:chExt cx="1494714" cy="822960"/>
          </a:xfrm>
        </p:grpSpPr>
        <p:sp>
          <p:nvSpPr>
            <p:cNvPr id="526" name="Rectangle 525">
              <a:extLst>
                <a:ext uri="{FF2B5EF4-FFF2-40B4-BE49-F238E27FC236}">
                  <a16:creationId xmlns:a16="http://schemas.microsoft.com/office/drawing/2014/main" id="{9FFC666D-6BD6-4FAA-9D0C-15636BFB0093}"/>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7" name="Picture 266">
              <a:extLst>
                <a:ext uri="{FF2B5EF4-FFF2-40B4-BE49-F238E27FC236}">
                  <a16:creationId xmlns:a16="http://schemas.microsoft.com/office/drawing/2014/main" id="{1BA2CC4A-B41F-4ABB-A1F5-063EB9FFCCF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268" name="Picture 267">
              <a:extLst>
                <a:ext uri="{FF2B5EF4-FFF2-40B4-BE49-F238E27FC236}">
                  <a16:creationId xmlns:a16="http://schemas.microsoft.com/office/drawing/2014/main" id="{727576B6-C79F-4034-A64D-F412F1053FE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269" name="Picture 268">
              <a:extLst>
                <a:ext uri="{FF2B5EF4-FFF2-40B4-BE49-F238E27FC236}">
                  <a16:creationId xmlns:a16="http://schemas.microsoft.com/office/drawing/2014/main" id="{26A7458C-E09A-4BE1-838B-E5DCD533911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270" name="Picture 269">
              <a:extLst>
                <a:ext uri="{FF2B5EF4-FFF2-40B4-BE49-F238E27FC236}">
                  <a16:creationId xmlns:a16="http://schemas.microsoft.com/office/drawing/2014/main" id="{3E227AD3-6032-4467-B50A-76D22946114B}"/>
                </a:ext>
              </a:extLst>
            </p:cNvPr>
            <p:cNvPicPr>
              <a:picLocks noChangeAspect="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271" name="Picture 270">
              <a:extLst>
                <a:ext uri="{FF2B5EF4-FFF2-40B4-BE49-F238E27FC236}">
                  <a16:creationId xmlns:a16="http://schemas.microsoft.com/office/drawing/2014/main" id="{B22025F8-0A17-4C86-8294-C7BA71FD494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273" name="Picture 272">
              <a:extLst>
                <a:ext uri="{FF2B5EF4-FFF2-40B4-BE49-F238E27FC236}">
                  <a16:creationId xmlns:a16="http://schemas.microsoft.com/office/drawing/2014/main" id="{479AAD84-B894-4B1C-A301-8AFBFB338A7F}"/>
                </a:ext>
              </a:extLst>
            </p:cNvPr>
            <p:cNvPicPr>
              <a:picLocks noChangeAspect="1"/>
            </p:cNvPicPr>
            <p:nvPr/>
          </p:nvPicPr>
          <p:blipFill rotWithShape="1">
            <a:blip r:embed="rId32">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274" name="Rectangle 273">
              <a:extLst>
                <a:ext uri="{FF2B5EF4-FFF2-40B4-BE49-F238E27FC236}">
                  <a16:creationId xmlns:a16="http://schemas.microsoft.com/office/drawing/2014/main" id="{5840A378-5DF3-45F7-A0F9-7BD32AECBFF2}"/>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311" name="Freeform 6">
              <a:extLst>
                <a:ext uri="{FF2B5EF4-FFF2-40B4-BE49-F238E27FC236}">
                  <a16:creationId xmlns:a16="http://schemas.microsoft.com/office/drawing/2014/main" id="{F7CD6FAF-C5E0-4B44-9BB6-9A6A7B33CDAC}"/>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312" name="Picture 311">
              <a:extLst>
                <a:ext uri="{FF2B5EF4-FFF2-40B4-BE49-F238E27FC236}">
                  <a16:creationId xmlns:a16="http://schemas.microsoft.com/office/drawing/2014/main" id="{57697E3B-3EFF-45AD-939F-6796BA81201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9" name="Picture 168" descr="A picture containing building&#10;&#10;Description automatically generated">
              <a:extLst>
                <a:ext uri="{FF2B5EF4-FFF2-40B4-BE49-F238E27FC236}">
                  <a16:creationId xmlns:a16="http://schemas.microsoft.com/office/drawing/2014/main" id="{986E1BC5-6D71-4D0A-92FC-AE95A906E5C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411" name="Picture 410">
              <a:extLst>
                <a:ext uri="{FF2B5EF4-FFF2-40B4-BE49-F238E27FC236}">
                  <a16:creationId xmlns:a16="http://schemas.microsoft.com/office/drawing/2014/main" id="{44C68DF5-464C-4DC3-811E-B7B60F17C1AF}"/>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88" name="Picture 187">
              <a:extLst>
                <a:ext uri="{FF2B5EF4-FFF2-40B4-BE49-F238E27FC236}">
                  <a16:creationId xmlns:a16="http://schemas.microsoft.com/office/drawing/2014/main" id="{3CAA3352-C65F-494C-8C9F-F2558B472415}"/>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374" name="Group 373">
              <a:extLst>
                <a:ext uri="{FF2B5EF4-FFF2-40B4-BE49-F238E27FC236}">
                  <a16:creationId xmlns:a16="http://schemas.microsoft.com/office/drawing/2014/main" id="{74637619-19BE-4AD5-B427-13748521E68E}"/>
                </a:ext>
              </a:extLst>
            </p:cNvPr>
            <p:cNvGrpSpPr/>
            <p:nvPr/>
          </p:nvGrpSpPr>
          <p:grpSpPr>
            <a:xfrm>
              <a:off x="4980407" y="6306630"/>
              <a:ext cx="160816" cy="36598"/>
              <a:chOff x="6297813" y="3181591"/>
              <a:chExt cx="160855" cy="36607"/>
            </a:xfrm>
          </p:grpSpPr>
          <p:sp>
            <p:nvSpPr>
              <p:cNvPr id="375" name="Oval 374">
                <a:extLst>
                  <a:ext uri="{FF2B5EF4-FFF2-40B4-BE49-F238E27FC236}">
                    <a16:creationId xmlns:a16="http://schemas.microsoft.com/office/drawing/2014/main" id="{80E8DCB3-A684-4E3E-ACD8-71076A51DEB1}"/>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F2B2CE3F-A9B0-42EC-97E7-667EBEE8C6BD}"/>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1" name="Oval 390">
                <a:extLst>
                  <a:ext uri="{FF2B5EF4-FFF2-40B4-BE49-F238E27FC236}">
                    <a16:creationId xmlns:a16="http://schemas.microsoft.com/office/drawing/2014/main" id="{6F0AF1EE-2B3C-47AD-BCC5-5AB808807584}"/>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9C8870CC-7932-4D49-AC1D-54C237918D06}"/>
              </a:ext>
            </a:extLst>
          </p:cNvPr>
          <p:cNvGrpSpPr/>
          <p:nvPr/>
        </p:nvGrpSpPr>
        <p:grpSpPr>
          <a:xfrm>
            <a:off x="5298736" y="5560875"/>
            <a:ext cx="751424" cy="822960"/>
            <a:chOff x="5298736" y="5560875"/>
            <a:chExt cx="751424" cy="822960"/>
          </a:xfrm>
        </p:grpSpPr>
        <p:grpSp>
          <p:nvGrpSpPr>
            <p:cNvPr id="360" name="Group 359">
              <a:extLst>
                <a:ext uri="{FF2B5EF4-FFF2-40B4-BE49-F238E27FC236}">
                  <a16:creationId xmlns:a16="http://schemas.microsoft.com/office/drawing/2014/main" id="{871595C1-EC92-4AB7-850D-1BF1606A5090}"/>
                </a:ext>
              </a:extLst>
            </p:cNvPr>
            <p:cNvGrpSpPr/>
            <p:nvPr/>
          </p:nvGrpSpPr>
          <p:grpSpPr>
            <a:xfrm>
              <a:off x="5298736" y="5560875"/>
              <a:ext cx="751424" cy="822960"/>
              <a:chOff x="4463880" y="5659520"/>
              <a:chExt cx="751424" cy="822960"/>
            </a:xfrm>
          </p:grpSpPr>
          <p:sp>
            <p:nvSpPr>
              <p:cNvPr id="361" name="Rectangle 360">
                <a:extLst>
                  <a:ext uri="{FF2B5EF4-FFF2-40B4-BE49-F238E27FC236}">
                    <a16:creationId xmlns:a16="http://schemas.microsoft.com/office/drawing/2014/main" id="{9A8B4DAD-E9CE-451B-AB08-6D0D638479CA}"/>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Rectangle 371">
                <a:extLst>
                  <a:ext uri="{FF2B5EF4-FFF2-40B4-BE49-F238E27FC236}">
                    <a16:creationId xmlns:a16="http://schemas.microsoft.com/office/drawing/2014/main" id="{14B9F121-4346-42AF-A4B8-4AABAB1B608F}"/>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389" name="Group 388">
                <a:extLst>
                  <a:ext uri="{FF2B5EF4-FFF2-40B4-BE49-F238E27FC236}">
                    <a16:creationId xmlns:a16="http://schemas.microsoft.com/office/drawing/2014/main" id="{B95E0473-2C27-416A-9005-CBA6344BAFC0}"/>
                  </a:ext>
                </a:extLst>
              </p:cNvPr>
              <p:cNvGrpSpPr/>
              <p:nvPr/>
            </p:nvGrpSpPr>
            <p:grpSpPr>
              <a:xfrm>
                <a:off x="4980407" y="6306630"/>
                <a:ext cx="160816" cy="36598"/>
                <a:chOff x="6297813" y="3181591"/>
                <a:chExt cx="160855" cy="36607"/>
              </a:xfrm>
            </p:grpSpPr>
            <p:sp>
              <p:nvSpPr>
                <p:cNvPr id="392" name="Oval 391">
                  <a:extLst>
                    <a:ext uri="{FF2B5EF4-FFF2-40B4-BE49-F238E27FC236}">
                      <a16:creationId xmlns:a16="http://schemas.microsoft.com/office/drawing/2014/main" id="{39BAC01E-F356-44C5-8188-0581DE8CF044}"/>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4" name="Oval 393">
                  <a:extLst>
                    <a:ext uri="{FF2B5EF4-FFF2-40B4-BE49-F238E27FC236}">
                      <a16:creationId xmlns:a16="http://schemas.microsoft.com/office/drawing/2014/main" id="{1A5594FF-AA88-47D9-9957-73D29AA243D5}"/>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6" name="Oval 395">
                  <a:extLst>
                    <a:ext uri="{FF2B5EF4-FFF2-40B4-BE49-F238E27FC236}">
                      <a16:creationId xmlns:a16="http://schemas.microsoft.com/office/drawing/2014/main" id="{D8DE55B4-7871-4458-8CAE-2830BD7F438F}"/>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78" name="Group 377">
              <a:extLst>
                <a:ext uri="{FF2B5EF4-FFF2-40B4-BE49-F238E27FC236}">
                  <a16:creationId xmlns:a16="http://schemas.microsoft.com/office/drawing/2014/main" id="{5876E619-AB75-4D38-B73D-646C286ADFFD}"/>
                </a:ext>
              </a:extLst>
            </p:cNvPr>
            <p:cNvGrpSpPr/>
            <p:nvPr/>
          </p:nvGrpSpPr>
          <p:grpSpPr>
            <a:xfrm>
              <a:off x="5811037" y="5886932"/>
              <a:ext cx="117648" cy="116092"/>
              <a:chOff x="8051303" y="5878037"/>
              <a:chExt cx="596865" cy="523037"/>
            </a:xfrm>
          </p:grpSpPr>
          <p:sp>
            <p:nvSpPr>
              <p:cNvPr id="384" name="Freeform: Shape 383">
                <a:extLst>
                  <a:ext uri="{FF2B5EF4-FFF2-40B4-BE49-F238E27FC236}">
                    <a16:creationId xmlns:a16="http://schemas.microsoft.com/office/drawing/2014/main" id="{F8877440-0400-49C5-8A78-8EDC1D25595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9A761B0-2FFC-4B92-B913-7F094B249010}"/>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47" name="Graphic 33">
              <a:extLst>
                <a:ext uri="{FF2B5EF4-FFF2-40B4-BE49-F238E27FC236}">
                  <a16:creationId xmlns:a16="http://schemas.microsoft.com/office/drawing/2014/main" id="{C21C025F-50E4-4943-93BE-537F7959D059}"/>
                </a:ext>
              </a:extLst>
            </p:cNvPr>
            <p:cNvGrpSpPr/>
            <p:nvPr/>
          </p:nvGrpSpPr>
          <p:grpSpPr>
            <a:xfrm>
              <a:off x="5572445" y="5900354"/>
              <a:ext cx="121402" cy="93478"/>
              <a:chOff x="9214624" y="5352522"/>
              <a:chExt cx="755282" cy="599017"/>
            </a:xfrm>
          </p:grpSpPr>
          <p:sp>
            <p:nvSpPr>
              <p:cNvPr id="449" name="Freeform: Shape 448">
                <a:extLst>
                  <a:ext uri="{FF2B5EF4-FFF2-40B4-BE49-F238E27FC236}">
                    <a16:creationId xmlns:a16="http://schemas.microsoft.com/office/drawing/2014/main" id="{6B5A20A1-2EF4-4366-BF95-27332F670C49}"/>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52" name="Graphic 33">
                <a:extLst>
                  <a:ext uri="{FF2B5EF4-FFF2-40B4-BE49-F238E27FC236}">
                    <a16:creationId xmlns:a16="http://schemas.microsoft.com/office/drawing/2014/main" id="{E55A5F6B-7309-4EFE-9D0D-E83F55DB2C7C}"/>
                  </a:ext>
                </a:extLst>
              </p:cNvPr>
              <p:cNvGrpSpPr/>
              <p:nvPr/>
            </p:nvGrpSpPr>
            <p:grpSpPr>
              <a:xfrm>
                <a:off x="9469857" y="5451490"/>
                <a:ext cx="244816" cy="270860"/>
                <a:chOff x="9469857" y="5451490"/>
                <a:chExt cx="244816" cy="270860"/>
              </a:xfrm>
              <a:solidFill>
                <a:srgbClr val="FFFFFF"/>
              </a:solidFill>
            </p:grpSpPr>
            <p:sp>
              <p:nvSpPr>
                <p:cNvPr id="454" name="Freeform: Shape 453">
                  <a:extLst>
                    <a:ext uri="{FF2B5EF4-FFF2-40B4-BE49-F238E27FC236}">
                      <a16:creationId xmlns:a16="http://schemas.microsoft.com/office/drawing/2014/main" id="{39E634A9-B0AD-4DF5-94D5-16427CCF9AB6}"/>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8DEBD10A-8DA4-4481-B076-DC3A959D6302}"/>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01668E7B-1476-43F3-8623-7881009AD54D}"/>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466" name="Picture 465">
              <a:extLst>
                <a:ext uri="{FF2B5EF4-FFF2-40B4-BE49-F238E27FC236}">
                  <a16:creationId xmlns:a16="http://schemas.microsoft.com/office/drawing/2014/main" id="{7120EF1E-05A6-4F0F-B700-3300913FAC80}"/>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471" name="Group 470">
              <a:extLst>
                <a:ext uri="{FF2B5EF4-FFF2-40B4-BE49-F238E27FC236}">
                  <a16:creationId xmlns:a16="http://schemas.microsoft.com/office/drawing/2014/main" id="{2EC5B484-5F72-4D2A-8B28-190CC2A1B042}"/>
                </a:ext>
              </a:extLst>
            </p:cNvPr>
            <p:cNvGrpSpPr/>
            <p:nvPr/>
          </p:nvGrpSpPr>
          <p:grpSpPr>
            <a:xfrm>
              <a:off x="5349903" y="6155109"/>
              <a:ext cx="121788" cy="119264"/>
              <a:chOff x="10854228" y="3989686"/>
              <a:chExt cx="379602" cy="382863"/>
            </a:xfrm>
          </p:grpSpPr>
          <p:sp>
            <p:nvSpPr>
              <p:cNvPr id="472" name="Rectangle 471">
                <a:extLst>
                  <a:ext uri="{FF2B5EF4-FFF2-40B4-BE49-F238E27FC236}">
                    <a16:creationId xmlns:a16="http://schemas.microsoft.com/office/drawing/2014/main" id="{55024B5B-294E-4B82-A9D3-141DF1A8D0A5}"/>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472">
                <a:extLst>
                  <a:ext uri="{FF2B5EF4-FFF2-40B4-BE49-F238E27FC236}">
                    <a16:creationId xmlns:a16="http://schemas.microsoft.com/office/drawing/2014/main" id="{1C1CD13A-75DE-4C82-9773-545553524149}"/>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B502CF9D-67CD-4D4B-86AD-35DDBDC11A96}"/>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Rectangle 488">
                <a:extLst>
                  <a:ext uri="{FF2B5EF4-FFF2-40B4-BE49-F238E27FC236}">
                    <a16:creationId xmlns:a16="http://schemas.microsoft.com/office/drawing/2014/main" id="{C761AA9F-D31A-4C7A-8B86-0F066E9A880E}"/>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Rectangle 490">
                <a:extLst>
                  <a:ext uri="{FF2B5EF4-FFF2-40B4-BE49-F238E27FC236}">
                    <a16:creationId xmlns:a16="http://schemas.microsoft.com/office/drawing/2014/main" id="{2D40E5D3-4C7A-4FC5-971E-1E81CF97F6A9}"/>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AB005983-88EC-4B8F-BBDA-10F6B99E0D9D}"/>
                  </a:ext>
                </a:extLst>
              </p:cNvPr>
              <p:cNvGrpSpPr/>
              <p:nvPr/>
            </p:nvGrpSpPr>
            <p:grpSpPr>
              <a:xfrm>
                <a:off x="10854228" y="3989686"/>
                <a:ext cx="379602" cy="382863"/>
                <a:chOff x="10854228" y="3989686"/>
                <a:chExt cx="379602" cy="382863"/>
              </a:xfrm>
            </p:grpSpPr>
            <p:sp>
              <p:nvSpPr>
                <p:cNvPr id="495" name="Oval 494">
                  <a:extLst>
                    <a:ext uri="{FF2B5EF4-FFF2-40B4-BE49-F238E27FC236}">
                      <a16:creationId xmlns:a16="http://schemas.microsoft.com/office/drawing/2014/main" id="{D6514D0E-26B2-4C8B-A300-C36597A8EEEF}"/>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501">
                  <a:extLst>
                    <a:ext uri="{FF2B5EF4-FFF2-40B4-BE49-F238E27FC236}">
                      <a16:creationId xmlns:a16="http://schemas.microsoft.com/office/drawing/2014/main" id="{8E54F281-3E8C-4ACB-9D41-1CE0401DD769}"/>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Oval 511">
                  <a:extLst>
                    <a:ext uri="{FF2B5EF4-FFF2-40B4-BE49-F238E27FC236}">
                      <a16:creationId xmlns:a16="http://schemas.microsoft.com/office/drawing/2014/main" id="{DF701DE9-AC77-450E-A925-1B9E0FAE3DE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Oval 513">
                  <a:extLst>
                    <a:ext uri="{FF2B5EF4-FFF2-40B4-BE49-F238E27FC236}">
                      <a16:creationId xmlns:a16="http://schemas.microsoft.com/office/drawing/2014/main" id="{E282FAF6-030D-49AD-8750-139D1264DB04}"/>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Oval 515">
                  <a:extLst>
                    <a:ext uri="{FF2B5EF4-FFF2-40B4-BE49-F238E27FC236}">
                      <a16:creationId xmlns:a16="http://schemas.microsoft.com/office/drawing/2014/main" id="{80521537-93E6-4569-BC66-B9CBA54A0609}"/>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Oval 516">
                  <a:extLst>
                    <a:ext uri="{FF2B5EF4-FFF2-40B4-BE49-F238E27FC236}">
                      <a16:creationId xmlns:a16="http://schemas.microsoft.com/office/drawing/2014/main" id="{2F470558-877F-4C92-B237-CD3440253DCA}"/>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566" name="Graphic 565">
              <a:extLst>
                <a:ext uri="{FF2B5EF4-FFF2-40B4-BE49-F238E27FC236}">
                  <a16:creationId xmlns:a16="http://schemas.microsoft.com/office/drawing/2014/main" id="{91CC342B-1919-49A2-9341-9E8179F7807A}"/>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556479" y="6138187"/>
              <a:ext cx="150182" cy="150180"/>
            </a:xfrm>
            <a:prstGeom prst="rect">
              <a:avLst/>
            </a:prstGeom>
          </p:spPr>
        </p:pic>
      </p:grpSp>
      <p:cxnSp>
        <p:nvCxnSpPr>
          <p:cNvPr id="429" name="Connector: Elbow 428">
            <a:extLst>
              <a:ext uri="{FF2B5EF4-FFF2-40B4-BE49-F238E27FC236}">
                <a16:creationId xmlns:a16="http://schemas.microsoft.com/office/drawing/2014/main" id="{3A72B98B-CEC2-44B6-8534-31365D37A14B}"/>
              </a:ext>
            </a:extLst>
          </p:cNvPr>
          <p:cNvCxnSpPr>
            <a:cxnSpLocks/>
            <a:stCxn id="247" idx="0"/>
            <a:endCxn id="320"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74" name="Group 573">
            <a:extLst>
              <a:ext uri="{FF2B5EF4-FFF2-40B4-BE49-F238E27FC236}">
                <a16:creationId xmlns:a16="http://schemas.microsoft.com/office/drawing/2014/main" id="{137C6834-F9EF-4A9E-B4FE-18FF9B2CF937}"/>
              </a:ext>
            </a:extLst>
          </p:cNvPr>
          <p:cNvGrpSpPr/>
          <p:nvPr/>
        </p:nvGrpSpPr>
        <p:grpSpPr>
          <a:xfrm>
            <a:off x="7402654" y="5161451"/>
            <a:ext cx="1034375" cy="399425"/>
            <a:chOff x="7402654" y="5161451"/>
            <a:chExt cx="1034375" cy="399425"/>
          </a:xfrm>
        </p:grpSpPr>
        <p:cxnSp>
          <p:nvCxnSpPr>
            <p:cNvPr id="435" name="Connector: Elbow 434">
              <a:extLst>
                <a:ext uri="{FF2B5EF4-FFF2-40B4-BE49-F238E27FC236}">
                  <a16:creationId xmlns:a16="http://schemas.microsoft.com/office/drawing/2014/main" id="{F082A8CB-85AF-4994-B76F-EFE8FFCEA6EC}"/>
                </a:ext>
              </a:extLst>
            </p:cNvPr>
            <p:cNvCxnSpPr>
              <a:cxnSpLocks/>
              <a:stCxn id="192" idx="0"/>
              <a:endCxn id="32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3" name="Connector: Elbow 532">
              <a:extLst>
                <a:ext uri="{FF2B5EF4-FFF2-40B4-BE49-F238E27FC236}">
                  <a16:creationId xmlns:a16="http://schemas.microsoft.com/office/drawing/2014/main" id="{DB4B7073-6799-460A-AB32-62A55684F282}"/>
                </a:ext>
              </a:extLst>
            </p:cNvPr>
            <p:cNvCxnSpPr>
              <a:cxnSpLocks/>
              <a:stCxn id="192" idx="0"/>
              <a:endCxn id="49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1" name="Group 570">
            <a:extLst>
              <a:ext uri="{FF2B5EF4-FFF2-40B4-BE49-F238E27FC236}">
                <a16:creationId xmlns:a16="http://schemas.microsoft.com/office/drawing/2014/main" id="{518F9CE3-2B55-4C40-B05E-6C5D184AAF24}"/>
              </a:ext>
            </a:extLst>
          </p:cNvPr>
          <p:cNvGrpSpPr/>
          <p:nvPr/>
        </p:nvGrpSpPr>
        <p:grpSpPr>
          <a:xfrm>
            <a:off x="4514174" y="5230299"/>
            <a:ext cx="1949169" cy="330576"/>
            <a:chOff x="4514174" y="5230299"/>
            <a:chExt cx="1949169" cy="330576"/>
          </a:xfrm>
        </p:grpSpPr>
        <p:cxnSp>
          <p:nvCxnSpPr>
            <p:cNvPr id="432" name="Connector: Elbow 431">
              <a:extLst>
                <a:ext uri="{FF2B5EF4-FFF2-40B4-BE49-F238E27FC236}">
                  <a16:creationId xmlns:a16="http://schemas.microsoft.com/office/drawing/2014/main" id="{8F3D1CD9-2C28-4908-BF7E-28FE57DCFFFB}"/>
                </a:ext>
              </a:extLst>
            </p:cNvPr>
            <p:cNvCxnSpPr>
              <a:cxnSpLocks/>
              <a:stCxn id="274" idx="0"/>
              <a:endCxn id="608"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a:stCxn id="372" idx="0"/>
              <a:endCxn id="608"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0" name="Connector: Elbow 569">
              <a:extLst>
                <a:ext uri="{FF2B5EF4-FFF2-40B4-BE49-F238E27FC236}">
                  <a16:creationId xmlns:a16="http://schemas.microsoft.com/office/drawing/2014/main" id="{9B5CDEC3-BADC-432F-8D74-4CDB1FA5FE18}"/>
                </a:ext>
              </a:extLst>
            </p:cNvPr>
            <p:cNvCxnSpPr>
              <a:cxnSpLocks/>
              <a:stCxn id="420" idx="0"/>
              <a:endCxn id="608"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a:extLst>
              <a:ext uri="{FF2B5EF4-FFF2-40B4-BE49-F238E27FC236}">
                <a16:creationId xmlns:a16="http://schemas.microsoft.com/office/drawing/2014/main" id="{64B78A7E-1378-4181-A3F1-CCAE357E81B1}"/>
              </a:ext>
            </a:extLst>
          </p:cNvPr>
          <p:cNvGrpSpPr/>
          <p:nvPr/>
        </p:nvGrpSpPr>
        <p:grpSpPr>
          <a:xfrm>
            <a:off x="719138" y="6384412"/>
            <a:ext cx="10712023" cy="233362"/>
            <a:chOff x="719138" y="6384412"/>
            <a:chExt cx="10712023" cy="233362"/>
          </a:xfrm>
        </p:grpSpPr>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15CC60C-5F93-47B3-9D95-AC6165D28397}"/>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6B7F9AC-7A2F-47B8-9D9D-7D5B2881810B}"/>
              </a:ext>
            </a:extLst>
          </p:cNvPr>
          <p:cNvGrpSpPr/>
          <p:nvPr/>
        </p:nvGrpSpPr>
        <p:grpSpPr>
          <a:xfrm>
            <a:off x="728664" y="3393405"/>
            <a:ext cx="339890" cy="3223265"/>
            <a:chOff x="728664" y="3393405"/>
            <a:chExt cx="339890" cy="3223265"/>
          </a:xfrm>
        </p:grpSpPr>
        <p:cxnSp>
          <p:nvCxnSpPr>
            <p:cNvPr id="407" name="Connector: Elbow 406">
              <a:extLst>
                <a:ext uri="{FF2B5EF4-FFF2-40B4-BE49-F238E27FC236}">
                  <a16:creationId xmlns:a16="http://schemas.microsoft.com/office/drawing/2014/main" id="{30FBA894-6C53-4710-BCB8-A45D2FD242DF}"/>
                </a:ext>
              </a:extLst>
            </p:cNvPr>
            <p:cNvCxnSpPr>
              <a:cxnSpLocks/>
              <a:stCxn id="21" idx="0"/>
              <a:endCxn id="50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47240021-8552-48A3-BDDA-1F466E3095DF}"/>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6" name="Group 555">
            <a:extLst>
              <a:ext uri="{FF2B5EF4-FFF2-40B4-BE49-F238E27FC236}">
                <a16:creationId xmlns:a16="http://schemas.microsoft.com/office/drawing/2014/main" id="{0A9A4533-733A-4497-964F-1A05F32D2070}"/>
              </a:ext>
            </a:extLst>
          </p:cNvPr>
          <p:cNvGrpSpPr/>
          <p:nvPr/>
        </p:nvGrpSpPr>
        <p:grpSpPr>
          <a:xfrm>
            <a:off x="6087365" y="5560875"/>
            <a:ext cx="751424" cy="822960"/>
            <a:chOff x="6087365" y="5560875"/>
            <a:chExt cx="751424" cy="822960"/>
          </a:xfrm>
        </p:grpSpPr>
        <p:grpSp>
          <p:nvGrpSpPr>
            <p:cNvPr id="399" name="Group 398">
              <a:extLst>
                <a:ext uri="{FF2B5EF4-FFF2-40B4-BE49-F238E27FC236}">
                  <a16:creationId xmlns:a16="http://schemas.microsoft.com/office/drawing/2014/main" id="{68F28654-0FA3-4A20-ACFD-9AEB778F2FE1}"/>
                </a:ext>
              </a:extLst>
            </p:cNvPr>
            <p:cNvGrpSpPr/>
            <p:nvPr/>
          </p:nvGrpSpPr>
          <p:grpSpPr>
            <a:xfrm>
              <a:off x="6087365" y="5560875"/>
              <a:ext cx="751424" cy="822960"/>
              <a:chOff x="4463880" y="5659520"/>
              <a:chExt cx="751424" cy="822960"/>
            </a:xfrm>
          </p:grpSpPr>
          <p:sp>
            <p:nvSpPr>
              <p:cNvPr id="400" name="Rectangle 399">
                <a:extLst>
                  <a:ext uri="{FF2B5EF4-FFF2-40B4-BE49-F238E27FC236}">
                    <a16:creationId xmlns:a16="http://schemas.microsoft.com/office/drawing/2014/main" id="{14319B91-02B8-4521-8CF1-84AB8408B0EB}"/>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0" name="Rectangle 419">
                <a:extLst>
                  <a:ext uri="{FF2B5EF4-FFF2-40B4-BE49-F238E27FC236}">
                    <a16:creationId xmlns:a16="http://schemas.microsoft.com/office/drawing/2014/main" id="{33557964-5244-4E8E-8B80-F69A9081DAC5}"/>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422" name="Group 421">
                <a:extLst>
                  <a:ext uri="{FF2B5EF4-FFF2-40B4-BE49-F238E27FC236}">
                    <a16:creationId xmlns:a16="http://schemas.microsoft.com/office/drawing/2014/main" id="{9197B769-B552-40B4-95B5-8AAEE63BA9BA}"/>
                  </a:ext>
                </a:extLst>
              </p:cNvPr>
              <p:cNvGrpSpPr/>
              <p:nvPr/>
            </p:nvGrpSpPr>
            <p:grpSpPr>
              <a:xfrm>
                <a:off x="4948615" y="6343712"/>
                <a:ext cx="160826" cy="36599"/>
                <a:chOff x="6266013" y="3218682"/>
                <a:chExt cx="160865" cy="36608"/>
              </a:xfrm>
            </p:grpSpPr>
            <p:sp>
              <p:nvSpPr>
                <p:cNvPr id="424" name="Oval 423">
                  <a:extLst>
                    <a:ext uri="{FF2B5EF4-FFF2-40B4-BE49-F238E27FC236}">
                      <a16:creationId xmlns:a16="http://schemas.microsoft.com/office/drawing/2014/main" id="{FB19CC7B-7864-41F4-B001-15CEC22A7116}"/>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5" name="Oval 424">
                  <a:extLst>
                    <a:ext uri="{FF2B5EF4-FFF2-40B4-BE49-F238E27FC236}">
                      <a16:creationId xmlns:a16="http://schemas.microsoft.com/office/drawing/2014/main" id="{A421A158-2120-4C56-9739-F42A880C9B37}"/>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7" name="Oval 426">
                  <a:extLst>
                    <a:ext uri="{FF2B5EF4-FFF2-40B4-BE49-F238E27FC236}">
                      <a16:creationId xmlns:a16="http://schemas.microsoft.com/office/drawing/2014/main" id="{9F251D9D-D0C7-4AC6-AB34-F71624F5200D}"/>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537" name="Graphic 536">
              <a:extLst>
                <a:ext uri="{FF2B5EF4-FFF2-40B4-BE49-F238E27FC236}">
                  <a16:creationId xmlns:a16="http://schemas.microsoft.com/office/drawing/2014/main" id="{07F8F521-B46C-48B2-9A23-15CB03F741B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138556" y="5973426"/>
              <a:ext cx="377477" cy="87161"/>
            </a:xfrm>
            <a:prstGeom prst="rect">
              <a:avLst/>
            </a:prstGeom>
          </p:spPr>
        </p:pic>
        <p:pic>
          <p:nvPicPr>
            <p:cNvPr id="541" name="Picture 540" descr="A screen shot of a building&#10;&#10;Description automatically generated">
              <a:extLst>
                <a:ext uri="{FF2B5EF4-FFF2-40B4-BE49-F238E27FC236}">
                  <a16:creationId xmlns:a16="http://schemas.microsoft.com/office/drawing/2014/main" id="{9DCD4C51-5D63-454B-8E08-D48B005E53C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544" name="Picture 543" descr="Logo&#10;&#10;Description automatically generated">
              <a:extLst>
                <a:ext uri="{FF2B5EF4-FFF2-40B4-BE49-F238E27FC236}">
                  <a16:creationId xmlns:a16="http://schemas.microsoft.com/office/drawing/2014/main" id="{20C827E4-6ACC-402E-A458-EDF5158615BB}"/>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546" name="Picture 545" descr="Text&#10;&#10;Description automatically generated">
              <a:extLst>
                <a:ext uri="{FF2B5EF4-FFF2-40B4-BE49-F238E27FC236}">
                  <a16:creationId xmlns:a16="http://schemas.microsoft.com/office/drawing/2014/main" id="{A5D3AB30-FC46-49D0-8C8A-4A3F479874B1}"/>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549" name="Picture 548" descr="A picture containing logo&#10;&#10;Description automatically generated">
              <a:extLst>
                <a:ext uri="{FF2B5EF4-FFF2-40B4-BE49-F238E27FC236}">
                  <a16:creationId xmlns:a16="http://schemas.microsoft.com/office/drawing/2014/main" id="{09272CDD-FE25-47D9-BE1D-D8C6DDBF34E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551" name="Picture 550" descr="A picture containing drawing&#10;&#10;Description automatically generated">
              <a:extLst>
                <a:ext uri="{FF2B5EF4-FFF2-40B4-BE49-F238E27FC236}">
                  <a16:creationId xmlns:a16="http://schemas.microsoft.com/office/drawing/2014/main" id="{30CF1B03-C1F6-43C8-8D45-9A685849879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553" name="Picture 552" descr="A picture containing shape&#10;&#10;Description automatically generated">
              <a:extLst>
                <a:ext uri="{FF2B5EF4-FFF2-40B4-BE49-F238E27FC236}">
                  <a16:creationId xmlns:a16="http://schemas.microsoft.com/office/drawing/2014/main" id="{31AC1AD4-03B7-4778-B330-2B029300836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9" name="Group 28">
            <a:extLst>
              <a:ext uri="{FF2B5EF4-FFF2-40B4-BE49-F238E27FC236}">
                <a16:creationId xmlns:a16="http://schemas.microsoft.com/office/drawing/2014/main" id="{6A8D6BDD-44D8-4AB3-A6D5-2887B9D0FD09}"/>
              </a:ext>
            </a:extLst>
          </p:cNvPr>
          <p:cNvGrpSpPr/>
          <p:nvPr/>
        </p:nvGrpSpPr>
        <p:grpSpPr>
          <a:xfrm>
            <a:off x="6875994" y="5560875"/>
            <a:ext cx="1341599" cy="822960"/>
            <a:chOff x="6875994" y="5560875"/>
            <a:chExt cx="1341599" cy="822960"/>
          </a:xfrm>
        </p:grpSpPr>
        <p:sp>
          <p:nvSpPr>
            <p:cNvPr id="313" name="Rectangle 312">
              <a:extLst>
                <a:ext uri="{FF2B5EF4-FFF2-40B4-BE49-F238E27FC236}">
                  <a16:creationId xmlns:a16="http://schemas.microsoft.com/office/drawing/2014/main" id="{A969C518-1890-413A-89BA-D3B9AA7C7290}"/>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C26786FE-A3FE-412D-BBFE-E4880DCEB481}"/>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316" name="TextBox 315">
              <a:extLst>
                <a:ext uri="{FF2B5EF4-FFF2-40B4-BE49-F238E27FC236}">
                  <a16:creationId xmlns:a16="http://schemas.microsoft.com/office/drawing/2014/main" id="{00F4128B-1FE2-493E-97D2-0CAF09FB0CD3}"/>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382" name="Picture 381">
              <a:extLst>
                <a:ext uri="{FF2B5EF4-FFF2-40B4-BE49-F238E27FC236}">
                  <a16:creationId xmlns:a16="http://schemas.microsoft.com/office/drawing/2014/main" id="{9DC8FC94-B8D5-4259-90B3-33147EF9F6C5}"/>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497" name="Picture 496" descr="A close up of a sign&#10;&#10;Description automatically generated">
              <a:extLst>
                <a:ext uri="{FF2B5EF4-FFF2-40B4-BE49-F238E27FC236}">
                  <a16:creationId xmlns:a16="http://schemas.microsoft.com/office/drawing/2014/main" id="{A4A717E2-3705-4211-9501-3EC0123EFE4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499" name="Picture 498">
              <a:extLst>
                <a:ext uri="{FF2B5EF4-FFF2-40B4-BE49-F238E27FC236}">
                  <a16:creationId xmlns:a16="http://schemas.microsoft.com/office/drawing/2014/main" id="{873F8EC2-A797-49DA-8630-09910E6A208E}"/>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501" name="Picture 500">
              <a:extLst>
                <a:ext uri="{FF2B5EF4-FFF2-40B4-BE49-F238E27FC236}">
                  <a16:creationId xmlns:a16="http://schemas.microsoft.com/office/drawing/2014/main" id="{B9448F4F-F75F-48CC-BEA5-31278CF2B7F9}"/>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314" name="Group 313">
              <a:extLst>
                <a:ext uri="{FF2B5EF4-FFF2-40B4-BE49-F238E27FC236}">
                  <a16:creationId xmlns:a16="http://schemas.microsoft.com/office/drawing/2014/main" id="{B9085323-B8DC-44EF-AF1B-C18AEEC318D8}"/>
                </a:ext>
              </a:extLst>
            </p:cNvPr>
            <p:cNvGrpSpPr/>
            <p:nvPr/>
          </p:nvGrpSpPr>
          <p:grpSpPr>
            <a:xfrm>
              <a:off x="7980465" y="6107694"/>
              <a:ext cx="160802" cy="36592"/>
              <a:chOff x="6499132" y="3003227"/>
              <a:chExt cx="160841" cy="36601"/>
            </a:xfrm>
          </p:grpSpPr>
          <p:sp>
            <p:nvSpPr>
              <p:cNvPr id="357" name="Oval 356">
                <a:extLst>
                  <a:ext uri="{FF2B5EF4-FFF2-40B4-BE49-F238E27FC236}">
                    <a16:creationId xmlns:a16="http://schemas.microsoft.com/office/drawing/2014/main" id="{05E97349-B49E-4B3B-93AC-7F934F3BC0AA}"/>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3FA3FF3D-5CF2-4287-913A-9507E4B05AD8}"/>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431EE019-32F9-4AF1-A077-06C542B782D0}"/>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0" name="Picture 19">
              <a:extLst>
                <a:ext uri="{FF2B5EF4-FFF2-40B4-BE49-F238E27FC236}">
                  <a16:creationId xmlns:a16="http://schemas.microsoft.com/office/drawing/2014/main" id="{EED96C50-DBF0-4672-A9D1-492B4E9587E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7" name="Graphic 26">
              <a:extLst>
                <a:ext uri="{FF2B5EF4-FFF2-40B4-BE49-F238E27FC236}">
                  <a16:creationId xmlns:a16="http://schemas.microsoft.com/office/drawing/2014/main" id="{35FE0229-76DF-4D64-A912-F424B03CDFF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933119" y="6020366"/>
              <a:ext cx="183196" cy="183196"/>
            </a:xfrm>
            <a:prstGeom prst="rect">
              <a:avLst/>
            </a:prstGeom>
          </p:spPr>
        </p:pic>
      </p:grpSp>
      <p:grpSp>
        <p:nvGrpSpPr>
          <p:cNvPr id="493" name="Group 492">
            <a:extLst>
              <a:ext uri="{FF2B5EF4-FFF2-40B4-BE49-F238E27FC236}">
                <a16:creationId xmlns:a16="http://schemas.microsoft.com/office/drawing/2014/main" id="{047AC298-7F0E-403E-AE6B-EF1D0634723D}"/>
              </a:ext>
            </a:extLst>
          </p:cNvPr>
          <p:cNvGrpSpPr/>
          <p:nvPr/>
        </p:nvGrpSpPr>
        <p:grpSpPr>
          <a:xfrm>
            <a:off x="8254798" y="5560875"/>
            <a:ext cx="678074" cy="822960"/>
            <a:chOff x="7690899" y="5659520"/>
            <a:chExt cx="678074" cy="822960"/>
          </a:xfrm>
        </p:grpSpPr>
        <p:sp>
          <p:nvSpPr>
            <p:cNvPr id="380" name="Rectangle 379">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B40D07B-0291-4471-B506-78BC2CF94360}"/>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9E929586-B98A-4639-AC39-A2D75BB193BF}"/>
                </a:ext>
              </a:extLst>
            </p:cNvPr>
            <p:cNvGrpSpPr/>
            <p:nvPr/>
          </p:nvGrpSpPr>
          <p:grpSpPr>
            <a:xfrm>
              <a:off x="8193265" y="6142886"/>
              <a:ext cx="88256" cy="110322"/>
              <a:chOff x="9444077" y="2885171"/>
              <a:chExt cx="107950" cy="134939"/>
            </a:xfrm>
            <a:solidFill>
              <a:schemeClr val="tx1"/>
            </a:solidFill>
          </p:grpSpPr>
          <p:sp>
            <p:nvSpPr>
              <p:cNvPr id="262" name="Freeform 26">
                <a:extLst>
                  <a:ext uri="{FF2B5EF4-FFF2-40B4-BE49-F238E27FC236}">
                    <a16:creationId xmlns:a16="http://schemas.microsoft.com/office/drawing/2014/main" id="{925BE245-FF84-4048-8E1B-8FDB13DFF74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434B4017-EA0A-45ED-AE69-3A3EB712A1F7}"/>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0" name="Group 30">
              <a:extLst>
                <a:ext uri="{FF2B5EF4-FFF2-40B4-BE49-F238E27FC236}">
                  <a16:creationId xmlns:a16="http://schemas.microsoft.com/office/drawing/2014/main" id="{3BC4DFDF-2E43-4C52-B5CA-161F54CD3FCA}"/>
                </a:ext>
              </a:extLst>
            </p:cNvPr>
            <p:cNvGrpSpPr>
              <a:grpSpLocks noChangeAspect="1"/>
            </p:cNvGrpSpPr>
            <p:nvPr/>
          </p:nvGrpSpPr>
          <p:grpSpPr bwMode="auto">
            <a:xfrm>
              <a:off x="8007594" y="6135713"/>
              <a:ext cx="120431" cy="124658"/>
              <a:chOff x="5049" y="1841"/>
              <a:chExt cx="57" cy="59"/>
            </a:xfrm>
            <a:solidFill>
              <a:srgbClr val="00B050"/>
            </a:solidFill>
          </p:grpSpPr>
          <p:sp>
            <p:nvSpPr>
              <p:cNvPr id="254" name="Freeform 31">
                <a:extLst>
                  <a:ext uri="{FF2B5EF4-FFF2-40B4-BE49-F238E27FC236}">
                    <a16:creationId xmlns:a16="http://schemas.microsoft.com/office/drawing/2014/main" id="{37A48809-1AB2-4562-99BC-6C66F0FF228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2">
                <a:extLst>
                  <a:ext uri="{FF2B5EF4-FFF2-40B4-BE49-F238E27FC236}">
                    <a16:creationId xmlns:a16="http://schemas.microsoft.com/office/drawing/2014/main" id="{507ED413-8AD6-417A-A8B7-D8D10B401D5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3">
                <a:extLst>
                  <a:ext uri="{FF2B5EF4-FFF2-40B4-BE49-F238E27FC236}">
                    <a16:creationId xmlns:a16="http://schemas.microsoft.com/office/drawing/2014/main" id="{1811CFAE-4E50-448F-8AE2-07A4D322908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4">
                <a:extLst>
                  <a:ext uri="{FF2B5EF4-FFF2-40B4-BE49-F238E27FC236}">
                    <a16:creationId xmlns:a16="http://schemas.microsoft.com/office/drawing/2014/main" id="{6AB5B6EF-7D84-4BEA-ADC8-4A2F7825DAD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5">
                <a:extLst>
                  <a:ext uri="{FF2B5EF4-FFF2-40B4-BE49-F238E27FC236}">
                    <a16:creationId xmlns:a16="http://schemas.microsoft.com/office/drawing/2014/main" id="{BAE0BB80-137E-45C9-B34F-A8F59C8927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6">
                <a:extLst>
                  <a:ext uri="{FF2B5EF4-FFF2-40B4-BE49-F238E27FC236}">
                    <a16:creationId xmlns:a16="http://schemas.microsoft.com/office/drawing/2014/main" id="{2EEF14F1-BE1B-4CF4-8AFE-6683E06DCF1F}"/>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7">
                <a:extLst>
                  <a:ext uri="{FF2B5EF4-FFF2-40B4-BE49-F238E27FC236}">
                    <a16:creationId xmlns:a16="http://schemas.microsoft.com/office/drawing/2014/main" id="{C79E5A16-285E-4DA3-9D98-2A2C07888EA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8">
                <a:extLst>
                  <a:ext uri="{FF2B5EF4-FFF2-40B4-BE49-F238E27FC236}">
                    <a16:creationId xmlns:a16="http://schemas.microsoft.com/office/drawing/2014/main" id="{43216AAB-E03A-468E-BB72-7B346FDF1A3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7" name="Rectangle 246">
              <a:extLst>
                <a:ext uri="{FF2B5EF4-FFF2-40B4-BE49-F238E27FC236}">
                  <a16:creationId xmlns:a16="http://schemas.microsoft.com/office/drawing/2014/main" id="{9F7374E7-32CB-45CE-8F83-CC99B0316951}"/>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377" name="Picture 376" descr="A picture containing building&#10;&#10;Description automatically generated">
              <a:extLst>
                <a:ext uri="{FF2B5EF4-FFF2-40B4-BE49-F238E27FC236}">
                  <a16:creationId xmlns:a16="http://schemas.microsoft.com/office/drawing/2014/main" id="{58D6E418-B75F-471F-A591-F74B20BA69E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395" name="Group 394">
              <a:extLst>
                <a:ext uri="{FF2B5EF4-FFF2-40B4-BE49-F238E27FC236}">
                  <a16:creationId xmlns:a16="http://schemas.microsoft.com/office/drawing/2014/main" id="{47649809-915C-4423-8D5E-97962771AEFC}"/>
                </a:ext>
              </a:extLst>
            </p:cNvPr>
            <p:cNvGrpSpPr/>
            <p:nvPr/>
          </p:nvGrpSpPr>
          <p:grpSpPr>
            <a:xfrm>
              <a:off x="7968497" y="6362005"/>
              <a:ext cx="160827" cy="36608"/>
              <a:chOff x="6782828" y="3049942"/>
              <a:chExt cx="160866" cy="36617"/>
            </a:xfrm>
          </p:grpSpPr>
          <p:sp>
            <p:nvSpPr>
              <p:cNvPr id="397" name="Oval 396">
                <a:extLst>
                  <a:ext uri="{FF2B5EF4-FFF2-40B4-BE49-F238E27FC236}">
                    <a16:creationId xmlns:a16="http://schemas.microsoft.com/office/drawing/2014/main" id="{8B4543F4-FAA2-4029-93BE-5F965970AFF3}"/>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E7CA30D-7E4D-42CC-82C0-A81A6CFD72D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4" name="Oval 403">
                <a:extLst>
                  <a:ext uri="{FF2B5EF4-FFF2-40B4-BE49-F238E27FC236}">
                    <a16:creationId xmlns:a16="http://schemas.microsoft.com/office/drawing/2014/main" id="{804A7674-FB47-49EE-8AFA-9C8CDFAE35F9}"/>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31" name="Group 530">
            <a:extLst>
              <a:ext uri="{FF2B5EF4-FFF2-40B4-BE49-F238E27FC236}">
                <a16:creationId xmlns:a16="http://schemas.microsoft.com/office/drawing/2014/main" id="{5452D625-C2C5-4BC4-B3FB-B9EBF32A061A}"/>
              </a:ext>
            </a:extLst>
          </p:cNvPr>
          <p:cNvGrpSpPr/>
          <p:nvPr/>
        </p:nvGrpSpPr>
        <p:grpSpPr>
          <a:xfrm>
            <a:off x="8970077" y="5560875"/>
            <a:ext cx="1731429" cy="822960"/>
            <a:chOff x="8425142" y="5659520"/>
            <a:chExt cx="1731429" cy="822960"/>
          </a:xfrm>
        </p:grpSpPr>
        <p:sp>
          <p:nvSpPr>
            <p:cNvPr id="381" name="Rectangle 380">
              <a:extLst>
                <a:ext uri="{FF2B5EF4-FFF2-40B4-BE49-F238E27FC236}">
                  <a16:creationId xmlns:a16="http://schemas.microsoft.com/office/drawing/2014/main" id="{58FC0170-5D3F-4868-9120-FF05FB03CDD2}"/>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DDFE38F-C76E-48A9-9416-EA300F411BC3}"/>
                </a:ext>
              </a:extLst>
            </p:cNvPr>
            <p:cNvGrpSpPr/>
            <p:nvPr/>
          </p:nvGrpSpPr>
          <p:grpSpPr>
            <a:xfrm>
              <a:off x="8516514" y="5952670"/>
              <a:ext cx="693178" cy="215444"/>
              <a:chOff x="8520889" y="5965471"/>
              <a:chExt cx="693178" cy="215444"/>
            </a:xfrm>
          </p:grpSpPr>
          <p:pic>
            <p:nvPicPr>
              <p:cNvPr id="178" name="Picture 177">
                <a:extLst>
                  <a:ext uri="{FF2B5EF4-FFF2-40B4-BE49-F238E27FC236}">
                    <a16:creationId xmlns:a16="http://schemas.microsoft.com/office/drawing/2014/main" id="{BE62C6C7-C129-4033-AE4C-8B9DDE743971}"/>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179" name="Rectangle 178">
                <a:extLst>
                  <a:ext uri="{FF2B5EF4-FFF2-40B4-BE49-F238E27FC236}">
                    <a16:creationId xmlns:a16="http://schemas.microsoft.com/office/drawing/2014/main" id="{464D6885-658B-411E-88C1-37B7DC07AC42}"/>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181" name="Picture 180">
              <a:extLst>
                <a:ext uri="{FF2B5EF4-FFF2-40B4-BE49-F238E27FC236}">
                  <a16:creationId xmlns:a16="http://schemas.microsoft.com/office/drawing/2014/main" id="{7F841F86-2363-465E-9874-5CB50264C469}"/>
                </a:ext>
              </a:extLst>
            </p:cNvPr>
            <p:cNvPicPr>
              <a:picLocks noChangeAspect="1"/>
            </p:cNvPicPr>
            <p:nvPr/>
          </p:nvPicPr>
          <p:blipFill rotWithShape="1">
            <a:blip r:embed="rId57">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98" name="Picture 197">
              <a:extLst>
                <a:ext uri="{FF2B5EF4-FFF2-40B4-BE49-F238E27FC236}">
                  <a16:creationId xmlns:a16="http://schemas.microsoft.com/office/drawing/2014/main" id="{6C1FC697-9027-42E1-9EC8-257BCF3FF5B9}"/>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03" name="Picture 202">
              <a:extLst>
                <a:ext uri="{FF2B5EF4-FFF2-40B4-BE49-F238E27FC236}">
                  <a16:creationId xmlns:a16="http://schemas.microsoft.com/office/drawing/2014/main" id="{B2DD66EA-E12F-42EB-8388-3C1A50F67692}"/>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04" name="Picture 203">
              <a:extLst>
                <a:ext uri="{FF2B5EF4-FFF2-40B4-BE49-F238E27FC236}">
                  <a16:creationId xmlns:a16="http://schemas.microsoft.com/office/drawing/2014/main" id="{C33517AC-EC54-4D38-BD96-85C97396CA14}"/>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05" name="Picture 204">
              <a:extLst>
                <a:ext uri="{FF2B5EF4-FFF2-40B4-BE49-F238E27FC236}">
                  <a16:creationId xmlns:a16="http://schemas.microsoft.com/office/drawing/2014/main" id="{88DB8BDD-63D6-44F7-83E2-FB29F66C7E66}"/>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06" name="Picture 205">
              <a:extLst>
                <a:ext uri="{FF2B5EF4-FFF2-40B4-BE49-F238E27FC236}">
                  <a16:creationId xmlns:a16="http://schemas.microsoft.com/office/drawing/2014/main" id="{19FB85D3-9558-46EE-87F5-9CCECD479EEC}"/>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09" name="Picture 208">
              <a:extLst>
                <a:ext uri="{FF2B5EF4-FFF2-40B4-BE49-F238E27FC236}">
                  <a16:creationId xmlns:a16="http://schemas.microsoft.com/office/drawing/2014/main" id="{6BECA711-BA14-4FCE-970C-54A2900F9F46}"/>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10" name="Picture 209">
              <a:extLst>
                <a:ext uri="{FF2B5EF4-FFF2-40B4-BE49-F238E27FC236}">
                  <a16:creationId xmlns:a16="http://schemas.microsoft.com/office/drawing/2014/main" id="{CDCEF5BD-09E6-4C53-922E-99ECF1EE2E76}"/>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11" name="Picture 210">
              <a:extLst>
                <a:ext uri="{FF2B5EF4-FFF2-40B4-BE49-F238E27FC236}">
                  <a16:creationId xmlns:a16="http://schemas.microsoft.com/office/drawing/2014/main" id="{0012F34F-B24D-4BC6-9F68-BF98E479261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01" name="Rectangle 200">
              <a:extLst>
                <a:ext uri="{FF2B5EF4-FFF2-40B4-BE49-F238E27FC236}">
                  <a16:creationId xmlns:a16="http://schemas.microsoft.com/office/drawing/2014/main" id="{0E406F8B-9167-4C0F-B042-9AC80E7AA043}"/>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197" name="Picture 196">
              <a:extLst>
                <a:ext uri="{FF2B5EF4-FFF2-40B4-BE49-F238E27FC236}">
                  <a16:creationId xmlns:a16="http://schemas.microsoft.com/office/drawing/2014/main" id="{AC5A185C-FF84-4DC9-8DDE-0D5989C9D1EF}"/>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406" name="Group 405">
              <a:extLst>
                <a:ext uri="{FF2B5EF4-FFF2-40B4-BE49-F238E27FC236}">
                  <a16:creationId xmlns:a16="http://schemas.microsoft.com/office/drawing/2014/main" id="{85BE141B-774A-4E38-A3E5-FF5C7D0B7819}"/>
                </a:ext>
              </a:extLst>
            </p:cNvPr>
            <p:cNvGrpSpPr/>
            <p:nvPr/>
          </p:nvGrpSpPr>
          <p:grpSpPr>
            <a:xfrm>
              <a:off x="9887484" y="6272843"/>
              <a:ext cx="160808" cy="36603"/>
              <a:chOff x="6508519" y="3147797"/>
              <a:chExt cx="160847" cy="36612"/>
            </a:xfrm>
          </p:grpSpPr>
          <p:sp>
            <p:nvSpPr>
              <p:cNvPr id="409" name="Oval 408">
                <a:extLst>
                  <a:ext uri="{FF2B5EF4-FFF2-40B4-BE49-F238E27FC236}">
                    <a16:creationId xmlns:a16="http://schemas.microsoft.com/office/drawing/2014/main" id="{22149A65-E9FA-45DE-8202-26BEE404C287}"/>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2" name="Oval 411">
                <a:extLst>
                  <a:ext uri="{FF2B5EF4-FFF2-40B4-BE49-F238E27FC236}">
                    <a16:creationId xmlns:a16="http://schemas.microsoft.com/office/drawing/2014/main" id="{3D8BEEF6-FCEF-46A2-9616-D71ADA21336E}"/>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3" name="Oval 412">
                <a:extLst>
                  <a:ext uri="{FF2B5EF4-FFF2-40B4-BE49-F238E27FC236}">
                    <a16:creationId xmlns:a16="http://schemas.microsoft.com/office/drawing/2014/main" id="{5DD60764-C4B1-4770-9A24-366206ADD2DB}"/>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88" name="Group 487">
            <a:extLst>
              <a:ext uri="{FF2B5EF4-FFF2-40B4-BE49-F238E27FC236}">
                <a16:creationId xmlns:a16="http://schemas.microsoft.com/office/drawing/2014/main" id="{EC7261BA-99E8-46B3-8EE2-1E37B74EA251}"/>
              </a:ext>
            </a:extLst>
          </p:cNvPr>
          <p:cNvGrpSpPr/>
          <p:nvPr/>
        </p:nvGrpSpPr>
        <p:grpSpPr>
          <a:xfrm>
            <a:off x="10738713" y="5560875"/>
            <a:ext cx="1341318" cy="822960"/>
            <a:chOff x="10577581" y="5659520"/>
            <a:chExt cx="1341318" cy="822960"/>
          </a:xfrm>
        </p:grpSpPr>
        <p:sp>
          <p:nvSpPr>
            <p:cNvPr id="510" name="Rectangle 509">
              <a:extLst>
                <a:ext uri="{FF2B5EF4-FFF2-40B4-BE49-F238E27FC236}">
                  <a16:creationId xmlns:a16="http://schemas.microsoft.com/office/drawing/2014/main" id="{F8C5648C-06FC-4417-9EF8-20DC21895B61}"/>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Picture 238">
              <a:hlinkClick r:id="rId67"/>
              <a:extLst>
                <a:ext uri="{FF2B5EF4-FFF2-40B4-BE49-F238E27FC236}">
                  <a16:creationId xmlns:a16="http://schemas.microsoft.com/office/drawing/2014/main" id="{A3092089-F0D5-4738-B36A-3E115D2A4949}"/>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41" name="Picture 240">
              <a:extLst>
                <a:ext uri="{FF2B5EF4-FFF2-40B4-BE49-F238E27FC236}">
                  <a16:creationId xmlns:a16="http://schemas.microsoft.com/office/drawing/2014/main" id="{AC26BC4C-E20B-49A3-BD30-969D24DFC6E2}"/>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242" name="Picture 241">
              <a:extLst>
                <a:ext uri="{FF2B5EF4-FFF2-40B4-BE49-F238E27FC236}">
                  <a16:creationId xmlns:a16="http://schemas.microsoft.com/office/drawing/2014/main" id="{128A4568-0359-4BF8-B702-DD79C93FE288}"/>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243" name="Picture 242">
              <a:extLst>
                <a:ext uri="{FF2B5EF4-FFF2-40B4-BE49-F238E27FC236}">
                  <a16:creationId xmlns:a16="http://schemas.microsoft.com/office/drawing/2014/main" id="{9193B668-F96D-4565-B49A-757AE07649EE}"/>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244" name="Picture 243">
              <a:extLst>
                <a:ext uri="{FF2B5EF4-FFF2-40B4-BE49-F238E27FC236}">
                  <a16:creationId xmlns:a16="http://schemas.microsoft.com/office/drawing/2014/main" id="{12BAD123-B134-4CA9-83AA-70D87159376C}"/>
                </a:ext>
              </a:extLst>
            </p:cNvPr>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234" name="Group 233">
              <a:extLst>
                <a:ext uri="{FF2B5EF4-FFF2-40B4-BE49-F238E27FC236}">
                  <a16:creationId xmlns:a16="http://schemas.microsoft.com/office/drawing/2014/main" id="{7FC31C7D-C372-4ED4-ADCC-1D61748E5804}"/>
                </a:ext>
              </a:extLst>
            </p:cNvPr>
            <p:cNvGrpSpPr/>
            <p:nvPr/>
          </p:nvGrpSpPr>
          <p:grpSpPr>
            <a:xfrm>
              <a:off x="11696696" y="6335975"/>
              <a:ext cx="160817" cy="36587"/>
              <a:chOff x="6673899" y="3052616"/>
              <a:chExt cx="160856" cy="36596"/>
            </a:xfrm>
          </p:grpSpPr>
          <p:sp>
            <p:nvSpPr>
              <p:cNvPr id="236" name="Oval 235">
                <a:extLst>
                  <a:ext uri="{FF2B5EF4-FFF2-40B4-BE49-F238E27FC236}">
                    <a16:creationId xmlns:a16="http://schemas.microsoft.com/office/drawing/2014/main" id="{5414DD31-1B94-4D71-823A-68C741F69E2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7" name="Oval 236">
                <a:extLst>
                  <a:ext uri="{FF2B5EF4-FFF2-40B4-BE49-F238E27FC236}">
                    <a16:creationId xmlns:a16="http://schemas.microsoft.com/office/drawing/2014/main" id="{168DD421-CEA7-479B-9140-C5332C219E26}"/>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193B36C8-CEF3-4967-A111-9AB4EE54750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5" name="Picture 234">
              <a:hlinkClick r:id="rId73"/>
              <a:extLst>
                <a:ext uri="{FF2B5EF4-FFF2-40B4-BE49-F238E27FC236}">
                  <a16:creationId xmlns:a16="http://schemas.microsoft.com/office/drawing/2014/main" id="{D51E41E1-DC16-41B8-AF8D-CB48C2014249}"/>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217" name="Rectangle 216">
              <a:extLst>
                <a:ext uri="{FF2B5EF4-FFF2-40B4-BE49-F238E27FC236}">
                  <a16:creationId xmlns:a16="http://schemas.microsoft.com/office/drawing/2014/main" id="{FBBD20FB-BA7A-41BE-9162-77BB2B71A76E}"/>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524" name="Picture 523">
              <a:extLst>
                <a:ext uri="{FF2B5EF4-FFF2-40B4-BE49-F238E27FC236}">
                  <a16:creationId xmlns:a16="http://schemas.microsoft.com/office/drawing/2014/main" id="{F2CA9F76-E339-4D2C-842A-158066AED336}"/>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93" name="Picture 392">
              <a:extLst>
                <a:ext uri="{FF2B5EF4-FFF2-40B4-BE49-F238E27FC236}">
                  <a16:creationId xmlns:a16="http://schemas.microsoft.com/office/drawing/2014/main" id="{8E9E4C60-D3FA-41E2-90C7-7A7FB6326EE1}"/>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532" name="Picture 531" descr="A close up of a logo&#10;&#10;Description automatically generated">
              <a:extLst>
                <a:ext uri="{FF2B5EF4-FFF2-40B4-BE49-F238E27FC236}">
                  <a16:creationId xmlns:a16="http://schemas.microsoft.com/office/drawing/2014/main" id="{CEA9DE3B-E152-4F85-846D-C058AF48F4FB}"/>
                </a:ext>
              </a:extLst>
            </p:cNvPr>
            <p:cNvPicPr>
              <a:picLocks noChangeAspect="1"/>
            </p:cNvPicPr>
            <p:nvPr/>
          </p:nvPicPr>
          <p:blipFill rotWithShape="1">
            <a:blip r:embed="rId76">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538" name="Picture 537">
              <a:extLst>
                <a:ext uri="{FF2B5EF4-FFF2-40B4-BE49-F238E27FC236}">
                  <a16:creationId xmlns:a16="http://schemas.microsoft.com/office/drawing/2014/main" id="{F07B4B24-12EE-46FE-884B-ABC33D082624}"/>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540" name="Picture 539" descr="A close up of a logo&#10;&#10;Description automatically generated">
              <a:extLst>
                <a:ext uri="{FF2B5EF4-FFF2-40B4-BE49-F238E27FC236}">
                  <a16:creationId xmlns:a16="http://schemas.microsoft.com/office/drawing/2014/main" id="{D31FF579-D21C-4F44-8E8E-FF791967C398}"/>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542" name="Picture 541" descr="A green sign with white text&#10;&#10;Description automatically generated">
              <a:extLst>
                <a:ext uri="{FF2B5EF4-FFF2-40B4-BE49-F238E27FC236}">
                  <a16:creationId xmlns:a16="http://schemas.microsoft.com/office/drawing/2014/main" id="{89C2746D-5C82-4E6C-8EE9-14BAFF94456E}"/>
                </a:ext>
              </a:extLst>
            </p:cNvPr>
            <p:cNvPicPr>
              <a:picLocks noChangeAspect="1"/>
            </p:cNvPicPr>
            <p:nvPr/>
          </p:nvPicPr>
          <p:blipFill rotWithShape="1">
            <a:blip r:embed="rId79">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3" name="Group 12">
            <a:extLst>
              <a:ext uri="{FF2B5EF4-FFF2-40B4-BE49-F238E27FC236}">
                <a16:creationId xmlns:a16="http://schemas.microsoft.com/office/drawing/2014/main" id="{B23AD12E-CFDA-4532-86EB-0307B71C0077}"/>
              </a:ext>
            </a:extLst>
          </p:cNvPr>
          <p:cNvGrpSpPr/>
          <p:nvPr/>
        </p:nvGrpSpPr>
        <p:grpSpPr>
          <a:xfrm>
            <a:off x="527233" y="4496536"/>
            <a:ext cx="419516" cy="419517"/>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575" name="Group 574">
            <a:extLst>
              <a:ext uri="{FF2B5EF4-FFF2-40B4-BE49-F238E27FC236}">
                <a16:creationId xmlns:a16="http://schemas.microsoft.com/office/drawing/2014/main" id="{861E6C18-3E5C-4176-AD2A-D54C4D34E0FD}"/>
              </a:ext>
            </a:extLst>
          </p:cNvPr>
          <p:cNvGrpSpPr/>
          <p:nvPr/>
        </p:nvGrpSpPr>
        <p:grpSpPr>
          <a:xfrm>
            <a:off x="9835672" y="5159417"/>
            <a:ext cx="1573449" cy="401459"/>
            <a:chOff x="9835672" y="5159417"/>
            <a:chExt cx="1573449" cy="401459"/>
          </a:xfrm>
        </p:grpSpPr>
        <p:cxnSp>
          <p:nvCxnSpPr>
            <p:cNvPr id="342" name="Connector: Elbow 341">
              <a:extLst>
                <a:ext uri="{FF2B5EF4-FFF2-40B4-BE49-F238E27FC236}">
                  <a16:creationId xmlns:a16="http://schemas.microsoft.com/office/drawing/2014/main" id="{58811937-4287-4379-A6F6-A604428CC9F4}"/>
                </a:ext>
              </a:extLst>
            </p:cNvPr>
            <p:cNvCxnSpPr>
              <a:cxnSpLocks/>
              <a:stCxn id="201" idx="0"/>
              <a:endCxn id="414"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stCxn id="217" idx="0"/>
              <a:endCxn id="421"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62" name="Group 61">
            <a:extLst>
              <a:ext uri="{FF2B5EF4-FFF2-40B4-BE49-F238E27FC236}">
                <a16:creationId xmlns:a16="http://schemas.microsoft.com/office/drawing/2014/main" id="{AFDF8A25-5E97-460B-874D-88432CDB838B}"/>
              </a:ext>
            </a:extLst>
          </p:cNvPr>
          <p:cNvGrpSpPr/>
          <p:nvPr/>
        </p:nvGrpSpPr>
        <p:grpSpPr>
          <a:xfrm>
            <a:off x="7811618" y="4457782"/>
            <a:ext cx="2920255" cy="182880"/>
            <a:chOff x="3572576" y="3406595"/>
            <a:chExt cx="2920255" cy="182880"/>
          </a:xfrm>
        </p:grpSpPr>
        <p:sp>
          <p:nvSpPr>
            <p:cNvPr id="498" name="Rectangle 497">
              <a:extLst>
                <a:ext uri="{FF2B5EF4-FFF2-40B4-BE49-F238E27FC236}">
                  <a16:creationId xmlns:a16="http://schemas.microsoft.com/office/drawing/2014/main" id="{B3D8FE7D-DC2D-4802-8C1C-E07BF552BE02}"/>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500" name="Freeform 1054">
              <a:extLst>
                <a:ext uri="{FF2B5EF4-FFF2-40B4-BE49-F238E27FC236}">
                  <a16:creationId xmlns:a16="http://schemas.microsoft.com/office/drawing/2014/main" id="{F9588841-2F89-41B5-A61D-25D67AABDB7E}"/>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33B823D4-861D-4087-AD38-32FAF2595160}"/>
              </a:ext>
            </a:extLst>
          </p:cNvPr>
          <p:cNvGrpSpPr/>
          <p:nvPr/>
        </p:nvGrpSpPr>
        <p:grpSpPr>
          <a:xfrm>
            <a:off x="10094615" y="2228130"/>
            <a:ext cx="1556531" cy="493846"/>
            <a:chOff x="10094615" y="2228130"/>
            <a:chExt cx="1556531" cy="493846"/>
          </a:xfrm>
        </p:grpSpPr>
        <p:sp>
          <p:nvSpPr>
            <p:cNvPr id="335" name="Rectangle 334">
              <a:extLst>
                <a:ext uri="{FF2B5EF4-FFF2-40B4-BE49-F238E27FC236}">
                  <a16:creationId xmlns:a16="http://schemas.microsoft.com/office/drawing/2014/main" id="{36AD41C8-34F3-4AB5-8E97-4CF40228B93A}"/>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30" name="Rectangle 429">
              <a:hlinkClick r:id="rId80"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456F301E-A899-454C-A0D2-E4298C1B5A0C}"/>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2" name="Rectangle 31">
              <a:hlinkClick r:id="rId81"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64D2EDAC-73FC-4A3C-A189-2703A7296A2E}"/>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49" name="Picture 48">
              <a:extLst>
                <a:ext uri="{FF2B5EF4-FFF2-40B4-BE49-F238E27FC236}">
                  <a16:creationId xmlns:a16="http://schemas.microsoft.com/office/drawing/2014/main" id="{8AADC4FA-3110-47CA-88ED-1109ECE65128}"/>
                </a:ext>
              </a:extLst>
            </p:cNvPr>
            <p:cNvPicPr>
              <a:picLocks noChangeAspect="1"/>
            </p:cNvPicPr>
            <p:nvPr/>
          </p:nvPicPr>
          <p:blipFill rotWithShape="1">
            <a:blip r:embed="rId82"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60" name="Graphic 59">
            <a:extLst>
              <a:ext uri="{FF2B5EF4-FFF2-40B4-BE49-F238E27FC236}">
                <a16:creationId xmlns:a16="http://schemas.microsoft.com/office/drawing/2014/main" id="{834464D7-0FFC-4BC8-B769-A325A835809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899779" y="1761327"/>
            <a:ext cx="143288" cy="158858"/>
          </a:xfrm>
          <a:prstGeom prst="rect">
            <a:avLst/>
          </a:prstGeom>
        </p:spPr>
      </p:pic>
      <p:grpSp>
        <p:nvGrpSpPr>
          <p:cNvPr id="48" name="Group 47">
            <a:extLst>
              <a:ext uri="{FF2B5EF4-FFF2-40B4-BE49-F238E27FC236}">
                <a16:creationId xmlns:a16="http://schemas.microsoft.com/office/drawing/2014/main" id="{49C6E317-A7E1-41D6-9AA0-DAD57A3F646A}"/>
              </a:ext>
            </a:extLst>
          </p:cNvPr>
          <p:cNvGrpSpPr/>
          <p:nvPr/>
        </p:nvGrpSpPr>
        <p:grpSpPr>
          <a:xfrm>
            <a:off x="3766817" y="4417401"/>
            <a:ext cx="8318077" cy="853504"/>
            <a:chOff x="3766817" y="4417401"/>
            <a:chExt cx="8318077" cy="853504"/>
          </a:xfrm>
        </p:grpSpPr>
        <p:grpSp>
          <p:nvGrpSpPr>
            <p:cNvPr id="46" name="Group 45">
              <a:extLst>
                <a:ext uri="{FF2B5EF4-FFF2-40B4-BE49-F238E27FC236}">
                  <a16:creationId xmlns:a16="http://schemas.microsoft.com/office/drawing/2014/main" id="{B3D1F590-970E-418A-A89B-78E2522785A4}"/>
                </a:ext>
              </a:extLst>
            </p:cNvPr>
            <p:cNvGrpSpPr/>
            <p:nvPr/>
          </p:nvGrpSpPr>
          <p:grpSpPr>
            <a:xfrm>
              <a:off x="3766817" y="4417401"/>
              <a:ext cx="8318077" cy="853504"/>
              <a:chOff x="3766817" y="4417401"/>
              <a:chExt cx="8318077" cy="853504"/>
            </a:xfrm>
          </p:grpSpPr>
          <p:sp>
            <p:nvSpPr>
              <p:cNvPr id="439" name="Rectangle 43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96B710C-BF0F-418E-9466-23CB308D1445}"/>
                  </a:ext>
                </a:extLst>
              </p:cNvPr>
              <p:cNvSpPr/>
              <p:nvPr/>
            </p:nvSpPr>
            <p:spPr>
              <a:xfrm>
                <a:off x="3772921" y="4521944"/>
                <a:ext cx="8311973"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6" name="Group 575">
                <a:extLst>
                  <a:ext uri="{FF2B5EF4-FFF2-40B4-BE49-F238E27FC236}">
                    <a16:creationId xmlns:a16="http://schemas.microsoft.com/office/drawing/2014/main" id="{6549C41F-EF2D-4F05-884D-9060F77B0626}"/>
                  </a:ext>
                </a:extLst>
              </p:cNvPr>
              <p:cNvGrpSpPr/>
              <p:nvPr/>
            </p:nvGrpSpPr>
            <p:grpSpPr>
              <a:xfrm>
                <a:off x="3869531" y="4789667"/>
                <a:ext cx="8112538" cy="445385"/>
                <a:chOff x="3869531" y="4808878"/>
                <a:chExt cx="8112538" cy="364800"/>
              </a:xfrm>
            </p:grpSpPr>
            <p:sp>
              <p:nvSpPr>
                <p:cNvPr id="11" name="Rectangle 10">
                  <a:extLst>
                    <a:ext uri="{FF2B5EF4-FFF2-40B4-BE49-F238E27FC236}">
                      <a16:creationId xmlns:a16="http://schemas.microsoft.com/office/drawing/2014/main" id="{72B00EA2-AA18-41C3-85C9-F6A4A759B7D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endPar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08" name="Rectangle 607">
                  <a:extLst>
                    <a:ext uri="{FF2B5EF4-FFF2-40B4-BE49-F238E27FC236}">
                      <a16:creationId xmlns:a16="http://schemas.microsoft.com/office/drawing/2014/main" id="{CB88B171-6D04-4BDD-83B7-DF3C50006FFD}"/>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358" name="TextBox 357">
                <a:hlinkClick r:id="rId85"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C6FD378-4BB5-4A67-A11A-DB04522F9105}"/>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Microsoft 365 Defender</a:t>
                </a:r>
              </a:p>
            </p:txBody>
          </p:sp>
          <p:sp>
            <p:nvSpPr>
              <p:cNvPr id="440" name="Rectangle 439">
                <a:extLst>
                  <a:ext uri="{FF2B5EF4-FFF2-40B4-BE49-F238E27FC236}">
                    <a16:creationId xmlns:a16="http://schemas.microsoft.com/office/drawing/2014/main" id="{15A77A22-5EF9-4A59-A542-CA98D3DC93EC}"/>
                  </a:ext>
                </a:extLst>
              </p:cNvPr>
              <p:cNvSpPr/>
              <p:nvPr/>
            </p:nvSpPr>
            <p:spPr>
              <a:xfrm>
                <a:off x="3766817" y="4417401"/>
                <a:ext cx="8318077"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b="1" i="1" u="none" strike="noStrike" kern="0" cap="none" spc="0" normalizeH="0" baseline="0" noProof="0">
                    <a:ln>
                      <a:noFill/>
                    </a:ln>
                    <a:gradFill>
                      <a:gsLst>
                        <a:gs pos="0">
                          <a:prstClr val="white"/>
                        </a:gs>
                        <a:gs pos="100000">
                          <a:prstClr val="white"/>
                        </a:gs>
                      </a:gsLst>
                      <a:lin ang="5400000" scaled="1"/>
                    </a:gradFill>
                    <a:effectLst/>
                    <a:uLnTx/>
                    <a:uFillTx/>
                    <a:ea typeface="+mn-ea"/>
                    <a:cs typeface="Segoe UI" panose="020B0502040204020203" pitchFamily="34" charset="0"/>
                  </a:rPr>
                  <a:t>Microsoft Defender - </a:t>
                </a:r>
                <a:r>
                  <a:rPr kumimoji="0" lang="en-US" sz="1000" i="1" u="none" strike="noStrike" kern="0" cap="none" spc="0" normalizeH="0" baseline="0" noProof="0">
                    <a:ln>
                      <a:noFill/>
                    </a:ln>
                    <a:gradFill>
                      <a:gsLst>
                        <a:gs pos="0">
                          <a:prstClr val="white"/>
                        </a:gs>
                        <a:gs pos="100000">
                          <a:prstClr val="white"/>
                        </a:gs>
                      </a:gsLst>
                      <a:lin ang="5400000" scaled="1"/>
                    </a:gradFill>
                    <a:effectLst/>
                    <a:uLnTx/>
                    <a:uFillTx/>
                    <a:latin typeface="+mj-lt"/>
                    <a:ea typeface="+mn-ea"/>
                    <a:cs typeface="Segoe UI" panose="020B0502040204020203" pitchFamily="34" charset="0"/>
                  </a:rPr>
                  <a:t>Extended Detection and Response (XDR)</a:t>
                </a:r>
              </a:p>
            </p:txBody>
          </p:sp>
          <p:sp>
            <p:nvSpPr>
              <p:cNvPr id="569" name="TextBox 568">
                <a:extLst>
                  <a:ext uri="{FF2B5EF4-FFF2-40B4-BE49-F238E27FC236}">
                    <a16:creationId xmlns:a16="http://schemas.microsoft.com/office/drawing/2014/main" id="{C790D60E-C4A8-45AE-A6F0-8B1457F1BAEE}"/>
                  </a:ext>
                </a:extLst>
              </p:cNvPr>
              <p:cNvSpPr txBox="1"/>
              <p:nvPr/>
            </p:nvSpPr>
            <p:spPr>
              <a:xfrm>
                <a:off x="4602874" y="4689276"/>
                <a:ext cx="1349270"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a:t>
                </a:r>
              </a:p>
            </p:txBody>
          </p:sp>
          <p:grpSp>
            <p:nvGrpSpPr>
              <p:cNvPr id="34" name="Group 33">
                <a:extLst>
                  <a:ext uri="{FF2B5EF4-FFF2-40B4-BE49-F238E27FC236}">
                    <a16:creationId xmlns:a16="http://schemas.microsoft.com/office/drawing/2014/main" id="{1A27741F-2E5D-434F-B747-2A83A2200824}"/>
                  </a:ext>
                </a:extLst>
              </p:cNvPr>
              <p:cNvGrpSpPr/>
              <p:nvPr/>
            </p:nvGrpSpPr>
            <p:grpSpPr>
              <a:xfrm>
                <a:off x="3911305" y="4847407"/>
                <a:ext cx="2926414" cy="347038"/>
                <a:chOff x="3911305" y="4850142"/>
                <a:chExt cx="2926414" cy="347038"/>
              </a:xfrm>
            </p:grpSpPr>
            <p:sp>
              <p:nvSpPr>
                <p:cNvPr id="2" name="Rectangle 1">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DFBA11B-A706-4565-94DA-1A257A2B3EBF}"/>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lvl="0" indent="0" algn="ctr" fontAlgn="auto">
                    <a:lnSpc>
                      <a:spcPct val="97000"/>
                    </a:lnSpc>
                    <a:spcBef>
                      <a:spcPts val="0"/>
                    </a:spcBef>
                    <a:spcAft>
                      <a:spcPts val="100"/>
                    </a:spcAft>
                    <a:buClrTx/>
                    <a:buSzTx/>
                    <a:buFontTx/>
                    <a:buNone/>
                    <a:tabLst>
                      <a:tab pos="1028700" algn="l"/>
                    </a:tabLst>
                    <a:defRPr/>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561" name="Group 560">
                  <a:extLst>
                    <a:ext uri="{FF2B5EF4-FFF2-40B4-BE49-F238E27FC236}">
                      <a16:creationId xmlns:a16="http://schemas.microsoft.com/office/drawing/2014/main" id="{7FE3C8A9-1FC5-4832-8DC2-D2128526276B}"/>
                    </a:ext>
                  </a:extLst>
                </p:cNvPr>
                <p:cNvGrpSpPr/>
                <p:nvPr/>
              </p:nvGrpSpPr>
              <p:grpSpPr>
                <a:xfrm>
                  <a:off x="3973044" y="4891829"/>
                  <a:ext cx="2783293" cy="268017"/>
                  <a:chOff x="3941723" y="4896148"/>
                  <a:chExt cx="2783293" cy="268017"/>
                </a:xfrm>
              </p:grpSpPr>
              <p:grpSp>
                <p:nvGrpSpPr>
                  <p:cNvPr id="600" name="Group 599">
                    <a:extLst>
                      <a:ext uri="{FF2B5EF4-FFF2-40B4-BE49-F238E27FC236}">
                        <a16:creationId xmlns:a16="http://schemas.microsoft.com/office/drawing/2014/main" id="{944A09E9-1215-4159-8EE8-72845E204063}"/>
                      </a:ext>
                    </a:extLst>
                  </p:cNvPr>
                  <p:cNvGrpSpPr/>
                  <p:nvPr/>
                </p:nvGrpSpPr>
                <p:grpSpPr>
                  <a:xfrm>
                    <a:off x="6564200" y="4973262"/>
                    <a:ext cx="160816" cy="36598"/>
                    <a:chOff x="6564200" y="4973262"/>
                    <a:chExt cx="160816" cy="36598"/>
                  </a:xfrm>
                </p:grpSpPr>
                <p:sp>
                  <p:nvSpPr>
                    <p:cNvPr id="595" name="Oval 594">
                      <a:extLst>
                        <a:ext uri="{FF2B5EF4-FFF2-40B4-BE49-F238E27FC236}">
                          <a16:creationId xmlns:a16="http://schemas.microsoft.com/office/drawing/2014/main" id="{3326F809-75BF-4966-98D4-9A4037538EAD}"/>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7" name="Oval 596">
                      <a:extLst>
                        <a:ext uri="{FF2B5EF4-FFF2-40B4-BE49-F238E27FC236}">
                          <a16:creationId xmlns:a16="http://schemas.microsoft.com/office/drawing/2014/main" id="{4D27B9D8-45A7-462E-A8F1-11CF28A90472}"/>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C40027E7-2DEA-4CE0-8708-70AD64B910C7}"/>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88" name="TextBox 387">
                    <a:extLst>
                      <a:ext uri="{FF2B5EF4-FFF2-40B4-BE49-F238E27FC236}">
                        <a16:creationId xmlns:a16="http://schemas.microsoft.com/office/drawing/2014/main" id="{940F93E2-758D-454C-BD08-54E4273B55AE}"/>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Containers</a:t>
                    </a:r>
                  </a:p>
                </p:txBody>
              </p:sp>
              <p:sp>
                <p:nvSpPr>
                  <p:cNvPr id="463" name="TextBox 462">
                    <a:extLst>
                      <a:ext uri="{FF2B5EF4-FFF2-40B4-BE49-F238E27FC236}">
                        <a16:creationId xmlns:a16="http://schemas.microsoft.com/office/drawing/2014/main" id="{E736BF03-0513-4665-9A43-585561181490}"/>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00"/>
                      <a:t>Servers </a:t>
                    </a:r>
                    <a:br>
                      <a:rPr lang="en-US" sz="700"/>
                    </a:br>
                    <a:r>
                      <a:rPr lang="en-US" sz="700"/>
                      <a:t>&amp; VMs</a:t>
                    </a:r>
                  </a:p>
                </p:txBody>
              </p:sp>
              <p:sp>
                <p:nvSpPr>
                  <p:cNvPr id="467" name="TextBox 466">
                    <a:extLst>
                      <a:ext uri="{FF2B5EF4-FFF2-40B4-BE49-F238E27FC236}">
                        <a16:creationId xmlns:a16="http://schemas.microsoft.com/office/drawing/2014/main" id="{B4ED2D4B-A634-43FF-84BC-CD5D05DC4DF4}"/>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SQL</a:t>
                    </a:r>
                  </a:p>
                </p:txBody>
              </p:sp>
              <p:sp>
                <p:nvSpPr>
                  <p:cNvPr id="519" name="TextBox 518">
                    <a:extLst>
                      <a:ext uri="{FF2B5EF4-FFF2-40B4-BE49-F238E27FC236}">
                        <a16:creationId xmlns:a16="http://schemas.microsoft.com/office/drawing/2014/main" id="{5BACC479-CD13-4506-8296-8397391DF1CB}"/>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IoT </a:t>
                    </a:r>
                    <a:br>
                      <a:rPr lang="en-US"/>
                    </a:br>
                    <a:r>
                      <a:rPr lang="en-US"/>
                      <a:t>&amp; OT</a:t>
                    </a:r>
                  </a:p>
                </p:txBody>
              </p:sp>
              <p:sp>
                <p:nvSpPr>
                  <p:cNvPr id="523" name="TextBox 522">
                    <a:extLst>
                      <a:ext uri="{FF2B5EF4-FFF2-40B4-BE49-F238E27FC236}">
                        <a16:creationId xmlns:a16="http://schemas.microsoft.com/office/drawing/2014/main" id="{C7D52D98-36D5-4FFA-A02C-1245DB83196D}"/>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Azure app</a:t>
                    </a:r>
                    <a:br>
                      <a:rPr lang="en-US"/>
                    </a:br>
                    <a:r>
                      <a:rPr lang="en-US"/>
                      <a:t>services</a:t>
                    </a:r>
                  </a:p>
                </p:txBody>
              </p:sp>
              <p:sp>
                <p:nvSpPr>
                  <p:cNvPr id="529" name="TextBox 528">
                    <a:extLst>
                      <a:ext uri="{FF2B5EF4-FFF2-40B4-BE49-F238E27FC236}">
                        <a16:creationId xmlns:a16="http://schemas.microsoft.com/office/drawing/2014/main" id="{58B03727-CD86-4F08-A24B-FDE93F38B14B}"/>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Network </a:t>
                    </a:r>
                    <a:br>
                      <a:rPr lang="en-US"/>
                    </a:br>
                    <a:r>
                      <a:rPr lang="en-US"/>
                      <a:t>traffic</a:t>
                    </a:r>
                  </a:p>
                </p:txBody>
              </p:sp>
            </p:grpSp>
          </p:grpSp>
          <p:grpSp>
            <p:nvGrpSpPr>
              <p:cNvPr id="39" name="Group 38">
                <a:extLst>
                  <a:ext uri="{FF2B5EF4-FFF2-40B4-BE49-F238E27FC236}">
                    <a16:creationId xmlns:a16="http://schemas.microsoft.com/office/drawing/2014/main" id="{6200E831-2926-4F78-B2A7-B15EA3CA123C}"/>
                  </a:ext>
                </a:extLst>
              </p:cNvPr>
              <p:cNvGrpSpPr/>
              <p:nvPr/>
            </p:nvGrpSpPr>
            <p:grpSpPr>
              <a:xfrm>
                <a:off x="6920246" y="4847406"/>
                <a:ext cx="4974654" cy="344137"/>
                <a:chOff x="6920246" y="4847406"/>
                <a:chExt cx="4974654" cy="344137"/>
              </a:xfrm>
            </p:grpSpPr>
            <p:sp>
              <p:nvSpPr>
                <p:cNvPr id="5" name="Rectangle 4">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BEC1D18-C498-4883-B2AC-4BA3CE200507}"/>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0"/>
                    </a:spcAft>
                    <a:tabLst>
                      <a:tab pos="1028700" algn="l"/>
                    </a:tabLst>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603" name="Group 602">
                  <a:extLst>
                    <a:ext uri="{FF2B5EF4-FFF2-40B4-BE49-F238E27FC236}">
                      <a16:creationId xmlns:a16="http://schemas.microsoft.com/office/drawing/2014/main" id="{9852EC74-F734-4A53-9ED7-9F56A851E97E}"/>
                    </a:ext>
                  </a:extLst>
                </p:cNvPr>
                <p:cNvGrpSpPr/>
                <p:nvPr/>
              </p:nvGrpSpPr>
              <p:grpSpPr>
                <a:xfrm>
                  <a:off x="6972368" y="4891194"/>
                  <a:ext cx="4866953" cy="271622"/>
                  <a:chOff x="6972368" y="4910404"/>
                  <a:chExt cx="4866953" cy="271622"/>
                </a:xfrm>
              </p:grpSpPr>
              <p:grpSp>
                <p:nvGrpSpPr>
                  <p:cNvPr id="580" name="Group 579">
                    <a:extLst>
                      <a:ext uri="{FF2B5EF4-FFF2-40B4-BE49-F238E27FC236}">
                        <a16:creationId xmlns:a16="http://schemas.microsoft.com/office/drawing/2014/main" id="{A6E2A378-D698-4507-BA8E-255E7059BB9C}"/>
                      </a:ext>
                    </a:extLst>
                  </p:cNvPr>
                  <p:cNvGrpSpPr/>
                  <p:nvPr/>
                </p:nvGrpSpPr>
                <p:grpSpPr>
                  <a:xfrm>
                    <a:off x="9041117" y="4910404"/>
                    <a:ext cx="835613" cy="265652"/>
                    <a:chOff x="9007537" y="4910404"/>
                    <a:chExt cx="835613" cy="265652"/>
                  </a:xfrm>
                </p:grpSpPr>
                <p:sp>
                  <p:nvSpPr>
                    <p:cNvPr id="320" name="Rectangle 319">
                      <a:hlinkClick r:id="rId8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4767D13D-7EDC-47CF-8ADE-E5A360AB6ACB}"/>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Endpoint</a:t>
                      </a:r>
                    </a:p>
                  </p:txBody>
                </p:sp>
                <p:pic>
                  <p:nvPicPr>
                    <p:cNvPr id="433" name="Picture 432">
                      <a:extLst>
                        <a:ext uri="{FF2B5EF4-FFF2-40B4-BE49-F238E27FC236}">
                          <a16:creationId xmlns:a16="http://schemas.microsoft.com/office/drawing/2014/main" id="{9A2D7CF0-A72D-49D6-B04A-52848AE5CC6B}"/>
                        </a:ext>
                      </a:extLst>
                    </p:cNvPr>
                    <p:cNvPicPr>
                      <a:picLocks noChangeAspect="1"/>
                    </p:cNvPicPr>
                    <p:nvPr/>
                  </p:nvPicPr>
                  <p:blipFill>
                    <a:blip r:embed="rId8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414" name="Rectangle 413">
                    <a:hlinkClick r:id="rId8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C430239-9C81-4032-B1DF-3C7E3DC87B16}"/>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Cloud Apps</a:t>
                    </a:r>
                  </a:p>
                </p:txBody>
              </p:sp>
              <p:grpSp>
                <p:nvGrpSpPr>
                  <p:cNvPr id="591" name="Group 590">
                    <a:extLst>
                      <a:ext uri="{FF2B5EF4-FFF2-40B4-BE49-F238E27FC236}">
                        <a16:creationId xmlns:a16="http://schemas.microsoft.com/office/drawing/2014/main" id="{4C9C1999-8036-43E1-B335-C86B6556CC05}"/>
                      </a:ext>
                    </a:extLst>
                  </p:cNvPr>
                  <p:cNvGrpSpPr/>
                  <p:nvPr/>
                </p:nvGrpSpPr>
                <p:grpSpPr>
                  <a:xfrm>
                    <a:off x="9938632" y="4913611"/>
                    <a:ext cx="888566" cy="267171"/>
                    <a:chOff x="9916716" y="4913611"/>
                    <a:chExt cx="888566" cy="267171"/>
                  </a:xfrm>
                </p:grpSpPr>
                <p:sp>
                  <p:nvSpPr>
                    <p:cNvPr id="421" name="Rectangle 420">
                      <a:hlinkClick r:id="rId90"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98F5035E-D4BA-468F-8C63-A705F5C31620}"/>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Office 365 </a:t>
                      </a:r>
                    </a:p>
                  </p:txBody>
                </p:sp>
                <p:pic>
                  <p:nvPicPr>
                    <p:cNvPr id="423" name="Picture 422">
                      <a:extLst>
                        <a:ext uri="{FF2B5EF4-FFF2-40B4-BE49-F238E27FC236}">
                          <a16:creationId xmlns:a16="http://schemas.microsoft.com/office/drawing/2014/main" id="{2BAD966E-B4B4-4391-8A80-775D7B11A018}"/>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598" name="Group 597">
                    <a:extLst>
                      <a:ext uri="{FF2B5EF4-FFF2-40B4-BE49-F238E27FC236}">
                        <a16:creationId xmlns:a16="http://schemas.microsoft.com/office/drawing/2014/main" id="{54422BB8-CDCC-43E4-B0D5-E1BB983DA552}"/>
                      </a:ext>
                    </a:extLst>
                  </p:cNvPr>
                  <p:cNvGrpSpPr/>
                  <p:nvPr/>
                </p:nvGrpSpPr>
                <p:grpSpPr>
                  <a:xfrm>
                    <a:off x="6972368" y="4913490"/>
                    <a:ext cx="860572" cy="267171"/>
                    <a:chOff x="6972368" y="4913490"/>
                    <a:chExt cx="860572" cy="267171"/>
                  </a:xfrm>
                </p:grpSpPr>
                <p:sp>
                  <p:nvSpPr>
                    <p:cNvPr id="322" name="Rectangle 321">
                      <a:hlinkClick r:id="rId9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060C8829-C5EC-448A-95F1-231836AB2749}"/>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Identity</a:t>
                      </a:r>
                    </a:p>
                  </p:txBody>
                </p:sp>
                <p:pic>
                  <p:nvPicPr>
                    <p:cNvPr id="30" name="Picture 29">
                      <a:extLst>
                        <a:ext uri="{FF2B5EF4-FFF2-40B4-BE49-F238E27FC236}">
                          <a16:creationId xmlns:a16="http://schemas.microsoft.com/office/drawing/2014/main" id="{8ECB95B7-46EE-4A54-B0FF-E45FA607C24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596" name="Group 595">
                    <a:extLst>
                      <a:ext uri="{FF2B5EF4-FFF2-40B4-BE49-F238E27FC236}">
                        <a16:creationId xmlns:a16="http://schemas.microsoft.com/office/drawing/2014/main" id="{CD230EA6-7D81-4420-80A6-F3F6CFDCA5CC}"/>
                      </a:ext>
                    </a:extLst>
                  </p:cNvPr>
                  <p:cNvGrpSpPr/>
                  <p:nvPr/>
                </p:nvGrpSpPr>
                <p:grpSpPr>
                  <a:xfrm>
                    <a:off x="7894842" y="4914855"/>
                    <a:ext cx="1084373" cy="267171"/>
                    <a:chOff x="7883318" y="4914855"/>
                    <a:chExt cx="1084373" cy="267171"/>
                  </a:xfrm>
                </p:grpSpPr>
                <p:sp>
                  <p:nvSpPr>
                    <p:cNvPr id="490" name="Rectangle 489">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B997DA9B-22E6-4862-9AB7-10FE3C0B732F}"/>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p:txBody>
                </p:sp>
                <p:pic>
                  <p:nvPicPr>
                    <p:cNvPr id="594" name="Graphic 593">
                      <a:extLst>
                        <a:ext uri="{FF2B5EF4-FFF2-40B4-BE49-F238E27FC236}">
                          <a16:creationId xmlns:a16="http://schemas.microsoft.com/office/drawing/2014/main" id="{AEB7EE72-906F-49E3-B523-DD45632F20D4}"/>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933271" y="4951865"/>
                      <a:ext cx="183196" cy="183196"/>
                    </a:xfrm>
                    <a:prstGeom prst="rect">
                      <a:avLst/>
                    </a:prstGeom>
                  </p:spPr>
                </p:pic>
              </p:grpSp>
            </p:grpSp>
          </p:grpSp>
        </p:grpSp>
        <p:pic>
          <p:nvPicPr>
            <p:cNvPr id="408" name="Picture 407" descr="Icon&#10;&#10;Description automatically generated with medium confidence">
              <a:extLst>
                <a:ext uri="{FF2B5EF4-FFF2-40B4-BE49-F238E27FC236}">
                  <a16:creationId xmlns:a16="http://schemas.microsoft.com/office/drawing/2014/main" id="{94824E34-31C6-4354-97C7-98F5044F75B6}"/>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54" name="Group 53">
            <a:extLst>
              <a:ext uri="{FF2B5EF4-FFF2-40B4-BE49-F238E27FC236}">
                <a16:creationId xmlns:a16="http://schemas.microsoft.com/office/drawing/2014/main" id="{2354050D-C960-47A3-8EDF-78E168C786E5}"/>
              </a:ext>
            </a:extLst>
          </p:cNvPr>
          <p:cNvGrpSpPr/>
          <p:nvPr/>
        </p:nvGrpSpPr>
        <p:grpSpPr>
          <a:xfrm>
            <a:off x="9488109" y="2847689"/>
            <a:ext cx="2165825" cy="1182985"/>
            <a:chOff x="9488109" y="2847689"/>
            <a:chExt cx="2165825" cy="1182985"/>
          </a:xfrm>
        </p:grpSpPr>
        <p:grpSp>
          <p:nvGrpSpPr>
            <p:cNvPr id="577" name="Group 576">
              <a:extLst>
                <a:ext uri="{FF2B5EF4-FFF2-40B4-BE49-F238E27FC236}">
                  <a16:creationId xmlns:a16="http://schemas.microsoft.com/office/drawing/2014/main" id="{F962D0E5-53F2-435C-B2F7-B2EDDB14E151}"/>
                </a:ext>
              </a:extLst>
            </p:cNvPr>
            <p:cNvGrpSpPr/>
            <p:nvPr/>
          </p:nvGrpSpPr>
          <p:grpSpPr>
            <a:xfrm>
              <a:off x="9488109" y="2847689"/>
              <a:ext cx="2165825" cy="1182985"/>
              <a:chOff x="789128" y="3535899"/>
              <a:chExt cx="2165825" cy="1182985"/>
            </a:xfrm>
          </p:grpSpPr>
          <p:sp>
            <p:nvSpPr>
              <p:cNvPr id="578" name="Rectangle 577">
                <a:hlinkClick r:id="rId94"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DF3D4F8C-C4DD-404C-AE7B-79A88304DDE8}"/>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Picture 2" descr="A close up of a sign&#10;&#10;Description automatically generated">
              <a:extLst>
                <a:ext uri="{FF2B5EF4-FFF2-40B4-BE49-F238E27FC236}">
                  <a16:creationId xmlns:a16="http://schemas.microsoft.com/office/drawing/2014/main" id="{50F70F07-06D2-4EF1-A9BB-1571F88106A1}"/>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4" name="Group 3">
              <a:extLst>
                <a:ext uri="{FF2B5EF4-FFF2-40B4-BE49-F238E27FC236}">
                  <a16:creationId xmlns:a16="http://schemas.microsoft.com/office/drawing/2014/main" id="{73257036-82FB-4B37-AEB2-83789830F767}"/>
                </a:ext>
              </a:extLst>
            </p:cNvPr>
            <p:cNvGrpSpPr/>
            <p:nvPr/>
          </p:nvGrpSpPr>
          <p:grpSpPr>
            <a:xfrm>
              <a:off x="11431708" y="3850219"/>
              <a:ext cx="160817" cy="36587"/>
              <a:chOff x="11598706" y="6393125"/>
              <a:chExt cx="160817" cy="36587"/>
            </a:xfrm>
          </p:grpSpPr>
          <p:sp>
            <p:nvSpPr>
              <p:cNvPr id="318" name="Oval 317">
                <a:extLst>
                  <a:ext uri="{FF2B5EF4-FFF2-40B4-BE49-F238E27FC236}">
                    <a16:creationId xmlns:a16="http://schemas.microsoft.com/office/drawing/2014/main" id="{F84AA6A2-6037-4A58-9D0B-0E9B5D53677A}"/>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a:extLst>
                  <a:ext uri="{FF2B5EF4-FFF2-40B4-BE49-F238E27FC236}">
                    <a16:creationId xmlns:a16="http://schemas.microsoft.com/office/drawing/2014/main" id="{A754C54E-8A3C-4DBA-A3E1-787D6D3C5BA8}"/>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a:ext uri="{FF2B5EF4-FFF2-40B4-BE49-F238E27FC236}">
                    <a16:creationId xmlns:a16="http://schemas.microsoft.com/office/drawing/2014/main" id="{A53D78EA-95B5-42D2-9B50-6B7A5CF1453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43" name="Picture 342">
              <a:extLst>
                <a:ext uri="{FF2B5EF4-FFF2-40B4-BE49-F238E27FC236}">
                  <a16:creationId xmlns:a16="http://schemas.microsoft.com/office/drawing/2014/main" id="{742129D1-85C9-443F-B03D-8D994DD8B6E4}"/>
                </a:ext>
              </a:extLst>
            </p:cNvPr>
            <p:cNvPicPr>
              <a:picLocks noChangeAspect="1"/>
            </p:cNvPicPr>
            <p:nvPr/>
          </p:nvPicPr>
          <p:blipFill>
            <a:blip r:embed="rId96"/>
            <a:stretch>
              <a:fillRect/>
            </a:stretch>
          </p:blipFill>
          <p:spPr>
            <a:xfrm>
              <a:off x="9636103" y="3235938"/>
              <a:ext cx="130539" cy="132904"/>
            </a:xfrm>
            <a:prstGeom prst="rect">
              <a:avLst/>
            </a:prstGeom>
          </p:spPr>
        </p:pic>
        <p:pic>
          <p:nvPicPr>
            <p:cNvPr id="344" name="Picture 14">
              <a:extLst>
                <a:ext uri="{FF2B5EF4-FFF2-40B4-BE49-F238E27FC236}">
                  <a16:creationId xmlns:a16="http://schemas.microsoft.com/office/drawing/2014/main" id="{84D993E2-28D5-411D-8C63-0F48A6DFD68F}"/>
                </a:ext>
              </a:extLst>
            </p:cNvPr>
            <p:cNvPicPr>
              <a:picLocks noChangeAspect="1" noChangeArrowheads="1"/>
            </p:cNvPicPr>
            <p:nvPr/>
          </p:nvPicPr>
          <p:blipFill>
            <a:blip r:embed="rId97"/>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14">
              <a:extLst>
                <a:ext uri="{FF2B5EF4-FFF2-40B4-BE49-F238E27FC236}">
                  <a16:creationId xmlns:a16="http://schemas.microsoft.com/office/drawing/2014/main" id="{47961937-D2F1-4389-B67E-37056366B307}"/>
                </a:ext>
              </a:extLst>
            </p:cNvPr>
            <p:cNvPicPr>
              <a:picLocks noChangeAspect="1" noChangeArrowheads="1"/>
            </p:cNvPicPr>
            <p:nvPr/>
          </p:nvPicPr>
          <p:blipFill>
            <a:blip r:embed="rId98"/>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4">
              <a:extLst>
                <a:ext uri="{FF2B5EF4-FFF2-40B4-BE49-F238E27FC236}">
                  <a16:creationId xmlns:a16="http://schemas.microsoft.com/office/drawing/2014/main" id="{7E07DEA6-0111-49E1-9910-5EC9D7086B9A}"/>
                </a:ext>
              </a:extLst>
            </p:cNvPr>
            <p:cNvPicPr>
              <a:picLocks noChangeAspect="1" noChangeArrowheads="1"/>
            </p:cNvPicPr>
            <p:nvPr/>
          </p:nvPicPr>
          <p:blipFill>
            <a:blip r:embed="rId99"/>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4">
              <a:extLst>
                <a:ext uri="{FF2B5EF4-FFF2-40B4-BE49-F238E27FC236}">
                  <a16:creationId xmlns:a16="http://schemas.microsoft.com/office/drawing/2014/main" id="{E30A8D97-960F-4AF8-8C78-AA2427A3853F}"/>
                </a:ext>
              </a:extLst>
            </p:cNvPr>
            <p:cNvPicPr>
              <a:picLocks noChangeAspect="1" noChangeArrowheads="1"/>
            </p:cNvPicPr>
            <p:nvPr/>
          </p:nvPicPr>
          <p:blipFill>
            <a:blip r:embed="rId100"/>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a:extLst>
                <a:ext uri="{FF2B5EF4-FFF2-40B4-BE49-F238E27FC236}">
                  <a16:creationId xmlns:a16="http://schemas.microsoft.com/office/drawing/2014/main" id="{B88AEF22-13AA-4456-A85F-7F3F0DDD0BB2}"/>
                </a:ext>
              </a:extLst>
            </p:cNvPr>
            <p:cNvPicPr>
              <a:picLocks noChangeAspect="1"/>
            </p:cNvPicPr>
            <p:nvPr/>
          </p:nvPicPr>
          <p:blipFill rotWithShape="1">
            <a:blip r:embed="rId101"/>
            <a:srcRect l="11245" t="18177" r="17731" b="21315"/>
            <a:stretch/>
          </p:blipFill>
          <p:spPr>
            <a:xfrm>
              <a:off x="10843250" y="3253697"/>
              <a:ext cx="146407" cy="114190"/>
            </a:xfrm>
            <a:prstGeom prst="rect">
              <a:avLst/>
            </a:prstGeom>
          </p:spPr>
        </p:pic>
        <p:pic>
          <p:nvPicPr>
            <p:cNvPr id="349" name="Picture 348" descr="A close up of a sign&#10;&#10;Description automatically generated">
              <a:extLst>
                <a:ext uri="{FF2B5EF4-FFF2-40B4-BE49-F238E27FC236}">
                  <a16:creationId xmlns:a16="http://schemas.microsoft.com/office/drawing/2014/main" id="{D2CCB3B2-ABEB-4539-A1B2-D7D96C95E344}"/>
                </a:ext>
              </a:extLst>
            </p:cNvPr>
            <p:cNvPicPr>
              <a:picLocks noChangeAspect="1"/>
            </p:cNvPicPr>
            <p:nvPr/>
          </p:nvPicPr>
          <p:blipFill rotWithShape="1">
            <a:blip r:embed="rId102"/>
            <a:srcRect l="13329" t="17372" r="18079" b="16766"/>
            <a:stretch/>
          </p:blipFill>
          <p:spPr>
            <a:xfrm>
              <a:off x="10846074" y="3802006"/>
              <a:ext cx="215013" cy="106775"/>
            </a:xfrm>
            <a:prstGeom prst="rect">
              <a:avLst/>
            </a:prstGeom>
          </p:spPr>
        </p:pic>
        <p:pic>
          <p:nvPicPr>
            <p:cNvPr id="350" name="Picture 349" descr="A close up of a logo&#10;&#10;Description automatically generated">
              <a:extLst>
                <a:ext uri="{FF2B5EF4-FFF2-40B4-BE49-F238E27FC236}">
                  <a16:creationId xmlns:a16="http://schemas.microsoft.com/office/drawing/2014/main" id="{4ABCAE72-0BB1-4941-9657-20B5B9EF626B}"/>
                </a:ext>
              </a:extLst>
            </p:cNvPr>
            <p:cNvPicPr>
              <a:picLocks noChangeAspect="1"/>
            </p:cNvPicPr>
            <p:nvPr/>
          </p:nvPicPr>
          <p:blipFill>
            <a:blip r:embed="rId103"/>
            <a:stretch>
              <a:fillRect/>
            </a:stretch>
          </p:blipFill>
          <p:spPr>
            <a:xfrm>
              <a:off x="11421965" y="3267238"/>
              <a:ext cx="141047" cy="112678"/>
            </a:xfrm>
            <a:prstGeom prst="rect">
              <a:avLst/>
            </a:prstGeom>
          </p:spPr>
        </p:pic>
        <p:pic>
          <p:nvPicPr>
            <p:cNvPr id="351" name="Picture 350">
              <a:extLst>
                <a:ext uri="{FF2B5EF4-FFF2-40B4-BE49-F238E27FC236}">
                  <a16:creationId xmlns:a16="http://schemas.microsoft.com/office/drawing/2014/main" id="{5CCD6C17-F52C-4F4C-94C2-4B362131861D}"/>
                </a:ext>
              </a:extLst>
            </p:cNvPr>
            <p:cNvPicPr>
              <a:picLocks noChangeAspect="1"/>
            </p:cNvPicPr>
            <p:nvPr/>
          </p:nvPicPr>
          <p:blipFill>
            <a:blip r:embed="rId104"/>
            <a:stretch>
              <a:fillRect/>
            </a:stretch>
          </p:blipFill>
          <p:spPr>
            <a:xfrm>
              <a:off x="10977543" y="3467713"/>
              <a:ext cx="213617" cy="82422"/>
            </a:xfrm>
            <a:prstGeom prst="rect">
              <a:avLst/>
            </a:prstGeom>
          </p:spPr>
        </p:pic>
        <p:pic>
          <p:nvPicPr>
            <p:cNvPr id="354" name="Picture 353" descr="A picture containing clipart&#10;&#10;Description automatically generated">
              <a:extLst>
                <a:ext uri="{FF2B5EF4-FFF2-40B4-BE49-F238E27FC236}">
                  <a16:creationId xmlns:a16="http://schemas.microsoft.com/office/drawing/2014/main" id="{FC2C00AA-EF8C-4CCC-8045-DD96F83FD08D}"/>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1" name="Picture 30" descr="Text, logo&#10;&#10;Description automatically generated">
              <a:extLst>
                <a:ext uri="{FF2B5EF4-FFF2-40B4-BE49-F238E27FC236}">
                  <a16:creationId xmlns:a16="http://schemas.microsoft.com/office/drawing/2014/main" id="{FBA1E449-B5C6-4B07-836F-56294D277BDC}"/>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3" name="Picture 32" descr="Logo&#10;&#10;Description automatically generated">
              <a:extLst>
                <a:ext uri="{FF2B5EF4-FFF2-40B4-BE49-F238E27FC236}">
                  <a16:creationId xmlns:a16="http://schemas.microsoft.com/office/drawing/2014/main" id="{0C2D531D-10D3-4D0A-86D7-BB9EC2BF8591}"/>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5" name="Picture 34" descr="Logo&#10;&#10;Description automatically generated">
              <a:extLst>
                <a:ext uri="{FF2B5EF4-FFF2-40B4-BE49-F238E27FC236}">
                  <a16:creationId xmlns:a16="http://schemas.microsoft.com/office/drawing/2014/main" id="{E4B3A5B3-106B-49F3-9CBA-4CFC59369A48}"/>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45" name="Picture 44" descr="A picture containing building, sitting, light, sun&#10;&#10;Description automatically generated">
              <a:extLst>
                <a:ext uri="{FF2B5EF4-FFF2-40B4-BE49-F238E27FC236}">
                  <a16:creationId xmlns:a16="http://schemas.microsoft.com/office/drawing/2014/main" id="{22EC8240-5FF2-4CD0-A7C7-422952769186}"/>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2941861C-D274-4504-B29F-CA478B78412E}"/>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50" name="Picture 49" descr="A picture containing text, logo&#10;&#10;Description automatically generated">
              <a:extLst>
                <a:ext uri="{FF2B5EF4-FFF2-40B4-BE49-F238E27FC236}">
                  <a16:creationId xmlns:a16="http://schemas.microsoft.com/office/drawing/2014/main" id="{E3330CBA-0F1D-4975-948E-FFCCBD9AC3DD}"/>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58" name="Picture 57" descr="A picture containing logo&#10;&#10;Description automatically generated">
              <a:extLst>
                <a:ext uri="{FF2B5EF4-FFF2-40B4-BE49-F238E27FC236}">
                  <a16:creationId xmlns:a16="http://schemas.microsoft.com/office/drawing/2014/main" id="{08803F97-A793-4A21-81B1-9F9B4D36032C}"/>
                </a:ext>
              </a:extLst>
            </p:cNvPr>
            <p:cNvPicPr>
              <a:picLocks noChangeAspect="1"/>
            </p:cNvPicPr>
            <p:nvPr/>
          </p:nvPicPr>
          <p:blipFill rotWithShape="1">
            <a:blip r:embed="rId112">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63" name="Picture 62" descr="A picture containing logo&#10;&#10;Description automatically generated">
              <a:extLst>
                <a:ext uri="{FF2B5EF4-FFF2-40B4-BE49-F238E27FC236}">
                  <a16:creationId xmlns:a16="http://schemas.microsoft.com/office/drawing/2014/main" id="{2666CEDE-BCDA-41DB-B591-C7E6CE598C7C}"/>
                </a:ext>
              </a:extLst>
            </p:cNvPr>
            <p:cNvPicPr>
              <a:picLocks noChangeAspect="1"/>
            </p:cNvPicPr>
            <p:nvPr/>
          </p:nvPicPr>
          <p:blipFill>
            <a:blip r:embed="rId1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453" name="Picture 452" descr="Logo&#10;&#10;Description automatically generated">
              <a:extLst>
                <a:ext uri="{FF2B5EF4-FFF2-40B4-BE49-F238E27FC236}">
                  <a16:creationId xmlns:a16="http://schemas.microsoft.com/office/drawing/2014/main" id="{24F4A99C-3ADF-49D8-BD2E-35814E6E5EC1}"/>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459" name="Picture 458" descr="Logo&#10;&#10;Description automatically generated">
              <a:extLst>
                <a:ext uri="{FF2B5EF4-FFF2-40B4-BE49-F238E27FC236}">
                  <a16:creationId xmlns:a16="http://schemas.microsoft.com/office/drawing/2014/main" id="{7476315E-BA80-45A1-8C9B-A0CC150175B4}"/>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26" name="Picture 2" descr="See the source image">
              <a:extLst>
                <a:ext uri="{FF2B5EF4-FFF2-40B4-BE49-F238E27FC236}">
                  <a16:creationId xmlns:a16="http://schemas.microsoft.com/office/drawing/2014/main" id="{6CE23CA2-E7ED-4AD5-9578-2DC8850FE05C}"/>
                </a:ext>
              </a:extLst>
            </p:cNvPr>
            <p:cNvPicPr>
              <a:picLocks noChangeAspect="1" noChangeArrowheads="1"/>
            </p:cNvPicPr>
            <p:nvPr/>
          </p:nvPicPr>
          <p:blipFill rotWithShape="1">
            <a:blip r:embed="rId116">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317EDD25-1E0F-4386-91D8-8F74338F5F79}"/>
              </a:ext>
            </a:extLst>
          </p:cNvPr>
          <p:cNvSpPr txBox="1"/>
          <p:nvPr/>
        </p:nvSpPr>
        <p:spPr>
          <a:xfrm>
            <a:off x="10135461" y="962716"/>
            <a:ext cx="1919077"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48" name="Picture 447">
            <a:extLst>
              <a:ext uri="{FF2B5EF4-FFF2-40B4-BE49-F238E27FC236}">
                <a16:creationId xmlns:a16="http://schemas.microsoft.com/office/drawing/2014/main" id="{26CDB97A-0815-4C3A-811D-9E5F599FB69C}"/>
              </a:ext>
            </a:extLst>
          </p:cNvPr>
          <p:cNvPicPr>
            <a:picLocks noChangeAspect="1"/>
          </p:cNvPicPr>
          <p:nvPr/>
        </p:nvPicPr>
        <p:blipFill>
          <a:blip r:embed="rId82" cstate="email">
            <a:extLst>
              <a:ext uri="{28A0092B-C50C-407E-A947-70E740481C1C}">
                <a14:useLocalDpi xmlns:a14="http://schemas.microsoft.com/office/drawing/2010/main" val="0"/>
              </a:ext>
            </a:extLst>
          </a:blip>
          <a:stretch>
            <a:fillRect/>
          </a:stretch>
        </p:blipFill>
        <p:spPr bwMode="invGray">
          <a:xfrm>
            <a:off x="10135461" y="587603"/>
            <a:ext cx="1038388" cy="222436"/>
          </a:xfrm>
          <a:prstGeom prst="rect">
            <a:avLst/>
          </a:prstGeom>
        </p:spPr>
      </p:pic>
    </p:spTree>
    <p:extLst>
      <p:ext uri="{BB962C8B-B14F-4D97-AF65-F5344CB8AC3E}">
        <p14:creationId xmlns:p14="http://schemas.microsoft.com/office/powerpoint/2010/main" val="3416287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034"/>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500"/>
                                        <p:tgtEl>
                                          <p:spTgt spid="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513"/>
                                        </p:tgtEl>
                                        <p:attrNameLst>
                                          <p:attrName>style.visibility</p:attrName>
                                        </p:attrNameLst>
                                      </p:cBhvr>
                                      <p:to>
                                        <p:strVal val="visible"/>
                                      </p:to>
                                    </p:set>
                                    <p:animEffect transition="in" filter="fade">
                                      <p:cBhvr>
                                        <p:cTn id="20" dur="500"/>
                                        <p:tgtEl>
                                          <p:spTgt spid="513"/>
                                        </p:tgtEl>
                                      </p:cBhvr>
                                    </p:animEffect>
                                  </p:childTnLst>
                                </p:cTn>
                              </p:par>
                              <p:par>
                                <p:cTn id="21" presetID="10" presetClass="entr" presetSubtype="0" fill="hold" nodeType="withEffect">
                                  <p:stCondLst>
                                    <p:cond delay="100"/>
                                  </p:stCondLst>
                                  <p:childTnLst>
                                    <p:set>
                                      <p:cBhvr>
                                        <p:cTn id="22" dur="1" fill="hold">
                                          <p:stCondLst>
                                            <p:cond delay="0"/>
                                          </p:stCondLst>
                                        </p:cTn>
                                        <p:tgtEl>
                                          <p:spTgt spid="536"/>
                                        </p:tgtEl>
                                        <p:attrNameLst>
                                          <p:attrName>style.visibility</p:attrName>
                                        </p:attrNameLst>
                                      </p:cBhvr>
                                      <p:to>
                                        <p:strVal val="visible"/>
                                      </p:to>
                                    </p:set>
                                    <p:animEffect transition="in" filter="fade">
                                      <p:cBhvr>
                                        <p:cTn id="23" dur="250"/>
                                        <p:tgtEl>
                                          <p:spTgt spid="536"/>
                                        </p:tgtEl>
                                      </p:cBhvr>
                                    </p:animEffect>
                                  </p:childTnLst>
                                </p:cTn>
                              </p:par>
                              <p:par>
                                <p:cTn id="24" presetID="10" presetClass="entr" presetSubtype="0" fill="hold" nodeType="withEffect">
                                  <p:stCondLst>
                                    <p:cond delay="200"/>
                                  </p:stCondLst>
                                  <p:childTnLst>
                                    <p:set>
                                      <p:cBhvr>
                                        <p:cTn id="25" dur="1" fill="hold">
                                          <p:stCondLst>
                                            <p:cond delay="0"/>
                                          </p:stCondLst>
                                        </p:cTn>
                                        <p:tgtEl>
                                          <p:spTgt spid="506"/>
                                        </p:tgtEl>
                                        <p:attrNameLst>
                                          <p:attrName>style.visibility</p:attrName>
                                        </p:attrNameLst>
                                      </p:cBhvr>
                                      <p:to>
                                        <p:strVal val="visible"/>
                                      </p:to>
                                    </p:set>
                                    <p:animEffect transition="in" filter="fade">
                                      <p:cBhvr>
                                        <p:cTn id="26" dur="250"/>
                                        <p:tgtEl>
                                          <p:spTgt spid="506"/>
                                        </p:tgtEl>
                                      </p:cBhvr>
                                    </p:animEffect>
                                  </p:childTnLst>
                                </p:cTn>
                              </p:par>
                              <p:par>
                                <p:cTn id="27" presetID="10" presetClass="entr" presetSubtype="0" fill="hold" nodeType="withEffect">
                                  <p:stCondLst>
                                    <p:cond delay="3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250"/>
                                        <p:tgtEl>
                                          <p:spTgt spid="55"/>
                                        </p:tgtEl>
                                      </p:cBhvr>
                                    </p:animEffect>
                                  </p:childTnLst>
                                </p:cTn>
                              </p:par>
                              <p:par>
                                <p:cTn id="30" presetID="10" presetClass="entr" presetSubtype="0" fill="hold" nodeType="withEffect">
                                  <p:stCondLst>
                                    <p:cond delay="400"/>
                                  </p:stCondLst>
                                  <p:childTnLst>
                                    <p:set>
                                      <p:cBhvr>
                                        <p:cTn id="31" dur="1" fill="hold">
                                          <p:stCondLst>
                                            <p:cond delay="0"/>
                                          </p:stCondLst>
                                        </p:cTn>
                                        <p:tgtEl>
                                          <p:spTgt spid="556"/>
                                        </p:tgtEl>
                                        <p:attrNameLst>
                                          <p:attrName>style.visibility</p:attrName>
                                        </p:attrNameLst>
                                      </p:cBhvr>
                                      <p:to>
                                        <p:strVal val="visible"/>
                                      </p:to>
                                    </p:set>
                                    <p:animEffect transition="in" filter="fade">
                                      <p:cBhvr>
                                        <p:cTn id="32" dur="250"/>
                                        <p:tgtEl>
                                          <p:spTgt spid="556"/>
                                        </p:tgtEl>
                                      </p:cBhvr>
                                    </p:animEffect>
                                  </p:childTnLst>
                                </p:cTn>
                              </p:par>
                              <p:par>
                                <p:cTn id="33" presetID="10" presetClass="entr" presetSubtype="0" fill="hold" nodeType="withEffect">
                                  <p:stCondLst>
                                    <p:cond delay="5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par>
                                <p:cTn id="36" presetID="10" presetClass="entr" presetSubtype="0" fill="hold" nodeType="withEffect">
                                  <p:stCondLst>
                                    <p:cond delay="600"/>
                                  </p:stCondLst>
                                  <p:childTnLst>
                                    <p:set>
                                      <p:cBhvr>
                                        <p:cTn id="37" dur="1" fill="hold">
                                          <p:stCondLst>
                                            <p:cond delay="0"/>
                                          </p:stCondLst>
                                        </p:cTn>
                                        <p:tgtEl>
                                          <p:spTgt spid="493"/>
                                        </p:tgtEl>
                                        <p:attrNameLst>
                                          <p:attrName>style.visibility</p:attrName>
                                        </p:attrNameLst>
                                      </p:cBhvr>
                                      <p:to>
                                        <p:strVal val="visible"/>
                                      </p:to>
                                    </p:set>
                                    <p:animEffect transition="in" filter="fade">
                                      <p:cBhvr>
                                        <p:cTn id="38" dur="250"/>
                                        <p:tgtEl>
                                          <p:spTgt spid="493"/>
                                        </p:tgtEl>
                                      </p:cBhvr>
                                    </p:animEffect>
                                  </p:childTnLst>
                                </p:cTn>
                              </p:par>
                              <p:par>
                                <p:cTn id="39" presetID="10" presetClass="entr" presetSubtype="0" fill="hold" nodeType="withEffect">
                                  <p:stCondLst>
                                    <p:cond delay="700"/>
                                  </p:stCondLst>
                                  <p:childTnLst>
                                    <p:set>
                                      <p:cBhvr>
                                        <p:cTn id="40" dur="1" fill="hold">
                                          <p:stCondLst>
                                            <p:cond delay="0"/>
                                          </p:stCondLst>
                                        </p:cTn>
                                        <p:tgtEl>
                                          <p:spTgt spid="531"/>
                                        </p:tgtEl>
                                        <p:attrNameLst>
                                          <p:attrName>style.visibility</p:attrName>
                                        </p:attrNameLst>
                                      </p:cBhvr>
                                      <p:to>
                                        <p:strVal val="visible"/>
                                      </p:to>
                                    </p:set>
                                    <p:animEffect transition="in" filter="fade">
                                      <p:cBhvr>
                                        <p:cTn id="41" dur="250"/>
                                        <p:tgtEl>
                                          <p:spTgt spid="531"/>
                                        </p:tgtEl>
                                      </p:cBhvr>
                                    </p:animEffect>
                                  </p:childTnLst>
                                </p:cTn>
                              </p:par>
                              <p:par>
                                <p:cTn id="42" presetID="10" presetClass="entr" presetSubtype="0" fill="hold" nodeType="withEffect">
                                  <p:stCondLst>
                                    <p:cond delay="700"/>
                                  </p:stCondLst>
                                  <p:childTnLst>
                                    <p:set>
                                      <p:cBhvr>
                                        <p:cTn id="43" dur="1" fill="hold">
                                          <p:stCondLst>
                                            <p:cond delay="0"/>
                                          </p:stCondLst>
                                        </p:cTn>
                                        <p:tgtEl>
                                          <p:spTgt spid="488"/>
                                        </p:tgtEl>
                                        <p:attrNameLst>
                                          <p:attrName>style.visibility</p:attrName>
                                        </p:attrNameLst>
                                      </p:cBhvr>
                                      <p:to>
                                        <p:strVal val="visible"/>
                                      </p:to>
                                    </p:set>
                                    <p:animEffect transition="in" filter="fade">
                                      <p:cBhvr>
                                        <p:cTn id="44" dur="250"/>
                                        <p:tgtEl>
                                          <p:spTgt spid="488"/>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586"/>
                                        </p:tgtEl>
                                        <p:attrNameLst>
                                          <p:attrName>style.visibility</p:attrName>
                                        </p:attrNameLst>
                                      </p:cBhvr>
                                      <p:to>
                                        <p:strVal val="visible"/>
                                      </p:to>
                                    </p:set>
                                    <p:animEffect transition="in" filter="wipe(right)">
                                      <p:cBhvr>
                                        <p:cTn id="55" dur="500"/>
                                        <p:tgtEl>
                                          <p:spTgt spid="586"/>
                                        </p:tgtEl>
                                      </p:cBhvr>
                                    </p:animEffect>
                                  </p:childTnLst>
                                </p:cTn>
                              </p:par>
                              <p:par>
                                <p:cTn id="56" presetID="10" presetClass="entr" presetSubtype="0" fill="hold" nodeType="withEffect">
                                  <p:stCondLst>
                                    <p:cond delay="25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250"/>
                                  </p:stCondLst>
                                  <p:childTnLst>
                                    <p:set>
                                      <p:cBhvr>
                                        <p:cTn id="60" dur="1" fill="hold">
                                          <p:stCondLst>
                                            <p:cond delay="0"/>
                                          </p:stCondLst>
                                        </p:cTn>
                                        <p:tgtEl>
                                          <p:spTgt spid="563"/>
                                        </p:tgtEl>
                                        <p:attrNameLst>
                                          <p:attrName>style.visibility</p:attrName>
                                        </p:attrNameLst>
                                      </p:cBhvr>
                                      <p:to>
                                        <p:strVal val="visible"/>
                                      </p:to>
                                    </p:set>
                                    <p:animEffect transition="in" filter="fade">
                                      <p:cBhvr>
                                        <p:cTn id="61" dur="500"/>
                                        <p:tgtEl>
                                          <p:spTgt spid="563"/>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wipe(up)">
                                      <p:cBhvr>
                                        <p:cTn id="65" dur="500"/>
                                        <p:tgtEl>
                                          <p:spTgt spid="132"/>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left)">
                                      <p:cBhvr>
                                        <p:cTn id="69" dur="500"/>
                                        <p:tgtEl>
                                          <p:spTgt spid="13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6"/>
                                        </p:tgtEl>
                                        <p:attrNameLst>
                                          <p:attrName>style.visibility</p:attrName>
                                        </p:attrNameLst>
                                      </p:cBhvr>
                                      <p:to>
                                        <p:strVal val="visible"/>
                                      </p:to>
                                    </p:set>
                                    <p:animEffect transition="in" filter="fade">
                                      <p:cBhvr>
                                        <p:cTn id="80" dur="500"/>
                                        <p:tgtEl>
                                          <p:spTgt spid="43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428"/>
                                        </p:tgtEl>
                                        <p:attrNameLst>
                                          <p:attrName>style.visibility</p:attrName>
                                        </p:attrNameLst>
                                      </p:cBhvr>
                                      <p:to>
                                        <p:strVal val="visible"/>
                                      </p:to>
                                    </p:set>
                                    <p:animEffect transition="in" filter="wipe(up)">
                                      <p:cBhvr>
                                        <p:cTn id="84" dur="500"/>
                                        <p:tgtEl>
                                          <p:spTgt spid="428"/>
                                        </p:tgtEl>
                                      </p:cBhvr>
                                    </p:animEffect>
                                  </p:childTnLst>
                                </p:cTn>
                              </p:par>
                              <p:par>
                                <p:cTn id="85" presetID="10"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84"/>
                                        </p:tgtEl>
                                        <p:attrNameLst>
                                          <p:attrName>style.visibility</p:attrName>
                                        </p:attrNameLst>
                                      </p:cBhvr>
                                      <p:to>
                                        <p:strVal val="visible"/>
                                      </p:to>
                                    </p:set>
                                    <p:animEffect transition="in" filter="fade">
                                      <p:cBhvr>
                                        <p:cTn id="91" dur="500"/>
                                        <p:tgtEl>
                                          <p:spTgt spid="484"/>
                                        </p:tgtEl>
                                      </p:cBhvr>
                                    </p:animEffect>
                                  </p:childTnLst>
                                </p:cTn>
                              </p:par>
                              <p:par>
                                <p:cTn id="92" presetID="10" presetClass="entr" presetSubtype="0" fill="hold" nodeType="withEffect">
                                  <p:stCondLst>
                                    <p:cond delay="0"/>
                                  </p:stCondLst>
                                  <p:childTnLst>
                                    <p:set>
                                      <p:cBhvr>
                                        <p:cTn id="93" dur="1" fill="hold">
                                          <p:stCondLst>
                                            <p:cond delay="0"/>
                                          </p:stCondLst>
                                        </p:cTn>
                                        <p:tgtEl>
                                          <p:spTgt spid="475"/>
                                        </p:tgtEl>
                                        <p:attrNameLst>
                                          <p:attrName>style.visibility</p:attrName>
                                        </p:attrNameLst>
                                      </p:cBhvr>
                                      <p:to>
                                        <p:strVal val="visible"/>
                                      </p:to>
                                    </p:set>
                                    <p:animEffect transition="in" filter="fade">
                                      <p:cBhvr>
                                        <p:cTn id="94" dur="500"/>
                                        <p:tgtEl>
                                          <p:spTgt spid="475"/>
                                        </p:tgtEl>
                                      </p:cBhvr>
                                    </p:animEffect>
                                  </p:childTnLst>
                                </p:cTn>
                              </p:par>
                              <p:par>
                                <p:cTn id="95" presetID="22" presetClass="entr" presetSubtype="1" fill="hold" nodeType="withEffect">
                                  <p:stCondLst>
                                    <p:cond delay="0"/>
                                  </p:stCondLst>
                                  <p:childTnLst>
                                    <p:set>
                                      <p:cBhvr>
                                        <p:cTn id="96" dur="1" fill="hold">
                                          <p:stCondLst>
                                            <p:cond delay="0"/>
                                          </p:stCondLst>
                                        </p:cTn>
                                        <p:tgtEl>
                                          <p:spTgt spid="485"/>
                                        </p:tgtEl>
                                        <p:attrNameLst>
                                          <p:attrName>style.visibility</p:attrName>
                                        </p:attrNameLst>
                                      </p:cBhvr>
                                      <p:to>
                                        <p:strVal val="visible"/>
                                      </p:to>
                                    </p:set>
                                    <p:animEffect transition="in" filter="wipe(up)">
                                      <p:cBhvr>
                                        <p:cTn id="97" dur="500"/>
                                        <p:tgtEl>
                                          <p:spTgt spid="485"/>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571"/>
                                        </p:tgtEl>
                                        <p:attrNameLst>
                                          <p:attrName>style.visibility</p:attrName>
                                        </p:attrNameLst>
                                      </p:cBhvr>
                                      <p:to>
                                        <p:strVal val="visible"/>
                                      </p:to>
                                    </p:set>
                                    <p:animEffect transition="in" filter="wipe(up)">
                                      <p:cBhvr>
                                        <p:cTn id="101" dur="500"/>
                                        <p:tgtEl>
                                          <p:spTgt spid="571"/>
                                        </p:tgtEl>
                                      </p:cBhvr>
                                    </p:animEffect>
                                  </p:childTnLst>
                                </p:cTn>
                              </p:par>
                              <p:par>
                                <p:cTn id="102" presetID="22" presetClass="entr" presetSubtype="1" fill="hold" nodeType="withEffect">
                                  <p:stCondLst>
                                    <p:cond delay="250"/>
                                  </p:stCondLst>
                                  <p:childTnLst>
                                    <p:set>
                                      <p:cBhvr>
                                        <p:cTn id="103" dur="1" fill="hold">
                                          <p:stCondLst>
                                            <p:cond delay="0"/>
                                          </p:stCondLst>
                                        </p:cTn>
                                        <p:tgtEl>
                                          <p:spTgt spid="574"/>
                                        </p:tgtEl>
                                        <p:attrNameLst>
                                          <p:attrName>style.visibility</p:attrName>
                                        </p:attrNameLst>
                                      </p:cBhvr>
                                      <p:to>
                                        <p:strVal val="visible"/>
                                      </p:to>
                                    </p:set>
                                    <p:animEffect transition="in" filter="wipe(up)">
                                      <p:cBhvr>
                                        <p:cTn id="104" dur="500"/>
                                        <p:tgtEl>
                                          <p:spTgt spid="574"/>
                                        </p:tgtEl>
                                      </p:cBhvr>
                                    </p:animEffect>
                                  </p:childTnLst>
                                </p:cTn>
                              </p:par>
                              <p:par>
                                <p:cTn id="105" presetID="22" presetClass="entr" presetSubtype="1" fill="hold" nodeType="withEffect">
                                  <p:stCondLst>
                                    <p:cond delay="500"/>
                                  </p:stCondLst>
                                  <p:childTnLst>
                                    <p:set>
                                      <p:cBhvr>
                                        <p:cTn id="106" dur="1" fill="hold">
                                          <p:stCondLst>
                                            <p:cond delay="0"/>
                                          </p:stCondLst>
                                        </p:cTn>
                                        <p:tgtEl>
                                          <p:spTgt spid="429"/>
                                        </p:tgtEl>
                                        <p:attrNameLst>
                                          <p:attrName>style.visibility</p:attrName>
                                        </p:attrNameLst>
                                      </p:cBhvr>
                                      <p:to>
                                        <p:strVal val="visible"/>
                                      </p:to>
                                    </p:set>
                                    <p:animEffect transition="in" filter="wipe(up)">
                                      <p:cBhvr>
                                        <p:cTn id="107" dur="500"/>
                                        <p:tgtEl>
                                          <p:spTgt spid="429"/>
                                        </p:tgtEl>
                                      </p:cBhvr>
                                    </p:animEffect>
                                  </p:childTnLst>
                                </p:cTn>
                              </p:par>
                              <p:par>
                                <p:cTn id="108" presetID="22" presetClass="entr" presetSubtype="1" fill="hold" nodeType="withEffect">
                                  <p:stCondLst>
                                    <p:cond delay="750"/>
                                  </p:stCondLst>
                                  <p:childTnLst>
                                    <p:set>
                                      <p:cBhvr>
                                        <p:cTn id="109" dur="1" fill="hold">
                                          <p:stCondLst>
                                            <p:cond delay="0"/>
                                          </p:stCondLst>
                                        </p:cTn>
                                        <p:tgtEl>
                                          <p:spTgt spid="575"/>
                                        </p:tgtEl>
                                        <p:attrNameLst>
                                          <p:attrName>style.visibility</p:attrName>
                                        </p:attrNameLst>
                                      </p:cBhvr>
                                      <p:to>
                                        <p:strVal val="visible"/>
                                      </p:to>
                                    </p:set>
                                    <p:animEffect transition="in" filter="wipe(up)">
                                      <p:cBhvr>
                                        <p:cTn id="110" dur="500"/>
                                        <p:tgtEl>
                                          <p:spTgt spid="575"/>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81"/>
                                        </p:tgtEl>
                                        <p:attrNameLst>
                                          <p:attrName>style.visibility</p:attrName>
                                        </p:attrNameLst>
                                      </p:cBhvr>
                                      <p:to>
                                        <p:strVal val="visible"/>
                                      </p:to>
                                    </p:set>
                                    <p:animEffect transition="in" filter="fade">
                                      <p:cBhvr>
                                        <p:cTn id="113" dur="500"/>
                                        <p:tgtEl>
                                          <p:spTgt spid="58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041"/>
                                        </p:tgtEl>
                                        <p:attrNameLst>
                                          <p:attrName>style.visibility</p:attrName>
                                        </p:attrNameLst>
                                      </p:cBhvr>
                                      <p:to>
                                        <p:strVal val="visible"/>
                                      </p:to>
                                    </p:set>
                                    <p:animEffect transition="in" filter="wipe(up)">
                                      <p:cBhvr>
                                        <p:cTn id="122" dur="500"/>
                                        <p:tgtEl>
                                          <p:spTgt spid="104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14"/>
                                        </p:tgtEl>
                                        <p:attrNameLst>
                                          <p:attrName>style.visibility</p:attrName>
                                        </p:attrNameLst>
                                      </p:cBhvr>
                                      <p:to>
                                        <p:strVal val="visible"/>
                                      </p:to>
                                    </p:set>
                                    <p:animEffect transition="in" filter="fade">
                                      <p:cBhvr>
                                        <p:cTn id="125" dur="500"/>
                                        <p:tgtEl>
                                          <p:spTgt spid="61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wipe(down)">
                                      <p:cBhvr>
                                        <p:cTn id="130" dur="250"/>
                                        <p:tgtEl>
                                          <p:spTgt spid="6"/>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642"/>
                                        </p:tgtEl>
                                        <p:attrNameLst>
                                          <p:attrName>style.visibility</p:attrName>
                                        </p:attrNameLst>
                                      </p:cBhvr>
                                      <p:to>
                                        <p:strVal val="visible"/>
                                      </p:to>
                                    </p:set>
                                    <p:animEffect transition="in" filter="wipe(right)">
                                      <p:cBhvr>
                                        <p:cTn id="133" dur="500"/>
                                        <p:tgtEl>
                                          <p:spTgt spid="642"/>
                                        </p:tgtEl>
                                      </p:cBhvr>
                                    </p:animEffect>
                                  </p:childTnLst>
                                </p:cTn>
                              </p:par>
                              <p:par>
                                <p:cTn id="134" presetID="22" presetClass="entr" presetSubtype="2" fill="hold" nodeType="withEffect">
                                  <p:stCondLst>
                                    <p:cond delay="0"/>
                                  </p:stCondLst>
                                  <p:childTnLst>
                                    <p:set>
                                      <p:cBhvr>
                                        <p:cTn id="135" dur="1" fill="hold">
                                          <p:stCondLst>
                                            <p:cond delay="0"/>
                                          </p:stCondLst>
                                        </p:cTn>
                                        <p:tgtEl>
                                          <p:spTgt spid="419"/>
                                        </p:tgtEl>
                                        <p:attrNameLst>
                                          <p:attrName>style.visibility</p:attrName>
                                        </p:attrNameLst>
                                      </p:cBhvr>
                                      <p:to>
                                        <p:strVal val="visible"/>
                                      </p:to>
                                    </p:set>
                                    <p:animEffect transition="in" filter="wipe(right)">
                                      <p:cBhvr>
                                        <p:cTn id="136" dur="500"/>
                                        <p:tgtEl>
                                          <p:spTgt spid="41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42"/>
                                        </p:tgtEl>
                                        <p:attrNameLst>
                                          <p:attrName>style.visibility</p:attrName>
                                        </p:attrNameLst>
                                      </p:cBhvr>
                                      <p:to>
                                        <p:strVal val="visible"/>
                                      </p:to>
                                    </p:set>
                                    <p:animEffect transition="in" filter="fade">
                                      <p:cBhvr>
                                        <p:cTn id="139" dur="500"/>
                                        <p:tgtEl>
                                          <p:spTgt spid="1042"/>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558"/>
                                        </p:tgtEl>
                                        <p:attrNameLst>
                                          <p:attrName>style.visibility</p:attrName>
                                        </p:attrNameLst>
                                      </p:cBhvr>
                                      <p:to>
                                        <p:strVal val="visible"/>
                                      </p:to>
                                    </p:set>
                                    <p:animEffect transition="in" filter="fade">
                                      <p:cBhvr>
                                        <p:cTn id="143" dur="500"/>
                                        <p:tgtEl>
                                          <p:spTgt spid="558"/>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612"/>
                                        </p:tgtEl>
                                        <p:attrNameLst>
                                          <p:attrName>style.visibility</p:attrName>
                                        </p:attrNameLst>
                                      </p:cBhvr>
                                      <p:to>
                                        <p:strVal val="visible"/>
                                      </p:to>
                                    </p:set>
                                    <p:animEffect transition="in" filter="fade">
                                      <p:cBhvr>
                                        <p:cTn id="146" dur="500"/>
                                        <p:tgtEl>
                                          <p:spTgt spid="612"/>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403"/>
                                        </p:tgtEl>
                                        <p:attrNameLst>
                                          <p:attrName>style.visibility</p:attrName>
                                        </p:attrNameLst>
                                      </p:cBhvr>
                                      <p:to>
                                        <p:strVal val="visible"/>
                                      </p:to>
                                    </p:set>
                                    <p:animEffect transition="in" filter="fade">
                                      <p:cBhvr>
                                        <p:cTn id="149" dur="500"/>
                                        <p:tgtEl>
                                          <p:spTgt spid="403"/>
                                        </p:tgtEl>
                                      </p:cBhvr>
                                    </p:animEffect>
                                  </p:childTnLst>
                                </p:cTn>
                              </p:par>
                              <p:par>
                                <p:cTn id="150" presetID="10" presetClass="entr" presetSubtype="0" fill="hold" nodeType="withEffect">
                                  <p:stCondLst>
                                    <p:cond delay="10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500"/>
                                        <p:tgtEl>
                                          <p:spTgt spid="61"/>
                                        </p:tgtEl>
                                      </p:cBhvr>
                                    </p:animEffect>
                                  </p:childTnLst>
                                </p:cTn>
                              </p:par>
                              <p:par>
                                <p:cTn id="153" presetID="10" presetClass="entr" presetSubtype="0" fill="hold" nodeType="withEffect">
                                  <p:stCondLst>
                                    <p:cond delay="100"/>
                                  </p:stCondLst>
                                  <p:childTnLst>
                                    <p:set>
                                      <p:cBhvr>
                                        <p:cTn id="154" dur="1" fill="hold">
                                          <p:stCondLst>
                                            <p:cond delay="0"/>
                                          </p:stCondLst>
                                        </p:cTn>
                                        <p:tgtEl>
                                          <p:spTgt spid="245"/>
                                        </p:tgtEl>
                                        <p:attrNameLst>
                                          <p:attrName>style.visibility</p:attrName>
                                        </p:attrNameLst>
                                      </p:cBhvr>
                                      <p:to>
                                        <p:strVal val="visible"/>
                                      </p:to>
                                    </p:set>
                                    <p:animEffect transition="in" filter="fade">
                                      <p:cBhvr>
                                        <p:cTn id="155" dur="500"/>
                                        <p:tgtEl>
                                          <p:spTgt spid="24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wipe(down)">
                                      <p:cBhvr>
                                        <p:cTn id="159" dur="500"/>
                                        <p:tgtEl>
                                          <p:spTgt spid="307"/>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573"/>
                                        </p:tgtEl>
                                        <p:attrNameLst>
                                          <p:attrName>style.visibility</p:attrName>
                                        </p:attrNameLst>
                                      </p:cBhvr>
                                      <p:to>
                                        <p:strVal val="visible"/>
                                      </p:to>
                                    </p:set>
                                    <p:animEffect transition="in" filter="fade">
                                      <p:cBhvr>
                                        <p:cTn id="164" dur="500"/>
                                        <p:tgtEl>
                                          <p:spTgt spid="573"/>
                                        </p:tgtEl>
                                      </p:cBhvr>
                                    </p:animEffect>
                                  </p:childTnLst>
                                </p:cTn>
                              </p:par>
                              <p:par>
                                <p:cTn id="165" presetID="10" presetClass="entr" presetSubtype="0" fill="hold" nodeType="withEffect">
                                  <p:stCondLst>
                                    <p:cond delay="0"/>
                                  </p:stCondLst>
                                  <p:childTnLst>
                                    <p:set>
                                      <p:cBhvr>
                                        <p:cTn id="166" dur="1" fill="hold">
                                          <p:stCondLst>
                                            <p:cond delay="0"/>
                                          </p:stCondLst>
                                        </p:cTn>
                                        <p:tgtEl>
                                          <p:spTgt spid="60"/>
                                        </p:tgtEl>
                                        <p:attrNameLst>
                                          <p:attrName>style.visibility</p:attrName>
                                        </p:attrNameLst>
                                      </p:cBhvr>
                                      <p:to>
                                        <p:strVal val="visible"/>
                                      </p:to>
                                    </p:set>
                                    <p:animEffect transition="in" filter="fade">
                                      <p:cBhvr>
                                        <p:cTn id="167" dur="500"/>
                                        <p:tgtEl>
                                          <p:spTgt spid="60"/>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616"/>
                                        </p:tgtEl>
                                        <p:attrNameLst>
                                          <p:attrName>style.visibility</p:attrName>
                                        </p:attrNameLst>
                                      </p:cBhvr>
                                      <p:to>
                                        <p:strVal val="visible"/>
                                      </p:to>
                                    </p:set>
                                    <p:animEffect transition="in" filter="wipe(left)">
                                      <p:cBhvr>
                                        <p:cTn id="170" dur="250"/>
                                        <p:tgtEl>
                                          <p:spTgt spid="616"/>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548"/>
                                        </p:tgtEl>
                                        <p:attrNameLst>
                                          <p:attrName>style.visibility</p:attrName>
                                        </p:attrNameLst>
                                      </p:cBhvr>
                                      <p:to>
                                        <p:strVal val="visible"/>
                                      </p:to>
                                    </p:set>
                                    <p:animEffect transition="in" filter="fade">
                                      <p:cBhvr>
                                        <p:cTn id="174" dur="250"/>
                                        <p:tgtEl>
                                          <p:spTgt spid="548"/>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631"/>
                                        </p:tgtEl>
                                        <p:attrNameLst>
                                          <p:attrName>style.visibility</p:attrName>
                                        </p:attrNameLst>
                                      </p:cBhvr>
                                      <p:to>
                                        <p:strVal val="visible"/>
                                      </p:to>
                                    </p:set>
                                    <p:animEffect transition="in" filter="wipe(left)">
                                      <p:cBhvr>
                                        <p:cTn id="178" dur="250"/>
                                        <p:tgtEl>
                                          <p:spTgt spid="631"/>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54"/>
                                        </p:tgtEl>
                                        <p:attrNameLst>
                                          <p:attrName>style.visibility</p:attrName>
                                        </p:attrNameLst>
                                      </p:cBhvr>
                                      <p:to>
                                        <p:strVal val="visible"/>
                                      </p:to>
                                    </p:set>
                                    <p:animEffect transition="in" filter="fade">
                                      <p:cBhvr>
                                        <p:cTn id="182" dur="250"/>
                                        <p:tgtEl>
                                          <p:spTgt spid="54"/>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68"/>
                                        </p:tgtEl>
                                        <p:attrNameLst>
                                          <p:attrName>style.visibility</p:attrName>
                                        </p:attrNameLst>
                                      </p:cBhvr>
                                      <p:to>
                                        <p:strVal val="visible"/>
                                      </p:to>
                                    </p:set>
                                    <p:animEffect transition="in" filter="fade">
                                      <p:cBhvr>
                                        <p:cTn id="186" dur="500"/>
                                        <p:tgtEl>
                                          <p:spTgt spid="568"/>
                                        </p:tgtEl>
                                      </p:cBhvr>
                                    </p:animEffect>
                                  </p:childTnLst>
                                </p:cTn>
                              </p:par>
                              <p:par>
                                <p:cTn id="187" presetID="10" presetClass="entr" presetSubtype="0" fill="hold" nodeType="withEffect">
                                  <p:stCondLst>
                                    <p:cond delay="0"/>
                                  </p:stCondLst>
                                  <p:childTnLst>
                                    <p:set>
                                      <p:cBhvr>
                                        <p:cTn id="188" dur="1" fill="hold">
                                          <p:stCondLst>
                                            <p:cond delay="0"/>
                                          </p:stCondLst>
                                        </p:cTn>
                                        <p:tgtEl>
                                          <p:spTgt spid="448"/>
                                        </p:tgtEl>
                                        <p:attrNameLst>
                                          <p:attrName>style.visibility</p:attrName>
                                        </p:attrNameLst>
                                      </p:cBhvr>
                                      <p:to>
                                        <p:strVal val="visible"/>
                                      </p:to>
                                    </p:set>
                                    <p:animEffect transition="in" filter="fade">
                                      <p:cBhvr>
                                        <p:cTn id="189" dur="500"/>
                                        <p:tgtEl>
                                          <p:spTgt spid="44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fade">
                                      <p:cBhvr>
                                        <p:cTn id="1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6" grpId="0" animBg="1"/>
      <p:bldP spid="642" grpId="0" animBg="1"/>
      <p:bldP spid="612" grpId="0" animBg="1"/>
      <p:bldP spid="7" grpId="0"/>
      <p:bldP spid="573" grpId="0"/>
      <p:bldP spid="12" grpId="0"/>
      <p:bldP spid="19" grpId="0"/>
      <p:bldP spid="386" grpId="0"/>
      <p:bldP spid="484" grpId="0"/>
      <p:bldP spid="616" grpId="0" animBg="1"/>
      <p:bldP spid="631" grpId="0" animBg="1"/>
      <p:bldP spid="1041" grpId="0" animBg="1"/>
      <p:bldP spid="1042" grpId="0" animBg="1"/>
      <p:bldP spid="614" grpId="0" animBg="1"/>
      <p:bldP spid="403" grpId="0" animBg="1"/>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F95FAD4-3371-4652-B60F-8E339E9F4897}"/>
              </a:ext>
            </a:extLst>
          </p:cNvPr>
          <p:cNvGrpSpPr/>
          <p:nvPr/>
        </p:nvGrpSpPr>
        <p:grpSpPr>
          <a:xfrm>
            <a:off x="878840" y="1397317"/>
            <a:ext cx="6123647" cy="5179035"/>
            <a:chOff x="1149350" y="1538287"/>
            <a:chExt cx="6123647" cy="5179035"/>
          </a:xfrm>
        </p:grpSpPr>
        <p:sp>
          <p:nvSpPr>
            <p:cNvPr id="28" name="Rectangle: Rounded Corners 27">
              <a:extLst>
                <a:ext uri="{FF2B5EF4-FFF2-40B4-BE49-F238E27FC236}">
                  <a16:creationId xmlns:a16="http://schemas.microsoft.com/office/drawing/2014/main" id="{E9C48045-0440-42FC-A552-CE29C1FEE055}"/>
                </a:ext>
              </a:extLst>
            </p:cNvPr>
            <p:cNvSpPr/>
            <p:nvPr/>
          </p:nvSpPr>
          <p:spPr bwMode="auto">
            <a:xfrm>
              <a:off x="1149350" y="1538287"/>
              <a:ext cx="6123647" cy="5179035"/>
            </a:xfrm>
            <a:prstGeom prst="roundRect">
              <a:avLst>
                <a:gd name="adj" fmla="val 2778"/>
              </a:avLst>
            </a:prstGeom>
            <a:solidFill>
              <a:schemeClr val="accent3">
                <a:lumMod val="75000"/>
                <a:alpha val="66000"/>
              </a:schemeClr>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FA0FF0E5-58B1-4ABD-8D72-9BD690B84692}"/>
                </a:ext>
              </a:extLst>
            </p:cNvPr>
            <p:cNvSpPr txBox="1"/>
            <p:nvPr/>
          </p:nvSpPr>
          <p:spPr>
            <a:xfrm>
              <a:off x="2887900" y="1639113"/>
              <a:ext cx="2646546" cy="246221"/>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30" name="TextBox 29">
              <a:extLst>
                <a:ext uri="{FF2B5EF4-FFF2-40B4-BE49-F238E27FC236}">
                  <a16:creationId xmlns:a16="http://schemas.microsoft.com/office/drawing/2014/main" id="{7CECE833-BFD1-4A09-B153-A454471307FD}"/>
                </a:ext>
              </a:extLst>
            </p:cNvPr>
            <p:cNvSpPr txBox="1"/>
            <p:nvPr/>
          </p:nvSpPr>
          <p:spPr>
            <a:xfrm>
              <a:off x="1295722" y="1991983"/>
              <a:ext cx="3417829" cy="1692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31" name="TextBox 30">
              <a:extLst>
                <a:ext uri="{FF2B5EF4-FFF2-40B4-BE49-F238E27FC236}">
                  <a16:creationId xmlns:a16="http://schemas.microsoft.com/office/drawing/2014/main" id="{2104A817-DC0B-47C3-9AD0-925BE470A637}"/>
                </a:ext>
              </a:extLst>
            </p:cNvPr>
            <p:cNvSpPr txBox="1"/>
            <p:nvPr/>
          </p:nvSpPr>
          <p:spPr>
            <a:xfrm>
              <a:off x="1295722" y="6438402"/>
              <a:ext cx="4347838" cy="1692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36" name="Straight Arrow Connector 35">
              <a:extLst>
                <a:ext uri="{FF2B5EF4-FFF2-40B4-BE49-F238E27FC236}">
                  <a16:creationId xmlns:a16="http://schemas.microsoft.com/office/drawing/2014/main" id="{9E6E1691-F339-4649-BCF4-12D1B88FE9E9}"/>
                </a:ext>
              </a:extLst>
            </p:cNvPr>
            <p:cNvCxnSpPr>
              <a:cxnSpLocks/>
            </p:cNvCxnSpPr>
            <p:nvPr/>
          </p:nvCxnSpPr>
          <p:spPr>
            <a:xfrm>
              <a:off x="1410611" y="2236637"/>
              <a:ext cx="0" cy="4054333"/>
            </a:xfrm>
            <a:prstGeom prst="straightConnector1">
              <a:avLst/>
            </a:prstGeom>
            <a:noFill/>
            <a:ln w="19050" cap="flat" cmpd="sng" algn="ctr">
              <a:solidFill>
                <a:schemeClr val="bg1"/>
              </a:solidFill>
              <a:prstDash val="solid"/>
              <a:headEnd type="arrow" w="lg" len="lg"/>
              <a:tailEnd type="arrow" w="lg" len="lg"/>
            </a:ln>
            <a:effectLst/>
          </p:spPr>
        </p:cxnSp>
      </p:grpSp>
      <p:grpSp>
        <p:nvGrpSpPr>
          <p:cNvPr id="6" name="Group 5">
            <a:extLst>
              <a:ext uri="{FF2B5EF4-FFF2-40B4-BE49-F238E27FC236}">
                <a16:creationId xmlns:a16="http://schemas.microsoft.com/office/drawing/2014/main" id="{79969C06-6811-498D-AD97-BD477E955583}"/>
              </a:ext>
            </a:extLst>
          </p:cNvPr>
          <p:cNvGrpSpPr/>
          <p:nvPr/>
        </p:nvGrpSpPr>
        <p:grpSpPr>
          <a:xfrm>
            <a:off x="1347499" y="5365698"/>
            <a:ext cx="8983343" cy="845618"/>
            <a:chOff x="763763" y="5196378"/>
            <a:chExt cx="9599437" cy="640080"/>
          </a:xfrm>
        </p:grpSpPr>
        <p:sp>
          <p:nvSpPr>
            <p:cNvPr id="62" name="Rectangle 61">
              <a:extLst>
                <a:ext uri="{FF2B5EF4-FFF2-40B4-BE49-F238E27FC236}">
                  <a16:creationId xmlns:a16="http://schemas.microsoft.com/office/drawing/2014/main" id="{0D0EC79A-9B2D-4C3C-AA44-63CD1EC84682}"/>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61" name="Arrow: Pentagon 60">
              <a:extLst>
                <a:ext uri="{FF2B5EF4-FFF2-40B4-BE49-F238E27FC236}">
                  <a16:creationId xmlns:a16="http://schemas.microsoft.com/office/drawing/2014/main" id="{2A559B88-F5C2-4667-B6C4-2AB220DBD81F}"/>
                </a:ext>
              </a:extLst>
            </p:cNvPr>
            <p:cNvSpPr/>
            <p:nvPr/>
          </p:nvSpPr>
          <p:spPr bwMode="auto">
            <a:xfrm flipH="1">
              <a:off x="4979506" y="5196378"/>
              <a:ext cx="5383694" cy="640080"/>
            </a:xfrm>
            <a:prstGeom prst="homePlate">
              <a:avLst>
                <a:gd name="adj" fmla="val 41747"/>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(Microsoft 365 Defender + Microsoft Defender for Cloud)</a:t>
              </a:r>
            </a:p>
          </p:txBody>
        </p:sp>
      </p:grpSp>
      <p:sp>
        <p:nvSpPr>
          <p:cNvPr id="67" name="Rectangle 66">
            <a:extLst>
              <a:ext uri="{FF2B5EF4-FFF2-40B4-BE49-F238E27FC236}">
                <a16:creationId xmlns:a16="http://schemas.microsoft.com/office/drawing/2014/main" id="{2FAF5262-A41F-454E-B13C-45D4C76F5518}"/>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lvl="0" defTabSz="914225">
              <a:spcAft>
                <a:spcPts val="300"/>
              </a:spcAf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br>
            <a:r>
              <a:rPr lang="en-US" sz="1200" b="1" kern="0">
                <a:gradFill>
                  <a:gsLst>
                    <a:gs pos="68000">
                      <a:srgbClr val="0078D4"/>
                    </a:gs>
                    <a:gs pos="0">
                      <a:srgbClr val="0078D4"/>
                    </a:gs>
                  </a:gsLst>
                  <a:lin ang="7800000" scaled="0"/>
                </a:gradFill>
              </a:rPr>
              <a:t>Proactive Hunting, Advanced Forensics, </a:t>
            </a:r>
            <a:br>
              <a:rPr lang="en-US" sz="1200" b="1" kern="0">
                <a:gradFill>
                  <a:gsLst>
                    <a:gs pos="68000">
                      <a:srgbClr val="0078D4"/>
                    </a:gs>
                    <a:gs pos="0">
                      <a:srgbClr val="0078D4"/>
                    </a:gs>
                  </a:gsLst>
                  <a:lin ang="7800000" scaled="0"/>
                </a:gradFill>
              </a:rPr>
            </a:br>
            <a:r>
              <a:rPr lang="en-US" sz="1200" b="1" kern="0">
                <a:gradFill>
                  <a:gsLst>
                    <a:gs pos="68000">
                      <a:srgbClr val="0078D4"/>
                    </a:gs>
                    <a:gs pos="0">
                      <a:srgbClr val="0078D4"/>
                    </a:gs>
                  </a:gsLst>
                  <a:lin ang="7800000" scaled="0"/>
                </a:gradFill>
              </a:rPr>
              <a:t>and Detection Tuning </a:t>
            </a:r>
            <a:br>
              <a:rPr lang="en-US" sz="1200" b="1" kern="0">
                <a:gradFill>
                  <a:gsLst>
                    <a:gs pos="68000">
                      <a:srgbClr val="0078D4"/>
                    </a:gs>
                    <a:gs pos="0">
                      <a:srgbClr val="0078D4"/>
                    </a:gs>
                  </a:gsLst>
                  <a:lin ang="7800000" scaled="0"/>
                </a:gradFill>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ndParaRPr>
          </a:p>
        </p:txBody>
      </p:sp>
      <p:sp>
        <p:nvSpPr>
          <p:cNvPr id="25" name="Rectangle 24">
            <a:extLst>
              <a:ext uri="{FF2B5EF4-FFF2-40B4-BE49-F238E27FC236}">
                <a16:creationId xmlns:a16="http://schemas.microsoft.com/office/drawing/2014/main" id="{8727D0B3-78F8-4572-B402-AEE68F411064}"/>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sp>
        <p:nvSpPr>
          <p:cNvPr id="5" name="Title 4"/>
          <p:cNvSpPr>
            <a:spLocks noGrp="1"/>
          </p:cNvSpPr>
          <p:nvPr>
            <p:ph type="title"/>
          </p:nvPr>
        </p:nvSpPr>
        <p:spPr>
          <a:xfrm>
            <a:off x="588263" y="457201"/>
            <a:ext cx="11018520" cy="553998"/>
          </a:xfrm>
        </p:spPr>
        <p:txBody>
          <a:bodyPr/>
          <a:lstStyle/>
          <a:p>
            <a:r>
              <a:rPr lang="en-US"/>
              <a:t>Security Operations Model – Functions and Tools</a:t>
            </a:r>
          </a:p>
        </p:txBody>
      </p:sp>
      <p:grpSp>
        <p:nvGrpSpPr>
          <p:cNvPr id="3" name="Group 2">
            <a:extLst>
              <a:ext uri="{FF2B5EF4-FFF2-40B4-BE49-F238E27FC236}">
                <a16:creationId xmlns:a16="http://schemas.microsoft.com/office/drawing/2014/main" id="{CE939A5B-4DFD-4D45-8F24-9D0D3D6AA722}"/>
              </a:ext>
            </a:extLst>
          </p:cNvPr>
          <p:cNvGrpSpPr/>
          <p:nvPr/>
        </p:nvGrpSpPr>
        <p:grpSpPr>
          <a:xfrm>
            <a:off x="1347499" y="3324840"/>
            <a:ext cx="8983356" cy="1003989"/>
            <a:chOff x="763763" y="3259156"/>
            <a:chExt cx="9599436" cy="759956"/>
          </a:xfrm>
        </p:grpSpPr>
        <p:sp>
          <p:nvSpPr>
            <p:cNvPr id="63" name="Rectangle 62">
              <a:extLst>
                <a:ext uri="{FF2B5EF4-FFF2-40B4-BE49-F238E27FC236}">
                  <a16:creationId xmlns:a16="http://schemas.microsoft.com/office/drawing/2014/main" id="{7740258F-0D68-4A0F-8753-7D0B7CD8F49D}"/>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Microsoft 365 Defender &amp; Microsoft Defender for Cloud)</a:t>
              </a:r>
            </a:p>
          </p:txBody>
        </p:sp>
        <p:sp>
          <p:nvSpPr>
            <p:cNvPr id="64" name="Arrow: Pentagon 63">
              <a:extLst>
                <a:ext uri="{FF2B5EF4-FFF2-40B4-BE49-F238E27FC236}">
                  <a16:creationId xmlns:a16="http://schemas.microsoft.com/office/drawing/2014/main" id="{FC6839C1-FD45-4F52-93E4-D9DF3B66F74D}"/>
                </a:ext>
              </a:extLst>
            </p:cNvPr>
            <p:cNvSpPr/>
            <p:nvPr/>
          </p:nvSpPr>
          <p:spPr bwMode="auto">
            <a:xfrm flipH="1">
              <a:off x="6351066" y="3259156"/>
              <a:ext cx="4012125" cy="758622"/>
            </a:xfrm>
            <a:prstGeom prst="homePlate">
              <a:avLst>
                <a:gd name="adj" fmla="val 39426"/>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defTabSz="932472" fontAlgn="base">
                <a:lnSpc>
                  <a:spcPct val="100000"/>
                </a:lnSpc>
                <a:spcBef>
                  <a:spcPct val="0"/>
                </a:spcBef>
                <a:spcAft>
                  <a:spcPct val="0"/>
                </a:spcAft>
                <a:buClrTx/>
                <a:buSzTx/>
                <a:buFontTx/>
                <a:buNone/>
                <a:tabLst/>
                <a:defRPr/>
              </a:pPr>
              <a:r>
                <a:rPr lang="en-US" sz="1400">
                  <a:gradFill>
                    <a:gsLst>
                      <a:gs pos="0">
                        <a:srgbClr val="737373">
                          <a:lumMod val="50000"/>
                        </a:srgbClr>
                      </a:gs>
                      <a:gs pos="100000">
                        <a:srgbClr val="737373">
                          <a:lumMod val="50000"/>
                        </a:srgbClr>
                      </a:gs>
                    </a:gsLst>
                    <a:lin ang="5400000" scaled="1"/>
                  </a:gradFill>
                  <a:latin typeface="+mj-lt"/>
                  <a:cs typeface="Segoe UI" pitchFamily="34" charset="0"/>
                </a:rPr>
                <a:t>High Complexity Incidents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Escalations &amp; multi-stage incidents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Alerts on business-critical assets</a:t>
              </a:r>
            </a:p>
            <a:p>
              <a:pPr marL="514350" indent="-177800" defTabSz="932472" fontAlgn="base">
                <a:spcBef>
                  <a:spcPct val="0"/>
                </a:spcBef>
                <a:spcAft>
                  <a:spcPct val="0"/>
                </a:spcAft>
                <a:buFont typeface="Arial" panose="020B0604020202020204" pitchFamily="34" charset="0"/>
                <a:buChar char="•"/>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Monitoring known campaigns</a:t>
              </a:r>
            </a:p>
          </p:txBody>
        </p:sp>
      </p:grpSp>
      <p:grpSp>
        <p:nvGrpSpPr>
          <p:cNvPr id="4" name="Group 3">
            <a:extLst>
              <a:ext uri="{FF2B5EF4-FFF2-40B4-BE49-F238E27FC236}">
                <a16:creationId xmlns:a16="http://schemas.microsoft.com/office/drawing/2014/main" id="{5E711E3F-7B83-4F62-A9BD-E65B63D77A47}"/>
              </a:ext>
            </a:extLst>
          </p:cNvPr>
          <p:cNvGrpSpPr/>
          <p:nvPr/>
        </p:nvGrpSpPr>
        <p:grpSpPr>
          <a:xfrm>
            <a:off x="1347499" y="4364052"/>
            <a:ext cx="8983348" cy="966422"/>
            <a:chOff x="763762" y="4241415"/>
            <a:chExt cx="9940237" cy="731522"/>
          </a:xfrm>
        </p:grpSpPr>
        <p:sp>
          <p:nvSpPr>
            <p:cNvPr id="7" name="Rectangle 6">
              <a:extLst>
                <a:ext uri="{FF2B5EF4-FFF2-40B4-BE49-F238E27FC236}">
                  <a16:creationId xmlns:a16="http://schemas.microsoft.com/office/drawing/2014/main" id="{A8F0944D-60AB-40C8-BCA1-F40CBE651D1B}"/>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1657350" marR="0" lvl="0" indent="-1195388"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a:t>
              </a:r>
              <a:b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b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Microsoft Defender for Cloud)</a:t>
              </a:r>
            </a:p>
          </p:txBody>
        </p:sp>
        <p:sp>
          <p:nvSpPr>
            <p:cNvPr id="32" name="Arrow: Pentagon 31">
              <a:extLst>
                <a:ext uri="{FF2B5EF4-FFF2-40B4-BE49-F238E27FC236}">
                  <a16:creationId xmlns:a16="http://schemas.microsoft.com/office/drawing/2014/main" id="{36BC48F4-D655-4313-9647-A90FC6535304}"/>
                </a:ext>
              </a:extLst>
            </p:cNvPr>
            <p:cNvSpPr/>
            <p:nvPr/>
          </p:nvSpPr>
          <p:spPr bwMode="auto">
            <a:xfrm flipH="1">
              <a:off x="5744041" y="4241417"/>
              <a:ext cx="4959958" cy="731520"/>
            </a:xfrm>
            <a:prstGeom prst="homePlate">
              <a:avLst>
                <a:gd name="adj" fmla="val 36782"/>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400">
                  <a:gradFill>
                    <a:gsLst>
                      <a:gs pos="0">
                        <a:srgbClr val="737373">
                          <a:lumMod val="50000"/>
                        </a:srgbClr>
                      </a:gs>
                      <a:gs pos="100000">
                        <a:srgbClr val="737373">
                          <a:lumMod val="50000"/>
                        </a:srgbClr>
                      </a:gs>
                    </a:gsLst>
                    <a:lin ang="5400000" scaled="1"/>
                  </a:gradFill>
                  <a:latin typeface="+mj-lt"/>
                  <a:cs typeface="Segoe UI" pitchFamily="34" charset="0"/>
                </a:rPr>
                <a:t>High Volume Incidents</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High true positive rate</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gradFill>
                    <a:gsLst>
                      <a:gs pos="0">
                        <a:srgbClr val="737373">
                          <a:lumMod val="50000"/>
                        </a:srgbClr>
                      </a:gs>
                      <a:gs pos="100000">
                        <a:srgbClr val="737373">
                          <a:lumMod val="50000"/>
                        </a:srgbClr>
                      </a:gs>
                    </a:gsLst>
                    <a:lin ang="5400000" scaled="1"/>
                  </a:gradFill>
                  <a:latin typeface="Segoe UI"/>
                  <a:cs typeface="Segoe UI" pitchFamily="34" charset="0"/>
                </a:rPr>
                <a:t>Consistent/predictable</a:t>
              </a:r>
            </a:p>
          </p:txBody>
        </p:sp>
      </p:grpSp>
      <p:sp>
        <p:nvSpPr>
          <p:cNvPr id="48" name="Rectangle 47">
            <a:extLst>
              <a:ext uri="{FF2B5EF4-FFF2-40B4-BE49-F238E27FC236}">
                <a16:creationId xmlns:a16="http://schemas.microsoft.com/office/drawing/2014/main" id="{EE477A8B-5B6C-4DC3-B2D0-C2F9CA75EF1D}"/>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9478716-1210-44C6-AB3F-D56C87CF4FD0}"/>
              </a:ext>
            </a:extLst>
          </p:cNvPr>
          <p:cNvSpPr/>
          <p:nvPr/>
        </p:nvSpPr>
        <p:spPr bwMode="auto">
          <a:xfrm>
            <a:off x="1678514" y="2232877"/>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289F7421-2D28-4902-B90C-0BE1E4814849}"/>
              </a:ext>
            </a:extLst>
          </p:cNvPr>
          <p:cNvGrpSpPr/>
          <p:nvPr/>
        </p:nvGrpSpPr>
        <p:grpSpPr>
          <a:xfrm>
            <a:off x="1511730" y="4567838"/>
            <a:ext cx="538872" cy="538872"/>
            <a:chOff x="3790908" y="1243145"/>
            <a:chExt cx="404475" cy="404475"/>
          </a:xfrm>
        </p:grpSpPr>
        <p:sp>
          <p:nvSpPr>
            <p:cNvPr id="54" name="Oval 53">
              <a:extLst>
                <a:ext uri="{FF2B5EF4-FFF2-40B4-BE49-F238E27FC236}">
                  <a16:creationId xmlns:a16="http://schemas.microsoft.com/office/drawing/2014/main" id="{8E82036B-7CE2-43D7-AD59-86FD807E04E3}"/>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 name="Graphic 2">
              <a:extLst>
                <a:ext uri="{FF2B5EF4-FFF2-40B4-BE49-F238E27FC236}">
                  <a16:creationId xmlns:a16="http://schemas.microsoft.com/office/drawing/2014/main" id="{04051B4C-31C9-462F-8AC7-9C1D1E099DDA}"/>
                </a:ext>
              </a:extLst>
            </p:cNvPr>
            <p:cNvGrpSpPr/>
            <p:nvPr/>
          </p:nvGrpSpPr>
          <p:grpSpPr>
            <a:xfrm>
              <a:off x="3876670" y="1309685"/>
              <a:ext cx="241086" cy="230127"/>
              <a:chOff x="3876670" y="1309685"/>
              <a:chExt cx="241086" cy="230127"/>
            </a:xfrm>
          </p:grpSpPr>
          <p:sp>
            <p:nvSpPr>
              <p:cNvPr id="70" name="Freeform: Shape 69">
                <a:extLst>
                  <a:ext uri="{FF2B5EF4-FFF2-40B4-BE49-F238E27FC236}">
                    <a16:creationId xmlns:a16="http://schemas.microsoft.com/office/drawing/2014/main" id="{999497A2-FE35-4E82-BCB4-979AC5D51E1F}"/>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FFB83F2-3627-4FF9-9C7D-CFFA3AE24FB6}"/>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1A3604D-418F-45DE-9305-9D5E01D20364}"/>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348B0B54-AC3A-459D-AFB9-C1135DBAA076}"/>
              </a:ext>
            </a:extLst>
          </p:cNvPr>
          <p:cNvGrpSpPr/>
          <p:nvPr/>
        </p:nvGrpSpPr>
        <p:grpSpPr>
          <a:xfrm>
            <a:off x="1511730" y="2095667"/>
            <a:ext cx="538872" cy="538872"/>
            <a:chOff x="1223104" y="3063661"/>
            <a:chExt cx="457200" cy="457200"/>
          </a:xfrm>
        </p:grpSpPr>
        <p:sp>
          <p:nvSpPr>
            <p:cNvPr id="41" name="Oval 40">
              <a:extLst>
                <a:ext uri="{FF2B5EF4-FFF2-40B4-BE49-F238E27FC236}">
                  <a16:creationId xmlns:a16="http://schemas.microsoft.com/office/drawing/2014/main" id="{82B0C14D-2CFA-41C6-8603-C206CEF3BC97}"/>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magnify">
              <a:extLst>
                <a:ext uri="{FF2B5EF4-FFF2-40B4-BE49-F238E27FC236}">
                  <a16:creationId xmlns:a16="http://schemas.microsoft.com/office/drawing/2014/main" id="{B6FB5732-A3DC-4C69-A9DA-C9A62AC8B911}"/>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Arrow: Pentagon 1">
            <a:extLst>
              <a:ext uri="{FF2B5EF4-FFF2-40B4-BE49-F238E27FC236}">
                <a16:creationId xmlns:a16="http://schemas.microsoft.com/office/drawing/2014/main" id="{6575EB7C-4A70-4333-B2AD-F11A7F15E5CC}"/>
              </a:ext>
            </a:extLst>
          </p:cNvPr>
          <p:cNvSpPr/>
          <p:nvPr/>
        </p:nvSpPr>
        <p:spPr bwMode="auto">
          <a:xfrm flipH="1">
            <a:off x="8596498" y="2148973"/>
            <a:ext cx="1734356" cy="1139058"/>
          </a:xfrm>
          <a:prstGeom prst="homePlate">
            <a:avLst>
              <a:gd name="adj" fmla="val 39426"/>
            </a:avLst>
          </a:prstGeom>
          <a:solidFill>
            <a:srgbClr val="C00000">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Major Incident</a:t>
            </a:r>
          </a:p>
        </p:txBody>
      </p:sp>
      <p:sp>
        <p:nvSpPr>
          <p:cNvPr id="46" name="TextBox 45">
            <a:extLst>
              <a:ext uri="{FF2B5EF4-FFF2-40B4-BE49-F238E27FC236}">
                <a16:creationId xmlns:a16="http://schemas.microsoft.com/office/drawing/2014/main" id="{90813D3C-AEE4-4030-BB4F-73D5F18ACECC}"/>
              </a:ext>
            </a:extLst>
          </p:cNvPr>
          <p:cNvSpPr txBox="1"/>
          <p:nvPr/>
        </p:nvSpPr>
        <p:spPr>
          <a:xfrm>
            <a:off x="8278859" y="4490973"/>
            <a:ext cx="1907175" cy="715581"/>
          </a:xfrm>
          <a:prstGeom prst="rect">
            <a:avLst/>
          </a:prstGeom>
          <a:solidFill>
            <a:schemeClr val="bg1">
              <a:alpha val="57000"/>
            </a:schemeClr>
          </a:solidFill>
          <a:ln>
            <a:solidFill>
              <a:schemeClr val="tx1">
                <a:lumMod val="50000"/>
                <a:lumOff val="50000"/>
              </a:schemeClr>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a:t>
            </a:r>
            <a:r>
              <a:rPr kumimoji="0" lang="en-US" sz="1050" b="0" i="0" u="none" strike="noStrike" kern="1200" cap="none" spc="0" normalizeH="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 </a:t>
            </a: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7" name="TextBox 36">
            <a:extLst>
              <a:ext uri="{FF2B5EF4-FFF2-40B4-BE49-F238E27FC236}">
                <a16:creationId xmlns:a16="http://schemas.microsoft.com/office/drawing/2014/main" id="{28C77839-760A-444F-B7A4-25C01946BEEB}"/>
              </a:ext>
            </a:extLst>
          </p:cNvPr>
          <p:cNvSpPr txBox="1"/>
          <p:nvPr/>
        </p:nvSpPr>
        <p:spPr>
          <a:xfrm>
            <a:off x="10787641" y="1485659"/>
            <a:ext cx="1212755" cy="769441"/>
          </a:xfrm>
          <a:prstGeom prst="rect">
            <a:avLst/>
          </a:prstGeom>
          <a:noFill/>
        </p:spPr>
        <p:txBody>
          <a:bodyPr wrap="square" lIns="0" tIns="0" rIns="0" bIns="45720" rtlCol="0">
            <a:spAutoFit/>
          </a:bodyPr>
          <a:lstStyle/>
          <a:p>
            <a:pPr lvl="0" algn="ctr" defTabSz="932472" fontAlgn="base">
              <a:spcBef>
                <a:spcPct val="0"/>
              </a:spcBef>
              <a:spcAft>
                <a:spcPct val="0"/>
              </a:spcAft>
            </a:pPr>
            <a:r>
              <a:rPr lang="en-US" sz="1400" i="1">
                <a:solidFill>
                  <a:srgbClr val="C00000"/>
                </a:solidFill>
                <a:latin typeface="Segoe UI Semibold"/>
                <a:cs typeface="Segoe UI" pitchFamily="34" charset="0"/>
              </a:rPr>
              <a:t>Partner Teams </a:t>
            </a:r>
            <a:br>
              <a:rPr lang="en-US" sz="1400" i="1">
                <a:solidFill>
                  <a:srgbClr val="C00000"/>
                </a:solidFill>
                <a:latin typeface="Segoe UI Semibold"/>
                <a:cs typeface="Segoe UI" pitchFamily="34" charset="0"/>
              </a:rPr>
            </a:br>
            <a:r>
              <a:rPr lang="en-US" sz="1100" i="1">
                <a:solidFill>
                  <a:srgbClr val="C00000"/>
                </a:solidFill>
                <a:cs typeface="Segoe UI" pitchFamily="34" charset="0"/>
              </a:rPr>
              <a:t>IT Operations, DevOps, &amp; Insider Threat, and more</a:t>
            </a:r>
            <a:endParaRPr lang="en-US" sz="1400" i="1">
              <a:solidFill>
                <a:srgbClr val="C00000"/>
              </a:solidFill>
              <a:cs typeface="Segoe UI" pitchFamily="34" charset="0"/>
            </a:endParaRPr>
          </a:p>
        </p:txBody>
      </p:sp>
      <p:grpSp>
        <p:nvGrpSpPr>
          <p:cNvPr id="17" name="Group 16">
            <a:extLst>
              <a:ext uri="{FF2B5EF4-FFF2-40B4-BE49-F238E27FC236}">
                <a16:creationId xmlns:a16="http://schemas.microsoft.com/office/drawing/2014/main" id="{CBEC3316-9E4B-45B9-B9AD-8B5C1CD0942F}"/>
              </a:ext>
            </a:extLst>
          </p:cNvPr>
          <p:cNvGrpSpPr/>
          <p:nvPr/>
        </p:nvGrpSpPr>
        <p:grpSpPr>
          <a:xfrm>
            <a:off x="10330841" y="2255100"/>
            <a:ext cx="1063178" cy="3533407"/>
            <a:chOff x="10330841" y="2255100"/>
            <a:chExt cx="1063178" cy="3533407"/>
          </a:xfrm>
        </p:grpSpPr>
        <p:cxnSp>
          <p:nvCxnSpPr>
            <p:cNvPr id="10" name="Connector: Elbow 9">
              <a:extLst>
                <a:ext uri="{FF2B5EF4-FFF2-40B4-BE49-F238E27FC236}">
                  <a16:creationId xmlns:a16="http://schemas.microsoft.com/office/drawing/2014/main" id="{579539AB-7C11-4A6F-BCC2-D89A1BC4B138}"/>
                </a:ext>
              </a:extLst>
            </p:cNvPr>
            <p:cNvCxnSpPr>
              <a:cxnSpLocks/>
              <a:stCxn id="62" idx="3"/>
              <a:endCxn id="37"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068953-F307-47CC-96F6-202A593AE39D}"/>
                </a:ext>
              </a:extLst>
            </p:cNvPr>
            <p:cNvCxnSpPr>
              <a:stCxn id="7"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1129DB4-D775-4A2D-8F90-9C563BEA892D}"/>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00C7B4-569C-4460-A549-07997E2EAE48}"/>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E84DB26F-7F5B-47AD-AD5D-8FA7E68F2AD1}"/>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57" name="Straight Arrow Connector 56">
            <a:extLst>
              <a:ext uri="{FF2B5EF4-FFF2-40B4-BE49-F238E27FC236}">
                <a16:creationId xmlns:a16="http://schemas.microsoft.com/office/drawing/2014/main" id="{79C7A9A1-B9DB-40E0-8A4D-B818C0350EE3}"/>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3978569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circle(ou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4"/>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7"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arn(outHorizontal)">
                                      <p:cBhvr>
                                        <p:cTn id="27" dur="500"/>
                                        <p:tgtEl>
                                          <p:spTgt spid="48"/>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barn(outHorizontal)">
                                      <p:cBhvr>
                                        <p:cTn id="30" dur="500"/>
                                        <p:tgtEl>
                                          <p:spTgt spid="103"/>
                                        </p:tgtEl>
                                      </p:cBhvr>
                                    </p:animEffect>
                                  </p:childTnLst>
                                </p:cTn>
                              </p:par>
                              <p:par>
                                <p:cTn id="31" presetID="10" presetClass="entr" presetSubtype="0" fill="hold" nodeType="withEffect">
                                  <p:stCondLst>
                                    <p:cond delay="25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750"/>
                                        <p:tgtEl>
                                          <p:spTgt spid="3"/>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3"/>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750"/>
                                        <p:tgtEl>
                                          <p:spTgt spid="25"/>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25"/>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750"/>
                                        <p:tgtEl>
                                          <p:spTgt spid="67"/>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67"/>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750"/>
                                        <p:tgtEl>
                                          <p:spTgt spid="14"/>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14"/>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250"/>
                                  </p:stCondLst>
                                  <p:childTnLst>
                                    <p:set>
                                      <p:cBhvr>
                                        <p:cTn id="75" dur="1" fill="hold">
                                          <p:stCondLst>
                                            <p:cond delay="0"/>
                                          </p:stCondLst>
                                        </p:cTn>
                                        <p:tgtEl>
                                          <p:spTgt spid="57"/>
                                        </p:tgtEl>
                                        <p:attrNameLst>
                                          <p:attrName>style.visibility</p:attrName>
                                        </p:attrNameLst>
                                      </p:cBhvr>
                                      <p:to>
                                        <p:strVal val="visible"/>
                                      </p:to>
                                    </p:set>
                                    <p:animEffect transition="in" filter="fade">
                                      <p:cBhvr>
                                        <p:cTn id="7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25" grpId="0" animBg="1"/>
      <p:bldP spid="25" grpId="1" animBg="1"/>
      <p:bldP spid="48" grpId="0" animBg="1"/>
      <p:bldP spid="103" grpId="0" animBg="1"/>
      <p:bldP spid="2" grpId="0" animBg="1"/>
      <p:bldP spid="46" grpId="0" animBg="1"/>
      <p:bldP spid="3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9D19385-0ADD-4A1A-9998-03FD931707AA}"/>
              </a:ext>
            </a:extLst>
          </p:cNvPr>
          <p:cNvCxnSpPr/>
          <p:nvPr/>
        </p:nvCxnSpPr>
        <p:spPr>
          <a:xfrm>
            <a:off x="4279037" y="2682210"/>
            <a:ext cx="367535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p:txBody>
          <a:bodyPr/>
          <a:lstStyle/>
          <a:p>
            <a:r>
              <a:rPr lang="en-US"/>
              <a:t>Managing organizational risk</a:t>
            </a:r>
          </a:p>
        </p:txBody>
      </p:sp>
      <p:sp>
        <p:nvSpPr>
          <p:cNvPr id="1081" name="Rectangle 1080">
            <a:extLst>
              <a:ext uri="{FF2B5EF4-FFF2-40B4-BE49-F238E27FC236}">
                <a16:creationId xmlns:a16="http://schemas.microsoft.com/office/drawing/2014/main" id="{F89185FA-C175-41ED-B9D7-9D5C899E6689}"/>
              </a:ext>
            </a:extLst>
          </p:cNvPr>
          <p:cNvSpPr/>
          <p:nvPr/>
        </p:nvSpPr>
        <p:spPr bwMode="auto">
          <a:xfrm>
            <a:off x="340173" y="1363431"/>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1220099" y="1416904"/>
            <a:ext cx="2209259" cy="215444"/>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Organizational Leadership</a:t>
            </a:r>
          </a:p>
        </p:txBody>
      </p:sp>
      <p:grpSp>
        <p:nvGrpSpPr>
          <p:cNvPr id="64" name="Group 63">
            <a:extLst>
              <a:ext uri="{FF2B5EF4-FFF2-40B4-BE49-F238E27FC236}">
                <a16:creationId xmlns:a16="http://schemas.microsoft.com/office/drawing/2014/main" id="{BB8C9483-3724-42FA-8AEA-F7E70034A9F2}"/>
              </a:ext>
            </a:extLst>
          </p:cNvPr>
          <p:cNvGrpSpPr/>
          <p:nvPr/>
        </p:nvGrpSpPr>
        <p:grpSpPr>
          <a:xfrm>
            <a:off x="669358" y="1312983"/>
            <a:ext cx="450382" cy="450380"/>
            <a:chOff x="178293" y="1393534"/>
            <a:chExt cx="450382" cy="450380"/>
          </a:xfrm>
        </p:grpSpPr>
        <p:sp>
          <p:nvSpPr>
            <p:cNvPr id="105" name="Oval 104">
              <a:extLst>
                <a:ext uri="{FF2B5EF4-FFF2-40B4-BE49-F238E27FC236}">
                  <a16:creationId xmlns:a16="http://schemas.microsoft.com/office/drawing/2014/main" id="{6A233D86-FEE7-4079-B70D-35FCA7F9A248}"/>
                </a:ext>
              </a:extLst>
            </p:cNvPr>
            <p:cNvSpPr/>
            <p:nvPr/>
          </p:nvSpPr>
          <p:spPr bwMode="auto">
            <a:xfrm>
              <a:off x="178293" y="1393534"/>
              <a:ext cx="450382" cy="45038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Commitments_EC4D" title="Icon of a handshake">
              <a:extLst>
                <a:ext uri="{FF2B5EF4-FFF2-40B4-BE49-F238E27FC236}">
                  <a16:creationId xmlns:a16="http://schemas.microsoft.com/office/drawing/2014/main" id="{F06C6B2E-1BA3-4AA4-8D60-F28D7A1FAE00}"/>
                </a:ext>
              </a:extLst>
            </p:cNvPr>
            <p:cNvSpPr>
              <a:spLocks noChangeAspect="1" noEditPoints="1"/>
            </p:cNvSpPr>
            <p:nvPr/>
          </p:nvSpPr>
          <p:spPr bwMode="auto">
            <a:xfrm>
              <a:off x="256872" y="1481256"/>
              <a:ext cx="293226" cy="27493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sp>
        <p:nvSpPr>
          <p:cNvPr id="82" name="Rectangle 81">
            <a:extLst>
              <a:ext uri="{FF2B5EF4-FFF2-40B4-BE49-F238E27FC236}">
                <a16:creationId xmlns:a16="http://schemas.microsoft.com/office/drawing/2014/main" id="{CFE89694-6A2D-4CC6-A93F-49AF264BFB15}"/>
              </a:ext>
            </a:extLst>
          </p:cNvPr>
          <p:cNvSpPr/>
          <p:nvPr/>
        </p:nvSpPr>
        <p:spPr bwMode="auto">
          <a:xfrm>
            <a:off x="2845248" y="2469198"/>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Market Relevancy</a:t>
            </a:r>
          </a:p>
        </p:txBody>
      </p:sp>
      <p:sp>
        <p:nvSpPr>
          <p:cNvPr id="83" name="Rectangle 82">
            <a:extLst>
              <a:ext uri="{FF2B5EF4-FFF2-40B4-BE49-F238E27FC236}">
                <a16:creationId xmlns:a16="http://schemas.microsoft.com/office/drawing/2014/main" id="{E16EC464-6B4F-420D-B903-BB64658964D7}"/>
              </a:ext>
            </a:extLst>
          </p:cNvPr>
          <p:cNvSpPr/>
          <p:nvPr/>
        </p:nvSpPr>
        <p:spPr bwMode="auto">
          <a:xfrm>
            <a:off x="550099" y="2469198"/>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Natural Disasters</a:t>
            </a:r>
          </a:p>
        </p:txBody>
      </p:sp>
      <p:sp>
        <p:nvSpPr>
          <p:cNvPr id="155" name="Rectangle 154">
            <a:extLst>
              <a:ext uri="{FF2B5EF4-FFF2-40B4-BE49-F238E27FC236}">
                <a16:creationId xmlns:a16="http://schemas.microsoft.com/office/drawing/2014/main" id="{CE2F1025-C03D-4AE6-AA7E-DFD4671A2B45}"/>
              </a:ext>
            </a:extLst>
          </p:cNvPr>
          <p:cNvSpPr/>
          <p:nvPr/>
        </p:nvSpPr>
        <p:spPr bwMode="auto">
          <a:xfrm>
            <a:off x="7435546" y="2469197"/>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38E4DC71-ADF9-4AB8-A649-45697158DBE6}"/>
              </a:ext>
            </a:extLst>
          </p:cNvPr>
          <p:cNvSpPr/>
          <p:nvPr/>
        </p:nvSpPr>
        <p:spPr bwMode="auto">
          <a:xfrm>
            <a:off x="7111658" y="2469198"/>
            <a:ext cx="76109" cy="586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DCC8AA03-6A66-4DB8-BB0F-3E08F2F58D88}"/>
              </a:ext>
            </a:extLst>
          </p:cNvPr>
          <p:cNvSpPr/>
          <p:nvPr/>
        </p:nvSpPr>
        <p:spPr bwMode="auto">
          <a:xfrm>
            <a:off x="9730696" y="2469197"/>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a:t>
            </a:r>
          </a:p>
        </p:txBody>
      </p:sp>
      <p:grpSp>
        <p:nvGrpSpPr>
          <p:cNvPr id="26" name="Group 25">
            <a:extLst>
              <a:ext uri="{FF2B5EF4-FFF2-40B4-BE49-F238E27FC236}">
                <a16:creationId xmlns:a16="http://schemas.microsoft.com/office/drawing/2014/main" id="{E6C13257-111A-4BE0-A534-FD2B547E643E}"/>
              </a:ext>
            </a:extLst>
          </p:cNvPr>
          <p:cNvGrpSpPr/>
          <p:nvPr/>
        </p:nvGrpSpPr>
        <p:grpSpPr>
          <a:xfrm>
            <a:off x="7541780" y="2541537"/>
            <a:ext cx="1577949" cy="240148"/>
            <a:chOff x="7522024" y="2536337"/>
            <a:chExt cx="1577949" cy="240148"/>
          </a:xfrm>
        </p:grpSpPr>
        <p:grpSp>
          <p:nvGrpSpPr>
            <p:cNvPr id="28" name="Group 27">
              <a:extLst>
                <a:ext uri="{FF2B5EF4-FFF2-40B4-BE49-F238E27FC236}">
                  <a16:creationId xmlns:a16="http://schemas.microsoft.com/office/drawing/2014/main" id="{45F65A03-2488-4F66-9DB9-E8D2B152FEE7}"/>
                </a:ext>
              </a:extLst>
            </p:cNvPr>
            <p:cNvGrpSpPr/>
            <p:nvPr/>
          </p:nvGrpSpPr>
          <p:grpSpPr>
            <a:xfrm>
              <a:off x="7522024" y="2536337"/>
              <a:ext cx="240150" cy="240148"/>
              <a:chOff x="178293" y="2608274"/>
              <a:chExt cx="450382" cy="450380"/>
            </a:xfrm>
          </p:grpSpPr>
          <p:sp>
            <p:nvSpPr>
              <p:cNvPr id="30" name="Oval 29">
                <a:extLst>
                  <a:ext uri="{FF2B5EF4-FFF2-40B4-BE49-F238E27FC236}">
                    <a16:creationId xmlns:a16="http://schemas.microsoft.com/office/drawing/2014/main" id="{606D1CB7-99A9-41FA-A2A8-64FABD0C5F53}"/>
                  </a:ext>
                </a:extLst>
              </p:cNvPr>
              <p:cNvSpPr/>
              <p:nvPr/>
            </p:nvSpPr>
            <p:spPr bwMode="auto">
              <a:xfrm>
                <a:off x="178293" y="2608274"/>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Shield_EA18" title="Icon of a shield">
                <a:extLst>
                  <a:ext uri="{FF2B5EF4-FFF2-40B4-BE49-F238E27FC236}">
                    <a16:creationId xmlns:a16="http://schemas.microsoft.com/office/drawing/2014/main" id="{978A2E5C-C142-4625-B4F0-95E26AE83D56}"/>
                  </a:ext>
                </a:extLst>
              </p:cNvPr>
              <p:cNvSpPr>
                <a:spLocks noChangeAspect="1"/>
              </p:cNvSpPr>
              <p:nvPr/>
            </p:nvSpPr>
            <p:spPr bwMode="auto">
              <a:xfrm>
                <a:off x="285333" y="2713045"/>
                <a:ext cx="243221" cy="25895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65BA02FC-A4D6-40DF-9707-2CE87C8E5365}"/>
                </a:ext>
              </a:extLst>
            </p:cNvPr>
            <p:cNvSpPr txBox="1"/>
            <p:nvPr/>
          </p:nvSpPr>
          <p:spPr>
            <a:xfrm>
              <a:off x="7839859" y="2544573"/>
              <a:ext cx="1260114" cy="215444"/>
            </a:xfrm>
            <a:prstGeom prst="rect">
              <a:avLst/>
            </a:prstGeom>
            <a:noFill/>
          </p:spPr>
          <p:txBody>
            <a:bodyPr wrap="squar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Cybersecurity</a:t>
              </a:r>
            </a:p>
          </p:txBody>
        </p:sp>
      </p:grpSp>
      <p:sp>
        <p:nvSpPr>
          <p:cNvPr id="2" name="Speech Bubble: Rectangle 1">
            <a:extLst>
              <a:ext uri="{FF2B5EF4-FFF2-40B4-BE49-F238E27FC236}">
                <a16:creationId xmlns:a16="http://schemas.microsoft.com/office/drawing/2014/main" id="{C4587AF6-23D5-4BA2-A356-B1E885F0D515}"/>
              </a:ext>
            </a:extLst>
          </p:cNvPr>
          <p:cNvSpPr/>
          <p:nvPr/>
        </p:nvSpPr>
        <p:spPr bwMode="auto">
          <a:xfrm>
            <a:off x="5929411" y="3380328"/>
            <a:ext cx="3012269" cy="909450"/>
          </a:xfrm>
          <a:prstGeom prst="wedgeRectCallout">
            <a:avLst>
              <a:gd name="adj1" fmla="val 20155"/>
              <a:gd name="adj2" fmla="val -103653"/>
            </a:avLst>
          </a:prstGeom>
          <a:solidFill>
            <a:schemeClr val="accent3">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Cybersecurity is emerging from IT as a distinct risk discipline for business leaders and boards</a:t>
            </a:r>
          </a:p>
        </p:txBody>
      </p:sp>
      <p:sp>
        <p:nvSpPr>
          <p:cNvPr id="25" name="Rectangle 24">
            <a:extLst>
              <a:ext uri="{FF2B5EF4-FFF2-40B4-BE49-F238E27FC236}">
                <a16:creationId xmlns:a16="http://schemas.microsoft.com/office/drawing/2014/main" id="{6E81AFA0-E1DA-48E8-8FB8-CFA38E35F91B}"/>
              </a:ext>
            </a:extLst>
          </p:cNvPr>
          <p:cNvSpPr/>
          <p:nvPr/>
        </p:nvSpPr>
        <p:spPr bwMode="auto">
          <a:xfrm>
            <a:off x="5140397" y="2467133"/>
            <a:ext cx="1911205" cy="384828"/>
          </a:xfrm>
          <a:prstGeom prst="rect">
            <a:avLst/>
          </a:prstGeom>
          <a:solidFill>
            <a:schemeClr val="bg1"/>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IT Operations</a:t>
            </a:r>
          </a:p>
        </p:txBody>
      </p:sp>
      <p:grpSp>
        <p:nvGrpSpPr>
          <p:cNvPr id="45" name="Group 44">
            <a:extLst>
              <a:ext uri="{FF2B5EF4-FFF2-40B4-BE49-F238E27FC236}">
                <a16:creationId xmlns:a16="http://schemas.microsoft.com/office/drawing/2014/main" id="{999348BF-8F71-49C0-9036-28EF7FA2562E}"/>
              </a:ext>
            </a:extLst>
          </p:cNvPr>
          <p:cNvGrpSpPr/>
          <p:nvPr/>
        </p:nvGrpSpPr>
        <p:grpSpPr>
          <a:xfrm>
            <a:off x="3980344" y="1437531"/>
            <a:ext cx="2313448" cy="549934"/>
            <a:chOff x="1526709" y="1552015"/>
            <a:chExt cx="1661759" cy="719587"/>
          </a:xfrm>
        </p:grpSpPr>
        <p:sp>
          <p:nvSpPr>
            <p:cNvPr id="46" name="Rectangle: Rounded Corners 45">
              <a:extLst>
                <a:ext uri="{FF2B5EF4-FFF2-40B4-BE49-F238E27FC236}">
                  <a16:creationId xmlns:a16="http://schemas.microsoft.com/office/drawing/2014/main" id="{4C87D5E4-0BF5-4200-88BE-E6359CAEF94D}"/>
                </a:ext>
              </a:extLst>
            </p:cNvPr>
            <p:cNvSpPr/>
            <p:nvPr/>
          </p:nvSpPr>
          <p:spPr bwMode="auto">
            <a:xfrm>
              <a:off x="1526709" y="1673357"/>
              <a:ext cx="1661759" cy="598245"/>
            </a:xfrm>
            <a:prstGeom prst="roundRect">
              <a:avLst>
                <a:gd name="adj" fmla="val 0"/>
              </a:avLst>
            </a:prstGeom>
            <a:noFill/>
            <a:ln w="31750">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&amp; Risk Oversight</a:t>
              </a:r>
            </a:p>
          </p:txBody>
        </p:sp>
        <p:sp>
          <p:nvSpPr>
            <p:cNvPr id="47" name="TextBox 46">
              <a:extLst>
                <a:ext uri="{FF2B5EF4-FFF2-40B4-BE49-F238E27FC236}">
                  <a16:creationId xmlns:a16="http://schemas.microsoft.com/office/drawing/2014/main" id="{DFE21B95-84EB-4320-9AD0-7A3218E8E8BC}"/>
                </a:ext>
              </a:extLst>
            </p:cNvPr>
            <p:cNvSpPr txBox="1"/>
            <p:nvPr/>
          </p:nvSpPr>
          <p:spPr>
            <a:xfrm>
              <a:off x="2046516" y="1552015"/>
              <a:ext cx="622144" cy="22149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grpSp>
      <p:grpSp>
        <p:nvGrpSpPr>
          <p:cNvPr id="48" name="Group 47">
            <a:extLst>
              <a:ext uri="{FF2B5EF4-FFF2-40B4-BE49-F238E27FC236}">
                <a16:creationId xmlns:a16="http://schemas.microsoft.com/office/drawing/2014/main" id="{CA165395-9A7F-49EA-975F-59F63B88C839}"/>
              </a:ext>
            </a:extLst>
          </p:cNvPr>
          <p:cNvGrpSpPr/>
          <p:nvPr/>
        </p:nvGrpSpPr>
        <p:grpSpPr>
          <a:xfrm>
            <a:off x="6386300" y="1444404"/>
            <a:ext cx="4102803" cy="537863"/>
            <a:chOff x="3560101" y="1587478"/>
            <a:chExt cx="2594917" cy="537863"/>
          </a:xfrm>
        </p:grpSpPr>
        <p:sp>
          <p:nvSpPr>
            <p:cNvPr id="49" name="TextBox 48">
              <a:extLst>
                <a:ext uri="{FF2B5EF4-FFF2-40B4-BE49-F238E27FC236}">
                  <a16:creationId xmlns:a16="http://schemas.microsoft.com/office/drawing/2014/main" id="{042A528B-A780-471B-A291-4DF41E645881}"/>
                </a:ext>
              </a:extLst>
            </p:cNvPr>
            <p:cNvSpPr txBox="1"/>
            <p:nvPr/>
          </p:nvSpPr>
          <p:spPr>
            <a:xfrm>
              <a:off x="3560101" y="1668141"/>
              <a:ext cx="2594917" cy="457200"/>
            </a:xfrm>
            <a:prstGeom prst="rect">
              <a:avLst/>
            </a:prstGeom>
            <a:noFill/>
            <a:ln w="31750">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56D6E55F-2E2A-4619-A5E4-3BD3F4EB7CE4}"/>
                </a:ext>
              </a:extLst>
            </p:cNvPr>
            <p:cNvSpPr txBox="1"/>
            <p:nvPr/>
          </p:nvSpPr>
          <p:spPr>
            <a:xfrm>
              <a:off x="4426381" y="1587478"/>
              <a:ext cx="862358"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grpSp>
      <p:sp>
        <p:nvSpPr>
          <p:cNvPr id="51" name="TextBox 50">
            <a:extLst>
              <a:ext uri="{FF2B5EF4-FFF2-40B4-BE49-F238E27FC236}">
                <a16:creationId xmlns:a16="http://schemas.microsoft.com/office/drawing/2014/main" id="{2910ECFF-EDBC-4D6E-BF3F-85129E4E1F6D}"/>
              </a:ext>
            </a:extLst>
          </p:cNvPr>
          <p:cNvSpPr txBox="1"/>
          <p:nvPr/>
        </p:nvSpPr>
        <p:spPr>
          <a:xfrm>
            <a:off x="8528239" y="1687174"/>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Risk Appetite</a:t>
            </a:r>
          </a:p>
        </p:txBody>
      </p:sp>
      <p:sp>
        <p:nvSpPr>
          <p:cNvPr id="52" name="Rectangle 51">
            <a:extLst>
              <a:ext uri="{FF2B5EF4-FFF2-40B4-BE49-F238E27FC236}">
                <a16:creationId xmlns:a16="http://schemas.microsoft.com/office/drawing/2014/main" id="{7DF68659-6D2E-4CF1-949D-BA1A20450B8A}"/>
              </a:ext>
            </a:extLst>
          </p:cNvPr>
          <p:cNvSpPr/>
          <p:nvPr/>
        </p:nvSpPr>
        <p:spPr>
          <a:xfrm>
            <a:off x="6503633" y="1687174"/>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Business Model and Vision</a:t>
            </a:r>
          </a:p>
        </p:txBody>
      </p:sp>
      <p:sp>
        <p:nvSpPr>
          <p:cNvPr id="53" name="Rectangle 52">
            <a:extLst>
              <a:ext uri="{FF2B5EF4-FFF2-40B4-BE49-F238E27FC236}">
                <a16:creationId xmlns:a16="http://schemas.microsoft.com/office/drawing/2014/main" id="{E07A93AC-C654-42D7-A258-6DC64991D19A}"/>
              </a:ext>
            </a:extLst>
          </p:cNvPr>
          <p:cNvSpPr/>
          <p:nvPr/>
        </p:nvSpPr>
        <p:spPr bwMode="auto">
          <a:xfrm>
            <a:off x="6006973" y="1844331"/>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28C350-B7D6-4B78-991D-C890CE005B2F}"/>
              </a:ext>
            </a:extLst>
          </p:cNvPr>
          <p:cNvSpPr/>
          <p:nvPr/>
        </p:nvSpPr>
        <p:spPr bwMode="auto">
          <a:xfrm>
            <a:off x="6522350" y="1829951"/>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Speech Bubble: Rectangle 32">
            <a:extLst>
              <a:ext uri="{FF2B5EF4-FFF2-40B4-BE49-F238E27FC236}">
                <a16:creationId xmlns:a16="http://schemas.microsoft.com/office/drawing/2014/main" id="{E43025A7-7DE0-4C55-8E71-C62E15DD86F1}"/>
              </a:ext>
            </a:extLst>
          </p:cNvPr>
          <p:cNvSpPr/>
          <p:nvPr/>
        </p:nvSpPr>
        <p:spPr bwMode="auto">
          <a:xfrm>
            <a:off x="2124798" y="3380328"/>
            <a:ext cx="3012269" cy="909450"/>
          </a:xfrm>
          <a:prstGeom prst="wedgeRectCallout">
            <a:avLst>
              <a:gd name="adj1" fmla="val 20155"/>
              <a:gd name="adj2" fmla="val -103653"/>
            </a:avLst>
          </a:prstGeom>
          <a:solidFill>
            <a:schemeClr val="accent3">
              <a:lumMod val="20000"/>
              <a:lumOff val="80000"/>
            </a:schemeClr>
          </a:solidFill>
          <a:ln>
            <a:noFill/>
            <a:headEnd type="none" w="med" len="med"/>
            <a:tailEnd type="none" w="med" len="med"/>
          </a:ln>
          <a:effectLst>
            <a:outerShdw blurRad="190500" dist="508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Competition from startups is disrupting markets, requiring businesses to digitally transform</a:t>
            </a:r>
          </a:p>
        </p:txBody>
      </p:sp>
    </p:spTree>
    <p:extLst>
      <p:ext uri="{BB962C8B-B14F-4D97-AF65-F5344CB8AC3E}">
        <p14:creationId xmlns:p14="http://schemas.microsoft.com/office/powerpoint/2010/main" val="287466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par>
                                <p:cTn id="28" presetID="63" presetClass="path" presetSubtype="0" accel="50000" decel="50000" fill="hold" grpId="1" nodeType="withEffect">
                                  <p:stCondLst>
                                    <p:cond delay="0"/>
                                  </p:stCondLst>
                                  <p:childTnLst>
                                    <p:animMotion origin="layout" path="M -0.18828 -2.96296E-6 L -1.25E-6 -2.96296E-6 " pathEditMode="relative" rAng="0" ptsTypes="AA">
                                      <p:cBhvr>
                                        <p:cTn id="29" dur="2000" fill="hold"/>
                                        <p:tgtEl>
                                          <p:spTgt spid="155"/>
                                        </p:tgtEl>
                                        <p:attrNameLst>
                                          <p:attrName>ppt_x</p:attrName>
                                          <p:attrName>ppt_y</p:attrName>
                                        </p:attrNameLst>
                                      </p:cBhvr>
                                      <p:rCtr x="9414" y="0"/>
                                    </p:animMotion>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63" presetClass="path" presetSubtype="0" accel="50000" decel="50000" fill="hold" nodeType="withEffect">
                                  <p:stCondLst>
                                    <p:cond delay="0"/>
                                  </p:stCondLst>
                                  <p:childTnLst>
                                    <p:animMotion origin="layout" path="M -0.18854 0.00023 L -3.33333E-6 -2.96296E-6 " pathEditMode="relative" rAng="0" ptsTypes="AA">
                                      <p:cBhvr>
                                        <p:cTn id="34" dur="2000" fill="hold"/>
                                        <p:tgtEl>
                                          <p:spTgt spid="26"/>
                                        </p:tgtEl>
                                        <p:attrNameLst>
                                          <p:attrName>ppt_x</p:attrName>
                                          <p:attrName>ppt_y</p:attrName>
                                        </p:attrNameLst>
                                      </p:cBhvr>
                                      <p:rCtr x="9427" y="-23"/>
                                    </p:animMotion>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1000"/>
                                        <p:tgtEl>
                                          <p:spTgt spid="204"/>
                                        </p:tgtEl>
                                      </p:cBhvr>
                                    </p:animEffect>
                                    <p:anim calcmode="lin" valueType="num">
                                      <p:cBhvr>
                                        <p:cTn id="38" dur="1000" fill="hold"/>
                                        <p:tgtEl>
                                          <p:spTgt spid="204"/>
                                        </p:tgtEl>
                                        <p:attrNameLst>
                                          <p:attrName>ppt_x</p:attrName>
                                        </p:attrNameLst>
                                      </p:cBhvr>
                                      <p:tavLst>
                                        <p:tav tm="0">
                                          <p:val>
                                            <p:strVal val="#ppt_x"/>
                                          </p:val>
                                        </p:tav>
                                        <p:tav tm="100000">
                                          <p:val>
                                            <p:strVal val="#ppt_x"/>
                                          </p:val>
                                        </p:tav>
                                      </p:tavLst>
                                    </p:anim>
                                    <p:anim calcmode="lin" valueType="num">
                                      <p:cBhvr>
                                        <p:cTn id="39" dur="1000" fill="hold"/>
                                        <p:tgtEl>
                                          <p:spTgt spid="20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5" grpId="1" animBg="1"/>
      <p:bldP spid="204" grpId="0"/>
      <p:bldP spid="2" grpId="0" animBg="1"/>
      <p:bldP spid="51" grpId="0"/>
      <p:bldP spid="52" grpId="0"/>
      <p:bldP spid="53" grpId="0"/>
      <p:bldP spid="54" grpId="0"/>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EB5BC5ED-C7BF-4D22-8403-7B7741A54F1B}"/>
              </a:ext>
            </a:extLst>
          </p:cNvPr>
          <p:cNvGrpSpPr/>
          <p:nvPr/>
        </p:nvGrpSpPr>
        <p:grpSpPr>
          <a:xfrm>
            <a:off x="9685706" y="2719921"/>
            <a:ext cx="1554480" cy="1268735"/>
            <a:chOff x="9192401" y="2395233"/>
            <a:chExt cx="1554480" cy="1826781"/>
          </a:xfrm>
        </p:grpSpPr>
        <p:sp>
          <p:nvSpPr>
            <p:cNvPr id="89" name="Cylinder 88">
              <a:extLst>
                <a:ext uri="{FF2B5EF4-FFF2-40B4-BE49-F238E27FC236}">
                  <a16:creationId xmlns:a16="http://schemas.microsoft.com/office/drawing/2014/main" id="{B5E1D82D-93F7-4B10-97BA-D60BCF210339}"/>
                </a:ext>
              </a:extLst>
            </p:cNvPr>
            <p:cNvSpPr/>
            <p:nvPr/>
          </p:nvSpPr>
          <p:spPr bwMode="auto">
            <a:xfrm>
              <a:off x="9192401" y="2395233"/>
              <a:ext cx="1554480" cy="1826781"/>
            </a:xfrm>
            <a:prstGeom prst="can">
              <a:avLst>
                <a:gd name="adj" fmla="val 14399"/>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142E72C4-EFBF-48B9-80A0-4F34D250AF67}"/>
                </a:ext>
              </a:extLst>
            </p:cNvPr>
            <p:cNvSpPr txBox="1"/>
            <p:nvPr/>
          </p:nvSpPr>
          <p:spPr>
            <a:xfrm>
              <a:off x="9697355" y="2964604"/>
              <a:ext cx="544573" cy="310206"/>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Others</a:t>
              </a:r>
            </a:p>
          </p:txBody>
        </p:sp>
      </p:grpSp>
      <p:grpSp>
        <p:nvGrpSpPr>
          <p:cNvPr id="9" name="Group 8">
            <a:extLst>
              <a:ext uri="{FF2B5EF4-FFF2-40B4-BE49-F238E27FC236}">
                <a16:creationId xmlns:a16="http://schemas.microsoft.com/office/drawing/2014/main" id="{38FDDA36-6C87-487B-AB4D-3E783D2D6E1F}"/>
              </a:ext>
            </a:extLst>
          </p:cNvPr>
          <p:cNvGrpSpPr/>
          <p:nvPr/>
        </p:nvGrpSpPr>
        <p:grpSpPr>
          <a:xfrm>
            <a:off x="1162557" y="2023052"/>
            <a:ext cx="1339278" cy="1829045"/>
            <a:chOff x="256568" y="3170581"/>
            <a:chExt cx="2523009" cy="3445658"/>
          </a:xfrm>
        </p:grpSpPr>
        <p:sp>
          <p:nvSpPr>
            <p:cNvPr id="82" name="Cylinder 81">
              <a:extLst>
                <a:ext uri="{FF2B5EF4-FFF2-40B4-BE49-F238E27FC236}">
                  <a16:creationId xmlns:a16="http://schemas.microsoft.com/office/drawing/2014/main" id="{C96A4EEB-AC20-4409-808D-A4E3928112C0}"/>
                </a:ext>
              </a:extLst>
            </p:cNvPr>
            <p:cNvSpPr/>
            <p:nvPr/>
          </p:nvSpPr>
          <p:spPr bwMode="auto">
            <a:xfrm>
              <a:off x="372398" y="5981921"/>
              <a:ext cx="1516037" cy="634318"/>
            </a:xfrm>
            <a:prstGeom prst="can">
              <a:avLst>
                <a:gd name="adj" fmla="val 50000"/>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0BD0D99C-2E26-41A5-BC63-7A783ADA1F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56568" y="3170582"/>
              <a:ext cx="2523009" cy="3041853"/>
            </a:xfrm>
            <a:prstGeom prst="rect">
              <a:avLst/>
            </a:prstGeom>
          </p:spPr>
        </p:pic>
      </p:grpSp>
      <p:grpSp>
        <p:nvGrpSpPr>
          <p:cNvPr id="25" name="Group 24">
            <a:extLst>
              <a:ext uri="{FF2B5EF4-FFF2-40B4-BE49-F238E27FC236}">
                <a16:creationId xmlns:a16="http://schemas.microsoft.com/office/drawing/2014/main" id="{935794AF-26DC-4674-A0DD-71609CE77AA0}"/>
              </a:ext>
            </a:extLst>
          </p:cNvPr>
          <p:cNvGrpSpPr/>
          <p:nvPr/>
        </p:nvGrpSpPr>
        <p:grpSpPr>
          <a:xfrm>
            <a:off x="3544956" y="2617570"/>
            <a:ext cx="1554480" cy="1265277"/>
            <a:chOff x="2989953" y="3214083"/>
            <a:chExt cx="1335303" cy="902121"/>
          </a:xfrm>
        </p:grpSpPr>
        <p:sp>
          <p:nvSpPr>
            <p:cNvPr id="86" name="Cylinder 85">
              <a:extLst>
                <a:ext uri="{FF2B5EF4-FFF2-40B4-BE49-F238E27FC236}">
                  <a16:creationId xmlns:a16="http://schemas.microsoft.com/office/drawing/2014/main" id="{630B96FE-FA86-40AF-8CEE-B5BE8029D8C2}"/>
                </a:ext>
              </a:extLst>
            </p:cNvPr>
            <p:cNvSpPr/>
            <p:nvPr/>
          </p:nvSpPr>
          <p:spPr bwMode="auto">
            <a:xfrm>
              <a:off x="2989953" y="3214083"/>
              <a:ext cx="1335303" cy="902121"/>
            </a:xfrm>
            <a:prstGeom prst="can">
              <a:avLst>
                <a:gd name="adj" fmla="val 1558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ACF26C8B-8E28-4560-A049-EC7087BA22A8}"/>
                </a:ext>
              </a:extLst>
            </p:cNvPr>
            <p:cNvSpPr txBox="1"/>
            <p:nvPr/>
          </p:nvSpPr>
          <p:spPr>
            <a:xfrm>
              <a:off x="3355382" y="3540403"/>
              <a:ext cx="538402" cy="153608"/>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Identity</a:t>
              </a:r>
            </a:p>
          </p:txBody>
        </p:sp>
      </p:grpSp>
      <p:grpSp>
        <p:nvGrpSpPr>
          <p:cNvPr id="23" name="Group 22">
            <a:extLst>
              <a:ext uri="{FF2B5EF4-FFF2-40B4-BE49-F238E27FC236}">
                <a16:creationId xmlns:a16="http://schemas.microsoft.com/office/drawing/2014/main" id="{40F7E2F3-D3AF-4A12-A605-2D008DD77A00}"/>
              </a:ext>
            </a:extLst>
          </p:cNvPr>
          <p:cNvGrpSpPr/>
          <p:nvPr/>
        </p:nvGrpSpPr>
        <p:grpSpPr>
          <a:xfrm>
            <a:off x="6466773" y="2026031"/>
            <a:ext cx="1554480" cy="1780596"/>
            <a:chOff x="5568445" y="2660400"/>
            <a:chExt cx="1335303" cy="1379584"/>
          </a:xfrm>
        </p:grpSpPr>
        <p:sp>
          <p:nvSpPr>
            <p:cNvPr id="88" name="Cylinder 87">
              <a:extLst>
                <a:ext uri="{FF2B5EF4-FFF2-40B4-BE49-F238E27FC236}">
                  <a16:creationId xmlns:a16="http://schemas.microsoft.com/office/drawing/2014/main" id="{508E43D7-A0E2-4783-824F-A68103C7C01D}"/>
                </a:ext>
              </a:extLst>
            </p:cNvPr>
            <p:cNvSpPr/>
            <p:nvPr/>
          </p:nvSpPr>
          <p:spPr bwMode="auto">
            <a:xfrm>
              <a:off x="5568445" y="2660400"/>
              <a:ext cx="1335303" cy="1379584"/>
            </a:xfrm>
            <a:prstGeom prst="can">
              <a:avLst>
                <a:gd name="adj" fmla="val 14399"/>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864BB391-1A6D-474F-A88C-18727BDED527}"/>
                </a:ext>
              </a:extLst>
            </p:cNvPr>
            <p:cNvSpPr txBox="1"/>
            <p:nvPr/>
          </p:nvSpPr>
          <p:spPr>
            <a:xfrm>
              <a:off x="5959085" y="3060759"/>
              <a:ext cx="593481" cy="333846"/>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Email </a:t>
              </a:r>
              <a:b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&amp; Collab</a:t>
              </a:r>
            </a:p>
          </p:txBody>
        </p:sp>
      </p:grpSp>
      <p:grpSp>
        <p:nvGrpSpPr>
          <p:cNvPr id="22" name="Group 21">
            <a:extLst>
              <a:ext uri="{FF2B5EF4-FFF2-40B4-BE49-F238E27FC236}">
                <a16:creationId xmlns:a16="http://schemas.microsoft.com/office/drawing/2014/main" id="{B9F5240C-0FAF-483A-AA83-526F07DDA1CA}"/>
              </a:ext>
            </a:extLst>
          </p:cNvPr>
          <p:cNvGrpSpPr/>
          <p:nvPr/>
        </p:nvGrpSpPr>
        <p:grpSpPr>
          <a:xfrm>
            <a:off x="7676477" y="3075253"/>
            <a:ext cx="1554480" cy="913405"/>
            <a:chOff x="6778150" y="3617917"/>
            <a:chExt cx="1335303" cy="604098"/>
          </a:xfrm>
        </p:grpSpPr>
        <p:sp>
          <p:nvSpPr>
            <p:cNvPr id="87" name="Cylinder 86">
              <a:extLst>
                <a:ext uri="{FF2B5EF4-FFF2-40B4-BE49-F238E27FC236}">
                  <a16:creationId xmlns:a16="http://schemas.microsoft.com/office/drawing/2014/main" id="{FB9FE14E-39FE-41CB-87CF-3FFE339FF311}"/>
                </a:ext>
              </a:extLst>
            </p:cNvPr>
            <p:cNvSpPr/>
            <p:nvPr/>
          </p:nvSpPr>
          <p:spPr bwMode="auto">
            <a:xfrm>
              <a:off x="6778150" y="3617917"/>
              <a:ext cx="1335303" cy="604098"/>
            </a:xfrm>
            <a:prstGeom prst="can">
              <a:avLst>
                <a:gd name="adj" fmla="val 17846"/>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F8D484C-028B-4C0E-82A5-C156DA540F07}"/>
                </a:ext>
              </a:extLst>
            </p:cNvPr>
            <p:cNvSpPr txBox="1"/>
            <p:nvPr/>
          </p:nvSpPr>
          <p:spPr>
            <a:xfrm>
              <a:off x="7040351" y="3876074"/>
              <a:ext cx="863369" cy="142488"/>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pic>
        <p:nvPicPr>
          <p:cNvPr id="10" name="Graphic 9">
            <a:extLst>
              <a:ext uri="{FF2B5EF4-FFF2-40B4-BE49-F238E27FC236}">
                <a16:creationId xmlns:a16="http://schemas.microsoft.com/office/drawing/2014/main" id="{4108349F-2931-446D-BD51-215C8BC9B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777971">
            <a:off x="8284659" y="377523"/>
            <a:ext cx="2530544" cy="1804102"/>
          </a:xfrm>
          <a:prstGeom prst="rect">
            <a:avLst/>
          </a:prstGeom>
        </p:spPr>
      </p:pic>
      <p:sp>
        <p:nvSpPr>
          <p:cNvPr id="119" name="TextBox 118">
            <a:extLst>
              <a:ext uri="{FF2B5EF4-FFF2-40B4-BE49-F238E27FC236}">
                <a16:creationId xmlns:a16="http://schemas.microsoft.com/office/drawing/2014/main" id="{130E6783-5D18-414D-9316-1FC2437738FF}"/>
              </a:ext>
            </a:extLst>
          </p:cNvPr>
          <p:cNvSpPr txBox="1"/>
          <p:nvPr/>
        </p:nvSpPr>
        <p:spPr>
          <a:xfrm>
            <a:off x="5590914" y="1225953"/>
            <a:ext cx="273396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Attackers traverse </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rapidly across the enterprise</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24" name="Group 23">
            <a:extLst>
              <a:ext uri="{FF2B5EF4-FFF2-40B4-BE49-F238E27FC236}">
                <a16:creationId xmlns:a16="http://schemas.microsoft.com/office/drawing/2014/main" id="{DA43ECD8-85DC-4DCD-9FA6-BC588564098F}"/>
              </a:ext>
            </a:extLst>
          </p:cNvPr>
          <p:cNvGrpSpPr/>
          <p:nvPr/>
        </p:nvGrpSpPr>
        <p:grpSpPr>
          <a:xfrm>
            <a:off x="5018903" y="3143924"/>
            <a:ext cx="1554480" cy="913405"/>
            <a:chOff x="4199657" y="3524190"/>
            <a:chExt cx="1335303" cy="766496"/>
          </a:xfrm>
        </p:grpSpPr>
        <p:sp>
          <p:nvSpPr>
            <p:cNvPr id="7" name="Cylinder 6">
              <a:extLst>
                <a:ext uri="{FF2B5EF4-FFF2-40B4-BE49-F238E27FC236}">
                  <a16:creationId xmlns:a16="http://schemas.microsoft.com/office/drawing/2014/main" id="{2D68E079-10F2-49A6-A01E-8631C840B05A}"/>
                </a:ext>
              </a:extLst>
            </p:cNvPr>
            <p:cNvSpPr/>
            <p:nvPr/>
          </p:nvSpPr>
          <p:spPr bwMode="auto">
            <a:xfrm>
              <a:off x="4199657" y="3524190"/>
              <a:ext cx="1335303" cy="766496"/>
            </a:xfrm>
            <a:prstGeom prst="can">
              <a:avLst>
                <a:gd name="adj" fmla="val 19321"/>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8B11C315-D930-4145-BEB0-9992CABE5D7B}"/>
                </a:ext>
              </a:extLst>
            </p:cNvPr>
            <p:cNvSpPr txBox="1"/>
            <p:nvPr/>
          </p:nvSpPr>
          <p:spPr>
            <a:xfrm>
              <a:off x="4593244" y="3857199"/>
              <a:ext cx="630659" cy="180793"/>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Endpoint</a:t>
              </a:r>
            </a:p>
          </p:txBody>
        </p:sp>
      </p:grpSp>
      <p:sp>
        <p:nvSpPr>
          <p:cNvPr id="2" name="Title 1">
            <a:extLst>
              <a:ext uri="{FF2B5EF4-FFF2-40B4-BE49-F238E27FC236}">
                <a16:creationId xmlns:a16="http://schemas.microsoft.com/office/drawing/2014/main" id="{BE79AD0D-729F-4626-AAE9-39CEFFDCEEFC}"/>
              </a:ext>
            </a:extLst>
          </p:cNvPr>
          <p:cNvSpPr>
            <a:spLocks noGrp="1"/>
          </p:cNvSpPr>
          <p:nvPr>
            <p:ph type="title"/>
          </p:nvPr>
        </p:nvSpPr>
        <p:spPr>
          <a:xfrm>
            <a:off x="588263" y="457201"/>
            <a:ext cx="9041422" cy="492443"/>
          </a:xfrm>
        </p:spPr>
        <p:txBody>
          <a:bodyPr/>
          <a:lstStyle/>
          <a:p>
            <a:r>
              <a:rPr lang="en-US" sz="3200"/>
              <a:t>Silos are the Bane of Security Operations</a:t>
            </a:r>
          </a:p>
        </p:txBody>
      </p:sp>
      <p:sp>
        <p:nvSpPr>
          <p:cNvPr id="90" name="Rectangle 89">
            <a:extLst>
              <a:ext uri="{FF2B5EF4-FFF2-40B4-BE49-F238E27FC236}">
                <a16:creationId xmlns:a16="http://schemas.microsoft.com/office/drawing/2014/main" id="{84C63EDB-B1A5-47D8-8EE1-B0680258FC87}"/>
              </a:ext>
            </a:extLst>
          </p:cNvPr>
          <p:cNvSpPr/>
          <p:nvPr/>
        </p:nvSpPr>
        <p:spPr>
          <a:xfrm>
            <a:off x="3737610" y="4119277"/>
            <a:ext cx="4716780" cy="584775"/>
          </a:xfrm>
          <a:prstGeom prst="rect">
            <a:avLst/>
          </a:prstGeom>
          <a:noFill/>
          <a:effectLst>
            <a:outerShdw blurRad="177800" dist="38100" dir="2400000" algn="ctr" rotWithShape="0">
              <a:srgbClr val="C00000">
                <a:alpha val="40000"/>
              </a:srgbClr>
            </a:outerShdw>
          </a:effectLst>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51" normalizeH="0" baseline="0" noProof="0">
                <a:ln w="3175">
                  <a:noFill/>
                </a:ln>
                <a:solidFill>
                  <a:sysClr val="windowText" lastClr="000000"/>
                </a:solidFill>
                <a:effectLst/>
                <a:uLnTx/>
                <a:uFillTx/>
                <a:latin typeface="Segoe UI Semibold"/>
                <a:ea typeface="+mn-ea"/>
                <a:cs typeface="Segoe UI" pitchFamily="34" charset="0"/>
              </a:rPr>
              <a:t>Integrating</a:t>
            </a:r>
            <a:r>
              <a:rPr kumimoji="0" lang="en-US" sz="2600" b="0" i="0" u="none" strike="noStrike" kern="1200" cap="none" spc="-51" normalizeH="0" noProof="0">
                <a:ln w="3175">
                  <a:noFill/>
                </a:ln>
                <a:solidFill>
                  <a:sysClr val="windowText" lastClr="000000"/>
                </a:solidFill>
                <a:effectLst/>
                <a:uLnTx/>
                <a:uFillTx/>
                <a:latin typeface="Segoe UI Semibold"/>
                <a:ea typeface="+mn-ea"/>
                <a:cs typeface="Segoe UI" pitchFamily="34" charset="0"/>
              </a:rPr>
              <a:t> </a:t>
            </a:r>
            <a:r>
              <a:rPr kumimoji="0" lang="en-US" sz="2600" b="0" i="0" u="none" strike="noStrike" kern="1200" cap="none" spc="-51" normalizeH="0" baseline="0" noProof="0">
                <a:ln w="3175">
                  <a:noFill/>
                </a:ln>
                <a:solidFill>
                  <a:sysClr val="windowText" lastClr="000000"/>
                </a:solidFill>
                <a:effectLst/>
                <a:uLnTx/>
                <a:uFillTx/>
                <a:latin typeface="Segoe UI Semibold"/>
                <a:ea typeface="+mn-ea"/>
                <a:cs typeface="Segoe UI" pitchFamily="34" charset="0"/>
              </a:rPr>
              <a:t>Silos is Challenging</a:t>
            </a:r>
          </a:p>
        </p:txBody>
      </p:sp>
      <p:grpSp>
        <p:nvGrpSpPr>
          <p:cNvPr id="109" name="Group 108">
            <a:extLst>
              <a:ext uri="{FF2B5EF4-FFF2-40B4-BE49-F238E27FC236}">
                <a16:creationId xmlns:a16="http://schemas.microsoft.com/office/drawing/2014/main" id="{026DFBB4-92E8-4BCA-B988-185F83C8FCF8}"/>
              </a:ext>
            </a:extLst>
          </p:cNvPr>
          <p:cNvGrpSpPr/>
          <p:nvPr/>
        </p:nvGrpSpPr>
        <p:grpSpPr>
          <a:xfrm>
            <a:off x="837848" y="4821556"/>
            <a:ext cx="3753908" cy="1755648"/>
            <a:chOff x="3847909" y="2517384"/>
            <a:chExt cx="3753908" cy="1755648"/>
          </a:xfrm>
        </p:grpSpPr>
        <p:sp>
          <p:nvSpPr>
            <p:cNvPr id="110" name="Rectangle: Rounded Corners 109">
              <a:extLst>
                <a:ext uri="{FF2B5EF4-FFF2-40B4-BE49-F238E27FC236}">
                  <a16:creationId xmlns:a16="http://schemas.microsoft.com/office/drawing/2014/main" id="{BFF37E91-458A-4100-AC0E-DE5035B38560}"/>
                </a:ext>
              </a:extLst>
            </p:cNvPr>
            <p:cNvSpPr/>
            <p:nvPr/>
          </p:nvSpPr>
          <p:spPr bwMode="auto">
            <a:xfrm>
              <a:off x="3847909" y="2517384"/>
              <a:ext cx="3543300"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MAPPING CHALLENGES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Semibold" panose="020B0702040204020203" pitchFamily="34" charset="0"/>
                </a:rPr>
                <a:t>Tools Pivot on Different Attributes</a:t>
              </a: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B25DA2B3-CF37-4BE8-85D5-24E825E7C7E5}"/>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Network IP address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Computer Name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Documents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Device ID</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Email</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Etc.</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BBF8D73C-7D46-4D99-B1B1-BC4170CDE079}"/>
              </a:ext>
            </a:extLst>
          </p:cNvPr>
          <p:cNvGrpSpPr/>
          <p:nvPr/>
        </p:nvGrpSpPr>
        <p:grpSpPr>
          <a:xfrm>
            <a:off x="4233666" y="4803571"/>
            <a:ext cx="6222884" cy="1755648"/>
            <a:chOff x="184408" y="1921019"/>
            <a:chExt cx="6222884" cy="1755648"/>
          </a:xfrm>
        </p:grpSpPr>
        <p:sp>
          <p:nvSpPr>
            <p:cNvPr id="113" name="Rectangle 112">
              <a:extLst>
                <a:ext uri="{FF2B5EF4-FFF2-40B4-BE49-F238E27FC236}">
                  <a16:creationId xmlns:a16="http://schemas.microsoft.com/office/drawing/2014/main" id="{390E8CE3-5267-45ED-8C1B-98A027F9FCA1}"/>
                </a:ext>
              </a:extLst>
            </p:cNvPr>
            <p:cNvSpPr/>
            <p:nvPr/>
          </p:nvSpPr>
          <p:spPr>
            <a:xfrm>
              <a:off x="184408" y="2925114"/>
              <a:ext cx="4432676" cy="56740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Segoe UI" pitchFamily="34" charset="0"/>
                </a:rPr>
                <a:t>MAPPING CHALLENGES</a:t>
              </a:r>
            </a:p>
          </p:txBody>
        </p:sp>
        <p:sp>
          <p:nvSpPr>
            <p:cNvPr id="114" name="Rectangle: Rounded Corners 113">
              <a:extLst>
                <a:ext uri="{FF2B5EF4-FFF2-40B4-BE49-F238E27FC236}">
                  <a16:creationId xmlns:a16="http://schemas.microsoft.com/office/drawing/2014/main" id="{C8A1884D-E771-4DE8-A0BF-A0AE943FB629}"/>
                </a:ext>
              </a:extLst>
            </p:cNvPr>
            <p:cNvSpPr/>
            <p:nvPr/>
          </p:nvSpPr>
          <p:spPr bwMode="auto">
            <a:xfrm>
              <a:off x="516459" y="1921019"/>
              <a:ext cx="5890833"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STRONG BIASES/TENDENCIES</a:t>
              </a:r>
            </a:p>
          </p:txBody>
        </p:sp>
        <p:sp>
          <p:nvSpPr>
            <p:cNvPr id="115" name="TextBox 114">
              <a:extLst>
                <a:ext uri="{FF2B5EF4-FFF2-40B4-BE49-F238E27FC236}">
                  <a16:creationId xmlns:a16="http://schemas.microsoft.com/office/drawing/2014/main" id="{25C1CCA7-A2C8-49B1-B3D2-651F8E8C4248}"/>
                </a:ext>
              </a:extLst>
            </p:cNvPr>
            <p:cNvSpPr txBox="1"/>
            <p:nvPr/>
          </p:nvSpPr>
          <p:spPr>
            <a:xfrm>
              <a:off x="719051" y="2339950"/>
              <a:ext cx="2859733" cy="442842"/>
            </a:xfrm>
            <a:prstGeom prst="rect">
              <a:avLst/>
            </a:prstGeom>
            <a:noFill/>
          </p:spPr>
          <p:txBody>
            <a:bodyPr wrap="square" lIns="0" tIns="0" rIns="0" bIns="0" numCol="1" spcCol="91440" rtlCol="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Segoe UI Semibold" panose="020B0702040204020203" pitchFamily="34" charset="0"/>
                </a:rPr>
                <a:t>Identity</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Reports only high-quality alerts because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Analysts have alert fatigue, resist new tools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Analysts have network background and value of Identity isn’t self evident</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6" name="TextBox 115">
              <a:extLst>
                <a:ext uri="{FF2B5EF4-FFF2-40B4-BE49-F238E27FC236}">
                  <a16:creationId xmlns:a16="http://schemas.microsoft.com/office/drawing/2014/main" id="{339F8805-4079-4680-A0B7-90C9A359C502}"/>
                </a:ext>
              </a:extLst>
            </p:cNvPr>
            <p:cNvSpPr txBox="1"/>
            <p:nvPr/>
          </p:nvSpPr>
          <p:spPr>
            <a:xfrm>
              <a:off x="3895342" y="2339950"/>
              <a:ext cx="2143835" cy="442842"/>
            </a:xfrm>
            <a:prstGeom prst="rect">
              <a:avLst/>
            </a:prstGeom>
            <a:noFill/>
          </p:spPr>
          <p:txBody>
            <a:bodyPr wrap="square" lIns="0" tIns="0" rIns="0" bIns="0" numCol="1" spcCol="91440" rtlCol="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srgbClr val="243A5E"/>
                      </a:gs>
                      <a:gs pos="100000">
                        <a:srgbClr val="243A5E"/>
                      </a:gs>
                    </a:gsLst>
                    <a:lin ang="5400000" scaled="1"/>
                  </a:gradFill>
                  <a:effectLst/>
                  <a:uLnTx/>
                  <a:uFillTx/>
                  <a:latin typeface="Segoe UI Semibold"/>
                  <a:ea typeface="+mn-ea"/>
                  <a:cs typeface="Segoe UI Semibold" panose="020B0702040204020203" pitchFamily="34" charset="0"/>
                </a:rPr>
                <a:t>Endpoint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Verbose alert reporting</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AV testing focuses on “not </a:t>
              </a:r>
              <a:b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missing” malware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rPr>
                <a:t>Reporting more improves showing in AV Testing reports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bold" panose="020B0702040204020203"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17" name="Straight Arrow Connector 116">
              <a:extLst>
                <a:ext uri="{FF2B5EF4-FFF2-40B4-BE49-F238E27FC236}">
                  <a16:creationId xmlns:a16="http://schemas.microsoft.com/office/drawing/2014/main" id="{8AD2EBEB-4F63-4FC1-BCB5-84BDB9824A8A}"/>
                </a:ext>
              </a:extLst>
            </p:cNvPr>
            <p:cNvCxnSpPr>
              <a:cxnSpLocks/>
            </p:cNvCxnSpPr>
            <p:nvPr/>
          </p:nvCxnSpPr>
          <p:spPr>
            <a:xfrm>
              <a:off x="1453662" y="2462066"/>
              <a:ext cx="2280768" cy="0"/>
            </a:xfrm>
            <a:prstGeom prst="straightConnector1">
              <a:avLst/>
            </a:prstGeom>
            <a:ln w="31750">
              <a:gradFill>
                <a:gsLst>
                  <a:gs pos="0">
                    <a:schemeClr val="accent1"/>
                  </a:gs>
                  <a:gs pos="100000">
                    <a:schemeClr val="accent2"/>
                  </a:gs>
                </a:gsLst>
                <a:lin ang="0" scaled="0"/>
              </a:gra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8" name="Rectangle: Rounded Corners 117">
            <a:extLst>
              <a:ext uri="{FF2B5EF4-FFF2-40B4-BE49-F238E27FC236}">
                <a16:creationId xmlns:a16="http://schemas.microsoft.com/office/drawing/2014/main" id="{269CC23D-3A1B-48C6-AA21-AB354B9B2C2E}"/>
              </a:ext>
            </a:extLst>
          </p:cNvPr>
          <p:cNvSpPr/>
          <p:nvPr/>
        </p:nvSpPr>
        <p:spPr bwMode="auto">
          <a:xfrm>
            <a:off x="10645782" y="4803571"/>
            <a:ext cx="843167" cy="1755648"/>
          </a:xfrm>
          <a:prstGeom prst="roundRect">
            <a:avLst>
              <a:gd name="adj" fmla="val 0"/>
            </a:avLst>
          </a:prstGeom>
          <a:solidFill>
            <a:schemeClr val="bg1"/>
          </a:solidFill>
          <a:ln>
            <a:noFill/>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all" spc="0" normalizeH="0" baseline="0" noProof="0">
                <a:ln>
                  <a:noFill/>
                </a:ln>
                <a:gradFill>
                  <a:gsLst>
                    <a:gs pos="0">
                      <a:srgbClr val="000000"/>
                    </a:gs>
                    <a:gs pos="100000">
                      <a:srgbClr val="000000"/>
                    </a:gs>
                  </a:gsLst>
                  <a:lin ang="5400000" scaled="1"/>
                </a:gradFill>
                <a:effectLst/>
                <a:uLnTx/>
                <a:uFillTx/>
                <a:latin typeface="Segoe UI"/>
                <a:ea typeface="+mn-ea"/>
                <a:cs typeface="+mn-cs"/>
              </a:rPr>
              <a:t>…</a:t>
            </a:r>
          </a:p>
        </p:txBody>
      </p:sp>
      <p:sp>
        <p:nvSpPr>
          <p:cNvPr id="120" name="Rectangle 119">
            <a:extLst>
              <a:ext uri="{FF2B5EF4-FFF2-40B4-BE49-F238E27FC236}">
                <a16:creationId xmlns:a16="http://schemas.microsoft.com/office/drawing/2014/main" id="{AAB0AF7C-F0E5-4CA3-9046-AEE2E7A56D92}"/>
              </a:ext>
            </a:extLst>
          </p:cNvPr>
          <p:cNvSpPr/>
          <p:nvPr/>
        </p:nvSpPr>
        <p:spPr>
          <a:xfrm>
            <a:off x="891503" y="1294755"/>
            <a:ext cx="211295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Defender Silos make chasing them difficult</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cxnSp>
        <p:nvCxnSpPr>
          <p:cNvPr id="123" name="Straight Connector 122">
            <a:extLst>
              <a:ext uri="{FF2B5EF4-FFF2-40B4-BE49-F238E27FC236}">
                <a16:creationId xmlns:a16="http://schemas.microsoft.com/office/drawing/2014/main" id="{909949AE-D065-4399-A372-9AB93F5A28AF}"/>
              </a:ext>
            </a:extLst>
          </p:cNvPr>
          <p:cNvCxnSpPr>
            <a:cxnSpLocks/>
            <a:stCxn id="120" idx="2"/>
          </p:cNvCxnSpPr>
          <p:nvPr/>
        </p:nvCxnSpPr>
        <p:spPr>
          <a:xfrm>
            <a:off x="1947980" y="1817975"/>
            <a:ext cx="0" cy="409658"/>
          </a:xfrm>
          <a:prstGeom prst="line">
            <a:avLst/>
          </a:prstGeom>
          <a:ln w="22225">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DDB5AC1-9C55-4D62-AE8C-23205E3D9C2A}"/>
              </a:ext>
            </a:extLst>
          </p:cNvPr>
          <p:cNvCxnSpPr>
            <a:cxnSpLocks/>
          </p:cNvCxnSpPr>
          <p:nvPr/>
        </p:nvCxnSpPr>
        <p:spPr>
          <a:xfrm flipV="1">
            <a:off x="8072940" y="1365635"/>
            <a:ext cx="781613" cy="2157"/>
          </a:xfrm>
          <a:prstGeom prst="line">
            <a:avLst/>
          </a:prstGeom>
          <a:ln w="22225">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3AC3A9C8-46D4-4534-99EB-E85D57CA9AA4}"/>
              </a:ext>
            </a:extLst>
          </p:cNvPr>
          <p:cNvSpPr/>
          <p:nvPr/>
        </p:nvSpPr>
        <p:spPr bwMode="auto">
          <a:xfrm>
            <a:off x="837847" y="4150028"/>
            <a:ext cx="2899763" cy="542776"/>
          </a:xfrm>
          <a:prstGeom prst="rightArrow">
            <a:avLst/>
          </a:prstGeom>
          <a:solidFill>
            <a:schemeClr val="tx1"/>
          </a:solidFill>
          <a:effectLst>
            <a:outerShdw blurRad="177800" dist="38100" dir="2400000" algn="ctr" rotWithShape="0">
              <a:prstClr val="black">
                <a:alpha val="40000"/>
              </a:prstClr>
            </a:outerShdw>
          </a:effectLst>
        </p:spPr>
        <p:txBody>
          <a:bodyPr wrap="square" tIns="91440" bIns="91440" anchor="ctr" anchorCtr="0">
            <a:noAutofit/>
          </a:bodyPr>
          <a:lstStyle/>
          <a:p>
            <a:pPr algn="ctr"/>
            <a:endParaRPr lang="en-US" sz="2000" spc="-51">
              <a:ln w="3175">
                <a:noFill/>
              </a:ln>
              <a:gradFill>
                <a:gsLst>
                  <a:gs pos="1250">
                    <a:srgbClr val="FFFFFF"/>
                  </a:gs>
                  <a:gs pos="100000">
                    <a:srgbClr val="FFFFFF"/>
                  </a:gs>
                </a:gsLst>
                <a:lin ang="5400000" scaled="0"/>
              </a:gradFill>
              <a:latin typeface="Segoe UI Semibold"/>
              <a:cs typeface="Segoe UI" pitchFamily="34" charset="0"/>
            </a:endParaRPr>
          </a:p>
        </p:txBody>
      </p:sp>
      <p:sp>
        <p:nvSpPr>
          <p:cNvPr id="5" name="Arrow: Right 4">
            <a:extLst>
              <a:ext uri="{FF2B5EF4-FFF2-40B4-BE49-F238E27FC236}">
                <a16:creationId xmlns:a16="http://schemas.microsoft.com/office/drawing/2014/main" id="{A83ACF45-301B-46C2-82CE-DA030572B555}"/>
              </a:ext>
            </a:extLst>
          </p:cNvPr>
          <p:cNvSpPr/>
          <p:nvPr/>
        </p:nvSpPr>
        <p:spPr bwMode="auto">
          <a:xfrm rot="10800000">
            <a:off x="8454390" y="4150028"/>
            <a:ext cx="3033510" cy="542776"/>
          </a:xfrm>
          <a:prstGeom prst="rightArrow">
            <a:avLst/>
          </a:prstGeom>
          <a:solidFill>
            <a:schemeClr val="tx1"/>
          </a:solidFill>
          <a:effectLst>
            <a:outerShdw blurRad="177800" dist="38100" dir="2400000" algn="ctr" rotWithShape="0">
              <a:prstClr val="black">
                <a:alpha val="40000"/>
              </a:prstClr>
            </a:outerShdw>
          </a:effectLst>
        </p:spPr>
        <p:txBody>
          <a:bodyPr wrap="square" tIns="91440" bIns="91440" anchor="ctr" anchorCtr="0">
            <a:noAutofit/>
          </a:bodyPr>
          <a:lstStyle/>
          <a:p>
            <a:pPr algn="ctr"/>
            <a:endParaRPr lang="en-US" sz="2000" spc="-51">
              <a:ln w="3175">
                <a:noFill/>
              </a:ln>
              <a:gradFill>
                <a:gsLst>
                  <a:gs pos="1250">
                    <a:srgbClr val="FFFFFF"/>
                  </a:gs>
                  <a:gs pos="100000">
                    <a:srgbClr val="FFFFFF"/>
                  </a:gs>
                </a:gsLst>
                <a:lin ang="5400000" scaled="0"/>
              </a:gradFill>
              <a:latin typeface="Segoe UI Semibold"/>
              <a:cs typeface="Segoe UI" pitchFamily="34" charset="0"/>
            </a:endParaRPr>
          </a:p>
        </p:txBody>
      </p:sp>
    </p:spTree>
    <p:extLst>
      <p:ext uri="{BB962C8B-B14F-4D97-AF65-F5344CB8AC3E}">
        <p14:creationId xmlns:p14="http://schemas.microsoft.com/office/powerpoint/2010/main" val="146344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1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20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63" presetClass="path" presetSubtype="0" decel="100000" fill="hold" nodeType="withEffect">
                                  <p:stCondLst>
                                    <p:cond delay="0"/>
                                  </p:stCondLst>
                                  <p:childTnLst>
                                    <p:animMotion origin="layout" path="M -3.33333E-6 -4.07407E-6 L -0.22422 0.07292 " pathEditMode="relative" rAng="0" ptsTypes="AA">
                                      <p:cBhvr>
                                        <p:cTn id="26" dur="750" spd="-100000" fill="hold"/>
                                        <p:tgtEl>
                                          <p:spTgt spid="10"/>
                                        </p:tgtEl>
                                        <p:attrNameLst>
                                          <p:attrName>ppt_x</p:attrName>
                                          <p:attrName>ppt_y</p:attrName>
                                        </p:attrNameLst>
                                      </p:cBhvr>
                                      <p:rCtr x="-11211" y="3634"/>
                                    </p:animMotion>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par>
                                <p:cTn id="31" presetID="22" presetClass="entr" presetSubtype="1"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wipe(up)">
                                      <p:cBhvr>
                                        <p:cTn id="33" dur="500"/>
                                        <p:tgtEl>
                                          <p:spTgt spid="124"/>
                                        </p:tgtEl>
                                      </p:cBhvr>
                                    </p:animEffect>
                                  </p:childTnLst>
                                </p:cTn>
                              </p:par>
                            </p:childTnLst>
                          </p:cTn>
                        </p:par>
                        <p:par>
                          <p:cTn id="34" fill="hold">
                            <p:stCondLst>
                              <p:cond delay="125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63" presetClass="path" presetSubtype="0" decel="100000" fill="hold" nodeType="withEffect">
                                  <p:stCondLst>
                                    <p:cond delay="0"/>
                                  </p:stCondLst>
                                  <p:childTnLst>
                                    <p:animMotion origin="layout" path="M -4.16667E-7 -7.40741E-7 L -0.09349 -7.40741E-7 " pathEditMode="relative" rAng="0" ptsTypes="AA">
                                      <p:cBhvr>
                                        <p:cTn id="39" dur="750" spd="-100000" fill="hold"/>
                                        <p:tgtEl>
                                          <p:spTgt spid="9"/>
                                        </p:tgtEl>
                                        <p:attrNameLst>
                                          <p:attrName>ppt_x</p:attrName>
                                          <p:attrName>ppt_y</p:attrName>
                                        </p:attrNameLst>
                                      </p:cBhvr>
                                      <p:rCtr x="-4674" y="0"/>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par>
                                <p:cTn id="44" presetID="22" presetClass="entr" presetSubtype="1" fill="hold" nodeType="with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wipe(up)">
                                      <p:cBhvr>
                                        <p:cTn id="46" dur="500"/>
                                        <p:tgtEl>
                                          <p:spTgt spid="1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left)">
                                      <p:cBhvr>
                                        <p:cTn id="51" dur="500"/>
                                        <p:tgtEl>
                                          <p:spTgt spid="4"/>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par>
                                <p:cTn id="62" presetID="10" presetClass="entr" presetSubtype="0" fill="hold" nodeType="withEffect">
                                  <p:stCondLst>
                                    <p:cond delay="250"/>
                                  </p:stCondLst>
                                  <p:childTnLst>
                                    <p:set>
                                      <p:cBhvr>
                                        <p:cTn id="63" dur="1" fill="hold">
                                          <p:stCondLst>
                                            <p:cond delay="0"/>
                                          </p:stCondLst>
                                        </p:cTn>
                                        <p:tgtEl>
                                          <p:spTgt spid="112"/>
                                        </p:tgtEl>
                                        <p:attrNameLst>
                                          <p:attrName>style.visibility</p:attrName>
                                        </p:attrNameLst>
                                      </p:cBhvr>
                                      <p:to>
                                        <p:strVal val="visible"/>
                                      </p:to>
                                    </p:set>
                                    <p:animEffect transition="in" filter="fade">
                                      <p:cBhvr>
                                        <p:cTn id="64" dur="500"/>
                                        <p:tgtEl>
                                          <p:spTgt spid="112"/>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90" grpId="0"/>
      <p:bldP spid="118" grpId="0" animBg="1"/>
      <p:bldP spid="120" grpId="0"/>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Shape 40">
            <a:extLst>
              <a:ext uri="{FF2B5EF4-FFF2-40B4-BE49-F238E27FC236}">
                <a16:creationId xmlns:a16="http://schemas.microsoft.com/office/drawing/2014/main" id="{53540A76-F441-4255-AEF8-9598EB4B6C69}"/>
              </a:ext>
            </a:extLst>
          </p:cNvPr>
          <p:cNvSpPr/>
          <p:nvPr/>
        </p:nvSpPr>
        <p:spPr bwMode="auto">
          <a:xfrm flipH="1" flipV="1">
            <a:off x="4391990" y="1509173"/>
            <a:ext cx="7571587" cy="4752479"/>
          </a:xfrm>
          <a:prstGeom prst="corner">
            <a:avLst>
              <a:gd name="adj1" fmla="val 4497"/>
              <a:gd name="adj2" fmla="val 35971"/>
            </a:avLst>
          </a:prstGeom>
          <a:solidFill>
            <a:schemeClr val="bg1"/>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320040" rIns="91440" bIns="91440" numCol="1" spcCol="0" rtlCol="0" fromWordArt="0" anchor="t" anchorCtr="0" forceAA="0" compatLnSpc="1">
            <a:prstTxWarp prst="textNoShape">
              <a:avLst/>
            </a:prstTxWarp>
            <a:noAutofit/>
          </a:bodyPr>
          <a:lstStyle/>
          <a:p>
            <a:pPr marL="5888038" algn="ctr" defTabSz="932472" fontAlgn="base">
              <a:spcBef>
                <a:spcPct val="0"/>
              </a:spcBef>
              <a:spcAft>
                <a:spcPct val="0"/>
              </a:spcAft>
            </a:pPr>
            <a:endParaRPr lang="en-US" sz="1400" b="1" err="1">
              <a:gradFill>
                <a:gsLst>
                  <a:gs pos="83000">
                    <a:srgbClr val="0078D4"/>
                  </a:gs>
                  <a:gs pos="100000">
                    <a:srgbClr val="0078D4"/>
                  </a:gs>
                </a:gsLst>
                <a:lin ang="5400000" scaled="1"/>
              </a:gradFill>
              <a:latin typeface="Segoe UI"/>
              <a:cs typeface="Segoe UI" pitchFamily="34" charset="0"/>
            </a:endParaRPr>
          </a:p>
        </p:txBody>
      </p:sp>
      <p:cxnSp>
        <p:nvCxnSpPr>
          <p:cNvPr id="303" name="Straight Connector 302">
            <a:extLst>
              <a:ext uri="{FF2B5EF4-FFF2-40B4-BE49-F238E27FC236}">
                <a16:creationId xmlns:a16="http://schemas.microsoft.com/office/drawing/2014/main" id="{5BA6E902-1C6C-4B32-BB84-17A12526FE2E}"/>
              </a:ext>
            </a:extLst>
          </p:cNvPr>
          <p:cNvCxnSpPr>
            <a:cxnSpLocks/>
          </p:cNvCxnSpPr>
          <p:nvPr/>
        </p:nvCxnSpPr>
        <p:spPr>
          <a:xfrm>
            <a:off x="3410174" y="3435067"/>
            <a:ext cx="8027269"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D13E542-DC72-44E2-B6B7-17461C98AF8E}"/>
              </a:ext>
            </a:extLst>
          </p:cNvPr>
          <p:cNvCxnSpPr>
            <a:cxnSpLocks/>
          </p:cNvCxnSpPr>
          <p:nvPr/>
        </p:nvCxnSpPr>
        <p:spPr>
          <a:xfrm>
            <a:off x="3200400" y="2651721"/>
            <a:ext cx="8342243"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9FEB0C0-EBA3-49AB-88D9-395635A9045C}"/>
              </a:ext>
            </a:extLst>
          </p:cNvPr>
          <p:cNvCxnSpPr>
            <a:cxnSpLocks/>
          </p:cNvCxnSpPr>
          <p:nvPr/>
        </p:nvCxnSpPr>
        <p:spPr>
          <a:xfrm>
            <a:off x="3489439" y="4338662"/>
            <a:ext cx="7995556"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0AE10C93-C6E7-489A-8CF8-6C72B317B917}"/>
              </a:ext>
            </a:extLst>
          </p:cNvPr>
          <p:cNvCxnSpPr>
            <a:cxnSpLocks/>
          </p:cNvCxnSpPr>
          <p:nvPr/>
        </p:nvCxnSpPr>
        <p:spPr>
          <a:xfrm>
            <a:off x="3200400" y="5991675"/>
            <a:ext cx="6745745" cy="0"/>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B7B83C-6350-44EB-A951-95796816A46F}"/>
              </a:ext>
            </a:extLst>
          </p:cNvPr>
          <p:cNvCxnSpPr>
            <a:cxnSpLocks/>
          </p:cNvCxnSpPr>
          <p:nvPr/>
        </p:nvCxnSpPr>
        <p:spPr>
          <a:xfrm>
            <a:off x="2395330" y="5432204"/>
            <a:ext cx="9399192" cy="18924"/>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79AD0D-729F-4626-AAE9-39CEFFDCEEFC}"/>
              </a:ext>
            </a:extLst>
          </p:cNvPr>
          <p:cNvSpPr>
            <a:spLocks noGrp="1"/>
          </p:cNvSpPr>
          <p:nvPr>
            <p:ph type="title"/>
          </p:nvPr>
        </p:nvSpPr>
        <p:spPr>
          <a:xfrm>
            <a:off x="588263" y="457200"/>
            <a:ext cx="5245877" cy="553998"/>
          </a:xfrm>
        </p:spPr>
        <p:txBody>
          <a:bodyPr/>
          <a:lstStyle/>
          <a:p>
            <a:r>
              <a:rPr lang="en-US"/>
              <a:t>Converging Tools &amp; Data</a:t>
            </a:r>
          </a:p>
        </p:txBody>
      </p:sp>
      <p:sp>
        <p:nvSpPr>
          <p:cNvPr id="98" name="Rectangle 97">
            <a:extLst>
              <a:ext uri="{FF2B5EF4-FFF2-40B4-BE49-F238E27FC236}">
                <a16:creationId xmlns:a16="http://schemas.microsoft.com/office/drawing/2014/main" id="{DF909D8D-5FAC-4D58-9EFB-CFEEEDF4395A}"/>
              </a:ext>
            </a:extLst>
          </p:cNvPr>
          <p:cNvSpPr/>
          <p:nvPr/>
        </p:nvSpPr>
        <p:spPr>
          <a:xfrm>
            <a:off x="588263" y="996635"/>
            <a:ext cx="7127592" cy="461665"/>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1" normalizeH="0" baseline="0" noProof="0">
                <a:ln w="3175">
                  <a:noFill/>
                </a:ln>
                <a:gradFill>
                  <a:gsLst>
                    <a:gs pos="1250">
                      <a:srgbClr val="000000"/>
                    </a:gs>
                    <a:gs pos="100000">
                      <a:srgbClr val="000000"/>
                    </a:gs>
                  </a:gsLst>
                  <a:lin ang="5400000" scaled="0"/>
                </a:gradFill>
                <a:effectLst/>
                <a:uLnTx/>
                <a:uFillTx/>
                <a:latin typeface="Segoe UI"/>
                <a:ea typeface="+mn-ea"/>
                <a:cs typeface="Segoe UI" pitchFamily="34" charset="0"/>
              </a:rPr>
              <a:t>Engineering a single seamless system with automation</a:t>
            </a:r>
          </a:p>
        </p:txBody>
      </p:sp>
      <p:grpSp>
        <p:nvGrpSpPr>
          <p:cNvPr id="5" name="Group 4">
            <a:extLst>
              <a:ext uri="{FF2B5EF4-FFF2-40B4-BE49-F238E27FC236}">
                <a16:creationId xmlns:a16="http://schemas.microsoft.com/office/drawing/2014/main" id="{D4C7D1D8-DC9C-475A-BEA3-BD19407261BC}"/>
              </a:ext>
            </a:extLst>
          </p:cNvPr>
          <p:cNvGrpSpPr/>
          <p:nvPr/>
        </p:nvGrpSpPr>
        <p:grpSpPr>
          <a:xfrm>
            <a:off x="11063508" y="5614382"/>
            <a:ext cx="373935" cy="90612"/>
            <a:chOff x="10737135" y="5537649"/>
            <a:chExt cx="373935" cy="90612"/>
          </a:xfrm>
          <a:solidFill>
            <a:schemeClr val="bg1"/>
          </a:solidFill>
        </p:grpSpPr>
        <p:sp>
          <p:nvSpPr>
            <p:cNvPr id="186" name="Oval 185">
              <a:extLst>
                <a:ext uri="{FF2B5EF4-FFF2-40B4-BE49-F238E27FC236}">
                  <a16:creationId xmlns:a16="http://schemas.microsoft.com/office/drawing/2014/main" id="{C04B5C69-4B69-4E04-9C9A-E4544D09122F}"/>
                </a:ext>
              </a:extLst>
            </p:cNvPr>
            <p:cNvSpPr/>
            <p:nvPr/>
          </p:nvSpPr>
          <p:spPr bwMode="auto">
            <a:xfrm>
              <a:off x="10737135"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FA414005-4D44-4D14-A1A3-235354DA7F54}"/>
                </a:ext>
              </a:extLst>
            </p:cNvPr>
            <p:cNvSpPr/>
            <p:nvPr/>
          </p:nvSpPr>
          <p:spPr bwMode="auto">
            <a:xfrm>
              <a:off x="10878796"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149A8377-598E-419A-9A8E-C080932B8BE5}"/>
                </a:ext>
              </a:extLst>
            </p:cNvPr>
            <p:cNvSpPr/>
            <p:nvPr/>
          </p:nvSpPr>
          <p:spPr bwMode="auto">
            <a:xfrm>
              <a:off x="11020456" y="5537649"/>
              <a:ext cx="90614" cy="9061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Rounded Corners 16">
            <a:extLst>
              <a:ext uri="{FF2B5EF4-FFF2-40B4-BE49-F238E27FC236}">
                <a16:creationId xmlns:a16="http://schemas.microsoft.com/office/drawing/2014/main" id="{C019CD3D-A04E-4C8C-A4AD-B5FA5BF65495}"/>
              </a:ext>
            </a:extLst>
          </p:cNvPr>
          <p:cNvSpPr/>
          <p:nvPr/>
        </p:nvSpPr>
        <p:spPr bwMode="auto">
          <a:xfrm>
            <a:off x="4399844" y="1775428"/>
            <a:ext cx="576647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365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grpSp>
        <p:nvGrpSpPr>
          <p:cNvPr id="32" name="Group 31">
            <a:extLst>
              <a:ext uri="{FF2B5EF4-FFF2-40B4-BE49-F238E27FC236}">
                <a16:creationId xmlns:a16="http://schemas.microsoft.com/office/drawing/2014/main" id="{2B2700B8-F3A0-4756-A1C5-92A6967E1790}"/>
              </a:ext>
            </a:extLst>
          </p:cNvPr>
          <p:cNvGrpSpPr/>
          <p:nvPr/>
        </p:nvGrpSpPr>
        <p:grpSpPr>
          <a:xfrm>
            <a:off x="5121546" y="5228679"/>
            <a:ext cx="6135280" cy="12701"/>
            <a:chOff x="5121546" y="5228679"/>
            <a:chExt cx="6135280" cy="12701"/>
          </a:xfrm>
        </p:grpSpPr>
        <p:cxnSp>
          <p:nvCxnSpPr>
            <p:cNvPr id="19" name="Connector: Elbow 18">
              <a:extLst>
                <a:ext uri="{FF2B5EF4-FFF2-40B4-BE49-F238E27FC236}">
                  <a16:creationId xmlns:a16="http://schemas.microsoft.com/office/drawing/2014/main" id="{47E8D71C-7C79-4E0A-934D-EC9EDAEA8991}"/>
                </a:ext>
              </a:extLst>
            </p:cNvPr>
            <p:cNvCxnSpPr>
              <a:cxnSpLocks/>
            </p:cNvCxnSpPr>
            <p:nvPr/>
          </p:nvCxnSpPr>
          <p:spPr>
            <a:xfrm rot="5400000" flipH="1" flipV="1">
              <a:off x="5834863" y="4515362"/>
              <a:ext cx="12700" cy="1439334"/>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7F276B87-8F35-4574-82AE-DF2FA4B33F84}"/>
                </a:ext>
              </a:extLst>
            </p:cNvPr>
            <p:cNvCxnSpPr>
              <a:cxnSpLocks/>
            </p:cNvCxnSpPr>
            <p:nvPr/>
          </p:nvCxnSpPr>
          <p:spPr>
            <a:xfrm rot="5400000" flipH="1" flipV="1">
              <a:off x="8777027" y="4494197"/>
              <a:ext cx="12700" cy="1481665"/>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180220A-B463-43E4-8CFE-A1E228A75F25}"/>
                </a:ext>
              </a:extLst>
            </p:cNvPr>
            <p:cNvCxnSpPr>
              <a:cxnSpLocks/>
            </p:cNvCxnSpPr>
            <p:nvPr/>
          </p:nvCxnSpPr>
          <p:spPr>
            <a:xfrm rot="5400000" flipH="1" flipV="1">
              <a:off x="7295362" y="4494197"/>
              <a:ext cx="12700" cy="1481665"/>
            </a:xfrm>
            <a:prstGeom prst="bentConnector3">
              <a:avLst>
                <a:gd name="adj1" fmla="val 1800000"/>
              </a:avLst>
            </a:prstGeom>
            <a:ln w="28575">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5EDAB63-E891-4629-ACA9-D984FBEBDFA6}"/>
                </a:ext>
              </a:extLst>
            </p:cNvPr>
            <p:cNvCxnSpPr>
              <a:cxnSpLocks/>
            </p:cNvCxnSpPr>
            <p:nvPr/>
          </p:nvCxnSpPr>
          <p:spPr>
            <a:xfrm rot="5400000" flipH="1" flipV="1">
              <a:off x="10384168" y="4368721"/>
              <a:ext cx="12700" cy="1732616"/>
            </a:xfrm>
            <a:prstGeom prst="bentConnector3">
              <a:avLst>
                <a:gd name="adj1" fmla="val 1800000"/>
              </a:avLst>
            </a:prstGeom>
            <a:ln w="28575">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55" name="Connector: Elbow 154">
            <a:extLst>
              <a:ext uri="{FF2B5EF4-FFF2-40B4-BE49-F238E27FC236}">
                <a16:creationId xmlns:a16="http://schemas.microsoft.com/office/drawing/2014/main" id="{AFD0DBC3-8047-4FB7-AE93-B37EFA130565}"/>
              </a:ext>
            </a:extLst>
          </p:cNvPr>
          <p:cNvCxnSpPr>
            <a:cxnSpLocks/>
          </p:cNvCxnSpPr>
          <p:nvPr/>
        </p:nvCxnSpPr>
        <p:spPr>
          <a:xfrm rot="10800000" flipV="1">
            <a:off x="3485444" y="1593325"/>
            <a:ext cx="914400" cy="438912"/>
          </a:xfrm>
          <a:prstGeom prst="bentConnector3">
            <a:avLst>
              <a:gd name="adj1" fmla="val 81481"/>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749DF52-4CA6-4A42-903C-A15F720BB9BD}"/>
              </a:ext>
            </a:extLst>
          </p:cNvPr>
          <p:cNvCxnSpPr>
            <a:cxnSpLocks/>
            <a:stCxn id="207" idx="3"/>
          </p:cNvCxnSpPr>
          <p:nvPr/>
        </p:nvCxnSpPr>
        <p:spPr>
          <a:xfrm>
            <a:off x="3489439" y="2028003"/>
            <a:ext cx="910403" cy="9566"/>
          </a:xfrm>
          <a:prstGeom prst="line">
            <a:avLst/>
          </a:prstGeom>
          <a:ln w="31750">
            <a:solidFill>
              <a:schemeClr val="accent5">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FBE92E0-E2D6-41F9-8F23-50C4CF36EA7D}"/>
              </a:ext>
            </a:extLst>
          </p:cNvPr>
          <p:cNvGrpSpPr/>
          <p:nvPr/>
        </p:nvGrpSpPr>
        <p:grpSpPr>
          <a:xfrm>
            <a:off x="672910" y="1618172"/>
            <a:ext cx="2816529" cy="819662"/>
            <a:chOff x="672910" y="1618172"/>
            <a:chExt cx="2816529" cy="819662"/>
          </a:xfrm>
        </p:grpSpPr>
        <p:sp>
          <p:nvSpPr>
            <p:cNvPr id="207" name="Rectangle: Rounded Corners 206">
              <a:extLst>
                <a:ext uri="{FF2B5EF4-FFF2-40B4-BE49-F238E27FC236}">
                  <a16:creationId xmlns:a16="http://schemas.microsoft.com/office/drawing/2014/main" id="{F9CF081B-2B79-40B0-B3BF-2150ADE6F2F3}"/>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16" name="Browser" title="Icon of a browser window">
              <a:extLst>
                <a:ext uri="{FF2B5EF4-FFF2-40B4-BE49-F238E27FC236}">
                  <a16:creationId xmlns:a16="http://schemas.microsoft.com/office/drawing/2014/main" id="{32E6BB3F-B9EE-441B-BD11-862CC7D14EFC}"/>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ECAD3683-A267-47B6-B72F-205B3CAFD7BF}"/>
              </a:ext>
            </a:extLst>
          </p:cNvPr>
          <p:cNvGrpSpPr/>
          <p:nvPr/>
        </p:nvGrpSpPr>
        <p:grpSpPr>
          <a:xfrm>
            <a:off x="701493" y="2343799"/>
            <a:ext cx="3372173" cy="766452"/>
            <a:chOff x="701493" y="2343799"/>
            <a:chExt cx="3372173" cy="766452"/>
          </a:xfrm>
        </p:grpSpPr>
        <p:sp>
          <p:nvSpPr>
            <p:cNvPr id="16" name="Rectangle 52">
              <a:extLst>
                <a:ext uri="{FF2B5EF4-FFF2-40B4-BE49-F238E27FC236}">
                  <a16:creationId xmlns:a16="http://schemas.microsoft.com/office/drawing/2014/main" id="{A8172AA4-5DEA-4BC9-A514-C64EBD2E266D}"/>
                </a:ext>
              </a:extLst>
            </p:cNvPr>
            <p:cNvSpPr/>
            <p:nvPr/>
          </p:nvSpPr>
          <p:spPr bwMode="auto">
            <a:xfrm>
              <a:off x="1071111" y="2343799"/>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Ensure automation runs across all systems</a:t>
              </a:r>
            </a:p>
          </p:txBody>
        </p:sp>
        <p:sp>
          <p:nvSpPr>
            <p:cNvPr id="205" name="Robot_E99A" title="Icon of a robot">
              <a:extLst>
                <a:ext uri="{FF2B5EF4-FFF2-40B4-BE49-F238E27FC236}">
                  <a16:creationId xmlns:a16="http://schemas.microsoft.com/office/drawing/2014/main" id="{A8E6DFC2-52D0-4C6B-93A8-611405D4A7CE}"/>
                </a:ext>
              </a:extLst>
            </p:cNvPr>
            <p:cNvSpPr>
              <a:spLocks noChangeAspect="1" noEditPoints="1"/>
            </p:cNvSpPr>
            <p:nvPr/>
          </p:nvSpPr>
          <p:spPr bwMode="auto">
            <a:xfrm>
              <a:off x="701493" y="2567659"/>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09ADF146-850A-4B78-A842-AEF9EB3F122A}"/>
              </a:ext>
            </a:extLst>
          </p:cNvPr>
          <p:cNvGrpSpPr/>
          <p:nvPr/>
        </p:nvGrpSpPr>
        <p:grpSpPr>
          <a:xfrm>
            <a:off x="672977" y="4066475"/>
            <a:ext cx="3006663" cy="855697"/>
            <a:chOff x="672977" y="4066475"/>
            <a:chExt cx="3006663" cy="855697"/>
          </a:xfrm>
        </p:grpSpPr>
        <p:sp>
          <p:nvSpPr>
            <p:cNvPr id="14" name="Rectangle 46">
              <a:extLst>
                <a:ext uri="{FF2B5EF4-FFF2-40B4-BE49-F238E27FC236}">
                  <a16:creationId xmlns:a16="http://schemas.microsoft.com/office/drawing/2014/main" id="{E39434B4-E788-41CD-9CEB-8C85673121DF}"/>
                </a:ext>
              </a:extLst>
            </p:cNvPr>
            <p:cNvSpPr/>
            <p:nvPr/>
          </p:nvSpPr>
          <p:spPr bwMode="auto">
            <a:xfrm>
              <a:off x="1071111" y="4066475"/>
              <a:ext cx="2608529" cy="855697"/>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Reputation for Users, machines, </a:t>
              </a:r>
              <a:b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email, IPs, etc.</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218" name="Org_ECA6" title="Icon of three boxes in a bracket chart">
              <a:extLst>
                <a:ext uri="{FF2B5EF4-FFF2-40B4-BE49-F238E27FC236}">
                  <a16:creationId xmlns:a16="http://schemas.microsoft.com/office/drawing/2014/main" id="{6C02307A-3BEF-456B-8CBF-7C88B1F208FA}"/>
                </a:ext>
              </a:extLst>
            </p:cNvPr>
            <p:cNvSpPr>
              <a:spLocks noChangeAspect="1" noEditPoints="1"/>
            </p:cNvSpPr>
            <p:nvPr/>
          </p:nvSpPr>
          <p:spPr bwMode="auto">
            <a:xfrm>
              <a:off x="672977" y="4277127"/>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2E2E725E-E115-4D28-BCAC-3F1554268FF2}"/>
              </a:ext>
            </a:extLst>
          </p:cNvPr>
          <p:cNvGrpSpPr/>
          <p:nvPr/>
        </p:nvGrpSpPr>
        <p:grpSpPr>
          <a:xfrm>
            <a:off x="682489" y="3205137"/>
            <a:ext cx="3399029" cy="766452"/>
            <a:chOff x="682489" y="3205137"/>
            <a:chExt cx="3399029" cy="766452"/>
          </a:xfrm>
        </p:grpSpPr>
        <p:sp>
          <p:nvSpPr>
            <p:cNvPr id="15" name="Rectangle 49">
              <a:extLst>
                <a:ext uri="{FF2B5EF4-FFF2-40B4-BE49-F238E27FC236}">
                  <a16:creationId xmlns:a16="http://schemas.microsoft.com/office/drawing/2014/main" id="{39C02B11-E095-489C-9961-53391AE20DE2}"/>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Correlation, prioritization, </a:t>
              </a:r>
              <a:b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1"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orchestration, etc.</a:t>
              </a:r>
            </a:p>
          </p:txBody>
        </p:sp>
        <p:grpSp>
          <p:nvGrpSpPr>
            <p:cNvPr id="9" name="Group 8">
              <a:extLst>
                <a:ext uri="{FF2B5EF4-FFF2-40B4-BE49-F238E27FC236}">
                  <a16:creationId xmlns:a16="http://schemas.microsoft.com/office/drawing/2014/main" id="{4CD5269A-68E8-4139-9A2D-17443AE75434}"/>
                </a:ext>
              </a:extLst>
            </p:cNvPr>
            <p:cNvGrpSpPr/>
            <p:nvPr/>
          </p:nvGrpSpPr>
          <p:grpSpPr>
            <a:xfrm>
              <a:off x="682489" y="3399283"/>
              <a:ext cx="233612" cy="318134"/>
              <a:chOff x="534733" y="3257057"/>
              <a:chExt cx="338051" cy="460359"/>
            </a:xfrm>
          </p:grpSpPr>
          <p:sp>
            <p:nvSpPr>
              <p:cNvPr id="206" name="people_12" title="Icon of three people">
                <a:extLst>
                  <a:ext uri="{FF2B5EF4-FFF2-40B4-BE49-F238E27FC236}">
                    <a16:creationId xmlns:a16="http://schemas.microsoft.com/office/drawing/2014/main" id="{A7DFDECB-F894-46EE-9244-F355FD2249F9}"/>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CB6465C5-F65C-47AF-A1DA-911623741E55}"/>
                  </a:ext>
                </a:extLst>
              </p:cNvPr>
              <p:cNvGrpSpPr/>
              <p:nvPr/>
            </p:nvGrpSpPr>
            <p:grpSpPr>
              <a:xfrm>
                <a:off x="659395" y="3257057"/>
                <a:ext cx="106578" cy="164242"/>
                <a:chOff x="-732685" y="2439469"/>
                <a:chExt cx="537802" cy="828776"/>
              </a:xfrm>
            </p:grpSpPr>
            <p:sp>
              <p:nvSpPr>
                <p:cNvPr id="4" name="Oval 3">
                  <a:extLst>
                    <a:ext uri="{FF2B5EF4-FFF2-40B4-BE49-F238E27FC236}">
                      <a16:creationId xmlns:a16="http://schemas.microsoft.com/office/drawing/2014/main" id="{9DD4DF51-A74A-4F01-B2A9-3C2BD11606C7}"/>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a:extLst>
                    <a:ext uri="{FF2B5EF4-FFF2-40B4-BE49-F238E27FC236}">
                      <a16:creationId xmlns:a16="http://schemas.microsoft.com/office/drawing/2014/main" id="{A88D5FB4-9987-4741-8C19-1F5269965370}"/>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618C9243-B45B-4F05-8096-AA55FED0025A}"/>
              </a:ext>
            </a:extLst>
          </p:cNvPr>
          <p:cNvGrpSpPr/>
          <p:nvPr/>
        </p:nvGrpSpPr>
        <p:grpSpPr>
          <a:xfrm>
            <a:off x="657724" y="5204550"/>
            <a:ext cx="2932995" cy="439215"/>
            <a:chOff x="657724" y="5204550"/>
            <a:chExt cx="2932995" cy="439215"/>
          </a:xfrm>
        </p:grpSpPr>
        <p:sp>
          <p:nvSpPr>
            <p:cNvPr id="13" name="Rectangle 43">
              <a:extLst>
                <a:ext uri="{FF2B5EF4-FFF2-40B4-BE49-F238E27FC236}">
                  <a16:creationId xmlns:a16="http://schemas.microsoft.com/office/drawing/2014/main" id="{9995D04C-CD0B-42E9-A3B9-15312F508141}"/>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219" name="IoT" title="Icon of five circles that all connect to a center circle">
              <a:extLst>
                <a:ext uri="{FF2B5EF4-FFF2-40B4-BE49-F238E27FC236}">
                  <a16:creationId xmlns:a16="http://schemas.microsoft.com/office/drawing/2014/main" id="{E08FE1FB-7B9C-45D6-B94F-39CDD7268E66}"/>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023424EF-9875-46FC-81D6-98966D2DABEC}"/>
              </a:ext>
            </a:extLst>
          </p:cNvPr>
          <p:cNvGrpSpPr/>
          <p:nvPr/>
        </p:nvGrpSpPr>
        <p:grpSpPr>
          <a:xfrm>
            <a:off x="610817" y="5561187"/>
            <a:ext cx="3847948" cy="860976"/>
            <a:chOff x="610817" y="5561187"/>
            <a:chExt cx="3847948" cy="860976"/>
          </a:xfrm>
        </p:grpSpPr>
        <p:sp>
          <p:nvSpPr>
            <p:cNvPr id="217" name="Rectangle 43">
              <a:extLst>
                <a:ext uri="{FF2B5EF4-FFF2-40B4-BE49-F238E27FC236}">
                  <a16:creationId xmlns:a16="http://schemas.microsoft.com/office/drawing/2014/main" id="{3075FDBB-1D90-48BA-993E-94A443549FD5}"/>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High Quality Detection and Data</a:t>
              </a:r>
            </a:p>
          </p:txBody>
        </p:sp>
        <p:sp>
          <p:nvSpPr>
            <p:cNvPr id="220" name="brain_2" title="Icon of a brain with circles and connection lines inside">
              <a:extLst>
                <a:ext uri="{FF2B5EF4-FFF2-40B4-BE49-F238E27FC236}">
                  <a16:creationId xmlns:a16="http://schemas.microsoft.com/office/drawing/2014/main" id="{ED3EFBCE-BFDC-4BB6-A4BE-B29F0006EA46}"/>
                </a:ext>
              </a:extLst>
            </p:cNvPr>
            <p:cNvSpPr>
              <a:spLocks noChangeAspect="1" noEditPoints="1"/>
            </p:cNvSpPr>
            <p:nvPr/>
          </p:nvSpPr>
          <p:spPr bwMode="auto">
            <a:xfrm>
              <a:off x="610817" y="5883105"/>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7B172CEF-C43F-4755-BF32-35ACBB176AE5}"/>
              </a:ext>
            </a:extLst>
          </p:cNvPr>
          <p:cNvGrpSpPr/>
          <p:nvPr/>
        </p:nvGrpSpPr>
        <p:grpSpPr>
          <a:xfrm>
            <a:off x="10669832" y="5309858"/>
            <a:ext cx="1161288" cy="868680"/>
            <a:chOff x="9192402" y="2395233"/>
            <a:chExt cx="1554480" cy="1826780"/>
          </a:xfrm>
        </p:grpSpPr>
        <p:sp>
          <p:nvSpPr>
            <p:cNvPr id="239" name="Cylinder 238">
              <a:extLst>
                <a:ext uri="{FF2B5EF4-FFF2-40B4-BE49-F238E27FC236}">
                  <a16:creationId xmlns:a16="http://schemas.microsoft.com/office/drawing/2014/main" id="{A2662A58-FAB2-4C86-809C-C3F07E82D7A6}"/>
                </a:ext>
              </a:extLst>
            </p:cNvPr>
            <p:cNvSpPr/>
            <p:nvPr/>
          </p:nvSpPr>
          <p:spPr bwMode="auto">
            <a:xfrm>
              <a:off x="9192402" y="2395233"/>
              <a:ext cx="1554480" cy="1826780"/>
            </a:xfrm>
            <a:prstGeom prst="can">
              <a:avLst>
                <a:gd name="adj" fmla="val 26545"/>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228D12AE-0098-4432-9EE0-7C8AD248B7A2}"/>
                </a:ext>
              </a:extLst>
            </p:cNvPr>
            <p:cNvSpPr txBox="1"/>
            <p:nvPr/>
          </p:nvSpPr>
          <p:spPr>
            <a:xfrm>
              <a:off x="9655718" y="3264367"/>
              <a:ext cx="627847" cy="388341"/>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Others</a:t>
              </a:r>
            </a:p>
          </p:txBody>
        </p:sp>
      </p:grpSp>
      <p:grpSp>
        <p:nvGrpSpPr>
          <p:cNvPr id="241" name="Group 240">
            <a:extLst>
              <a:ext uri="{FF2B5EF4-FFF2-40B4-BE49-F238E27FC236}">
                <a16:creationId xmlns:a16="http://schemas.microsoft.com/office/drawing/2014/main" id="{43DE9213-D4CD-4F62-9CA0-7884763F36BA}"/>
              </a:ext>
            </a:extLst>
          </p:cNvPr>
          <p:cNvGrpSpPr/>
          <p:nvPr/>
        </p:nvGrpSpPr>
        <p:grpSpPr>
          <a:xfrm>
            <a:off x="4530642" y="5309858"/>
            <a:ext cx="1161288" cy="868680"/>
            <a:chOff x="2989953" y="3214083"/>
            <a:chExt cx="1335303" cy="902121"/>
          </a:xfrm>
        </p:grpSpPr>
        <p:sp>
          <p:nvSpPr>
            <p:cNvPr id="242" name="Cylinder 241">
              <a:extLst>
                <a:ext uri="{FF2B5EF4-FFF2-40B4-BE49-F238E27FC236}">
                  <a16:creationId xmlns:a16="http://schemas.microsoft.com/office/drawing/2014/main" id="{5B2086B9-680B-4DE8-8426-73DBE51BAE59}"/>
                </a:ext>
              </a:extLst>
            </p:cNvPr>
            <p:cNvSpPr/>
            <p:nvPr/>
          </p:nvSpPr>
          <p:spPr bwMode="auto">
            <a:xfrm>
              <a:off x="2989953" y="3214083"/>
              <a:ext cx="1335303" cy="902121"/>
            </a:xfrm>
            <a:prstGeom prst="can">
              <a:avLst>
                <a:gd name="adj" fmla="val 29078"/>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TextBox 242">
              <a:extLst>
                <a:ext uri="{FF2B5EF4-FFF2-40B4-BE49-F238E27FC236}">
                  <a16:creationId xmlns:a16="http://schemas.microsoft.com/office/drawing/2014/main" id="{2574A38A-2BB1-4767-B6A8-2C6BF2472E51}"/>
                </a:ext>
              </a:extLst>
            </p:cNvPr>
            <p:cNvSpPr txBox="1"/>
            <p:nvPr/>
          </p:nvSpPr>
          <p:spPr>
            <a:xfrm>
              <a:off x="3314003" y="3637798"/>
              <a:ext cx="621161" cy="191775"/>
            </a:xfrm>
            <a:prstGeom prst="rect">
              <a:avLst/>
            </a:prstGeom>
            <a:noFill/>
            <a:ln w="28575">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Identity</a:t>
              </a:r>
            </a:p>
          </p:txBody>
        </p:sp>
      </p:grpSp>
      <p:grpSp>
        <p:nvGrpSpPr>
          <p:cNvPr id="244" name="Group 243">
            <a:extLst>
              <a:ext uri="{FF2B5EF4-FFF2-40B4-BE49-F238E27FC236}">
                <a16:creationId xmlns:a16="http://schemas.microsoft.com/office/drawing/2014/main" id="{BE9F899D-CFD9-4520-A779-ADD0ED898F7D}"/>
              </a:ext>
            </a:extLst>
          </p:cNvPr>
          <p:cNvGrpSpPr/>
          <p:nvPr/>
        </p:nvGrpSpPr>
        <p:grpSpPr>
          <a:xfrm>
            <a:off x="7453259" y="5309858"/>
            <a:ext cx="1161288" cy="868680"/>
            <a:chOff x="5568445" y="2660400"/>
            <a:chExt cx="1335303" cy="1379584"/>
          </a:xfrm>
        </p:grpSpPr>
        <p:sp>
          <p:nvSpPr>
            <p:cNvPr id="245" name="Cylinder 244">
              <a:extLst>
                <a:ext uri="{FF2B5EF4-FFF2-40B4-BE49-F238E27FC236}">
                  <a16:creationId xmlns:a16="http://schemas.microsoft.com/office/drawing/2014/main" id="{0FB933BC-4A80-483F-ACE7-A87B1E4098EA}"/>
                </a:ext>
              </a:extLst>
            </p:cNvPr>
            <p:cNvSpPr/>
            <p:nvPr/>
          </p:nvSpPr>
          <p:spPr bwMode="auto">
            <a:xfrm>
              <a:off x="5568445" y="2660400"/>
              <a:ext cx="1335303" cy="1379584"/>
            </a:xfrm>
            <a:prstGeom prst="can">
              <a:avLst>
                <a:gd name="adj" fmla="val 3194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TextBox 245">
              <a:extLst>
                <a:ext uri="{FF2B5EF4-FFF2-40B4-BE49-F238E27FC236}">
                  <a16:creationId xmlns:a16="http://schemas.microsoft.com/office/drawing/2014/main" id="{3F5903BC-08D7-45B3-A58D-1BA7B40FD39A}"/>
                </a:ext>
              </a:extLst>
            </p:cNvPr>
            <p:cNvSpPr txBox="1"/>
            <p:nvPr/>
          </p:nvSpPr>
          <p:spPr>
            <a:xfrm>
              <a:off x="5914833" y="3209701"/>
              <a:ext cx="681987" cy="586550"/>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Email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&amp; Collab</a:t>
              </a:r>
            </a:p>
          </p:txBody>
        </p:sp>
      </p:grpSp>
      <p:grpSp>
        <p:nvGrpSpPr>
          <p:cNvPr id="247" name="Group 246">
            <a:extLst>
              <a:ext uri="{FF2B5EF4-FFF2-40B4-BE49-F238E27FC236}">
                <a16:creationId xmlns:a16="http://schemas.microsoft.com/office/drawing/2014/main" id="{B48ADA5B-C519-4D33-AE46-E1B24848B0A8}"/>
              </a:ext>
            </a:extLst>
          </p:cNvPr>
          <p:cNvGrpSpPr/>
          <p:nvPr/>
        </p:nvGrpSpPr>
        <p:grpSpPr>
          <a:xfrm>
            <a:off x="8956350" y="5309858"/>
            <a:ext cx="1161288" cy="868680"/>
            <a:chOff x="6778150" y="3617917"/>
            <a:chExt cx="1335303" cy="604098"/>
          </a:xfrm>
        </p:grpSpPr>
        <p:sp>
          <p:nvSpPr>
            <p:cNvPr id="248" name="Cylinder 247">
              <a:extLst>
                <a:ext uri="{FF2B5EF4-FFF2-40B4-BE49-F238E27FC236}">
                  <a16:creationId xmlns:a16="http://schemas.microsoft.com/office/drawing/2014/main" id="{6F04BF96-6695-4807-BB33-A591EA16721E}"/>
                </a:ext>
              </a:extLst>
            </p:cNvPr>
            <p:cNvSpPr/>
            <p:nvPr/>
          </p:nvSpPr>
          <p:spPr bwMode="auto">
            <a:xfrm>
              <a:off x="6778150" y="3617917"/>
              <a:ext cx="1335303" cy="604098"/>
            </a:xfrm>
            <a:prstGeom prst="can">
              <a:avLst>
                <a:gd name="adj" fmla="val 27293"/>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TextBox 248">
              <a:extLst>
                <a:ext uri="{FF2B5EF4-FFF2-40B4-BE49-F238E27FC236}">
                  <a16:creationId xmlns:a16="http://schemas.microsoft.com/office/drawing/2014/main" id="{E15CA006-9CEE-4A03-A2B5-F320555EFC31}"/>
                </a:ext>
              </a:extLst>
            </p:cNvPr>
            <p:cNvSpPr txBox="1"/>
            <p:nvPr/>
          </p:nvSpPr>
          <p:spPr>
            <a:xfrm>
              <a:off x="6975291" y="3900531"/>
              <a:ext cx="993489" cy="128421"/>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grpSp>
        <p:nvGrpSpPr>
          <p:cNvPr id="250" name="Group 249">
            <a:extLst>
              <a:ext uri="{FF2B5EF4-FFF2-40B4-BE49-F238E27FC236}">
                <a16:creationId xmlns:a16="http://schemas.microsoft.com/office/drawing/2014/main" id="{994D3597-C67F-44A9-9707-E87F3EB5C13A}"/>
              </a:ext>
            </a:extLst>
          </p:cNvPr>
          <p:cNvGrpSpPr/>
          <p:nvPr/>
        </p:nvGrpSpPr>
        <p:grpSpPr>
          <a:xfrm>
            <a:off x="5978081" y="5309858"/>
            <a:ext cx="1161288" cy="868680"/>
            <a:chOff x="4199657" y="3524190"/>
            <a:chExt cx="1335303" cy="766496"/>
          </a:xfrm>
        </p:grpSpPr>
        <p:sp>
          <p:nvSpPr>
            <p:cNvPr id="251" name="Cylinder 250">
              <a:extLst>
                <a:ext uri="{FF2B5EF4-FFF2-40B4-BE49-F238E27FC236}">
                  <a16:creationId xmlns:a16="http://schemas.microsoft.com/office/drawing/2014/main" id="{10B5D27C-59B4-4419-BBC0-8A961BA7ACC0}"/>
                </a:ext>
              </a:extLst>
            </p:cNvPr>
            <p:cNvSpPr/>
            <p:nvPr/>
          </p:nvSpPr>
          <p:spPr bwMode="auto">
            <a:xfrm>
              <a:off x="4199657" y="3524190"/>
              <a:ext cx="1335303" cy="766496"/>
            </a:xfrm>
            <a:prstGeom prst="can">
              <a:avLst>
                <a:gd name="adj" fmla="val 31467"/>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TextBox 251">
              <a:extLst>
                <a:ext uri="{FF2B5EF4-FFF2-40B4-BE49-F238E27FC236}">
                  <a16:creationId xmlns:a16="http://schemas.microsoft.com/office/drawing/2014/main" id="{1B3FC976-7E0A-4E10-BB1F-C6090B2990CD}"/>
                </a:ext>
              </a:extLst>
            </p:cNvPr>
            <p:cNvSpPr txBox="1"/>
            <p:nvPr/>
          </p:nvSpPr>
          <p:spPr>
            <a:xfrm>
              <a:off x="4517580" y="3877887"/>
              <a:ext cx="728068" cy="162943"/>
            </a:xfrm>
            <a:prstGeom prst="rect">
              <a:avLst/>
            </a:prstGeom>
            <a:noFill/>
            <a:ln w="28575">
              <a:noFill/>
            </a:ln>
          </p:spPr>
          <p:txBody>
            <a:bodyPr wrap="none" lIns="0" tIns="0" rIns="0" bIns="0" rtlCol="0">
              <a:spAutoFit/>
            </a:bodyPr>
            <a:lstStyle>
              <a:defPPr>
                <a:defRPr lang="en-US"/>
              </a:defPPr>
              <a:lvl1pPr algn="ctr">
                <a:defRPr sz="1400">
                  <a:gradFill>
                    <a:gsLst>
                      <a:gs pos="2917">
                        <a:schemeClr val="bg1"/>
                      </a:gs>
                      <a:gs pos="30000">
                        <a:schemeClr val="bg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Endpoint</a:t>
              </a:r>
            </a:p>
          </p:txBody>
        </p:sp>
      </p:grpSp>
      <p:sp>
        <p:nvSpPr>
          <p:cNvPr id="221" name="TextBox 220">
            <a:extLst>
              <a:ext uri="{FF2B5EF4-FFF2-40B4-BE49-F238E27FC236}">
                <a16:creationId xmlns:a16="http://schemas.microsoft.com/office/drawing/2014/main" id="{D741F385-1DE8-429F-9F7E-D24FA8DEAA49}"/>
              </a:ext>
            </a:extLst>
          </p:cNvPr>
          <p:cNvSpPr txBox="1"/>
          <p:nvPr/>
        </p:nvSpPr>
        <p:spPr>
          <a:xfrm>
            <a:off x="10447850" y="129332"/>
            <a:ext cx="942232" cy="480131"/>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rtl="0" eaLnBrk="1" fontAlgn="auto" latinLnBrk="0" hangingPunct="1">
              <a:lnSpc>
                <a:spcPct val="100000"/>
              </a:lnSpc>
              <a:spcBef>
                <a:spcPct val="0"/>
              </a:spcBef>
              <a:spcAft>
                <a:spcPts val="2353"/>
              </a:spcAft>
              <a:buClrTx/>
              <a:buSzTx/>
              <a:buFontTx/>
              <a:buNone/>
              <a:tabLst/>
              <a:defRPr/>
            </a:pPr>
            <a:r>
              <a:rPr kumimoji="0" lang="en-US" sz="12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a:ea typeface="Segoe UI Black" pitchFamily="34"/>
              </a:rPr>
              <a:t>Menu</a:t>
            </a:r>
          </a:p>
        </p:txBody>
      </p:sp>
      <p:grpSp>
        <p:nvGrpSpPr>
          <p:cNvPr id="222" name="Group 221">
            <a:extLst>
              <a:ext uri="{FF2B5EF4-FFF2-40B4-BE49-F238E27FC236}">
                <a16:creationId xmlns:a16="http://schemas.microsoft.com/office/drawing/2014/main" id="{3DBC2DD1-0365-4D3B-82A8-263FE8D072E9}"/>
              </a:ext>
            </a:extLst>
          </p:cNvPr>
          <p:cNvGrpSpPr/>
          <p:nvPr/>
        </p:nvGrpSpPr>
        <p:grpSpPr>
          <a:xfrm rot="10800000">
            <a:off x="10303438" y="245877"/>
            <a:ext cx="275209" cy="275209"/>
            <a:chOff x="602504" y="1875589"/>
            <a:chExt cx="3154895" cy="3154895"/>
          </a:xfrm>
        </p:grpSpPr>
        <p:sp>
          <p:nvSpPr>
            <p:cNvPr id="223" name="Oval 222">
              <a:extLst>
                <a:ext uri="{FF2B5EF4-FFF2-40B4-BE49-F238E27FC236}">
                  <a16:creationId xmlns:a16="http://schemas.microsoft.com/office/drawing/2014/main" id="{B99301A0-F30F-4919-8352-E81C44789B95}"/>
                </a:ext>
              </a:extLst>
            </p:cNvPr>
            <p:cNvSpPr/>
            <p:nvPr/>
          </p:nvSpPr>
          <p:spPr bwMode="auto">
            <a:xfrm>
              <a:off x="602504" y="1875589"/>
              <a:ext cx="3154895" cy="3154895"/>
            </a:xfrm>
            <a:prstGeom prst="ellipse">
              <a:avLst/>
            </a:prstGeom>
            <a:solidFill>
              <a:schemeClr val="accent1"/>
            </a:solidFill>
            <a:ln>
              <a:noFill/>
              <a:headEnd type="none" w="med" len="med"/>
              <a:tailEnd type="none" w="med" len="med"/>
            </a:ln>
            <a:effectLst>
              <a:outerShdw blurRad="1778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arrow" title="Icon of an arrow">
              <a:extLst>
                <a:ext uri="{FF2B5EF4-FFF2-40B4-BE49-F238E27FC236}">
                  <a16:creationId xmlns:a16="http://schemas.microsoft.com/office/drawing/2014/main" id="{04B7BAE9-3449-4CE2-9F98-361248A52D99}"/>
                </a:ext>
              </a:extLst>
            </p:cNvPr>
            <p:cNvSpPr>
              <a:spLocks noChangeAspect="1" noEditPoints="1"/>
            </p:cNvSpPr>
            <p:nvPr/>
          </p:nvSpPr>
          <p:spPr bwMode="auto">
            <a:xfrm>
              <a:off x="1255875" y="2565083"/>
              <a:ext cx="1872462" cy="17278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366004C-BF89-478E-A86D-E0AFA0F80C7D}"/>
              </a:ext>
            </a:extLst>
          </p:cNvPr>
          <p:cNvGrpSpPr/>
          <p:nvPr/>
        </p:nvGrpSpPr>
        <p:grpSpPr>
          <a:xfrm>
            <a:off x="4399844" y="2348784"/>
            <a:ext cx="7475853" cy="737521"/>
            <a:chOff x="4399844" y="2348784"/>
            <a:chExt cx="7475853" cy="737521"/>
          </a:xfrm>
        </p:grpSpPr>
        <p:sp>
          <p:nvSpPr>
            <p:cNvPr id="163" name="Rectangle 162">
              <a:extLst>
                <a:ext uri="{FF2B5EF4-FFF2-40B4-BE49-F238E27FC236}">
                  <a16:creationId xmlns:a16="http://schemas.microsoft.com/office/drawing/2014/main" id="{CCF5248D-137A-433F-8E97-7453DCBC7766}"/>
                </a:ext>
              </a:extLst>
            </p:cNvPr>
            <p:cNvSpPr/>
            <p:nvPr/>
          </p:nvSpPr>
          <p:spPr bwMode="auto">
            <a:xfrm>
              <a:off x="4399844" y="2354785"/>
              <a:ext cx="5766472" cy="731520"/>
            </a:xfrm>
            <a:prstGeom prst="rect">
              <a:avLst/>
            </a:prstGeom>
            <a:solidFill>
              <a:schemeClr val="accent1">
                <a:lumMod val="75000"/>
              </a:schemeClr>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64" name="TextBox 163">
              <a:extLst>
                <a:ext uri="{FF2B5EF4-FFF2-40B4-BE49-F238E27FC236}">
                  <a16:creationId xmlns:a16="http://schemas.microsoft.com/office/drawing/2014/main" id="{FCE7C9F3-3A70-4F5D-881A-90DEA9202282}"/>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166" name="TextBox 165">
              <a:extLst>
                <a:ext uri="{FF2B5EF4-FFF2-40B4-BE49-F238E27FC236}">
                  <a16:creationId xmlns:a16="http://schemas.microsoft.com/office/drawing/2014/main" id="{43C0872D-5719-47C4-BE6B-293DE9C824D8}"/>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168" name="TextBox 167">
              <a:extLst>
                <a:ext uri="{FF2B5EF4-FFF2-40B4-BE49-F238E27FC236}">
                  <a16:creationId xmlns:a16="http://schemas.microsoft.com/office/drawing/2014/main" id="{7EDF5D57-E958-4980-A829-640C9FBC1906}"/>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185" name="Group 184">
              <a:extLst>
                <a:ext uri="{FF2B5EF4-FFF2-40B4-BE49-F238E27FC236}">
                  <a16:creationId xmlns:a16="http://schemas.microsoft.com/office/drawing/2014/main" id="{6C360119-1314-445D-8D6D-C8BCD323F176}"/>
                </a:ext>
              </a:extLst>
            </p:cNvPr>
            <p:cNvGrpSpPr/>
            <p:nvPr/>
          </p:nvGrpSpPr>
          <p:grpSpPr>
            <a:xfrm>
              <a:off x="5351277" y="2777595"/>
              <a:ext cx="540539" cy="102795"/>
              <a:chOff x="5774269" y="5204629"/>
              <a:chExt cx="5613230" cy="713315"/>
            </a:xfrm>
          </p:grpSpPr>
          <p:sp>
            <p:nvSpPr>
              <p:cNvPr id="178" name="Flowchart: Magnetic Disk 177">
                <a:extLst>
                  <a:ext uri="{FF2B5EF4-FFF2-40B4-BE49-F238E27FC236}">
                    <a16:creationId xmlns:a16="http://schemas.microsoft.com/office/drawing/2014/main" id="{2BA2B3D4-BBF0-4893-90E1-C2E9F0D91532}"/>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lowchart: Magnetic Disk 178">
                <a:extLst>
                  <a:ext uri="{FF2B5EF4-FFF2-40B4-BE49-F238E27FC236}">
                    <a16:creationId xmlns:a16="http://schemas.microsoft.com/office/drawing/2014/main" id="{CD740FCE-EF9D-4B68-BDE0-C663D5E375AD}"/>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lowchart: Magnetic Disk 179">
                <a:extLst>
                  <a:ext uri="{FF2B5EF4-FFF2-40B4-BE49-F238E27FC236}">
                    <a16:creationId xmlns:a16="http://schemas.microsoft.com/office/drawing/2014/main" id="{354FFAD1-2CB6-491D-8115-93445DDF26A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Flowchart: Magnetic Disk 180">
                <a:extLst>
                  <a:ext uri="{FF2B5EF4-FFF2-40B4-BE49-F238E27FC236}">
                    <a16:creationId xmlns:a16="http://schemas.microsoft.com/office/drawing/2014/main" id="{19935CC6-ADF5-4594-8E92-32620983C9A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Connector: Elbow 181">
                <a:extLst>
                  <a:ext uri="{FF2B5EF4-FFF2-40B4-BE49-F238E27FC236}">
                    <a16:creationId xmlns:a16="http://schemas.microsoft.com/office/drawing/2014/main" id="{ED61A90C-2C45-4378-8E0C-DD4ACDBD21F6}"/>
                  </a:ext>
                </a:extLst>
              </p:cNvPr>
              <p:cNvCxnSpPr>
                <a:stCxn id="181" idx="1"/>
                <a:endCxn id="180"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D93AFF08-75D5-4AED-8411-7F9759DF6EFB}"/>
                  </a:ext>
                </a:extLst>
              </p:cNvPr>
              <p:cNvCxnSpPr>
                <a:cxnSpLocks/>
                <a:stCxn id="179" idx="1"/>
                <a:endCxn id="178"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23212A27-F23E-41EB-A7C3-0B832134ABF3}"/>
                  </a:ext>
                </a:extLst>
              </p:cNvPr>
              <p:cNvCxnSpPr>
                <a:cxnSpLocks/>
                <a:stCxn id="180" idx="1"/>
                <a:endCxn id="179"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22389991-4631-4E5C-9226-9D971E93A255}"/>
                </a:ext>
              </a:extLst>
            </p:cNvPr>
            <p:cNvGrpSpPr/>
            <p:nvPr/>
          </p:nvGrpSpPr>
          <p:grpSpPr>
            <a:xfrm>
              <a:off x="9016869" y="2696602"/>
              <a:ext cx="373935" cy="90612"/>
              <a:chOff x="6660452" y="3094221"/>
              <a:chExt cx="188672" cy="45719"/>
            </a:xfrm>
            <a:solidFill>
              <a:schemeClr val="bg1"/>
            </a:solidFill>
          </p:grpSpPr>
          <p:sp>
            <p:nvSpPr>
              <p:cNvPr id="214" name="Oval 213">
                <a:extLst>
                  <a:ext uri="{FF2B5EF4-FFF2-40B4-BE49-F238E27FC236}">
                    <a16:creationId xmlns:a16="http://schemas.microsoft.com/office/drawing/2014/main" id="{552C9743-8478-4B90-9692-E5326895FEEF}"/>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BE37CE87-72DF-4AD2-B8E2-6A155C3F2DFE}"/>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3D14ED76-7608-4043-A9A6-0437BA30375C}"/>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Rectangle 257">
              <a:extLst>
                <a:ext uri="{FF2B5EF4-FFF2-40B4-BE49-F238E27FC236}">
                  <a16:creationId xmlns:a16="http://schemas.microsoft.com/office/drawing/2014/main" id="{282EDFED-71D4-448D-A3D9-924A59DEEF96}"/>
                </a:ext>
              </a:extLst>
            </p:cNvPr>
            <p:cNvSpPr/>
            <p:nvPr/>
          </p:nvSpPr>
          <p:spPr bwMode="auto">
            <a:xfrm>
              <a:off x="10331166" y="2348784"/>
              <a:ext cx="1544531" cy="731520"/>
            </a:xfrm>
            <a:prstGeom prst="rect">
              <a:avLst/>
            </a:prstGeom>
            <a:solidFill>
              <a:schemeClr val="accent1">
                <a:lumMod val="75000"/>
              </a:schemeClr>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A04CAF21-BAAB-45EA-A5E0-7027830F0D4F}"/>
                </a:ext>
              </a:extLst>
            </p:cNvPr>
            <p:cNvGrpSpPr/>
            <p:nvPr/>
          </p:nvGrpSpPr>
          <p:grpSpPr>
            <a:xfrm>
              <a:off x="4922315" y="2550396"/>
              <a:ext cx="312536" cy="347262"/>
              <a:chOff x="5387983" y="2617282"/>
              <a:chExt cx="312536" cy="347262"/>
            </a:xfrm>
          </p:grpSpPr>
          <p:pic>
            <p:nvPicPr>
              <p:cNvPr id="145" name="Graphic 144">
                <a:extLst>
                  <a:ext uri="{FF2B5EF4-FFF2-40B4-BE49-F238E27FC236}">
                    <a16:creationId xmlns:a16="http://schemas.microsoft.com/office/drawing/2014/main" id="{A4D85A86-5C44-4FF0-87E9-F4D02766B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75" name="Shield_EA18" title="Icon of a shield">
                <a:extLst>
                  <a:ext uri="{FF2B5EF4-FFF2-40B4-BE49-F238E27FC236}">
                    <a16:creationId xmlns:a16="http://schemas.microsoft.com/office/drawing/2014/main" id="{906808EC-5CE6-47E7-AF72-6809C3FB8F83}"/>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DC3D4782-93A4-412D-B4E6-FE6D4F585D98}"/>
                </a:ext>
              </a:extLst>
            </p:cNvPr>
            <p:cNvGrpSpPr/>
            <p:nvPr/>
          </p:nvGrpSpPr>
          <p:grpSpPr>
            <a:xfrm>
              <a:off x="6133007" y="2550396"/>
              <a:ext cx="312536" cy="347262"/>
              <a:chOff x="6598675" y="2612849"/>
              <a:chExt cx="312536" cy="347262"/>
            </a:xfrm>
          </p:grpSpPr>
          <p:sp>
            <p:nvSpPr>
              <p:cNvPr id="276" name="magnify" title="Icon of a magnifying glass">
                <a:extLst>
                  <a:ext uri="{FF2B5EF4-FFF2-40B4-BE49-F238E27FC236}">
                    <a16:creationId xmlns:a16="http://schemas.microsoft.com/office/drawing/2014/main" id="{9F27D228-B201-4B4A-893F-54DA585218B7}"/>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78" name="Graphic 277">
                <a:extLst>
                  <a:ext uri="{FF2B5EF4-FFF2-40B4-BE49-F238E27FC236}">
                    <a16:creationId xmlns:a16="http://schemas.microsoft.com/office/drawing/2014/main" id="{ADAC8144-C69C-47DD-83A7-C617DA6AA48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79" name="Group 278">
              <a:extLst>
                <a:ext uri="{FF2B5EF4-FFF2-40B4-BE49-F238E27FC236}">
                  <a16:creationId xmlns:a16="http://schemas.microsoft.com/office/drawing/2014/main" id="{C3385545-672E-4054-9A98-47C5391BA69F}"/>
                </a:ext>
              </a:extLst>
            </p:cNvPr>
            <p:cNvGrpSpPr/>
            <p:nvPr/>
          </p:nvGrpSpPr>
          <p:grpSpPr>
            <a:xfrm>
              <a:off x="6527424" y="2777595"/>
              <a:ext cx="540539" cy="102795"/>
              <a:chOff x="5774269" y="5204629"/>
              <a:chExt cx="5613230" cy="713315"/>
            </a:xfrm>
          </p:grpSpPr>
          <p:sp>
            <p:nvSpPr>
              <p:cNvPr id="280" name="Flowchart: Magnetic Disk 279">
                <a:extLst>
                  <a:ext uri="{FF2B5EF4-FFF2-40B4-BE49-F238E27FC236}">
                    <a16:creationId xmlns:a16="http://schemas.microsoft.com/office/drawing/2014/main" id="{C06DDFDA-7284-40B4-B040-4508738FA2A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agnetic Disk 280">
                <a:extLst>
                  <a:ext uri="{FF2B5EF4-FFF2-40B4-BE49-F238E27FC236}">
                    <a16:creationId xmlns:a16="http://schemas.microsoft.com/office/drawing/2014/main" id="{84FB31E8-5CA6-4BC7-9916-CD24D175457B}"/>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lowchart: Magnetic Disk 281">
                <a:extLst>
                  <a:ext uri="{FF2B5EF4-FFF2-40B4-BE49-F238E27FC236}">
                    <a16:creationId xmlns:a16="http://schemas.microsoft.com/office/drawing/2014/main" id="{29375BAF-88EB-4F58-945D-1F66EF64058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Flowchart: Magnetic Disk 282">
                <a:extLst>
                  <a:ext uri="{FF2B5EF4-FFF2-40B4-BE49-F238E27FC236}">
                    <a16:creationId xmlns:a16="http://schemas.microsoft.com/office/drawing/2014/main" id="{D0E305B8-EA43-4E73-9C1F-0967ABEAC918}"/>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4" name="Connector: Elbow 283">
                <a:extLst>
                  <a:ext uri="{FF2B5EF4-FFF2-40B4-BE49-F238E27FC236}">
                    <a16:creationId xmlns:a16="http://schemas.microsoft.com/office/drawing/2014/main" id="{99E9F41C-D233-46C4-840B-3E050174DEE8}"/>
                  </a:ext>
                </a:extLst>
              </p:cNvPr>
              <p:cNvCxnSpPr>
                <a:stCxn id="283" idx="1"/>
                <a:endCxn id="282"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298682A1-862F-480B-98A0-FCD0772EA699}"/>
                  </a:ext>
                </a:extLst>
              </p:cNvPr>
              <p:cNvCxnSpPr>
                <a:cxnSpLocks/>
                <a:stCxn id="281" idx="1"/>
                <a:endCxn id="280"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FD63FD33-A940-480D-B5C7-EF8EBA239BE4}"/>
                  </a:ext>
                </a:extLst>
              </p:cNvPr>
              <p:cNvCxnSpPr>
                <a:cxnSpLocks/>
                <a:stCxn id="282" idx="1"/>
                <a:endCxn id="281"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D8CAB757-A8CD-4DF4-B56C-3F5448331488}"/>
                </a:ext>
              </a:extLst>
            </p:cNvPr>
            <p:cNvGrpSpPr/>
            <p:nvPr/>
          </p:nvGrpSpPr>
          <p:grpSpPr>
            <a:xfrm>
              <a:off x="7546827" y="2550396"/>
              <a:ext cx="312536" cy="347262"/>
              <a:chOff x="8012495" y="2625860"/>
              <a:chExt cx="312536" cy="347262"/>
            </a:xfrm>
          </p:grpSpPr>
          <p:pic>
            <p:nvPicPr>
              <p:cNvPr id="287" name="Graphic 286">
                <a:extLst>
                  <a:ext uri="{FF2B5EF4-FFF2-40B4-BE49-F238E27FC236}">
                    <a16:creationId xmlns:a16="http://schemas.microsoft.com/office/drawing/2014/main" id="{91966933-38E5-4508-B8AB-0B83AA0E2A7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77" name="DeveloperTools_EC7A" title="Icon of a wrench and a screwdriver">
                <a:extLst>
                  <a:ext uri="{FF2B5EF4-FFF2-40B4-BE49-F238E27FC236}">
                    <a16:creationId xmlns:a16="http://schemas.microsoft.com/office/drawing/2014/main" id="{95F5110D-7B54-4EC6-8377-03F6ABFB14CA}"/>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8" name="Group 287">
              <a:extLst>
                <a:ext uri="{FF2B5EF4-FFF2-40B4-BE49-F238E27FC236}">
                  <a16:creationId xmlns:a16="http://schemas.microsoft.com/office/drawing/2014/main" id="{152DA87A-79AC-4CB2-82B6-70766956BB10}"/>
                </a:ext>
              </a:extLst>
            </p:cNvPr>
            <p:cNvGrpSpPr/>
            <p:nvPr/>
          </p:nvGrpSpPr>
          <p:grpSpPr>
            <a:xfrm>
              <a:off x="7973027" y="2777595"/>
              <a:ext cx="540539" cy="102795"/>
              <a:chOff x="5774269" y="5204629"/>
              <a:chExt cx="5613230" cy="713315"/>
            </a:xfrm>
          </p:grpSpPr>
          <p:sp>
            <p:nvSpPr>
              <p:cNvPr id="289" name="Flowchart: Magnetic Disk 288">
                <a:extLst>
                  <a:ext uri="{FF2B5EF4-FFF2-40B4-BE49-F238E27FC236}">
                    <a16:creationId xmlns:a16="http://schemas.microsoft.com/office/drawing/2014/main" id="{B3EFCD29-E85E-42B3-BCF9-3354163852C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Flowchart: Magnetic Disk 289">
                <a:extLst>
                  <a:ext uri="{FF2B5EF4-FFF2-40B4-BE49-F238E27FC236}">
                    <a16:creationId xmlns:a16="http://schemas.microsoft.com/office/drawing/2014/main" id="{CCD2688F-078C-4E2D-8D6F-E20ACBADF94C}"/>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lowchart: Magnetic Disk 290">
                <a:extLst>
                  <a:ext uri="{FF2B5EF4-FFF2-40B4-BE49-F238E27FC236}">
                    <a16:creationId xmlns:a16="http://schemas.microsoft.com/office/drawing/2014/main" id="{4FDC7DF3-AE12-45BB-BF17-A0AB5284FFF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Flowchart: Magnetic Disk 291">
                <a:extLst>
                  <a:ext uri="{FF2B5EF4-FFF2-40B4-BE49-F238E27FC236}">
                    <a16:creationId xmlns:a16="http://schemas.microsoft.com/office/drawing/2014/main" id="{CCD6061D-1756-41A0-8A20-186461302514}"/>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3" name="Connector: Elbow 292">
                <a:extLst>
                  <a:ext uri="{FF2B5EF4-FFF2-40B4-BE49-F238E27FC236}">
                    <a16:creationId xmlns:a16="http://schemas.microsoft.com/office/drawing/2014/main" id="{715FDC5F-F126-411A-A5B3-7026958E4C77}"/>
                  </a:ext>
                </a:extLst>
              </p:cNvPr>
              <p:cNvCxnSpPr>
                <a:stCxn id="292" idx="1"/>
                <a:endCxn id="291"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49CC0B4F-7655-4FB0-A196-0F0482ACAADA}"/>
                  </a:ext>
                </a:extLst>
              </p:cNvPr>
              <p:cNvCxnSpPr>
                <a:cxnSpLocks/>
                <a:stCxn id="290" idx="1"/>
                <a:endCxn id="289"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5778D391-4A32-4E1D-9D37-952307BD0F76}"/>
                  </a:ext>
                </a:extLst>
              </p:cNvPr>
              <p:cNvCxnSpPr>
                <a:cxnSpLocks/>
                <a:stCxn id="291" idx="1"/>
                <a:endCxn id="290"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00F6608A-279C-450D-B04F-6E8C24C238AD}"/>
              </a:ext>
            </a:extLst>
          </p:cNvPr>
          <p:cNvGrpSpPr/>
          <p:nvPr/>
        </p:nvGrpSpPr>
        <p:grpSpPr>
          <a:xfrm>
            <a:off x="4399842" y="3160512"/>
            <a:ext cx="7469664" cy="766452"/>
            <a:chOff x="4399842" y="3206429"/>
            <a:chExt cx="7301040" cy="766452"/>
          </a:xfrm>
          <a:effectLst/>
        </p:grpSpPr>
        <p:sp>
          <p:nvSpPr>
            <p:cNvPr id="99" name="Rectangle 98">
              <a:extLst>
                <a:ext uri="{FF2B5EF4-FFF2-40B4-BE49-F238E27FC236}">
                  <a16:creationId xmlns:a16="http://schemas.microsoft.com/office/drawing/2014/main" id="{450BC7C0-3E9C-4C1C-B070-934E9EEBBF57}"/>
                </a:ext>
              </a:extLst>
            </p:cNvPr>
            <p:cNvSpPr/>
            <p:nvPr/>
          </p:nvSpPr>
          <p:spPr bwMode="auto">
            <a:xfrm>
              <a:off x="4399842" y="3206429"/>
              <a:ext cx="7301040" cy="766452"/>
            </a:xfrm>
            <a:prstGeom prst="rect">
              <a:avLst/>
            </a:prstGeom>
            <a:solidFill>
              <a:schemeClr val="bg1">
                <a:lumMod val="95000"/>
              </a:schemeClr>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1429C898-4651-49BD-AEF6-2B27148076B6}"/>
                </a:ext>
              </a:extLst>
            </p:cNvPr>
            <p:cNvGrpSpPr/>
            <p:nvPr/>
          </p:nvGrpSpPr>
          <p:grpSpPr>
            <a:xfrm>
              <a:off x="6036396" y="3527495"/>
              <a:ext cx="205673" cy="319935"/>
              <a:chOff x="6119283" y="1791818"/>
              <a:chExt cx="342900" cy="533400"/>
            </a:xfrm>
            <a:solidFill>
              <a:schemeClr val="tx1">
                <a:lumMod val="75000"/>
                <a:lumOff val="25000"/>
              </a:schemeClr>
            </a:solidFill>
          </p:grpSpPr>
          <p:sp>
            <p:nvSpPr>
              <p:cNvPr id="101" name="Freeform: Shape 100">
                <a:extLst>
                  <a:ext uri="{FF2B5EF4-FFF2-40B4-BE49-F238E27FC236}">
                    <a16:creationId xmlns:a16="http://schemas.microsoft.com/office/drawing/2014/main" id="{3B048AB4-23F3-4C03-AF92-F016529C8A6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7990D53-DD7A-415D-9E0C-13A3B075124F}"/>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70F80F0-16A7-427E-B2C7-8EAC12BDB2D0}"/>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99BF3DE-F053-419C-BCE1-C55FB4E9E188}"/>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837AB0E6-9835-48C0-96AC-7248CADCE81F}"/>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93295CEE-333E-4F04-9DA3-F68CDC478F14}"/>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5AC3C303-607D-4632-B4E8-77402D7980B6}"/>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723949-BCED-4CF0-B2B9-409B2F353EB6}"/>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9E48852D-70A2-43B6-858C-F674B37ACBD2}"/>
                </a:ext>
              </a:extLst>
            </p:cNvPr>
            <p:cNvSpPr txBox="1"/>
            <p:nvPr/>
          </p:nvSpPr>
          <p:spPr>
            <a:xfrm>
              <a:off x="5900444" y="3275345"/>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Event</a:t>
              </a:r>
            </a:p>
          </p:txBody>
        </p:sp>
        <p:grpSp>
          <p:nvGrpSpPr>
            <p:cNvPr id="110" name="Group 109">
              <a:extLst>
                <a:ext uri="{FF2B5EF4-FFF2-40B4-BE49-F238E27FC236}">
                  <a16:creationId xmlns:a16="http://schemas.microsoft.com/office/drawing/2014/main" id="{879C9305-5C52-4523-8233-543667FBAFD0}"/>
                </a:ext>
              </a:extLst>
            </p:cNvPr>
            <p:cNvGrpSpPr/>
            <p:nvPr/>
          </p:nvGrpSpPr>
          <p:grpSpPr>
            <a:xfrm>
              <a:off x="6995758" y="3527495"/>
              <a:ext cx="205673" cy="319935"/>
              <a:chOff x="6119283" y="1791818"/>
              <a:chExt cx="342900" cy="533400"/>
            </a:xfrm>
            <a:solidFill>
              <a:schemeClr val="tx1">
                <a:lumMod val="75000"/>
                <a:lumOff val="25000"/>
              </a:schemeClr>
            </a:solidFill>
          </p:grpSpPr>
          <p:sp>
            <p:nvSpPr>
              <p:cNvPr id="111" name="Freeform: Shape 110">
                <a:extLst>
                  <a:ext uri="{FF2B5EF4-FFF2-40B4-BE49-F238E27FC236}">
                    <a16:creationId xmlns:a16="http://schemas.microsoft.com/office/drawing/2014/main" id="{E8FC2148-9599-4AF2-8A86-7A14B89B1E62}"/>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4A9E504-686F-4B19-AC07-232093EA7D4E}"/>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F73D03C-F36E-4230-A8D5-A2839C2A8437}"/>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B7D7087-9F86-40E5-9B5E-2B55A9C93E3D}"/>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F22D0BAE-B771-4D92-A4DB-72A1B83E8845}"/>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793BB2F-FDB6-4C5E-AA29-59494400192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7295039E-F134-4463-94C6-A518C0BF61FF}"/>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F0D97C0B-6D0A-4439-8426-8A6B1C181E32}"/>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86253A41-C1DB-41E2-A03A-34F06393954E}"/>
                </a:ext>
              </a:extLst>
            </p:cNvPr>
            <p:cNvSpPr txBox="1"/>
            <p:nvPr/>
          </p:nvSpPr>
          <p:spPr>
            <a:xfrm>
              <a:off x="6859806" y="3275345"/>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Alert</a:t>
              </a:r>
            </a:p>
          </p:txBody>
        </p:sp>
        <p:grpSp>
          <p:nvGrpSpPr>
            <p:cNvPr id="120" name="Group 119">
              <a:extLst>
                <a:ext uri="{FF2B5EF4-FFF2-40B4-BE49-F238E27FC236}">
                  <a16:creationId xmlns:a16="http://schemas.microsoft.com/office/drawing/2014/main" id="{4D351013-E462-4F98-A5D6-BDA8C11E0A94}"/>
                </a:ext>
              </a:extLst>
            </p:cNvPr>
            <p:cNvGrpSpPr/>
            <p:nvPr/>
          </p:nvGrpSpPr>
          <p:grpSpPr>
            <a:xfrm>
              <a:off x="7934937" y="3527495"/>
              <a:ext cx="205673" cy="319935"/>
              <a:chOff x="6119283" y="1791818"/>
              <a:chExt cx="342900" cy="533400"/>
            </a:xfrm>
            <a:solidFill>
              <a:schemeClr val="tx1">
                <a:lumMod val="75000"/>
                <a:lumOff val="25000"/>
              </a:schemeClr>
            </a:solidFill>
          </p:grpSpPr>
          <p:sp>
            <p:nvSpPr>
              <p:cNvPr id="121" name="Freeform: Shape 120">
                <a:extLst>
                  <a:ext uri="{FF2B5EF4-FFF2-40B4-BE49-F238E27FC236}">
                    <a16:creationId xmlns:a16="http://schemas.microsoft.com/office/drawing/2014/main" id="{D4314D48-04AA-4AB2-ACA6-3737D395854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0EA647C-355B-4DFA-8D12-E8E7899726FD}"/>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E1F836EB-2119-415F-83ED-E18E2AD00161}"/>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94CDE80D-FD91-4DB2-B724-1F68E2B612CF}"/>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FCBA6A81-1FBE-4CE0-8090-E05AC54FBA2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83FE030C-B0B9-4926-9D24-C9A1A15562DE}"/>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947FB09-E018-4215-9A8A-684BDA1A5E1C}"/>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6F9AD177-0553-494B-8425-3A3137C8A4A9}"/>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6E5F0B27-3B7D-4B71-A568-9F37D62D08CE}"/>
                </a:ext>
              </a:extLst>
            </p:cNvPr>
            <p:cNvSpPr txBox="1"/>
            <p:nvPr/>
          </p:nvSpPr>
          <p:spPr>
            <a:xfrm>
              <a:off x="7772995" y="3275345"/>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Incident</a:t>
              </a:r>
            </a:p>
          </p:txBody>
        </p:sp>
        <p:grpSp>
          <p:nvGrpSpPr>
            <p:cNvPr id="130" name="Group 129">
              <a:extLst>
                <a:ext uri="{FF2B5EF4-FFF2-40B4-BE49-F238E27FC236}">
                  <a16:creationId xmlns:a16="http://schemas.microsoft.com/office/drawing/2014/main" id="{58A5F937-5166-468F-8F8C-2F4FF22E6FFA}"/>
                </a:ext>
              </a:extLst>
            </p:cNvPr>
            <p:cNvGrpSpPr/>
            <p:nvPr/>
          </p:nvGrpSpPr>
          <p:grpSpPr>
            <a:xfrm>
              <a:off x="8937613" y="3534809"/>
              <a:ext cx="205673" cy="319935"/>
              <a:chOff x="6119283" y="1791818"/>
              <a:chExt cx="342900" cy="533400"/>
            </a:xfrm>
            <a:solidFill>
              <a:schemeClr val="tx1">
                <a:lumMod val="75000"/>
                <a:lumOff val="25000"/>
              </a:schemeClr>
            </a:solidFill>
          </p:grpSpPr>
          <p:sp>
            <p:nvSpPr>
              <p:cNvPr id="131" name="Freeform: Shape 130">
                <a:extLst>
                  <a:ext uri="{FF2B5EF4-FFF2-40B4-BE49-F238E27FC236}">
                    <a16:creationId xmlns:a16="http://schemas.microsoft.com/office/drawing/2014/main" id="{E752257E-E1D9-45A5-9F5A-71B5C45E3F4B}"/>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9A81917-5D85-4316-9C57-7AF8EFEBE826}"/>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1139EA2-FB41-488A-9A41-EBEFD2F88F97}"/>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287EC9DC-9B4F-4392-90AC-5B576E911340}"/>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D3EAE05-8E16-4C99-BCC7-4906FBC6088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2AA0917-0B6F-4623-83EE-D0BA7FAF086A}"/>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FF01D8B-661E-4232-A264-B548149F3990}"/>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8DD82B9-CF31-44B1-AC63-19423BFC73F7}"/>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9" name="TextBox 138">
              <a:extLst>
                <a:ext uri="{FF2B5EF4-FFF2-40B4-BE49-F238E27FC236}">
                  <a16:creationId xmlns:a16="http://schemas.microsoft.com/office/drawing/2014/main" id="{B6AA5DEC-A704-4986-B6FA-8DFAE4D868CA}"/>
                </a:ext>
              </a:extLst>
            </p:cNvPr>
            <p:cNvSpPr txBox="1"/>
            <p:nvPr/>
          </p:nvSpPr>
          <p:spPr>
            <a:xfrm>
              <a:off x="8679622" y="3278177"/>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Mappings</a:t>
              </a:r>
            </a:p>
          </p:txBody>
        </p:sp>
        <p:grpSp>
          <p:nvGrpSpPr>
            <p:cNvPr id="157" name="Group 156">
              <a:extLst>
                <a:ext uri="{FF2B5EF4-FFF2-40B4-BE49-F238E27FC236}">
                  <a16:creationId xmlns:a16="http://schemas.microsoft.com/office/drawing/2014/main" id="{9E584C90-B2F1-45CB-9F0A-A8489243D74B}"/>
                </a:ext>
              </a:extLst>
            </p:cNvPr>
            <p:cNvGrpSpPr/>
            <p:nvPr/>
          </p:nvGrpSpPr>
          <p:grpSpPr>
            <a:xfrm>
              <a:off x="9662828" y="3575659"/>
              <a:ext cx="373931" cy="90612"/>
              <a:chOff x="6061448" y="3128705"/>
              <a:chExt cx="188670" cy="45719"/>
            </a:xfrm>
          </p:grpSpPr>
          <p:sp>
            <p:nvSpPr>
              <p:cNvPr id="158" name="Oval 157">
                <a:extLst>
                  <a:ext uri="{FF2B5EF4-FFF2-40B4-BE49-F238E27FC236}">
                    <a16:creationId xmlns:a16="http://schemas.microsoft.com/office/drawing/2014/main" id="{A8EF0D97-5833-4666-9C6B-AB322AAC51AD}"/>
                  </a:ext>
                </a:extLst>
              </p:cNvPr>
              <p:cNvSpPr/>
              <p:nvPr/>
            </p:nvSpPr>
            <p:spPr bwMode="auto">
              <a:xfrm>
                <a:off x="6061448"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E567E62-24AD-4A1D-B9FC-6A2F4088D351}"/>
                  </a:ext>
                </a:extLst>
              </p:cNvPr>
              <p:cNvSpPr/>
              <p:nvPr/>
            </p:nvSpPr>
            <p:spPr bwMode="auto">
              <a:xfrm>
                <a:off x="6132922"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2870984E-C120-40EC-A1E7-A80938F7DAF6}"/>
                  </a:ext>
                </a:extLst>
              </p:cNvPr>
              <p:cNvSpPr/>
              <p:nvPr/>
            </p:nvSpPr>
            <p:spPr bwMode="auto">
              <a:xfrm>
                <a:off x="6204398" y="3128705"/>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D636E4A6-C6C1-4112-83B4-046EA92054DE}"/>
              </a:ext>
            </a:extLst>
          </p:cNvPr>
          <p:cNvGrpSpPr/>
          <p:nvPr/>
        </p:nvGrpSpPr>
        <p:grpSpPr>
          <a:xfrm>
            <a:off x="4399842" y="4001171"/>
            <a:ext cx="7469664" cy="855696"/>
            <a:chOff x="4399842" y="4068605"/>
            <a:chExt cx="7469664" cy="855696"/>
          </a:xfrm>
        </p:grpSpPr>
        <p:sp>
          <p:nvSpPr>
            <p:cNvPr id="26" name="Rectangle 25">
              <a:extLst>
                <a:ext uri="{FF2B5EF4-FFF2-40B4-BE49-F238E27FC236}">
                  <a16:creationId xmlns:a16="http://schemas.microsoft.com/office/drawing/2014/main" id="{2BEAC45D-B740-476A-849E-3BF92DBEE756}"/>
                </a:ext>
              </a:extLst>
            </p:cNvPr>
            <p:cNvSpPr/>
            <p:nvPr/>
          </p:nvSpPr>
          <p:spPr bwMode="auto">
            <a:xfrm>
              <a:off x="4399842" y="4068605"/>
              <a:ext cx="7469664" cy="855696"/>
            </a:xfrm>
            <a:prstGeom prst="rect">
              <a:avLst/>
            </a:prstGeom>
            <a:solidFill>
              <a:schemeClr val="bg1">
                <a:lumMod val="95000"/>
              </a:schemeClr>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grpSp>
          <p:nvGrpSpPr>
            <p:cNvPr id="51" name="Group 50">
              <a:extLst>
                <a:ext uri="{FF2B5EF4-FFF2-40B4-BE49-F238E27FC236}">
                  <a16:creationId xmlns:a16="http://schemas.microsoft.com/office/drawing/2014/main" id="{48E5C128-54A9-4447-A89C-4CAA1B35DF24}"/>
                </a:ext>
              </a:extLst>
            </p:cNvPr>
            <p:cNvGrpSpPr/>
            <p:nvPr/>
          </p:nvGrpSpPr>
          <p:grpSpPr>
            <a:xfrm>
              <a:off x="5437008" y="4470941"/>
              <a:ext cx="205673" cy="319935"/>
              <a:chOff x="6119283" y="1791818"/>
              <a:chExt cx="342900" cy="533400"/>
            </a:xfrm>
            <a:solidFill>
              <a:schemeClr val="accent5">
                <a:lumMod val="75000"/>
              </a:schemeClr>
            </a:solidFill>
          </p:grpSpPr>
          <p:sp>
            <p:nvSpPr>
              <p:cNvPr id="43" name="Freeform: Shape 42">
                <a:extLst>
                  <a:ext uri="{FF2B5EF4-FFF2-40B4-BE49-F238E27FC236}">
                    <a16:creationId xmlns:a16="http://schemas.microsoft.com/office/drawing/2014/main" id="{B7E13726-2069-40A7-B85B-46340C366DF5}"/>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4A63297F-38C9-43C0-A57A-98E742069A8C}"/>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97E218B-E3C0-454C-8FF4-87A73FDED83D}"/>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DF39D76-1A83-411D-AC48-0BD93401E291}"/>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651C989-4D44-4B8F-BC76-59ECEC2D0D4E}"/>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8006F6C-FD89-4A64-B7EE-823993C7617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AC02702-6A6E-468A-994C-D4EC75D9D88A}"/>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532AC30-2E4C-4D49-8BA2-4A31D249660F}"/>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5F236164-5E33-42B2-A201-80FF0294003A}"/>
                </a:ext>
              </a:extLst>
            </p:cNvPr>
            <p:cNvGrpSpPr/>
            <p:nvPr/>
          </p:nvGrpSpPr>
          <p:grpSpPr>
            <a:xfrm>
              <a:off x="6408812" y="4470941"/>
              <a:ext cx="205673" cy="319935"/>
              <a:chOff x="6119283" y="1791818"/>
              <a:chExt cx="342900" cy="533400"/>
            </a:xfrm>
            <a:solidFill>
              <a:schemeClr val="accent5">
                <a:lumMod val="75000"/>
              </a:schemeClr>
            </a:solidFill>
          </p:grpSpPr>
          <p:sp>
            <p:nvSpPr>
              <p:cNvPr id="53" name="Freeform: Shape 52">
                <a:extLst>
                  <a:ext uri="{FF2B5EF4-FFF2-40B4-BE49-F238E27FC236}">
                    <a16:creationId xmlns:a16="http://schemas.microsoft.com/office/drawing/2014/main" id="{67DB2CF3-D79F-431D-A3FF-C21334F088B9}"/>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7DF03FE-BC66-4DC5-A32C-7230A0C2C104}"/>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AC9A21F-CBEE-44DF-9A40-5C3691571BD6}"/>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5D25C7E-8F90-4778-98C8-8CE71F8A1690}"/>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5DFC2B1-F2E9-43C6-BE5B-F6E15331C86E}"/>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A391B03-8A8D-4ED1-8217-0F90574F1C40}"/>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0D50097-CEC8-44DB-8860-AFD3288E7340}"/>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70C6706-0ED8-4212-95E5-4D3E40F7691E}"/>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C017F52B-D0A1-49E1-B988-75BFBABCB942}"/>
                </a:ext>
              </a:extLst>
            </p:cNvPr>
            <p:cNvGrpSpPr/>
            <p:nvPr/>
          </p:nvGrpSpPr>
          <p:grpSpPr>
            <a:xfrm>
              <a:off x="7380616" y="4470941"/>
              <a:ext cx="205673" cy="319935"/>
              <a:chOff x="6119283" y="1791818"/>
              <a:chExt cx="342900" cy="533400"/>
            </a:xfrm>
            <a:solidFill>
              <a:schemeClr val="accent5">
                <a:lumMod val="75000"/>
              </a:schemeClr>
            </a:solidFill>
          </p:grpSpPr>
          <p:sp>
            <p:nvSpPr>
              <p:cNvPr id="62" name="Freeform: Shape 61">
                <a:extLst>
                  <a:ext uri="{FF2B5EF4-FFF2-40B4-BE49-F238E27FC236}">
                    <a16:creationId xmlns:a16="http://schemas.microsoft.com/office/drawing/2014/main" id="{CA91D37A-14F2-4895-938A-2C980D929B26}"/>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9D748ECC-A06C-4543-8E66-E18366FBF8BC}"/>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5B3FC09-C0F0-4453-9258-A4D9D311D190}"/>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ACBEF72-8CA8-43BA-B654-68D953FD9EFC}"/>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05818F84-466D-4A67-8503-09EADCC296BA}"/>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49885B8-E39F-4333-857A-D38C451AE05D}"/>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53E3C57-A560-4641-BE79-597750C2724A}"/>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1F5B3221-BE8C-45F2-9DB4-F29FCA97D269}"/>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7E61A160-AD3F-4BBE-8B99-F195E8864109}"/>
                </a:ext>
              </a:extLst>
            </p:cNvPr>
            <p:cNvGrpSpPr/>
            <p:nvPr/>
          </p:nvGrpSpPr>
          <p:grpSpPr>
            <a:xfrm>
              <a:off x="8352420" y="4470941"/>
              <a:ext cx="205673" cy="319935"/>
              <a:chOff x="6119283" y="1791818"/>
              <a:chExt cx="342900" cy="533400"/>
            </a:xfrm>
            <a:solidFill>
              <a:schemeClr val="accent5">
                <a:lumMod val="75000"/>
              </a:schemeClr>
            </a:solidFill>
          </p:grpSpPr>
          <p:sp>
            <p:nvSpPr>
              <p:cNvPr id="71" name="Freeform: Shape 70">
                <a:extLst>
                  <a:ext uri="{FF2B5EF4-FFF2-40B4-BE49-F238E27FC236}">
                    <a16:creationId xmlns:a16="http://schemas.microsoft.com/office/drawing/2014/main" id="{ADF8BBB9-D418-4F96-8F42-0510E444412A}"/>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2ED85EA-26A7-4FC2-8754-D4B33A3F840B}"/>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1193B0F-9582-47DB-8D56-61FDED80495E}"/>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18402C5-7E51-4E86-8E74-A9FC13917BC4}"/>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9694C2F-C87C-40D7-A0EC-805B08FAFD89}"/>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E36E148-C39D-4996-8A5D-C9452CB51192}"/>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D2F213C-B801-4D55-8567-609794839F4C}"/>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DD451D7-3599-4779-8D76-22F33138DAFE}"/>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37BC2070-98D5-4FC3-8E2D-AA5120BCE981}"/>
                </a:ext>
              </a:extLst>
            </p:cNvPr>
            <p:cNvGrpSpPr/>
            <p:nvPr/>
          </p:nvGrpSpPr>
          <p:grpSpPr>
            <a:xfrm>
              <a:off x="9324224" y="4470941"/>
              <a:ext cx="205673" cy="319935"/>
              <a:chOff x="6119283" y="1791818"/>
              <a:chExt cx="342900" cy="533400"/>
            </a:xfrm>
            <a:solidFill>
              <a:schemeClr val="accent5">
                <a:lumMod val="75000"/>
              </a:schemeClr>
            </a:solidFill>
          </p:grpSpPr>
          <p:sp>
            <p:nvSpPr>
              <p:cNvPr id="80" name="Freeform: Shape 79">
                <a:extLst>
                  <a:ext uri="{FF2B5EF4-FFF2-40B4-BE49-F238E27FC236}">
                    <a16:creationId xmlns:a16="http://schemas.microsoft.com/office/drawing/2014/main" id="{6F5879B4-8596-44DC-8EEE-83045707037C}"/>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41D1A567-62A5-4CF1-A066-9A7717613FB0}"/>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05320F1-14A7-4C8D-BE10-C6C915FE6375}"/>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B937413-E46F-48F9-91D6-6010D6DE7B93}"/>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98C2271-B149-4FF3-9496-75DFFDF1FEE2}"/>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0C9EBDC-40DC-4CB0-B845-542904057517}"/>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BB39D8C5-8338-4927-A2FF-8F18DD5F9AEB}"/>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367D4C9-A9A5-4C95-A4C6-8CF547296E6F}"/>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CFFD0FD5-7392-45FA-9A04-07A4F0744AAB}"/>
                </a:ext>
              </a:extLst>
            </p:cNvPr>
            <p:cNvGrpSpPr/>
            <p:nvPr/>
          </p:nvGrpSpPr>
          <p:grpSpPr>
            <a:xfrm>
              <a:off x="10296026" y="4470941"/>
              <a:ext cx="205673" cy="319935"/>
              <a:chOff x="6119283" y="1791818"/>
              <a:chExt cx="342900" cy="533400"/>
            </a:xfrm>
            <a:solidFill>
              <a:schemeClr val="accent5">
                <a:lumMod val="75000"/>
              </a:schemeClr>
            </a:solidFill>
          </p:grpSpPr>
          <p:sp>
            <p:nvSpPr>
              <p:cNvPr id="89" name="Freeform: Shape 88">
                <a:extLst>
                  <a:ext uri="{FF2B5EF4-FFF2-40B4-BE49-F238E27FC236}">
                    <a16:creationId xmlns:a16="http://schemas.microsoft.com/office/drawing/2014/main" id="{4936CA80-8484-4374-9427-FADB27F882F1}"/>
                  </a:ext>
                </a:extLst>
              </p:cNvPr>
              <p:cNvSpPr/>
              <p:nvPr/>
            </p:nvSpPr>
            <p:spPr>
              <a:xfrm>
                <a:off x="6119283" y="17918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B6ADCE2-5D57-4530-93E2-3A9EFC47DA02}"/>
                  </a:ext>
                </a:extLst>
              </p:cNvPr>
              <p:cNvSpPr/>
              <p:nvPr/>
            </p:nvSpPr>
            <p:spPr>
              <a:xfrm>
                <a:off x="6271683" y="18108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5D8A5A46-9842-487C-8CBB-22FAEED3B248}"/>
                  </a:ext>
                </a:extLst>
              </p:cNvPr>
              <p:cNvSpPr/>
              <p:nvPr/>
            </p:nvSpPr>
            <p:spPr>
              <a:xfrm>
                <a:off x="6119283" y="19442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2ACC548B-B2CB-46DA-B947-19E7B1EE3EA4}"/>
                  </a:ext>
                </a:extLst>
              </p:cNvPr>
              <p:cNvSpPr/>
              <p:nvPr/>
            </p:nvSpPr>
            <p:spPr>
              <a:xfrm>
                <a:off x="6271683" y="19632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A64575A-0492-4B70-B5E6-84FDFEA6874C}"/>
                  </a:ext>
                </a:extLst>
              </p:cNvPr>
              <p:cNvSpPr/>
              <p:nvPr/>
            </p:nvSpPr>
            <p:spPr>
              <a:xfrm>
                <a:off x="6119283" y="20966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1E4E77D-A44F-451C-AB0F-3DC38D41764A}"/>
                  </a:ext>
                </a:extLst>
              </p:cNvPr>
              <p:cNvSpPr/>
              <p:nvPr/>
            </p:nvSpPr>
            <p:spPr>
              <a:xfrm>
                <a:off x="6271683" y="21156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D77DACE-54B7-4042-AE22-C97C41082753}"/>
                  </a:ext>
                </a:extLst>
              </p:cNvPr>
              <p:cNvSpPr/>
              <p:nvPr/>
            </p:nvSpPr>
            <p:spPr>
              <a:xfrm>
                <a:off x="6119283" y="2249018"/>
                <a:ext cx="76200" cy="76200"/>
              </a:xfrm>
              <a:custGeom>
                <a:avLst/>
                <a:gdLst>
                  <a:gd name="connsiteX0" fmla="*/ 0 w 76200"/>
                  <a:gd name="connsiteY0" fmla="*/ 0 h 76200"/>
                  <a:gd name="connsiteX1" fmla="*/ 76200 w 76200"/>
                  <a:gd name="connsiteY1" fmla="*/ 0 h 76200"/>
                  <a:gd name="connsiteX2" fmla="*/ 76200 w 76200"/>
                  <a:gd name="connsiteY2" fmla="*/ 76200 h 76200"/>
                  <a:gd name="connsiteX3" fmla="*/ 0 w 762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76200" h="76200">
                    <a:moveTo>
                      <a:pt x="0" y="0"/>
                    </a:moveTo>
                    <a:lnTo>
                      <a:pt x="76200" y="0"/>
                    </a:lnTo>
                    <a:lnTo>
                      <a:pt x="76200" y="76200"/>
                    </a:lnTo>
                    <a:lnTo>
                      <a:pt x="0" y="762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D01822C-D8B6-477C-93F7-A5A908692D7D}"/>
                  </a:ext>
                </a:extLst>
              </p:cNvPr>
              <p:cNvSpPr/>
              <p:nvPr/>
            </p:nvSpPr>
            <p:spPr>
              <a:xfrm>
                <a:off x="6271683" y="2268068"/>
                <a:ext cx="190500" cy="38100"/>
              </a:xfrm>
              <a:custGeom>
                <a:avLst/>
                <a:gdLst>
                  <a:gd name="connsiteX0" fmla="*/ 0 w 190500"/>
                  <a:gd name="connsiteY0" fmla="*/ 0 h 38100"/>
                  <a:gd name="connsiteX1" fmla="*/ 190500 w 190500"/>
                  <a:gd name="connsiteY1" fmla="*/ 0 h 38100"/>
                  <a:gd name="connsiteX2" fmla="*/ 190500 w 190500"/>
                  <a:gd name="connsiteY2" fmla="*/ 38100 h 38100"/>
                  <a:gd name="connsiteX3" fmla="*/ 0 w 1905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90500" h="38100">
                    <a:moveTo>
                      <a:pt x="0" y="0"/>
                    </a:moveTo>
                    <a:lnTo>
                      <a:pt x="190500" y="0"/>
                    </a:lnTo>
                    <a:lnTo>
                      <a:pt x="190500" y="38100"/>
                    </a:lnTo>
                    <a:lnTo>
                      <a:pt x="0" y="381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7" name="TextBox 96">
              <a:extLst>
                <a:ext uri="{FF2B5EF4-FFF2-40B4-BE49-F238E27FC236}">
                  <a16:creationId xmlns:a16="http://schemas.microsoft.com/office/drawing/2014/main" id="{F80CB27A-7253-4C4E-B433-127515535412}"/>
                </a:ext>
              </a:extLst>
            </p:cNvPr>
            <p:cNvSpPr txBox="1"/>
            <p:nvPr/>
          </p:nvSpPr>
          <p:spPr>
            <a:xfrm>
              <a:off x="9188272" y="4190283"/>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
              </a:r>
            </a:p>
          </p:txBody>
        </p:sp>
        <p:sp>
          <p:nvSpPr>
            <p:cNvPr id="238" name="Laptop_E770" title="Icon of a laptop">
              <a:extLst>
                <a:ext uri="{FF2B5EF4-FFF2-40B4-BE49-F238E27FC236}">
                  <a16:creationId xmlns:a16="http://schemas.microsoft.com/office/drawing/2014/main" id="{21E5D6DF-F1B1-4ED1-A21C-2D0BE5D22960}"/>
                </a:ext>
              </a:extLst>
            </p:cNvPr>
            <p:cNvSpPr>
              <a:spLocks noChangeAspect="1" noEditPoints="1"/>
            </p:cNvSpPr>
            <p:nvPr/>
          </p:nvSpPr>
          <p:spPr bwMode="auto">
            <a:xfrm>
              <a:off x="8283260" y="4176022"/>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06259958-D756-4BCC-B9BC-9E02F32BC9CD}"/>
                </a:ext>
              </a:extLst>
            </p:cNvPr>
            <p:cNvGrpSpPr/>
            <p:nvPr/>
          </p:nvGrpSpPr>
          <p:grpSpPr>
            <a:xfrm>
              <a:off x="10257217" y="4186614"/>
              <a:ext cx="257181" cy="205826"/>
              <a:chOff x="9213993" y="3047169"/>
              <a:chExt cx="327569" cy="262159"/>
            </a:xfrm>
          </p:grpSpPr>
          <p:sp>
            <p:nvSpPr>
              <p:cNvPr id="296" name="Browser" title="Icon of a browser window">
                <a:extLst>
                  <a:ext uri="{FF2B5EF4-FFF2-40B4-BE49-F238E27FC236}">
                    <a16:creationId xmlns:a16="http://schemas.microsoft.com/office/drawing/2014/main" id="{32C5309B-F5C0-4F9E-8ABC-E919E11B6E7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4D9C057B-9316-4B15-8158-DBEC90FEBC5C}"/>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E45A205C-7611-479A-9B83-2BA06553D213}"/>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501B1B0B-D239-4AFC-B114-50252B2B9F1B}"/>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0" name="mail" title="Icon of an envelope">
              <a:extLst>
                <a:ext uri="{FF2B5EF4-FFF2-40B4-BE49-F238E27FC236}">
                  <a16:creationId xmlns:a16="http://schemas.microsoft.com/office/drawing/2014/main" id="{9F6AD731-D7B1-4F79-A98C-2650438433D9}"/>
                </a:ext>
              </a:extLst>
            </p:cNvPr>
            <p:cNvSpPr>
              <a:spLocks noChangeAspect="1" noEditPoints="1"/>
            </p:cNvSpPr>
            <p:nvPr/>
          </p:nvSpPr>
          <p:spPr bwMode="auto">
            <a:xfrm>
              <a:off x="6348036" y="4189426"/>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Page2_E7C3" title="Icon of a document">
              <a:extLst>
                <a:ext uri="{FF2B5EF4-FFF2-40B4-BE49-F238E27FC236}">
                  <a16:creationId xmlns:a16="http://schemas.microsoft.com/office/drawing/2014/main" id="{97B7AB2B-B884-41EB-B5DD-5B9A5FCCC5CF}"/>
                </a:ext>
              </a:extLst>
            </p:cNvPr>
            <p:cNvSpPr>
              <a:spLocks noChangeAspect="1" noEditPoints="1"/>
            </p:cNvSpPr>
            <p:nvPr/>
          </p:nvSpPr>
          <p:spPr bwMode="auto">
            <a:xfrm>
              <a:off x="7389980" y="4152733"/>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people_4" title="Icon of a person">
              <a:extLst>
                <a:ext uri="{FF2B5EF4-FFF2-40B4-BE49-F238E27FC236}">
                  <a16:creationId xmlns:a16="http://schemas.microsoft.com/office/drawing/2014/main" id="{8B247AD5-CE25-4006-AAC4-5EC56393D8D3}"/>
                </a:ext>
              </a:extLst>
            </p:cNvPr>
            <p:cNvSpPr>
              <a:spLocks noChangeAspect="1" noEditPoints="1"/>
            </p:cNvSpPr>
            <p:nvPr/>
          </p:nvSpPr>
          <p:spPr bwMode="auto">
            <a:xfrm>
              <a:off x="5437008" y="4136149"/>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Arrow: Left-Right 10">
            <a:extLst>
              <a:ext uri="{FF2B5EF4-FFF2-40B4-BE49-F238E27FC236}">
                <a16:creationId xmlns:a16="http://schemas.microsoft.com/office/drawing/2014/main" id="{5CF2C792-4079-4120-AF9C-F081B12FCD5D}"/>
              </a:ext>
            </a:extLst>
          </p:cNvPr>
          <p:cNvSpPr/>
          <p:nvPr/>
        </p:nvSpPr>
        <p:spPr bwMode="auto">
          <a:xfrm>
            <a:off x="9389221" y="1831454"/>
            <a:ext cx="1179530" cy="402849"/>
          </a:xfrm>
          <a:prstGeom prst="leftRightArrow">
            <a:avLst>
              <a:gd name="adj1" fmla="val 68009"/>
              <a:gd name="adj2" fmla="val 39194"/>
            </a:avLst>
          </a:prstGeom>
          <a:solidFill>
            <a:schemeClr val="accent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rPr>
              <a:t>Portal Integration</a:t>
            </a:r>
          </a:p>
        </p:txBody>
      </p:sp>
      <p:grpSp>
        <p:nvGrpSpPr>
          <p:cNvPr id="29" name="Group 28">
            <a:extLst>
              <a:ext uri="{FF2B5EF4-FFF2-40B4-BE49-F238E27FC236}">
                <a16:creationId xmlns:a16="http://schemas.microsoft.com/office/drawing/2014/main" id="{4A92ABC2-B2B4-495D-B76A-D76B9CEB0E7A}"/>
              </a:ext>
            </a:extLst>
          </p:cNvPr>
          <p:cNvGrpSpPr/>
          <p:nvPr/>
        </p:nvGrpSpPr>
        <p:grpSpPr>
          <a:xfrm>
            <a:off x="10533048" y="1567834"/>
            <a:ext cx="1036078" cy="741904"/>
            <a:chOff x="10738787" y="1567415"/>
            <a:chExt cx="1036078" cy="741904"/>
          </a:xfrm>
        </p:grpSpPr>
        <p:sp>
          <p:nvSpPr>
            <p:cNvPr id="227" name="TextBox 226">
              <a:extLst>
                <a:ext uri="{FF2B5EF4-FFF2-40B4-BE49-F238E27FC236}">
                  <a16:creationId xmlns:a16="http://schemas.microsoft.com/office/drawing/2014/main" id="{B166EDBF-2AEF-40AB-9DBC-99EFB33D684A}"/>
                </a:ext>
              </a:extLst>
            </p:cNvPr>
            <p:cNvSpPr txBox="1"/>
            <p:nvPr/>
          </p:nvSpPr>
          <p:spPr>
            <a:xfrm>
              <a:off x="10738787" y="1786099"/>
              <a:ext cx="1036078" cy="523220"/>
            </a:xfrm>
            <a:prstGeom prst="rect">
              <a:avLst/>
            </a:prstGeom>
            <a:noFill/>
            <a:effectLst/>
          </p:spPr>
          <p:txBody>
            <a:bodyPr wrap="square">
              <a:spAutoFit/>
            </a:bodyPr>
            <a:lstStyle/>
            <a:p>
              <a:pPr marR="0" lvl="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Microsoft </a:t>
              </a:r>
              <a:b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b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Sentinel</a:t>
              </a:r>
            </a:p>
          </p:txBody>
        </p:sp>
        <p:pic>
          <p:nvPicPr>
            <p:cNvPr id="27" name="Picture 26">
              <a:extLst>
                <a:ext uri="{FF2B5EF4-FFF2-40B4-BE49-F238E27FC236}">
                  <a16:creationId xmlns:a16="http://schemas.microsoft.com/office/drawing/2014/main" id="{0B8EB9C3-CD97-42EE-BEA7-746D3C0AD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9801" y="1567415"/>
              <a:ext cx="231592" cy="265519"/>
            </a:xfrm>
            <a:prstGeom prst="rect">
              <a:avLst/>
            </a:prstGeom>
          </p:spPr>
        </p:pic>
      </p:grpSp>
      <p:sp>
        <p:nvSpPr>
          <p:cNvPr id="8" name="TextBox 7">
            <a:extLst>
              <a:ext uri="{FF2B5EF4-FFF2-40B4-BE49-F238E27FC236}">
                <a16:creationId xmlns:a16="http://schemas.microsoft.com/office/drawing/2014/main" id="{2259BB75-A652-4D64-8F41-59204845BA65}"/>
              </a:ext>
            </a:extLst>
          </p:cNvPr>
          <p:cNvSpPr txBox="1"/>
          <p:nvPr/>
        </p:nvSpPr>
        <p:spPr>
          <a:xfrm>
            <a:off x="8312598" y="6550742"/>
            <a:ext cx="2566113" cy="203133"/>
          </a:xfrm>
          <a:prstGeom prst="rect">
            <a:avLst/>
          </a:prstGeom>
          <a:noFill/>
        </p:spPr>
        <p:txBody>
          <a:bodyPr wrap="square" lIns="0">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22" name="Picture 21">
            <a:extLst>
              <a:ext uri="{FF2B5EF4-FFF2-40B4-BE49-F238E27FC236}">
                <a16:creationId xmlns:a16="http://schemas.microsoft.com/office/drawing/2014/main" id="{517247FA-13A2-4BED-9371-A383631AB20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bwMode="invGray">
          <a:xfrm>
            <a:off x="10897267" y="6548324"/>
            <a:ext cx="972239" cy="208266"/>
          </a:xfrm>
          <a:prstGeom prst="rect">
            <a:avLst/>
          </a:prstGeom>
        </p:spPr>
      </p:pic>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20727F47-5378-4D0C-92F7-ED2CB039984A}"/>
                  </a:ext>
                </a:extLst>
              </p:cNvPr>
              <p:cNvGraphicFramePr>
                <a:graphicFrameLocks noChangeAspect="1"/>
              </p:cNvGraphicFramePr>
              <p:nvPr>
                <p:extLst>
                  <p:ext uri="{D42A27DB-BD31-4B8C-83A1-F6EECF244321}">
                    <p14:modId xmlns:p14="http://schemas.microsoft.com/office/powerpoint/2010/main" val="1649305360"/>
                  </p:ext>
                </p:extLst>
              </p:nvPr>
            </p:nvGraphicFramePr>
            <p:xfrm>
              <a:off x="11245206" y="155569"/>
              <a:ext cx="831220" cy="467561"/>
            </p:xfrm>
            <a:graphic>
              <a:graphicData uri="http://schemas.microsoft.com/office/powerpoint/2016/slidezoom">
                <pslz:sldZm>
                  <pslz:sldZmObj sldId="2123259245" cId="2940792">
                    <pslz:zmPr id="{3D7BB926-62F9-4780-8A09-C66439291FE5}" returnToParent="0" transitionDur="1000">
                      <p166:blipFill xmlns:p166="http://schemas.microsoft.com/office/powerpoint/2016/6/main">
                        <a:blip r:embed="rId9"/>
                        <a:stretch>
                          <a:fillRect/>
                        </a:stretch>
                      </p166:blipFill>
                      <p166:spPr xmlns:p166="http://schemas.microsoft.com/office/powerpoint/2016/6/main">
                        <a:xfrm>
                          <a:off x="0" y="0"/>
                          <a:ext cx="831220" cy="467561"/>
                        </a:xfrm>
                        <a:prstGeom prst="rect">
                          <a:avLst/>
                        </a:prstGeom>
                        <a:solidFill>
                          <a:schemeClr val="bg1"/>
                        </a:solidFill>
                        <a:ln>
                          <a:noFill/>
                        </a:ln>
                        <a:effectLst>
                          <a:outerShdw blurRad="190500" dist="38100" dir="2400000" algn="ctr" rotWithShape="0">
                            <a:prstClr val="black">
                              <a:alpha val="40000"/>
                            </a:prstClr>
                          </a:outerShdw>
                        </a:effectLst>
                      </p166:spPr>
                    </pslz:zmPr>
                  </pslz:sldZmObj>
                </pslz:sldZm>
              </a:graphicData>
            </a:graphic>
          </p:graphicFrame>
        </mc:Choice>
        <mc:Fallback>
          <p:pic>
            <p:nvPicPr>
              <p:cNvPr id="25" name="Slide Zoom 24">
                <a:extLst>
                  <a:ext uri="{FF2B5EF4-FFF2-40B4-BE49-F238E27FC236}">
                    <a16:creationId xmlns:a16="http://schemas.microsoft.com/office/drawing/2014/main" id="{20727F47-5378-4D0C-92F7-ED2CB039984A}"/>
                  </a:ext>
                </a:extLst>
              </p:cNvPr>
              <p:cNvPicPr>
                <a:picLocks noGrp="1" noRot="1" noChangeAspect="1" noMove="1" noResize="1" noEditPoints="1" noAdjustHandles="1" noChangeArrowheads="1" noChangeShapeType="1"/>
              </p:cNvPicPr>
              <p:nvPr/>
            </p:nvPicPr>
            <p:blipFill>
              <a:blip r:embed="rId9"/>
              <a:stretch>
                <a:fillRect/>
              </a:stretch>
            </p:blipFill>
            <p:spPr>
              <a:xfrm>
                <a:off x="11245206" y="155569"/>
                <a:ext cx="831220" cy="467561"/>
              </a:xfrm>
              <a:prstGeom prst="rect">
                <a:avLst/>
              </a:prstGeom>
              <a:solidFill>
                <a:schemeClr val="bg1"/>
              </a:solidFill>
              <a:ln>
                <a:noFill/>
              </a:ln>
              <a:effectLst>
                <a:outerShdw blurRad="190500" dist="38100" dir="2400000" algn="ctr" rotWithShape="0">
                  <a:prstClr val="black">
                    <a:alpha val="40000"/>
                  </a:prstClr>
                </a:outerShdw>
              </a:effectLst>
            </p:spPr>
          </p:pic>
        </mc:Fallback>
      </mc:AlternateContent>
      <p:grpSp>
        <p:nvGrpSpPr>
          <p:cNvPr id="40" name="Group 39">
            <a:extLst>
              <a:ext uri="{FF2B5EF4-FFF2-40B4-BE49-F238E27FC236}">
                <a16:creationId xmlns:a16="http://schemas.microsoft.com/office/drawing/2014/main" id="{636017AB-3333-496A-93CC-E9389E4F308A}"/>
              </a:ext>
            </a:extLst>
          </p:cNvPr>
          <p:cNvGrpSpPr/>
          <p:nvPr/>
        </p:nvGrpSpPr>
        <p:grpSpPr>
          <a:xfrm>
            <a:off x="10448583" y="2496687"/>
            <a:ext cx="1266623" cy="387613"/>
            <a:chOff x="6571590" y="-978863"/>
            <a:chExt cx="1266623" cy="387613"/>
          </a:xfrm>
        </p:grpSpPr>
        <p:pic>
          <p:nvPicPr>
            <p:cNvPr id="31" name="Graphic 30" descr="Workflow with solid fill">
              <a:extLst>
                <a:ext uri="{FF2B5EF4-FFF2-40B4-BE49-F238E27FC236}">
                  <a16:creationId xmlns:a16="http://schemas.microsoft.com/office/drawing/2014/main" id="{DDDC6F2E-B7DA-4245-87D1-26553DCE2D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22336" y="-902344"/>
              <a:ext cx="239497" cy="239497"/>
            </a:xfrm>
            <a:prstGeom prst="rect">
              <a:avLst/>
            </a:prstGeom>
          </p:spPr>
        </p:pic>
        <p:sp>
          <p:nvSpPr>
            <p:cNvPr id="255" name="TextBox 254">
              <a:extLst>
                <a:ext uri="{FF2B5EF4-FFF2-40B4-BE49-F238E27FC236}">
                  <a16:creationId xmlns:a16="http://schemas.microsoft.com/office/drawing/2014/main" id="{2E31E981-980C-4795-BE7B-E843598F8B9E}"/>
                </a:ext>
              </a:extLst>
            </p:cNvPr>
            <p:cNvSpPr txBox="1"/>
            <p:nvPr/>
          </p:nvSpPr>
          <p:spPr>
            <a:xfrm>
              <a:off x="6997790" y="-978863"/>
              <a:ext cx="84042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Orchestrate</a:t>
              </a:r>
            </a:p>
          </p:txBody>
        </p:sp>
        <p:pic>
          <p:nvPicPr>
            <p:cNvPr id="272" name="Graphic 271">
              <a:extLst>
                <a:ext uri="{FF2B5EF4-FFF2-40B4-BE49-F238E27FC236}">
                  <a16:creationId xmlns:a16="http://schemas.microsoft.com/office/drawing/2014/main" id="{DE5C53A5-F352-4DFF-883D-87B2DB470606}"/>
                </a:ext>
              </a:extLst>
            </p:cNvPr>
            <p:cNvPicPr>
              <a:picLocks noChangeAspect="1"/>
            </p:cNvPicPr>
            <p:nvPr/>
          </p:nvPicPr>
          <p:blipFill>
            <a:blip r:embed="rId3">
              <a:extLst>
                <a:ext uri="{96DAC541-7B7A-43D3-8B79-37D633B846F1}">
                  <asvg:svgBlip xmlns:asvg="http://schemas.microsoft.com/office/drawing/2016/SVG/main" r:embed="rId12"/>
                </a:ext>
              </a:extLst>
            </a:blip>
            <a:stretch>
              <a:fillRect/>
            </a:stretch>
          </p:blipFill>
          <p:spPr>
            <a:xfrm>
              <a:off x="6571590" y="-938512"/>
              <a:ext cx="312536" cy="347262"/>
            </a:xfrm>
            <a:prstGeom prst="rect">
              <a:avLst/>
            </a:prstGeom>
          </p:spPr>
        </p:pic>
        <p:grpSp>
          <p:nvGrpSpPr>
            <p:cNvPr id="264" name="Group 263">
              <a:extLst>
                <a:ext uri="{FF2B5EF4-FFF2-40B4-BE49-F238E27FC236}">
                  <a16:creationId xmlns:a16="http://schemas.microsoft.com/office/drawing/2014/main" id="{2A63A8E3-A0FB-48EA-8055-4A13F02E9D13}"/>
                </a:ext>
              </a:extLst>
            </p:cNvPr>
            <p:cNvGrpSpPr/>
            <p:nvPr/>
          </p:nvGrpSpPr>
          <p:grpSpPr>
            <a:xfrm>
              <a:off x="6997790" y="-711313"/>
              <a:ext cx="540539" cy="102795"/>
              <a:chOff x="5774269" y="5204629"/>
              <a:chExt cx="5613230" cy="713315"/>
            </a:xfrm>
          </p:grpSpPr>
          <p:sp>
            <p:nvSpPr>
              <p:cNvPr id="265" name="Flowchart: Magnetic Disk 264">
                <a:extLst>
                  <a:ext uri="{FF2B5EF4-FFF2-40B4-BE49-F238E27FC236}">
                    <a16:creationId xmlns:a16="http://schemas.microsoft.com/office/drawing/2014/main" id="{414E0384-5E79-4BE1-A083-559C9F0F27E6}"/>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Flowchart: Magnetic Disk 265">
                <a:extLst>
                  <a:ext uri="{FF2B5EF4-FFF2-40B4-BE49-F238E27FC236}">
                    <a16:creationId xmlns:a16="http://schemas.microsoft.com/office/drawing/2014/main" id="{B25555ED-4189-44C1-8861-B4DFBA1E2A51}"/>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Flowchart: Magnetic Disk 266">
                <a:extLst>
                  <a:ext uri="{FF2B5EF4-FFF2-40B4-BE49-F238E27FC236}">
                    <a16:creationId xmlns:a16="http://schemas.microsoft.com/office/drawing/2014/main" id="{DFC294BD-6BA7-4A3B-A2E6-1D3565EEDD5B}"/>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lowchart: Magnetic Disk 267">
                <a:extLst>
                  <a:ext uri="{FF2B5EF4-FFF2-40B4-BE49-F238E27FC236}">
                    <a16:creationId xmlns:a16="http://schemas.microsoft.com/office/drawing/2014/main" id="{9FFF913F-EC8A-441B-8B2D-C4220DFB839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9" name="Connector: Elbow 268">
                <a:extLst>
                  <a:ext uri="{FF2B5EF4-FFF2-40B4-BE49-F238E27FC236}">
                    <a16:creationId xmlns:a16="http://schemas.microsoft.com/office/drawing/2014/main" id="{DD21EBFC-950D-4A4B-A6C1-73EE98B1A369}"/>
                  </a:ext>
                </a:extLst>
              </p:cNvPr>
              <p:cNvCxnSpPr>
                <a:stCxn id="268" idx="1"/>
                <a:endCxn id="267"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0" name="Connector: Elbow 269">
                <a:extLst>
                  <a:ext uri="{FF2B5EF4-FFF2-40B4-BE49-F238E27FC236}">
                    <a16:creationId xmlns:a16="http://schemas.microsoft.com/office/drawing/2014/main" id="{F1381B8E-A88C-4A71-84F9-2B2EC0103A49}"/>
                  </a:ext>
                </a:extLst>
              </p:cNvPr>
              <p:cNvCxnSpPr>
                <a:cxnSpLocks/>
                <a:stCxn id="266" idx="1"/>
                <a:endCxn id="265"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1BEC415F-485E-4722-8F9E-2D1A9A34A331}"/>
                  </a:ext>
                </a:extLst>
              </p:cNvPr>
              <p:cNvCxnSpPr>
                <a:cxnSpLocks/>
                <a:stCxn id="267" idx="1"/>
                <a:endCxn id="266"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45040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750"/>
                                        <p:tgtEl>
                                          <p:spTgt spid="38"/>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750"/>
                                        <p:tgtEl>
                                          <p:spTgt spid="4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22" presetClass="entr" presetSubtype="8" fill="hold" nodeType="withEffect">
                                  <p:stCondLst>
                                    <p:cond delay="250"/>
                                  </p:stCondLst>
                                  <p:childTnLst>
                                    <p:set>
                                      <p:cBhvr>
                                        <p:cTn id="21" dur="1" fill="hold">
                                          <p:stCondLst>
                                            <p:cond delay="0"/>
                                          </p:stCondLst>
                                        </p:cTn>
                                        <p:tgtEl>
                                          <p:spTgt spid="155"/>
                                        </p:tgtEl>
                                        <p:attrNameLst>
                                          <p:attrName>style.visibility</p:attrName>
                                        </p:attrNameLst>
                                      </p:cBhvr>
                                      <p:to>
                                        <p:strVal val="visible"/>
                                      </p:to>
                                    </p:set>
                                    <p:animEffect transition="in" filter="wipe(left)">
                                      <p:cBhvr>
                                        <p:cTn id="22" dur="500"/>
                                        <p:tgtEl>
                                          <p:spTgt spid="155"/>
                                        </p:tgtEl>
                                      </p:cBhvr>
                                    </p:animEffect>
                                  </p:childTnLst>
                                </p:cTn>
                              </p:par>
                              <p:par>
                                <p:cTn id="23" presetID="16" presetClass="entr" presetSubtype="21" fill="hold" grpId="0" nodeType="with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22" presetClass="entr" presetSubtype="8" fill="hold" nodeType="withEffect">
                                  <p:stCondLst>
                                    <p:cond delay="250"/>
                                  </p:stCondLst>
                                  <p:childTnLst>
                                    <p:set>
                                      <p:cBhvr>
                                        <p:cTn id="32" dur="1" fill="hold">
                                          <p:stCondLst>
                                            <p:cond delay="0"/>
                                          </p:stCondLst>
                                        </p:cTn>
                                        <p:tgtEl>
                                          <p:spTgt spid="274"/>
                                        </p:tgtEl>
                                        <p:attrNameLst>
                                          <p:attrName>style.visibility</p:attrName>
                                        </p:attrNameLst>
                                      </p:cBhvr>
                                      <p:to>
                                        <p:strVal val="visible"/>
                                      </p:to>
                                    </p:set>
                                    <p:animEffect transition="in" filter="wipe(left)">
                                      <p:cBhvr>
                                        <p:cTn id="33" dur="750"/>
                                        <p:tgtEl>
                                          <p:spTgt spid="274"/>
                                        </p:tgtEl>
                                      </p:cBhvr>
                                    </p:animEffect>
                                  </p:childTnLst>
                                </p:cTn>
                              </p:par>
                              <p:par>
                                <p:cTn id="34" presetID="10" presetClass="entr" presetSubtype="0" fill="hold" nodeType="withEffect">
                                  <p:stCondLst>
                                    <p:cond delay="50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up)">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22" presetClass="entr" presetSubtype="8" fill="hold" nodeType="withEffect">
                                  <p:stCondLst>
                                    <p:cond delay="250"/>
                                  </p:stCondLst>
                                  <p:childTnLst>
                                    <p:set>
                                      <p:cBhvr>
                                        <p:cTn id="47" dur="1" fill="hold">
                                          <p:stCondLst>
                                            <p:cond delay="0"/>
                                          </p:stCondLst>
                                        </p:cTn>
                                        <p:tgtEl>
                                          <p:spTgt spid="303"/>
                                        </p:tgtEl>
                                        <p:attrNameLst>
                                          <p:attrName>style.visibility</p:attrName>
                                        </p:attrNameLst>
                                      </p:cBhvr>
                                      <p:to>
                                        <p:strVal val="visible"/>
                                      </p:to>
                                    </p:set>
                                    <p:animEffect transition="in" filter="wipe(left)">
                                      <p:cBhvr>
                                        <p:cTn id="48" dur="750"/>
                                        <p:tgtEl>
                                          <p:spTgt spid="303"/>
                                        </p:tgtEl>
                                      </p:cBhvr>
                                    </p:animEffect>
                                  </p:childTnLst>
                                </p:cTn>
                              </p:par>
                              <p:par>
                                <p:cTn id="49" presetID="10" presetClass="entr" presetSubtype="0" fill="hold" nodeType="withEffect">
                                  <p:stCondLst>
                                    <p:cond delay="5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22" presetClass="entr" presetSubtype="8" fill="hold" nodeType="withEffect">
                                  <p:stCondLst>
                                    <p:cond delay="250"/>
                                  </p:stCondLst>
                                  <p:childTnLst>
                                    <p:set>
                                      <p:cBhvr>
                                        <p:cTn id="58" dur="1" fill="hold">
                                          <p:stCondLst>
                                            <p:cond delay="0"/>
                                          </p:stCondLst>
                                        </p:cTn>
                                        <p:tgtEl>
                                          <p:spTgt spid="304"/>
                                        </p:tgtEl>
                                        <p:attrNameLst>
                                          <p:attrName>style.visibility</p:attrName>
                                        </p:attrNameLst>
                                      </p:cBhvr>
                                      <p:to>
                                        <p:strVal val="visible"/>
                                      </p:to>
                                    </p:set>
                                    <p:animEffect transition="in" filter="wipe(left)">
                                      <p:cBhvr>
                                        <p:cTn id="59" dur="750"/>
                                        <p:tgtEl>
                                          <p:spTgt spid="304"/>
                                        </p:tgtEl>
                                      </p:cBhvr>
                                    </p:animEffect>
                                  </p:childTnLst>
                                </p:cTn>
                              </p:par>
                              <p:par>
                                <p:cTn id="60" presetID="10" presetClass="entr" presetSubtype="0" fill="hold"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nodeType="withEffect">
                                  <p:stCondLst>
                                    <p:cond delay="50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fill="hold" nodeType="clickEffect">
                                  <p:stCondLst>
                                    <p:cond delay="0"/>
                                  </p:stCondLst>
                                  <p:childTnLst>
                                    <p:animEffect transition="out" filter="fade">
                                      <p:cBhvr>
                                        <p:cTn id="75" dur="500" tmFilter="0, 0; .2, .5; .8, .5; 1, 0"/>
                                        <p:tgtEl>
                                          <p:spTgt spid="28"/>
                                        </p:tgtEl>
                                      </p:cBhvr>
                                    </p:animEffect>
                                    <p:animScale>
                                      <p:cBhvr>
                                        <p:cTn id="76" dur="250" autoRev="1" fill="hold"/>
                                        <p:tgtEl>
                                          <p:spTgt spid="28"/>
                                        </p:tgtEl>
                                      </p:cBhvr>
                                      <p:by x="105000" y="105000"/>
                                    </p:animScale>
                                  </p:childTnLst>
                                </p:cTn>
                              </p:par>
                              <p:par>
                                <p:cTn id="77" presetID="26" presetClass="emph" presetSubtype="0" fill="hold" grpId="0" nodeType="withEffect">
                                  <p:stCondLst>
                                    <p:cond delay="0"/>
                                  </p:stCondLst>
                                  <p:childTnLst>
                                    <p:animEffect transition="out" filter="fade">
                                      <p:cBhvr>
                                        <p:cTn id="78" dur="500" tmFilter="0, 0; .2, .5; .8, .5; 1, 0"/>
                                        <p:tgtEl>
                                          <p:spTgt spid="17"/>
                                        </p:tgtEl>
                                      </p:cBhvr>
                                    </p:animEffect>
                                    <p:animScale>
                                      <p:cBhvr>
                                        <p:cTn id="79" dur="250" autoRev="1" fill="hold"/>
                                        <p:tgtEl>
                                          <p:spTgt spid="17"/>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29"/>
                                        </p:tgtEl>
                                      </p:cBhvr>
                                    </p:animEffect>
                                    <p:animScale>
                                      <p:cBhvr>
                                        <p:cTn id="82" dur="250" autoRev="1" fill="hold"/>
                                        <p:tgtEl>
                                          <p:spTgt spid="29"/>
                                        </p:tgtEl>
                                      </p:cBhvr>
                                      <p:by x="105000" y="105000"/>
                                    </p:animScale>
                                  </p:childTnLst>
                                </p:cTn>
                              </p:par>
                              <p:par>
                                <p:cTn id="83" presetID="26" presetClass="emph" presetSubtype="0" fill="hold" grpId="1" nodeType="withEffect">
                                  <p:stCondLst>
                                    <p:cond delay="0"/>
                                  </p:stCondLst>
                                  <p:childTnLst>
                                    <p:animEffect transition="out" filter="fade">
                                      <p:cBhvr>
                                        <p:cTn id="84" dur="500" tmFilter="0, 0; .2, .5; .8, .5; 1, 0"/>
                                        <p:tgtEl>
                                          <p:spTgt spid="11"/>
                                        </p:tgtEl>
                                      </p:cBhvr>
                                    </p:animEffect>
                                    <p:animScale>
                                      <p:cBhvr>
                                        <p:cTn id="85"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7" grpId="0" animBg="1"/>
      <p:bldP spid="11" grpId="0" animBg="1"/>
      <p:bldP spid="11" grpId="1"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04BB985-645A-4738-ADE5-1FE38927F5F4}"/>
              </a:ext>
            </a:extLst>
          </p:cNvPr>
          <p:cNvSpPr/>
          <p:nvPr/>
        </p:nvSpPr>
        <p:spPr bwMode="auto">
          <a:xfrm>
            <a:off x="407995" y="3502137"/>
            <a:ext cx="8620697" cy="2922542"/>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82" name="Rectangle 81">
            <a:extLst>
              <a:ext uri="{FF2B5EF4-FFF2-40B4-BE49-F238E27FC236}">
                <a16:creationId xmlns:a16="http://schemas.microsoft.com/office/drawing/2014/main" id="{EAA807B3-FD8D-41C7-BAE0-A51A0B0C7AE4}"/>
              </a:ext>
            </a:extLst>
          </p:cNvPr>
          <p:cNvSpPr/>
          <p:nvPr/>
        </p:nvSpPr>
        <p:spPr bwMode="auto">
          <a:xfrm>
            <a:off x="425110" y="1338224"/>
            <a:ext cx="11019247" cy="2012665"/>
          </a:xfrm>
          <a:prstGeom prst="rect">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3" name="Title 2">
            <a:extLst>
              <a:ext uri="{FF2B5EF4-FFF2-40B4-BE49-F238E27FC236}">
                <a16:creationId xmlns:a16="http://schemas.microsoft.com/office/drawing/2014/main" id="{D105149E-0F6A-455A-A762-44AFB8DD6D85}"/>
              </a:ext>
            </a:extLst>
          </p:cNvPr>
          <p:cNvSpPr>
            <a:spLocks noGrp="1"/>
          </p:cNvSpPr>
          <p:nvPr>
            <p:ph type="title"/>
          </p:nvPr>
        </p:nvSpPr>
        <p:spPr/>
        <p:txBody>
          <a:bodyPr/>
          <a:lstStyle/>
          <a:p>
            <a:r>
              <a:rPr lang="en-US"/>
              <a:t>How do signals and AI help protect you?</a:t>
            </a:r>
          </a:p>
        </p:txBody>
      </p:sp>
      <p:sp>
        <p:nvSpPr>
          <p:cNvPr id="9" name="TextBox 8">
            <a:extLst>
              <a:ext uri="{FF2B5EF4-FFF2-40B4-BE49-F238E27FC236}">
                <a16:creationId xmlns:a16="http://schemas.microsoft.com/office/drawing/2014/main" id="{3AE89D74-BDFD-4DC7-81A7-AABCF0FA4D07}"/>
              </a:ext>
            </a:extLst>
          </p:cNvPr>
          <p:cNvSpPr txBox="1"/>
          <p:nvPr/>
        </p:nvSpPr>
        <p:spPr>
          <a:xfrm>
            <a:off x="721677" y="5140975"/>
            <a:ext cx="1344446" cy="1130693"/>
          </a:xfrm>
          <a:prstGeom prst="rect">
            <a:avLst/>
          </a:prstGeom>
          <a:noFill/>
        </p:spPr>
        <p:txBody>
          <a:bodyPr wrap="square" lIns="0" tIns="89630" rIns="89630" bIns="89630" rtlCol="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The user clicks on an email attachment he receives, sent to his Gmail account, using the built-in Windows Mail app</a:t>
            </a:r>
          </a:p>
        </p:txBody>
      </p:sp>
      <p:cxnSp>
        <p:nvCxnSpPr>
          <p:cNvPr id="55" name="Straight Connector 54">
            <a:extLst>
              <a:ext uri="{FF2B5EF4-FFF2-40B4-BE49-F238E27FC236}">
                <a16:creationId xmlns:a16="http://schemas.microsoft.com/office/drawing/2014/main" id="{B09765F2-C1A8-47A9-B4FA-7C51A5EF8F9F}"/>
              </a:ext>
            </a:extLst>
          </p:cNvPr>
          <p:cNvCxnSpPr>
            <a:cxnSpLocks/>
          </p:cNvCxnSpPr>
          <p:nvPr/>
        </p:nvCxnSpPr>
        <p:spPr>
          <a:xfrm>
            <a:off x="1538732" y="4869965"/>
            <a:ext cx="858501"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5F5F11A2-581A-4237-814D-FB0197A50469}"/>
              </a:ext>
            </a:extLst>
          </p:cNvPr>
          <p:cNvSpPr txBox="1">
            <a:spLocks/>
          </p:cNvSpPr>
          <p:nvPr/>
        </p:nvSpPr>
        <p:spPr>
          <a:xfrm>
            <a:off x="2371541" y="5140976"/>
            <a:ext cx="1344446" cy="1288301"/>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Before the attachment can open, the Mail app queries the attachment meta-data against 80-plus cloud-based machine learning models</a:t>
            </a:r>
          </a:p>
        </p:txBody>
      </p:sp>
      <p:sp>
        <p:nvSpPr>
          <p:cNvPr id="43" name="Text Placeholder 1">
            <a:extLst>
              <a:ext uri="{FF2B5EF4-FFF2-40B4-BE49-F238E27FC236}">
                <a16:creationId xmlns:a16="http://schemas.microsoft.com/office/drawing/2014/main" id="{463A812B-C526-468E-8328-6C3A9A59A0FC}"/>
              </a:ext>
            </a:extLst>
          </p:cNvPr>
          <p:cNvSpPr txBox="1">
            <a:spLocks/>
          </p:cNvSpPr>
          <p:nvPr/>
        </p:nvSpPr>
        <p:spPr>
          <a:xfrm>
            <a:off x="4021404" y="5140975"/>
            <a:ext cx="1344446" cy="1130693"/>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In parallel, the file </a:t>
            </a:r>
            <a:b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b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is ‘detonated’ in the cloud and an AI system ‘watches’ to see what happens when he opens attachment</a:t>
            </a:r>
          </a:p>
        </p:txBody>
      </p:sp>
      <p:sp>
        <p:nvSpPr>
          <p:cNvPr id="44" name="Text Placeholder 1">
            <a:extLst>
              <a:ext uri="{FF2B5EF4-FFF2-40B4-BE49-F238E27FC236}">
                <a16:creationId xmlns:a16="http://schemas.microsoft.com/office/drawing/2014/main" id="{198968A4-6B97-488B-9259-C4065C7753EF}"/>
              </a:ext>
            </a:extLst>
          </p:cNvPr>
          <p:cNvSpPr txBox="1">
            <a:spLocks/>
          </p:cNvSpPr>
          <p:nvPr/>
        </p:nvSpPr>
        <p:spPr>
          <a:xfrm>
            <a:off x="5671268" y="5140975"/>
            <a:ext cx="1344446" cy="1130693"/>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1272"/>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Utilizing signals and outcomes from trillions of historical email transactions, both services determine the file is malicious</a:t>
            </a:r>
          </a:p>
        </p:txBody>
      </p:sp>
      <p:sp>
        <p:nvSpPr>
          <p:cNvPr id="45" name="Text Placeholder 1">
            <a:extLst>
              <a:ext uri="{FF2B5EF4-FFF2-40B4-BE49-F238E27FC236}">
                <a16:creationId xmlns:a16="http://schemas.microsoft.com/office/drawing/2014/main" id="{6CBA69ED-BCA1-4E4C-AF79-167B39BCE03A}"/>
              </a:ext>
            </a:extLst>
          </p:cNvPr>
          <p:cNvSpPr txBox="1">
            <a:spLocks/>
          </p:cNvSpPr>
          <p:nvPr/>
        </p:nvSpPr>
        <p:spPr>
          <a:xfrm>
            <a:off x="7321131" y="5140976"/>
            <a:ext cx="1344446" cy="1288301"/>
          </a:xfrm>
          <a:prstGeom prst="rect">
            <a:avLst/>
          </a:prstGeom>
        </p:spPr>
        <p:txBody>
          <a:bodyPr vert="horz" wrap="square" lIns="0" tIns="89630" rIns="0" bIns="89630" rtlCol="0">
            <a:spAutoFit/>
          </a:bodyPr>
          <a:lstStyle>
            <a:lvl1pPr marL="0"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557"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669" marR="0" indent="0" algn="l" defTabSz="932742" rtl="0" eaLnBrk="1" fontAlgn="auto" latinLnBrk="0" hangingPunct="1">
              <a:lnSpc>
                <a:spcPct val="90000"/>
              </a:lnSpc>
              <a:spcBef>
                <a:spcPts val="0"/>
              </a:spcBef>
              <a:spcAft>
                <a:spcPts val="1299"/>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4pPr>
            <a:lvl5pPr marL="914224"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Mail deletes the attachment from the PC, flags the file for review by (human) analysts, </a:t>
            </a:r>
            <a:b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br>
            <a:r>
              <a:rPr kumimoji="0" lang="en-US" sz="1028" b="0" i="0" u="none" strike="noStrike" kern="1200" cap="none" spc="0" normalizeH="0" baseline="0" noProof="0">
                <a:ln>
                  <a:noFill/>
                </a:ln>
                <a:gradFill>
                  <a:gsLst>
                    <a:gs pos="0">
                      <a:srgbClr val="282828"/>
                    </a:gs>
                    <a:gs pos="100000">
                      <a:srgbClr val="282828"/>
                    </a:gs>
                  </a:gsLst>
                  <a:lin ang="5400000" scaled="1"/>
                </a:gradFill>
                <a:effectLst/>
                <a:uLnTx/>
                <a:uFillTx/>
                <a:latin typeface="Segoe UI"/>
                <a:ea typeface="+mn-ea"/>
                <a:cs typeface="+mn-cs"/>
              </a:rPr>
              <a:t>and the AI systems automatically update</a:t>
            </a:r>
          </a:p>
        </p:txBody>
      </p:sp>
      <p:grpSp>
        <p:nvGrpSpPr>
          <p:cNvPr id="139" name="Group 138">
            <a:extLst>
              <a:ext uri="{FF2B5EF4-FFF2-40B4-BE49-F238E27FC236}">
                <a16:creationId xmlns:a16="http://schemas.microsoft.com/office/drawing/2014/main" id="{9AC3D38C-6C2C-4BF7-B4FC-FE5F701F7D80}"/>
              </a:ext>
            </a:extLst>
          </p:cNvPr>
          <p:cNvGrpSpPr/>
          <p:nvPr/>
        </p:nvGrpSpPr>
        <p:grpSpPr>
          <a:xfrm>
            <a:off x="9210488" y="3502137"/>
            <a:ext cx="2240744" cy="2922542"/>
            <a:chOff x="9576871" y="3374163"/>
            <a:chExt cx="2286000" cy="2981568"/>
          </a:xfrm>
        </p:grpSpPr>
        <p:sp>
          <p:nvSpPr>
            <p:cNvPr id="42" name="Rectangle 41">
              <a:extLst>
                <a:ext uri="{FF2B5EF4-FFF2-40B4-BE49-F238E27FC236}">
                  <a16:creationId xmlns:a16="http://schemas.microsoft.com/office/drawing/2014/main" id="{AC9DFFFE-BD63-4781-8671-E0CF3D9F2FF4}"/>
                </a:ext>
              </a:extLst>
            </p:cNvPr>
            <p:cNvSpPr/>
            <p:nvPr/>
          </p:nvSpPr>
          <p:spPr bwMode="auto">
            <a:xfrm flipH="1">
              <a:off x="9576871" y="3374163"/>
              <a:ext cx="2286000" cy="2981568"/>
            </a:xfrm>
            <a:prstGeom prst="rect">
              <a:avLst/>
            </a:prstGeom>
            <a:solidFill>
              <a:schemeClr val="accent1"/>
            </a:solidFill>
            <a:ln>
              <a:noFill/>
              <a:headEnd type="none" w="med" len="med"/>
              <a:tailEnd type="none" w="med" len="med"/>
            </a:ln>
            <a:effectLst>
              <a:outerShdw blurRad="190500" dist="38100" dir="2700000" algn="ctr" rotWithShape="0">
                <a:prstClr val="black">
                  <a:alpha val="2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 Placeholder 1">
              <a:extLst>
                <a:ext uri="{FF2B5EF4-FFF2-40B4-BE49-F238E27FC236}">
                  <a16:creationId xmlns:a16="http://schemas.microsoft.com/office/drawing/2014/main" id="{FF072B31-B978-4B21-80D0-D40CC344570D}"/>
                </a:ext>
              </a:extLst>
            </p:cNvPr>
            <p:cNvSpPr txBox="1">
              <a:spLocks/>
            </p:cNvSpPr>
            <p:nvPr/>
          </p:nvSpPr>
          <p:spPr>
            <a:xfrm>
              <a:off x="9726067" y="5004124"/>
              <a:ext cx="1987608" cy="997832"/>
            </a:xfrm>
            <a:prstGeom prst="rect">
              <a:avLst/>
            </a:prstGeom>
          </p:spPr>
          <p:txBody>
            <a:bodyPr wrap="square" lIns="0">
              <a:spAutoFit/>
            </a:bodyPr>
            <a:lstStyle>
              <a:defPPr>
                <a:defRPr lang="en-US"/>
              </a:defPPr>
              <a:lvl1pPr marR="0" indent="0" algn="ctr"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bg1"/>
                      </a:gs>
                      <a:gs pos="100000">
                        <a:schemeClr val="bg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This all occurred</a:t>
              </a:r>
              <a:b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 fewer than 400 milliseconds—the blink of an eye</a:t>
              </a:r>
            </a:p>
          </p:txBody>
        </p:sp>
        <p:sp>
          <p:nvSpPr>
            <p:cNvPr id="8" name="Freeform 5">
              <a:extLst>
                <a:ext uri="{FF2B5EF4-FFF2-40B4-BE49-F238E27FC236}">
                  <a16:creationId xmlns:a16="http://schemas.microsoft.com/office/drawing/2014/main" id="{06928FA3-55B3-405C-BA60-97B97F07A28C}"/>
                </a:ext>
              </a:extLst>
            </p:cNvPr>
            <p:cNvSpPr>
              <a:spLocks/>
            </p:cNvSpPr>
            <p:nvPr/>
          </p:nvSpPr>
          <p:spPr bwMode="auto">
            <a:xfrm>
              <a:off x="10308407" y="4384646"/>
              <a:ext cx="207963" cy="285750"/>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290BFC13-B0F0-45A5-A704-96878F3BA93B}"/>
                </a:ext>
              </a:extLst>
            </p:cNvPr>
            <p:cNvSpPr>
              <a:spLocks/>
            </p:cNvSpPr>
            <p:nvPr/>
          </p:nvSpPr>
          <p:spPr bwMode="auto">
            <a:xfrm>
              <a:off x="10927532" y="4384646"/>
              <a:ext cx="207963" cy="285750"/>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9DF96A4B-A0FF-4335-A70B-D79447CA2D7F}"/>
                </a:ext>
              </a:extLst>
            </p:cNvPr>
            <p:cNvSpPr>
              <a:spLocks noEditPoints="1"/>
            </p:cNvSpPr>
            <p:nvPr/>
          </p:nvSpPr>
          <p:spPr bwMode="auto">
            <a:xfrm>
              <a:off x="10533832" y="4340196"/>
              <a:ext cx="376238" cy="376238"/>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63" name="Straight Connector 62">
            <a:extLst>
              <a:ext uri="{FF2B5EF4-FFF2-40B4-BE49-F238E27FC236}">
                <a16:creationId xmlns:a16="http://schemas.microsoft.com/office/drawing/2014/main" id="{0826B347-73CB-4A66-A4FC-BCCFD04A60BF}"/>
              </a:ext>
            </a:extLst>
          </p:cNvPr>
          <p:cNvCxnSpPr>
            <a:cxnSpLocks/>
          </p:cNvCxnSpPr>
          <p:nvPr/>
        </p:nvCxnSpPr>
        <p:spPr>
          <a:xfrm flipV="1">
            <a:off x="2884806" y="4855322"/>
            <a:ext cx="4436327" cy="0"/>
          </a:xfrm>
          <a:prstGeom prst="line">
            <a:avLst/>
          </a:prstGeom>
          <a:ln w="19050">
            <a:solidFill>
              <a:srgbClr val="C1C1C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CD94E9F-0A1A-4959-962A-8AC9C2102868}"/>
              </a:ext>
            </a:extLst>
          </p:cNvPr>
          <p:cNvGrpSpPr/>
          <p:nvPr/>
        </p:nvGrpSpPr>
        <p:grpSpPr>
          <a:xfrm>
            <a:off x="2607702" y="4281368"/>
            <a:ext cx="1231731" cy="313705"/>
            <a:chOff x="2973121" y="3908049"/>
            <a:chExt cx="1256608" cy="432017"/>
          </a:xfrm>
        </p:grpSpPr>
        <p:cxnSp>
          <p:nvCxnSpPr>
            <p:cNvPr id="18" name="Straight Connector 17">
              <a:extLst>
                <a:ext uri="{FF2B5EF4-FFF2-40B4-BE49-F238E27FC236}">
                  <a16:creationId xmlns:a16="http://schemas.microsoft.com/office/drawing/2014/main" id="{EC961F48-FEEF-4903-9F50-53E9404EB252}"/>
                </a:ext>
              </a:extLst>
            </p:cNvPr>
            <p:cNvCxnSpPr>
              <a:cxnSpLocks/>
            </p:cNvCxnSpPr>
            <p:nvPr/>
          </p:nvCxnSpPr>
          <p:spPr>
            <a:xfrm flipV="1">
              <a:off x="2973121" y="3908049"/>
              <a:ext cx="0" cy="43201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4696ED3-DFDD-4036-ABD1-BE46E180EAA3}"/>
                </a:ext>
              </a:extLst>
            </p:cNvPr>
            <p:cNvCxnSpPr>
              <a:cxnSpLocks/>
            </p:cNvCxnSpPr>
            <p:nvPr/>
          </p:nvCxnSpPr>
          <p:spPr>
            <a:xfrm>
              <a:off x="2973121" y="3908050"/>
              <a:ext cx="1256608"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4EF31CD-7A01-4F08-8170-4CB4D66F49A7}"/>
              </a:ext>
            </a:extLst>
          </p:cNvPr>
          <p:cNvGrpSpPr/>
          <p:nvPr/>
        </p:nvGrpSpPr>
        <p:grpSpPr>
          <a:xfrm>
            <a:off x="7328932" y="4586207"/>
            <a:ext cx="761345" cy="540884"/>
            <a:chOff x="7574980" y="4360414"/>
            <a:chExt cx="666453" cy="473471"/>
          </a:xfrm>
        </p:grpSpPr>
        <p:grpSp>
          <p:nvGrpSpPr>
            <p:cNvPr id="72" name="Graphic 19">
              <a:extLst>
                <a:ext uri="{FF2B5EF4-FFF2-40B4-BE49-F238E27FC236}">
                  <a16:creationId xmlns:a16="http://schemas.microsoft.com/office/drawing/2014/main" id="{9C0C8018-4AAC-43D7-97F8-F809C44361BC}"/>
                </a:ext>
              </a:extLst>
            </p:cNvPr>
            <p:cNvGrpSpPr/>
            <p:nvPr/>
          </p:nvGrpSpPr>
          <p:grpSpPr>
            <a:xfrm>
              <a:off x="7574980" y="4360414"/>
              <a:ext cx="666453" cy="473471"/>
              <a:chOff x="4925265" y="2600789"/>
              <a:chExt cx="1160100" cy="824176"/>
            </a:xfrm>
          </p:grpSpPr>
          <p:sp>
            <p:nvSpPr>
              <p:cNvPr id="73" name="Freeform: Shape 72">
                <a:extLst>
                  <a:ext uri="{FF2B5EF4-FFF2-40B4-BE49-F238E27FC236}">
                    <a16:creationId xmlns:a16="http://schemas.microsoft.com/office/drawing/2014/main" id="{3CBF28BF-69EA-47DA-A592-C0D67041E819}"/>
                  </a:ext>
                </a:extLst>
              </p:cNvPr>
              <p:cNvSpPr/>
              <p:nvPr/>
            </p:nvSpPr>
            <p:spPr>
              <a:xfrm>
                <a:off x="5049892" y="2600789"/>
                <a:ext cx="928080" cy="696060"/>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C1C1C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A6EA8A9-8951-4573-A82B-7F4EB4C64ADA}"/>
                  </a:ext>
                </a:extLst>
              </p:cNvPr>
              <p:cNvSpPr/>
              <p:nvPr/>
            </p:nvSpPr>
            <p:spPr>
              <a:xfrm>
                <a:off x="5110419" y="2664343"/>
                <a:ext cx="817114" cy="524567"/>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235824C-0BAB-4460-A8E5-0BDADA2C5068}"/>
                  </a:ext>
                </a:extLst>
              </p:cNvPr>
              <p:cNvSpPr/>
              <p:nvPr/>
            </p:nvSpPr>
            <p:spPr>
              <a:xfrm>
                <a:off x="5110419" y="2664343"/>
                <a:ext cx="817114" cy="575006"/>
              </a:xfrm>
              <a:custGeom>
                <a:avLst/>
                <a:gdLst>
                  <a:gd name="connsiteX0" fmla="*/ 819132 w 817114"/>
                  <a:gd name="connsiteY0" fmla="*/ 582068 h 575006"/>
                  <a:gd name="connsiteX1" fmla="*/ 0 w 817114"/>
                  <a:gd name="connsiteY1" fmla="*/ 582068 h 575006"/>
                  <a:gd name="connsiteX2" fmla="*/ 0 w 817114"/>
                  <a:gd name="connsiteY2" fmla="*/ 0 h 575006"/>
                  <a:gd name="connsiteX3" fmla="*/ 819132 w 817114"/>
                  <a:gd name="connsiteY3" fmla="*/ 0 h 575006"/>
                  <a:gd name="connsiteX4" fmla="*/ 819132 w 817114"/>
                  <a:gd name="connsiteY4" fmla="*/ 582068 h 5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75006">
                    <a:moveTo>
                      <a:pt x="819132" y="582068"/>
                    </a:moveTo>
                    <a:lnTo>
                      <a:pt x="0" y="582068"/>
                    </a:lnTo>
                    <a:lnTo>
                      <a:pt x="0" y="0"/>
                    </a:lnTo>
                    <a:lnTo>
                      <a:pt x="819132" y="0"/>
                    </a:lnTo>
                    <a:lnTo>
                      <a:pt x="819132" y="582068"/>
                    </a:lnTo>
                    <a:close/>
                  </a:path>
                </a:pathLst>
              </a:custGeom>
              <a:no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D373D7BB-0524-4DD3-BF07-A948D832D011}"/>
                  </a:ext>
                </a:extLst>
              </p:cNvPr>
              <p:cNvSpPr/>
              <p:nvPr/>
            </p:nvSpPr>
            <p:spPr>
              <a:xfrm>
                <a:off x="5460467" y="2630044"/>
                <a:ext cx="110966" cy="10088"/>
              </a:xfrm>
              <a:custGeom>
                <a:avLst/>
                <a:gdLst>
                  <a:gd name="connsiteX0" fmla="*/ 108949 w 110966"/>
                  <a:gd name="connsiteY0" fmla="*/ 14123 h 10087"/>
                  <a:gd name="connsiteX1" fmla="*/ 7061 w 110966"/>
                  <a:gd name="connsiteY1" fmla="*/ 14123 h 10087"/>
                  <a:gd name="connsiteX2" fmla="*/ 0 w 110966"/>
                  <a:gd name="connsiteY2" fmla="*/ 7061 h 10087"/>
                  <a:gd name="connsiteX3" fmla="*/ 0 w 110966"/>
                  <a:gd name="connsiteY3" fmla="*/ 7061 h 10087"/>
                  <a:gd name="connsiteX4" fmla="*/ 7061 w 110966"/>
                  <a:gd name="connsiteY4" fmla="*/ 0 h 10087"/>
                  <a:gd name="connsiteX5" fmla="*/ 108949 w 110966"/>
                  <a:gd name="connsiteY5" fmla="*/ 0 h 10087"/>
                  <a:gd name="connsiteX6" fmla="*/ 116010 w 110966"/>
                  <a:gd name="connsiteY6" fmla="*/ 7061 h 10087"/>
                  <a:gd name="connsiteX7" fmla="*/ 116010 w 110966"/>
                  <a:gd name="connsiteY7" fmla="*/ 7061 h 10087"/>
                  <a:gd name="connsiteX8" fmla="*/ 108949 w 110966"/>
                  <a:gd name="connsiteY8" fmla="*/ 14123 h 10087"/>
                  <a:gd name="connsiteX9" fmla="*/ 108949 w 110966"/>
                  <a:gd name="connsiteY9" fmla="*/ 14123 h 1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66" h="10087">
                    <a:moveTo>
                      <a:pt x="108949" y="14123"/>
                    </a:moveTo>
                    <a:cubicBezTo>
                      <a:pt x="7061" y="14123"/>
                      <a:pt x="7061" y="14123"/>
                      <a:pt x="7061" y="14123"/>
                    </a:cubicBezTo>
                    <a:cubicBezTo>
                      <a:pt x="3026" y="14123"/>
                      <a:pt x="0" y="11097"/>
                      <a:pt x="0" y="7061"/>
                    </a:cubicBezTo>
                    <a:lnTo>
                      <a:pt x="0" y="7061"/>
                    </a:lnTo>
                    <a:cubicBezTo>
                      <a:pt x="0" y="3026"/>
                      <a:pt x="3026" y="0"/>
                      <a:pt x="7061" y="0"/>
                    </a:cubicBezTo>
                    <a:cubicBezTo>
                      <a:pt x="108949" y="0"/>
                      <a:pt x="108949" y="0"/>
                      <a:pt x="108949" y="0"/>
                    </a:cubicBezTo>
                    <a:cubicBezTo>
                      <a:pt x="112984" y="0"/>
                      <a:pt x="116010" y="3026"/>
                      <a:pt x="116010" y="7061"/>
                    </a:cubicBezTo>
                    <a:lnTo>
                      <a:pt x="116010" y="7061"/>
                    </a:lnTo>
                    <a:cubicBezTo>
                      <a:pt x="116010" y="11097"/>
                      <a:pt x="112984" y="14123"/>
                      <a:pt x="108949" y="14123"/>
                    </a:cubicBezTo>
                    <a:lnTo>
                      <a:pt x="108949" y="14123"/>
                    </a:lnTo>
                    <a:close/>
                  </a:path>
                </a:pathLst>
              </a:custGeom>
              <a:solidFill>
                <a:schemeClr val="bg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5F66BE3-E24F-476C-99CE-92E7AE72B257}"/>
                  </a:ext>
                </a:extLst>
              </p:cNvPr>
              <p:cNvSpPr/>
              <p:nvPr/>
            </p:nvSpPr>
            <p:spPr>
              <a:xfrm>
                <a:off x="4925265" y="3263560"/>
                <a:ext cx="1160100" cy="161405"/>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C1C1C1"/>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D907777C-419C-4AA0-810C-BFDC73AC1D44}"/>
                </a:ext>
              </a:extLst>
            </p:cNvPr>
            <p:cNvGrpSpPr/>
            <p:nvPr/>
          </p:nvGrpSpPr>
          <p:grpSpPr>
            <a:xfrm>
              <a:off x="7794677" y="4421207"/>
              <a:ext cx="239443" cy="252786"/>
              <a:chOff x="8629126" y="4281312"/>
              <a:chExt cx="512762" cy="541337"/>
            </a:xfrm>
            <a:solidFill>
              <a:srgbClr val="D83B01"/>
            </a:solidFill>
          </p:grpSpPr>
          <p:sp>
            <p:nvSpPr>
              <p:cNvPr id="37" name="Rectangle 5">
                <a:extLst>
                  <a:ext uri="{FF2B5EF4-FFF2-40B4-BE49-F238E27FC236}">
                    <a16:creationId xmlns:a16="http://schemas.microsoft.com/office/drawing/2014/main" id="{32E1BAB2-2F5F-4210-B24B-5C4401C84D1B}"/>
                  </a:ext>
                </a:extLst>
              </p:cNvPr>
              <p:cNvSpPr>
                <a:spLocks noChangeArrowheads="1"/>
              </p:cNvSpPr>
              <p:nvPr/>
            </p:nvSpPr>
            <p:spPr bwMode="auto">
              <a:xfrm>
                <a:off x="8629126" y="4349574"/>
                <a:ext cx="512762" cy="31750"/>
              </a:xfrm>
              <a:prstGeom prst="rect">
                <a:avLst/>
              </a:prstGeom>
              <a:solidFill>
                <a:schemeClr val="accent3"/>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F665760E-935A-4164-B5AF-BF0A94FAE10E}"/>
                  </a:ext>
                </a:extLst>
              </p:cNvPr>
              <p:cNvSpPr>
                <a:spLocks/>
              </p:cNvSpPr>
              <p:nvPr/>
            </p:nvSpPr>
            <p:spPr bwMode="auto">
              <a:xfrm>
                <a:off x="8800576" y="4281312"/>
                <a:ext cx="169862" cy="80962"/>
              </a:xfrm>
              <a:custGeom>
                <a:avLst/>
                <a:gdLst>
                  <a:gd name="T0" fmla="*/ 22 w 27"/>
                  <a:gd name="T1" fmla="*/ 0 h 13"/>
                  <a:gd name="T2" fmla="*/ 4 w 27"/>
                  <a:gd name="T3" fmla="*/ 0 h 13"/>
                  <a:gd name="T4" fmla="*/ 0 w 27"/>
                  <a:gd name="T5" fmla="*/ 4 h 13"/>
                  <a:gd name="T6" fmla="*/ 0 w 27"/>
                  <a:gd name="T7" fmla="*/ 11 h 13"/>
                  <a:gd name="T8" fmla="*/ 4 w 27"/>
                  <a:gd name="T9" fmla="*/ 13 h 13"/>
                  <a:gd name="T10" fmla="*/ 4 w 27"/>
                  <a:gd name="T11" fmla="*/ 6 h 13"/>
                  <a:gd name="T12" fmla="*/ 7 w 27"/>
                  <a:gd name="T13" fmla="*/ 3 h 13"/>
                  <a:gd name="T14" fmla="*/ 20 w 27"/>
                  <a:gd name="T15" fmla="*/ 3 h 13"/>
                  <a:gd name="T16" fmla="*/ 23 w 27"/>
                  <a:gd name="T17" fmla="*/ 6 h 13"/>
                  <a:gd name="T18" fmla="*/ 23 w 27"/>
                  <a:gd name="T19" fmla="*/ 13 h 13"/>
                  <a:gd name="T20" fmla="*/ 27 w 27"/>
                  <a:gd name="T21" fmla="*/ 11 h 13"/>
                  <a:gd name="T22" fmla="*/ 27 w 27"/>
                  <a:gd name="T23" fmla="*/ 4 h 13"/>
                  <a:gd name="T24" fmla="*/ 22 w 27"/>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3">
                    <a:moveTo>
                      <a:pt x="22" y="0"/>
                    </a:moveTo>
                    <a:cubicBezTo>
                      <a:pt x="4" y="0"/>
                      <a:pt x="4" y="0"/>
                      <a:pt x="4" y="0"/>
                    </a:cubicBezTo>
                    <a:cubicBezTo>
                      <a:pt x="2" y="0"/>
                      <a:pt x="0" y="2"/>
                      <a:pt x="0" y="4"/>
                    </a:cubicBezTo>
                    <a:cubicBezTo>
                      <a:pt x="0" y="11"/>
                      <a:pt x="0" y="11"/>
                      <a:pt x="0" y="11"/>
                    </a:cubicBezTo>
                    <a:cubicBezTo>
                      <a:pt x="0" y="13"/>
                      <a:pt x="2" y="13"/>
                      <a:pt x="4" y="13"/>
                    </a:cubicBezTo>
                    <a:cubicBezTo>
                      <a:pt x="4" y="6"/>
                      <a:pt x="4" y="6"/>
                      <a:pt x="4" y="6"/>
                    </a:cubicBezTo>
                    <a:cubicBezTo>
                      <a:pt x="4" y="4"/>
                      <a:pt x="5" y="3"/>
                      <a:pt x="7" y="3"/>
                    </a:cubicBezTo>
                    <a:cubicBezTo>
                      <a:pt x="20" y="3"/>
                      <a:pt x="20" y="3"/>
                      <a:pt x="20" y="3"/>
                    </a:cubicBezTo>
                    <a:cubicBezTo>
                      <a:pt x="22" y="3"/>
                      <a:pt x="23" y="4"/>
                      <a:pt x="23" y="6"/>
                    </a:cubicBezTo>
                    <a:cubicBezTo>
                      <a:pt x="23" y="13"/>
                      <a:pt x="23" y="13"/>
                      <a:pt x="23" y="13"/>
                    </a:cubicBezTo>
                    <a:cubicBezTo>
                      <a:pt x="25" y="13"/>
                      <a:pt x="27" y="13"/>
                      <a:pt x="27" y="11"/>
                    </a:cubicBezTo>
                    <a:cubicBezTo>
                      <a:pt x="27" y="4"/>
                      <a:pt x="27" y="4"/>
                      <a:pt x="27" y="4"/>
                    </a:cubicBezTo>
                    <a:cubicBezTo>
                      <a:pt x="27" y="2"/>
                      <a:pt x="25" y="0"/>
                      <a:pt x="22" y="0"/>
                    </a:cubicBezTo>
                    <a:close/>
                  </a:path>
                </a:pathLst>
              </a:custGeom>
              <a:solidFill>
                <a:schemeClr val="accent3"/>
              </a:solidFill>
              <a:ln w="10018" cap="flat">
                <a:solidFill>
                  <a:schemeClr val="accent3"/>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A8CD8764-0D72-4BBB-BE7B-1C87FC1CB524}"/>
                  </a:ext>
                </a:extLst>
              </p:cNvPr>
              <p:cNvSpPr>
                <a:spLocks noEditPoints="1"/>
              </p:cNvSpPr>
              <p:nvPr/>
            </p:nvSpPr>
            <p:spPr bwMode="auto">
              <a:xfrm>
                <a:off x="8711676" y="4355924"/>
                <a:ext cx="347662" cy="466725"/>
              </a:xfrm>
              <a:custGeom>
                <a:avLst/>
                <a:gdLst>
                  <a:gd name="T0" fmla="*/ 53 w 55"/>
                  <a:gd name="T1" fmla="*/ 0 h 74"/>
                  <a:gd name="T2" fmla="*/ 2 w 55"/>
                  <a:gd name="T3" fmla="*/ 0 h 74"/>
                  <a:gd name="T4" fmla="*/ 0 w 55"/>
                  <a:gd name="T5" fmla="*/ 2 h 74"/>
                  <a:gd name="T6" fmla="*/ 0 w 55"/>
                  <a:gd name="T7" fmla="*/ 68 h 74"/>
                  <a:gd name="T8" fmla="*/ 6 w 55"/>
                  <a:gd name="T9" fmla="*/ 74 h 74"/>
                  <a:gd name="T10" fmla="*/ 49 w 55"/>
                  <a:gd name="T11" fmla="*/ 74 h 74"/>
                  <a:gd name="T12" fmla="*/ 55 w 55"/>
                  <a:gd name="T13" fmla="*/ 68 h 74"/>
                  <a:gd name="T14" fmla="*/ 55 w 55"/>
                  <a:gd name="T15" fmla="*/ 2 h 74"/>
                  <a:gd name="T16" fmla="*/ 53 w 55"/>
                  <a:gd name="T17" fmla="*/ 0 h 74"/>
                  <a:gd name="T18" fmla="*/ 19 w 55"/>
                  <a:gd name="T19" fmla="*/ 63 h 74"/>
                  <a:gd name="T20" fmla="*/ 14 w 55"/>
                  <a:gd name="T21" fmla="*/ 63 h 74"/>
                  <a:gd name="T22" fmla="*/ 14 w 55"/>
                  <a:gd name="T23" fmla="*/ 14 h 74"/>
                  <a:gd name="T24" fmla="*/ 19 w 55"/>
                  <a:gd name="T25" fmla="*/ 14 h 74"/>
                  <a:gd name="T26" fmla="*/ 19 w 55"/>
                  <a:gd name="T27" fmla="*/ 63 h 74"/>
                  <a:gd name="T28" fmla="*/ 30 w 55"/>
                  <a:gd name="T29" fmla="*/ 63 h 74"/>
                  <a:gd name="T30" fmla="*/ 25 w 55"/>
                  <a:gd name="T31" fmla="*/ 63 h 74"/>
                  <a:gd name="T32" fmla="*/ 25 w 55"/>
                  <a:gd name="T33" fmla="*/ 14 h 74"/>
                  <a:gd name="T34" fmla="*/ 30 w 55"/>
                  <a:gd name="T35" fmla="*/ 14 h 74"/>
                  <a:gd name="T36" fmla="*/ 30 w 55"/>
                  <a:gd name="T37" fmla="*/ 63 h 74"/>
                  <a:gd name="T38" fmla="*/ 42 w 55"/>
                  <a:gd name="T39" fmla="*/ 63 h 74"/>
                  <a:gd name="T40" fmla="*/ 37 w 55"/>
                  <a:gd name="T41" fmla="*/ 63 h 74"/>
                  <a:gd name="T42" fmla="*/ 37 w 55"/>
                  <a:gd name="T43" fmla="*/ 14 h 74"/>
                  <a:gd name="T44" fmla="*/ 42 w 55"/>
                  <a:gd name="T45" fmla="*/ 14 h 74"/>
                  <a:gd name="T46" fmla="*/ 42 w 55"/>
                  <a:gd name="T4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74">
                    <a:moveTo>
                      <a:pt x="53" y="0"/>
                    </a:moveTo>
                    <a:cubicBezTo>
                      <a:pt x="2" y="0"/>
                      <a:pt x="2" y="0"/>
                      <a:pt x="2" y="0"/>
                    </a:cubicBezTo>
                    <a:cubicBezTo>
                      <a:pt x="1" y="0"/>
                      <a:pt x="0" y="1"/>
                      <a:pt x="0" y="2"/>
                    </a:cubicBezTo>
                    <a:cubicBezTo>
                      <a:pt x="0" y="68"/>
                      <a:pt x="0" y="68"/>
                      <a:pt x="0" y="68"/>
                    </a:cubicBezTo>
                    <a:cubicBezTo>
                      <a:pt x="0" y="72"/>
                      <a:pt x="3" y="74"/>
                      <a:pt x="6" y="74"/>
                    </a:cubicBezTo>
                    <a:cubicBezTo>
                      <a:pt x="49" y="74"/>
                      <a:pt x="49" y="74"/>
                      <a:pt x="49" y="74"/>
                    </a:cubicBezTo>
                    <a:cubicBezTo>
                      <a:pt x="52" y="74"/>
                      <a:pt x="55" y="72"/>
                      <a:pt x="55" y="68"/>
                    </a:cubicBezTo>
                    <a:cubicBezTo>
                      <a:pt x="55" y="2"/>
                      <a:pt x="55" y="2"/>
                      <a:pt x="55" y="2"/>
                    </a:cubicBezTo>
                    <a:cubicBezTo>
                      <a:pt x="55" y="1"/>
                      <a:pt x="54" y="0"/>
                      <a:pt x="53" y="0"/>
                    </a:cubicBezTo>
                    <a:close/>
                    <a:moveTo>
                      <a:pt x="19" y="63"/>
                    </a:moveTo>
                    <a:cubicBezTo>
                      <a:pt x="14" y="63"/>
                      <a:pt x="14" y="63"/>
                      <a:pt x="14" y="63"/>
                    </a:cubicBezTo>
                    <a:cubicBezTo>
                      <a:pt x="14" y="14"/>
                      <a:pt x="14" y="14"/>
                      <a:pt x="14" y="14"/>
                    </a:cubicBezTo>
                    <a:cubicBezTo>
                      <a:pt x="19" y="14"/>
                      <a:pt x="19" y="14"/>
                      <a:pt x="19" y="14"/>
                    </a:cubicBezTo>
                    <a:lnTo>
                      <a:pt x="19" y="63"/>
                    </a:lnTo>
                    <a:close/>
                    <a:moveTo>
                      <a:pt x="30" y="63"/>
                    </a:moveTo>
                    <a:cubicBezTo>
                      <a:pt x="25" y="63"/>
                      <a:pt x="25" y="63"/>
                      <a:pt x="25" y="63"/>
                    </a:cubicBezTo>
                    <a:cubicBezTo>
                      <a:pt x="25" y="14"/>
                      <a:pt x="25" y="14"/>
                      <a:pt x="25" y="14"/>
                    </a:cubicBezTo>
                    <a:cubicBezTo>
                      <a:pt x="30" y="14"/>
                      <a:pt x="30" y="14"/>
                      <a:pt x="30" y="14"/>
                    </a:cubicBezTo>
                    <a:lnTo>
                      <a:pt x="30" y="63"/>
                    </a:lnTo>
                    <a:close/>
                    <a:moveTo>
                      <a:pt x="42" y="63"/>
                    </a:moveTo>
                    <a:cubicBezTo>
                      <a:pt x="37" y="63"/>
                      <a:pt x="37" y="63"/>
                      <a:pt x="37" y="63"/>
                    </a:cubicBezTo>
                    <a:cubicBezTo>
                      <a:pt x="37" y="14"/>
                      <a:pt x="37" y="14"/>
                      <a:pt x="37" y="14"/>
                    </a:cubicBezTo>
                    <a:cubicBezTo>
                      <a:pt x="42" y="14"/>
                      <a:pt x="42" y="14"/>
                      <a:pt x="42" y="14"/>
                    </a:cubicBezTo>
                    <a:lnTo>
                      <a:pt x="42" y="63"/>
                    </a:lnTo>
                    <a:close/>
                  </a:path>
                </a:pathLst>
              </a:custGeom>
              <a:solidFill>
                <a:schemeClr val="accent3"/>
              </a:solidFill>
              <a:ln w="1001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1" name="Arc 80">
            <a:extLst>
              <a:ext uri="{FF2B5EF4-FFF2-40B4-BE49-F238E27FC236}">
                <a16:creationId xmlns:a16="http://schemas.microsoft.com/office/drawing/2014/main" id="{A31EFF46-BC21-494D-95A7-8C66D2E76F52}"/>
              </a:ext>
            </a:extLst>
          </p:cNvPr>
          <p:cNvSpPr/>
          <p:nvPr/>
        </p:nvSpPr>
        <p:spPr>
          <a:xfrm>
            <a:off x="7747837" y="4150025"/>
            <a:ext cx="1145350" cy="1145350"/>
          </a:xfrm>
          <a:prstGeom prst="arc">
            <a:avLst>
              <a:gd name="adj1" fmla="val 12160332"/>
              <a:gd name="adj2" fmla="val 15918962"/>
            </a:avLst>
          </a:prstGeom>
          <a:ln w="19050">
            <a:solidFill>
              <a:schemeClr val="accent1"/>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DA391CE6-C046-4440-8A44-64E0191BCED4}"/>
              </a:ext>
            </a:extLst>
          </p:cNvPr>
          <p:cNvGrpSpPr/>
          <p:nvPr/>
        </p:nvGrpSpPr>
        <p:grpSpPr>
          <a:xfrm>
            <a:off x="5806221" y="4048635"/>
            <a:ext cx="642410" cy="503258"/>
            <a:chOff x="3959871" y="3816615"/>
            <a:chExt cx="446369" cy="377527"/>
          </a:xfrm>
        </p:grpSpPr>
        <p:sp>
          <p:nvSpPr>
            <p:cNvPr id="97" name="Graphic 67">
              <a:extLst>
                <a:ext uri="{FF2B5EF4-FFF2-40B4-BE49-F238E27FC236}">
                  <a16:creationId xmlns:a16="http://schemas.microsoft.com/office/drawing/2014/main" id="{8A740818-295F-4F92-8004-54FCAF323C91}"/>
                </a:ext>
              </a:extLst>
            </p:cNvPr>
            <p:cNvSpPr/>
            <p:nvPr/>
          </p:nvSpPr>
          <p:spPr>
            <a:xfrm>
              <a:off x="3959871" y="3816615"/>
              <a:ext cx="341396" cy="298163"/>
            </a:xfrm>
            <a:custGeom>
              <a:avLst/>
              <a:gdLst>
                <a:gd name="connsiteX0" fmla="*/ 387821 w 429038"/>
                <a:gd name="connsiteY0" fmla="*/ 374706 h 374706"/>
                <a:gd name="connsiteX1" fmla="*/ 348477 w 429038"/>
                <a:gd name="connsiteY1" fmla="*/ 335362 h 374706"/>
                <a:gd name="connsiteX2" fmla="*/ 348477 w 429038"/>
                <a:gd name="connsiteY2" fmla="*/ 307259 h 374706"/>
                <a:gd name="connsiteX3" fmla="*/ 387821 w 429038"/>
                <a:gd name="connsiteY3" fmla="*/ 267915 h 374706"/>
                <a:gd name="connsiteX4" fmla="*/ 427165 w 429038"/>
                <a:gd name="connsiteY4" fmla="*/ 307259 h 374706"/>
                <a:gd name="connsiteX5" fmla="*/ 427165 w 429038"/>
                <a:gd name="connsiteY5" fmla="*/ 335362 h 374706"/>
                <a:gd name="connsiteX6" fmla="*/ 387821 w 429038"/>
                <a:gd name="connsiteY6" fmla="*/ 374706 h 374706"/>
                <a:gd name="connsiteX7" fmla="*/ 387821 w 429038"/>
                <a:gd name="connsiteY7" fmla="*/ 296018 h 374706"/>
                <a:gd name="connsiteX8" fmla="*/ 376580 w 429038"/>
                <a:gd name="connsiteY8" fmla="*/ 307259 h 374706"/>
                <a:gd name="connsiteX9" fmla="*/ 376580 w 429038"/>
                <a:gd name="connsiteY9" fmla="*/ 335362 h 374706"/>
                <a:gd name="connsiteX10" fmla="*/ 387821 w 429038"/>
                <a:gd name="connsiteY10" fmla="*/ 346603 h 374706"/>
                <a:gd name="connsiteX11" fmla="*/ 399062 w 429038"/>
                <a:gd name="connsiteY11" fmla="*/ 335362 h 374706"/>
                <a:gd name="connsiteX12" fmla="*/ 399062 w 429038"/>
                <a:gd name="connsiteY12" fmla="*/ 307259 h 374706"/>
                <a:gd name="connsiteX13" fmla="*/ 387821 w 429038"/>
                <a:gd name="connsiteY13" fmla="*/ 296018 h 374706"/>
                <a:gd name="connsiteX14" fmla="*/ 327868 w 429038"/>
                <a:gd name="connsiteY14" fmla="*/ 374706 h 374706"/>
                <a:gd name="connsiteX15" fmla="*/ 299765 w 429038"/>
                <a:gd name="connsiteY15" fmla="*/ 374706 h 374706"/>
                <a:gd name="connsiteX16" fmla="*/ 299765 w 429038"/>
                <a:gd name="connsiteY16" fmla="*/ 266041 h 374706"/>
                <a:gd name="connsiteX17" fmla="*/ 327868 w 429038"/>
                <a:gd name="connsiteY17" fmla="*/ 266041 h 374706"/>
                <a:gd name="connsiteX18" fmla="*/ 327868 w 429038"/>
                <a:gd name="connsiteY18" fmla="*/ 374706 h 374706"/>
                <a:gd name="connsiteX19" fmla="*/ 237938 w 429038"/>
                <a:gd name="connsiteY19" fmla="*/ 374706 h 374706"/>
                <a:gd name="connsiteX20" fmla="*/ 198594 w 429038"/>
                <a:gd name="connsiteY20" fmla="*/ 335362 h 374706"/>
                <a:gd name="connsiteX21" fmla="*/ 198594 w 429038"/>
                <a:gd name="connsiteY21" fmla="*/ 307259 h 374706"/>
                <a:gd name="connsiteX22" fmla="*/ 237938 w 429038"/>
                <a:gd name="connsiteY22" fmla="*/ 267915 h 374706"/>
                <a:gd name="connsiteX23" fmla="*/ 277283 w 429038"/>
                <a:gd name="connsiteY23" fmla="*/ 307259 h 374706"/>
                <a:gd name="connsiteX24" fmla="*/ 277283 w 429038"/>
                <a:gd name="connsiteY24" fmla="*/ 335362 h 374706"/>
                <a:gd name="connsiteX25" fmla="*/ 237938 w 429038"/>
                <a:gd name="connsiteY25" fmla="*/ 374706 h 374706"/>
                <a:gd name="connsiteX26" fmla="*/ 237938 w 429038"/>
                <a:gd name="connsiteY26" fmla="*/ 296018 h 374706"/>
                <a:gd name="connsiteX27" fmla="*/ 226697 w 429038"/>
                <a:gd name="connsiteY27" fmla="*/ 307259 h 374706"/>
                <a:gd name="connsiteX28" fmla="*/ 226697 w 429038"/>
                <a:gd name="connsiteY28" fmla="*/ 335362 h 374706"/>
                <a:gd name="connsiteX29" fmla="*/ 237938 w 429038"/>
                <a:gd name="connsiteY29" fmla="*/ 346603 h 374706"/>
                <a:gd name="connsiteX30" fmla="*/ 249180 w 429038"/>
                <a:gd name="connsiteY30" fmla="*/ 335362 h 374706"/>
                <a:gd name="connsiteX31" fmla="*/ 249180 w 429038"/>
                <a:gd name="connsiteY31" fmla="*/ 307259 h 374706"/>
                <a:gd name="connsiteX32" fmla="*/ 237938 w 429038"/>
                <a:gd name="connsiteY32" fmla="*/ 296018 h 374706"/>
                <a:gd name="connsiteX33" fmla="*/ 177985 w 429038"/>
                <a:gd name="connsiteY33" fmla="*/ 374706 h 374706"/>
                <a:gd name="connsiteX34" fmla="*/ 149882 w 429038"/>
                <a:gd name="connsiteY34" fmla="*/ 374706 h 374706"/>
                <a:gd name="connsiteX35" fmla="*/ 149882 w 429038"/>
                <a:gd name="connsiteY35" fmla="*/ 266041 h 374706"/>
                <a:gd name="connsiteX36" fmla="*/ 177985 w 429038"/>
                <a:gd name="connsiteY36" fmla="*/ 266041 h 374706"/>
                <a:gd name="connsiteX37" fmla="*/ 177985 w 429038"/>
                <a:gd name="connsiteY37" fmla="*/ 374706 h 374706"/>
                <a:gd name="connsiteX38" fmla="*/ 89929 w 429038"/>
                <a:gd name="connsiteY38" fmla="*/ 374706 h 374706"/>
                <a:gd name="connsiteX39" fmla="*/ 50585 w 429038"/>
                <a:gd name="connsiteY39" fmla="*/ 335362 h 374706"/>
                <a:gd name="connsiteX40" fmla="*/ 50585 w 429038"/>
                <a:gd name="connsiteY40" fmla="*/ 307259 h 374706"/>
                <a:gd name="connsiteX41" fmla="*/ 89929 w 429038"/>
                <a:gd name="connsiteY41" fmla="*/ 267915 h 374706"/>
                <a:gd name="connsiteX42" fmla="*/ 129274 w 429038"/>
                <a:gd name="connsiteY42" fmla="*/ 307259 h 374706"/>
                <a:gd name="connsiteX43" fmla="*/ 129274 w 429038"/>
                <a:gd name="connsiteY43" fmla="*/ 335362 h 374706"/>
                <a:gd name="connsiteX44" fmla="*/ 89929 w 429038"/>
                <a:gd name="connsiteY44" fmla="*/ 374706 h 374706"/>
                <a:gd name="connsiteX45" fmla="*/ 89929 w 429038"/>
                <a:gd name="connsiteY45" fmla="*/ 296018 h 374706"/>
                <a:gd name="connsiteX46" fmla="*/ 78688 w 429038"/>
                <a:gd name="connsiteY46" fmla="*/ 307259 h 374706"/>
                <a:gd name="connsiteX47" fmla="*/ 78688 w 429038"/>
                <a:gd name="connsiteY47" fmla="*/ 335362 h 374706"/>
                <a:gd name="connsiteX48" fmla="*/ 89929 w 429038"/>
                <a:gd name="connsiteY48" fmla="*/ 346603 h 374706"/>
                <a:gd name="connsiteX49" fmla="*/ 101171 w 429038"/>
                <a:gd name="connsiteY49" fmla="*/ 335362 h 374706"/>
                <a:gd name="connsiteX50" fmla="*/ 101171 w 429038"/>
                <a:gd name="connsiteY50" fmla="*/ 307259 h 374706"/>
                <a:gd name="connsiteX51" fmla="*/ 89929 w 429038"/>
                <a:gd name="connsiteY51" fmla="*/ 296018 h 374706"/>
                <a:gd name="connsiteX52" fmla="*/ 28103 w 429038"/>
                <a:gd name="connsiteY52" fmla="*/ 374706 h 374706"/>
                <a:gd name="connsiteX53" fmla="*/ 0 w 429038"/>
                <a:gd name="connsiteY53" fmla="*/ 374706 h 374706"/>
                <a:gd name="connsiteX54" fmla="*/ 0 w 429038"/>
                <a:gd name="connsiteY54" fmla="*/ 266041 h 374706"/>
                <a:gd name="connsiteX55" fmla="*/ 28103 w 429038"/>
                <a:gd name="connsiteY55" fmla="*/ 266041 h 374706"/>
                <a:gd name="connsiteX56" fmla="*/ 28103 w 429038"/>
                <a:gd name="connsiteY56" fmla="*/ 374706 h 374706"/>
                <a:gd name="connsiteX57" fmla="*/ 339109 w 429038"/>
                <a:gd name="connsiteY57" fmla="*/ 243559 h 374706"/>
                <a:gd name="connsiteX58" fmla="*/ 299765 w 429038"/>
                <a:gd name="connsiteY58" fmla="*/ 204215 h 374706"/>
                <a:gd name="connsiteX59" fmla="*/ 299765 w 429038"/>
                <a:gd name="connsiteY59" fmla="*/ 174238 h 374706"/>
                <a:gd name="connsiteX60" fmla="*/ 339109 w 429038"/>
                <a:gd name="connsiteY60" fmla="*/ 134894 h 374706"/>
                <a:gd name="connsiteX61" fmla="*/ 378453 w 429038"/>
                <a:gd name="connsiteY61" fmla="*/ 174238 h 374706"/>
                <a:gd name="connsiteX62" fmla="*/ 378453 w 429038"/>
                <a:gd name="connsiteY62" fmla="*/ 204215 h 374706"/>
                <a:gd name="connsiteX63" fmla="*/ 339109 w 429038"/>
                <a:gd name="connsiteY63" fmla="*/ 243559 h 374706"/>
                <a:gd name="connsiteX64" fmla="*/ 339109 w 429038"/>
                <a:gd name="connsiteY64" fmla="*/ 164871 h 374706"/>
                <a:gd name="connsiteX65" fmla="*/ 327868 w 429038"/>
                <a:gd name="connsiteY65" fmla="*/ 176112 h 374706"/>
                <a:gd name="connsiteX66" fmla="*/ 327868 w 429038"/>
                <a:gd name="connsiteY66" fmla="*/ 206088 h 374706"/>
                <a:gd name="connsiteX67" fmla="*/ 339109 w 429038"/>
                <a:gd name="connsiteY67" fmla="*/ 217329 h 374706"/>
                <a:gd name="connsiteX68" fmla="*/ 350350 w 429038"/>
                <a:gd name="connsiteY68" fmla="*/ 206088 h 374706"/>
                <a:gd name="connsiteX69" fmla="*/ 350350 w 429038"/>
                <a:gd name="connsiteY69" fmla="*/ 174238 h 374706"/>
                <a:gd name="connsiteX70" fmla="*/ 339109 w 429038"/>
                <a:gd name="connsiteY70" fmla="*/ 164871 h 374706"/>
                <a:gd name="connsiteX71" fmla="*/ 189227 w 429038"/>
                <a:gd name="connsiteY71" fmla="*/ 243559 h 374706"/>
                <a:gd name="connsiteX72" fmla="*/ 149882 w 429038"/>
                <a:gd name="connsiteY72" fmla="*/ 204215 h 374706"/>
                <a:gd name="connsiteX73" fmla="*/ 149882 w 429038"/>
                <a:gd name="connsiteY73" fmla="*/ 174238 h 374706"/>
                <a:gd name="connsiteX74" fmla="*/ 189227 w 429038"/>
                <a:gd name="connsiteY74" fmla="*/ 136768 h 374706"/>
                <a:gd name="connsiteX75" fmla="*/ 228571 w 429038"/>
                <a:gd name="connsiteY75" fmla="*/ 176112 h 374706"/>
                <a:gd name="connsiteX76" fmla="*/ 228571 w 429038"/>
                <a:gd name="connsiteY76" fmla="*/ 206088 h 374706"/>
                <a:gd name="connsiteX77" fmla="*/ 189227 w 429038"/>
                <a:gd name="connsiteY77" fmla="*/ 243559 h 374706"/>
                <a:gd name="connsiteX78" fmla="*/ 189227 w 429038"/>
                <a:gd name="connsiteY78" fmla="*/ 164871 h 374706"/>
                <a:gd name="connsiteX79" fmla="*/ 177985 w 429038"/>
                <a:gd name="connsiteY79" fmla="*/ 174238 h 374706"/>
                <a:gd name="connsiteX80" fmla="*/ 177985 w 429038"/>
                <a:gd name="connsiteY80" fmla="*/ 204215 h 374706"/>
                <a:gd name="connsiteX81" fmla="*/ 189227 w 429038"/>
                <a:gd name="connsiteY81" fmla="*/ 215456 h 374706"/>
                <a:gd name="connsiteX82" fmla="*/ 200468 w 429038"/>
                <a:gd name="connsiteY82" fmla="*/ 204215 h 374706"/>
                <a:gd name="connsiteX83" fmla="*/ 200468 w 429038"/>
                <a:gd name="connsiteY83" fmla="*/ 174238 h 374706"/>
                <a:gd name="connsiteX84" fmla="*/ 189227 w 429038"/>
                <a:gd name="connsiteY84" fmla="*/ 164871 h 374706"/>
                <a:gd name="connsiteX85" fmla="*/ 39344 w 429038"/>
                <a:gd name="connsiteY85" fmla="*/ 243559 h 374706"/>
                <a:gd name="connsiteX86" fmla="*/ 0 w 429038"/>
                <a:gd name="connsiteY86" fmla="*/ 204215 h 374706"/>
                <a:gd name="connsiteX87" fmla="*/ 0 w 429038"/>
                <a:gd name="connsiteY87" fmla="*/ 174238 h 374706"/>
                <a:gd name="connsiteX88" fmla="*/ 39344 w 429038"/>
                <a:gd name="connsiteY88" fmla="*/ 134894 h 374706"/>
                <a:gd name="connsiteX89" fmla="*/ 78688 w 429038"/>
                <a:gd name="connsiteY89" fmla="*/ 174238 h 374706"/>
                <a:gd name="connsiteX90" fmla="*/ 78688 w 429038"/>
                <a:gd name="connsiteY90" fmla="*/ 204215 h 374706"/>
                <a:gd name="connsiteX91" fmla="*/ 39344 w 429038"/>
                <a:gd name="connsiteY91" fmla="*/ 243559 h 374706"/>
                <a:gd name="connsiteX92" fmla="*/ 39344 w 429038"/>
                <a:gd name="connsiteY92" fmla="*/ 164871 h 374706"/>
                <a:gd name="connsiteX93" fmla="*/ 28103 w 429038"/>
                <a:gd name="connsiteY93" fmla="*/ 174238 h 374706"/>
                <a:gd name="connsiteX94" fmla="*/ 28103 w 429038"/>
                <a:gd name="connsiteY94" fmla="*/ 204215 h 374706"/>
                <a:gd name="connsiteX95" fmla="*/ 39344 w 429038"/>
                <a:gd name="connsiteY95" fmla="*/ 215456 h 374706"/>
                <a:gd name="connsiteX96" fmla="*/ 50585 w 429038"/>
                <a:gd name="connsiteY96" fmla="*/ 204215 h 374706"/>
                <a:gd name="connsiteX97" fmla="*/ 50585 w 429038"/>
                <a:gd name="connsiteY97" fmla="*/ 174238 h 374706"/>
                <a:gd name="connsiteX98" fmla="*/ 39344 w 429038"/>
                <a:gd name="connsiteY98" fmla="*/ 164871 h 374706"/>
                <a:gd name="connsiteX99" fmla="*/ 429038 w 429038"/>
                <a:gd name="connsiteY99" fmla="*/ 243559 h 374706"/>
                <a:gd name="connsiteX100" fmla="*/ 400936 w 429038"/>
                <a:gd name="connsiteY100" fmla="*/ 243559 h 374706"/>
                <a:gd name="connsiteX101" fmla="*/ 400936 w 429038"/>
                <a:gd name="connsiteY101" fmla="*/ 136768 h 374706"/>
                <a:gd name="connsiteX102" fmla="*/ 429038 w 429038"/>
                <a:gd name="connsiteY102" fmla="*/ 136768 h 374706"/>
                <a:gd name="connsiteX103" fmla="*/ 429038 w 429038"/>
                <a:gd name="connsiteY103" fmla="*/ 243559 h 374706"/>
                <a:gd name="connsiteX104" fmla="*/ 277283 w 429038"/>
                <a:gd name="connsiteY104" fmla="*/ 243559 h 374706"/>
                <a:gd name="connsiteX105" fmla="*/ 249180 w 429038"/>
                <a:gd name="connsiteY105" fmla="*/ 243559 h 374706"/>
                <a:gd name="connsiteX106" fmla="*/ 249180 w 429038"/>
                <a:gd name="connsiteY106" fmla="*/ 136768 h 374706"/>
                <a:gd name="connsiteX107" fmla="*/ 277283 w 429038"/>
                <a:gd name="connsiteY107" fmla="*/ 136768 h 374706"/>
                <a:gd name="connsiteX108" fmla="*/ 277283 w 429038"/>
                <a:gd name="connsiteY108" fmla="*/ 243559 h 374706"/>
                <a:gd name="connsiteX109" fmla="*/ 129274 w 429038"/>
                <a:gd name="connsiteY109" fmla="*/ 243559 h 374706"/>
                <a:gd name="connsiteX110" fmla="*/ 101171 w 429038"/>
                <a:gd name="connsiteY110" fmla="*/ 243559 h 374706"/>
                <a:gd name="connsiteX111" fmla="*/ 101171 w 429038"/>
                <a:gd name="connsiteY111" fmla="*/ 136768 h 374706"/>
                <a:gd name="connsiteX112" fmla="*/ 129274 w 429038"/>
                <a:gd name="connsiteY112" fmla="*/ 136768 h 374706"/>
                <a:gd name="connsiteX113" fmla="*/ 129274 w 429038"/>
                <a:gd name="connsiteY113" fmla="*/ 243559 h 374706"/>
                <a:gd name="connsiteX114" fmla="*/ 387821 w 429038"/>
                <a:gd name="connsiteY114" fmla="*/ 108665 h 374706"/>
                <a:gd name="connsiteX115" fmla="*/ 348477 w 429038"/>
                <a:gd name="connsiteY115" fmla="*/ 69321 h 374706"/>
                <a:gd name="connsiteX116" fmla="*/ 348477 w 429038"/>
                <a:gd name="connsiteY116" fmla="*/ 39344 h 374706"/>
                <a:gd name="connsiteX117" fmla="*/ 387821 w 429038"/>
                <a:gd name="connsiteY117" fmla="*/ 0 h 374706"/>
                <a:gd name="connsiteX118" fmla="*/ 427165 w 429038"/>
                <a:gd name="connsiteY118" fmla="*/ 39344 h 374706"/>
                <a:gd name="connsiteX119" fmla="*/ 427165 w 429038"/>
                <a:gd name="connsiteY119" fmla="*/ 69321 h 374706"/>
                <a:gd name="connsiteX120" fmla="*/ 387821 w 429038"/>
                <a:gd name="connsiteY120" fmla="*/ 108665 h 374706"/>
                <a:gd name="connsiteX121" fmla="*/ 387821 w 429038"/>
                <a:gd name="connsiteY121" fmla="*/ 28103 h 374706"/>
                <a:gd name="connsiteX122" fmla="*/ 376580 w 429038"/>
                <a:gd name="connsiteY122" fmla="*/ 39344 h 374706"/>
                <a:gd name="connsiteX123" fmla="*/ 376580 w 429038"/>
                <a:gd name="connsiteY123" fmla="*/ 69321 h 374706"/>
                <a:gd name="connsiteX124" fmla="*/ 387821 w 429038"/>
                <a:gd name="connsiteY124" fmla="*/ 80562 h 374706"/>
                <a:gd name="connsiteX125" fmla="*/ 399062 w 429038"/>
                <a:gd name="connsiteY125" fmla="*/ 69321 h 374706"/>
                <a:gd name="connsiteX126" fmla="*/ 399062 w 429038"/>
                <a:gd name="connsiteY126" fmla="*/ 39344 h 374706"/>
                <a:gd name="connsiteX127" fmla="*/ 387821 w 429038"/>
                <a:gd name="connsiteY127" fmla="*/ 28103 h 374706"/>
                <a:gd name="connsiteX128" fmla="*/ 237938 w 429038"/>
                <a:gd name="connsiteY128" fmla="*/ 108665 h 374706"/>
                <a:gd name="connsiteX129" fmla="*/ 198594 w 429038"/>
                <a:gd name="connsiteY129" fmla="*/ 69321 h 374706"/>
                <a:gd name="connsiteX130" fmla="*/ 198594 w 429038"/>
                <a:gd name="connsiteY130" fmla="*/ 39344 h 374706"/>
                <a:gd name="connsiteX131" fmla="*/ 237938 w 429038"/>
                <a:gd name="connsiteY131" fmla="*/ 0 h 374706"/>
                <a:gd name="connsiteX132" fmla="*/ 277283 w 429038"/>
                <a:gd name="connsiteY132" fmla="*/ 39344 h 374706"/>
                <a:gd name="connsiteX133" fmla="*/ 277283 w 429038"/>
                <a:gd name="connsiteY133" fmla="*/ 69321 h 374706"/>
                <a:gd name="connsiteX134" fmla="*/ 237938 w 429038"/>
                <a:gd name="connsiteY134" fmla="*/ 108665 h 374706"/>
                <a:gd name="connsiteX135" fmla="*/ 237938 w 429038"/>
                <a:gd name="connsiteY135" fmla="*/ 28103 h 374706"/>
                <a:gd name="connsiteX136" fmla="*/ 226697 w 429038"/>
                <a:gd name="connsiteY136" fmla="*/ 39344 h 374706"/>
                <a:gd name="connsiteX137" fmla="*/ 226697 w 429038"/>
                <a:gd name="connsiteY137" fmla="*/ 69321 h 374706"/>
                <a:gd name="connsiteX138" fmla="*/ 237938 w 429038"/>
                <a:gd name="connsiteY138" fmla="*/ 80562 h 374706"/>
                <a:gd name="connsiteX139" fmla="*/ 249180 w 429038"/>
                <a:gd name="connsiteY139" fmla="*/ 69321 h 374706"/>
                <a:gd name="connsiteX140" fmla="*/ 249180 w 429038"/>
                <a:gd name="connsiteY140" fmla="*/ 39344 h 374706"/>
                <a:gd name="connsiteX141" fmla="*/ 237938 w 429038"/>
                <a:gd name="connsiteY141" fmla="*/ 28103 h 374706"/>
                <a:gd name="connsiteX142" fmla="*/ 89929 w 429038"/>
                <a:gd name="connsiteY142" fmla="*/ 108665 h 374706"/>
                <a:gd name="connsiteX143" fmla="*/ 50585 w 429038"/>
                <a:gd name="connsiteY143" fmla="*/ 69321 h 374706"/>
                <a:gd name="connsiteX144" fmla="*/ 50585 w 429038"/>
                <a:gd name="connsiteY144" fmla="*/ 39344 h 374706"/>
                <a:gd name="connsiteX145" fmla="*/ 89929 w 429038"/>
                <a:gd name="connsiteY145" fmla="*/ 0 h 374706"/>
                <a:gd name="connsiteX146" fmla="*/ 129274 w 429038"/>
                <a:gd name="connsiteY146" fmla="*/ 39344 h 374706"/>
                <a:gd name="connsiteX147" fmla="*/ 129274 w 429038"/>
                <a:gd name="connsiteY147" fmla="*/ 69321 h 374706"/>
                <a:gd name="connsiteX148" fmla="*/ 89929 w 429038"/>
                <a:gd name="connsiteY148" fmla="*/ 108665 h 374706"/>
                <a:gd name="connsiteX149" fmla="*/ 89929 w 429038"/>
                <a:gd name="connsiteY149" fmla="*/ 28103 h 374706"/>
                <a:gd name="connsiteX150" fmla="*/ 78688 w 429038"/>
                <a:gd name="connsiteY150" fmla="*/ 39344 h 374706"/>
                <a:gd name="connsiteX151" fmla="*/ 78688 w 429038"/>
                <a:gd name="connsiteY151" fmla="*/ 69321 h 374706"/>
                <a:gd name="connsiteX152" fmla="*/ 89929 w 429038"/>
                <a:gd name="connsiteY152" fmla="*/ 80562 h 374706"/>
                <a:gd name="connsiteX153" fmla="*/ 101171 w 429038"/>
                <a:gd name="connsiteY153" fmla="*/ 69321 h 374706"/>
                <a:gd name="connsiteX154" fmla="*/ 101171 w 429038"/>
                <a:gd name="connsiteY154" fmla="*/ 39344 h 374706"/>
                <a:gd name="connsiteX155" fmla="*/ 89929 w 429038"/>
                <a:gd name="connsiteY155" fmla="*/ 28103 h 374706"/>
                <a:gd name="connsiteX156" fmla="*/ 327868 w 429038"/>
                <a:gd name="connsiteY156" fmla="*/ 106791 h 374706"/>
                <a:gd name="connsiteX157" fmla="*/ 299765 w 429038"/>
                <a:gd name="connsiteY157" fmla="*/ 106791 h 374706"/>
                <a:gd name="connsiteX158" fmla="*/ 299765 w 429038"/>
                <a:gd name="connsiteY158" fmla="*/ 0 h 374706"/>
                <a:gd name="connsiteX159" fmla="*/ 327868 w 429038"/>
                <a:gd name="connsiteY159" fmla="*/ 0 h 374706"/>
                <a:gd name="connsiteX160" fmla="*/ 327868 w 429038"/>
                <a:gd name="connsiteY160" fmla="*/ 106791 h 374706"/>
                <a:gd name="connsiteX161" fmla="*/ 177985 w 429038"/>
                <a:gd name="connsiteY161" fmla="*/ 106791 h 374706"/>
                <a:gd name="connsiteX162" fmla="*/ 149882 w 429038"/>
                <a:gd name="connsiteY162" fmla="*/ 106791 h 374706"/>
                <a:gd name="connsiteX163" fmla="*/ 149882 w 429038"/>
                <a:gd name="connsiteY163" fmla="*/ 0 h 374706"/>
                <a:gd name="connsiteX164" fmla="*/ 177985 w 429038"/>
                <a:gd name="connsiteY164" fmla="*/ 0 h 374706"/>
                <a:gd name="connsiteX165" fmla="*/ 177985 w 429038"/>
                <a:gd name="connsiteY165" fmla="*/ 106791 h 374706"/>
                <a:gd name="connsiteX166" fmla="*/ 28103 w 429038"/>
                <a:gd name="connsiteY166" fmla="*/ 106791 h 374706"/>
                <a:gd name="connsiteX167" fmla="*/ 0 w 429038"/>
                <a:gd name="connsiteY167" fmla="*/ 106791 h 374706"/>
                <a:gd name="connsiteX168" fmla="*/ 0 w 429038"/>
                <a:gd name="connsiteY168" fmla="*/ 0 h 374706"/>
                <a:gd name="connsiteX169" fmla="*/ 28103 w 429038"/>
                <a:gd name="connsiteY169" fmla="*/ 0 h 374706"/>
                <a:gd name="connsiteX170" fmla="*/ 28103 w 429038"/>
                <a:gd name="connsiteY170" fmla="*/ 106791 h 3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429038" h="374706">
                  <a:moveTo>
                    <a:pt x="387821" y="374706"/>
                  </a:moveTo>
                  <a:cubicBezTo>
                    <a:pt x="365338" y="374706"/>
                    <a:pt x="348477" y="357844"/>
                    <a:pt x="348477" y="335362"/>
                  </a:cubicBezTo>
                  <a:lnTo>
                    <a:pt x="348477" y="307259"/>
                  </a:lnTo>
                  <a:cubicBezTo>
                    <a:pt x="348477" y="284777"/>
                    <a:pt x="365338" y="267915"/>
                    <a:pt x="387821" y="267915"/>
                  </a:cubicBezTo>
                  <a:cubicBezTo>
                    <a:pt x="410303" y="267915"/>
                    <a:pt x="427165" y="286650"/>
                    <a:pt x="427165" y="307259"/>
                  </a:cubicBezTo>
                  <a:lnTo>
                    <a:pt x="427165" y="335362"/>
                  </a:lnTo>
                  <a:cubicBezTo>
                    <a:pt x="429038" y="357844"/>
                    <a:pt x="410303" y="374706"/>
                    <a:pt x="387821" y="374706"/>
                  </a:cubicBezTo>
                  <a:close/>
                  <a:moveTo>
                    <a:pt x="387821" y="296018"/>
                  </a:moveTo>
                  <a:cubicBezTo>
                    <a:pt x="380327" y="296018"/>
                    <a:pt x="376580" y="301638"/>
                    <a:pt x="376580" y="307259"/>
                  </a:cubicBezTo>
                  <a:lnTo>
                    <a:pt x="376580" y="335362"/>
                  </a:lnTo>
                  <a:cubicBezTo>
                    <a:pt x="376580" y="342856"/>
                    <a:pt x="382200" y="346603"/>
                    <a:pt x="387821" y="346603"/>
                  </a:cubicBezTo>
                  <a:cubicBezTo>
                    <a:pt x="393441" y="346603"/>
                    <a:pt x="399062" y="340982"/>
                    <a:pt x="399062" y="335362"/>
                  </a:cubicBezTo>
                  <a:lnTo>
                    <a:pt x="399062" y="307259"/>
                  </a:lnTo>
                  <a:cubicBezTo>
                    <a:pt x="400936" y="299765"/>
                    <a:pt x="393441" y="296018"/>
                    <a:pt x="387821" y="296018"/>
                  </a:cubicBezTo>
                  <a:close/>
                  <a:moveTo>
                    <a:pt x="327868" y="374706"/>
                  </a:moveTo>
                  <a:lnTo>
                    <a:pt x="299765" y="374706"/>
                  </a:lnTo>
                  <a:lnTo>
                    <a:pt x="299765" y="266041"/>
                  </a:lnTo>
                  <a:lnTo>
                    <a:pt x="327868" y="266041"/>
                  </a:lnTo>
                  <a:lnTo>
                    <a:pt x="327868" y="374706"/>
                  </a:lnTo>
                  <a:close/>
                  <a:moveTo>
                    <a:pt x="237938" y="374706"/>
                  </a:moveTo>
                  <a:cubicBezTo>
                    <a:pt x="217330" y="374706"/>
                    <a:pt x="198594" y="355971"/>
                    <a:pt x="198594" y="335362"/>
                  </a:cubicBezTo>
                  <a:lnTo>
                    <a:pt x="198594" y="307259"/>
                  </a:lnTo>
                  <a:cubicBezTo>
                    <a:pt x="198594" y="284777"/>
                    <a:pt x="215456" y="267915"/>
                    <a:pt x="237938" y="267915"/>
                  </a:cubicBezTo>
                  <a:cubicBezTo>
                    <a:pt x="260421" y="267915"/>
                    <a:pt x="277283" y="284777"/>
                    <a:pt x="277283" y="307259"/>
                  </a:cubicBezTo>
                  <a:lnTo>
                    <a:pt x="277283" y="335362"/>
                  </a:lnTo>
                  <a:cubicBezTo>
                    <a:pt x="277283" y="357844"/>
                    <a:pt x="260421" y="374706"/>
                    <a:pt x="237938" y="374706"/>
                  </a:cubicBezTo>
                  <a:close/>
                  <a:moveTo>
                    <a:pt x="237938" y="296018"/>
                  </a:moveTo>
                  <a:cubicBezTo>
                    <a:pt x="232318" y="296018"/>
                    <a:pt x="226697" y="301638"/>
                    <a:pt x="226697" y="307259"/>
                  </a:cubicBezTo>
                  <a:lnTo>
                    <a:pt x="226697" y="335362"/>
                  </a:lnTo>
                  <a:cubicBezTo>
                    <a:pt x="226697" y="342856"/>
                    <a:pt x="232318" y="346603"/>
                    <a:pt x="237938" y="346603"/>
                  </a:cubicBezTo>
                  <a:cubicBezTo>
                    <a:pt x="245433" y="346603"/>
                    <a:pt x="249180" y="340982"/>
                    <a:pt x="249180" y="335362"/>
                  </a:cubicBezTo>
                  <a:lnTo>
                    <a:pt x="249180" y="307259"/>
                  </a:lnTo>
                  <a:cubicBezTo>
                    <a:pt x="249180" y="299765"/>
                    <a:pt x="245433" y="296018"/>
                    <a:pt x="237938" y="296018"/>
                  </a:cubicBezTo>
                  <a:close/>
                  <a:moveTo>
                    <a:pt x="177985" y="374706"/>
                  </a:moveTo>
                  <a:lnTo>
                    <a:pt x="149882" y="374706"/>
                  </a:lnTo>
                  <a:lnTo>
                    <a:pt x="149882" y="266041"/>
                  </a:lnTo>
                  <a:lnTo>
                    <a:pt x="177985" y="266041"/>
                  </a:lnTo>
                  <a:lnTo>
                    <a:pt x="177985" y="374706"/>
                  </a:lnTo>
                  <a:close/>
                  <a:moveTo>
                    <a:pt x="89929" y="374706"/>
                  </a:moveTo>
                  <a:cubicBezTo>
                    <a:pt x="67447" y="374706"/>
                    <a:pt x="50585" y="357844"/>
                    <a:pt x="50585" y="335362"/>
                  </a:cubicBezTo>
                  <a:lnTo>
                    <a:pt x="50585" y="307259"/>
                  </a:lnTo>
                  <a:cubicBezTo>
                    <a:pt x="50585" y="284777"/>
                    <a:pt x="67447" y="267915"/>
                    <a:pt x="89929" y="267915"/>
                  </a:cubicBezTo>
                  <a:cubicBezTo>
                    <a:pt x="112412" y="267915"/>
                    <a:pt x="129274" y="284777"/>
                    <a:pt x="129274" y="307259"/>
                  </a:cubicBezTo>
                  <a:lnTo>
                    <a:pt x="129274" y="335362"/>
                  </a:lnTo>
                  <a:cubicBezTo>
                    <a:pt x="129274" y="357844"/>
                    <a:pt x="112412" y="374706"/>
                    <a:pt x="89929" y="374706"/>
                  </a:cubicBezTo>
                  <a:close/>
                  <a:moveTo>
                    <a:pt x="89929" y="296018"/>
                  </a:moveTo>
                  <a:cubicBezTo>
                    <a:pt x="82435" y="296018"/>
                    <a:pt x="78688" y="301638"/>
                    <a:pt x="78688" y="307259"/>
                  </a:cubicBezTo>
                  <a:lnTo>
                    <a:pt x="78688" y="335362"/>
                  </a:lnTo>
                  <a:cubicBezTo>
                    <a:pt x="78688" y="342856"/>
                    <a:pt x="84309" y="346603"/>
                    <a:pt x="89929" y="346603"/>
                  </a:cubicBezTo>
                  <a:cubicBezTo>
                    <a:pt x="95550" y="346603"/>
                    <a:pt x="101171" y="340982"/>
                    <a:pt x="101171" y="335362"/>
                  </a:cubicBezTo>
                  <a:lnTo>
                    <a:pt x="101171" y="307259"/>
                  </a:lnTo>
                  <a:cubicBezTo>
                    <a:pt x="101171" y="299765"/>
                    <a:pt x="95550" y="296018"/>
                    <a:pt x="89929" y="296018"/>
                  </a:cubicBezTo>
                  <a:close/>
                  <a:moveTo>
                    <a:pt x="28103" y="374706"/>
                  </a:moveTo>
                  <a:lnTo>
                    <a:pt x="0" y="374706"/>
                  </a:lnTo>
                  <a:lnTo>
                    <a:pt x="0" y="266041"/>
                  </a:lnTo>
                  <a:lnTo>
                    <a:pt x="28103" y="266041"/>
                  </a:lnTo>
                  <a:lnTo>
                    <a:pt x="28103" y="374706"/>
                  </a:lnTo>
                  <a:close/>
                  <a:moveTo>
                    <a:pt x="339109" y="243559"/>
                  </a:moveTo>
                  <a:cubicBezTo>
                    <a:pt x="316627" y="243559"/>
                    <a:pt x="299765" y="224824"/>
                    <a:pt x="299765" y="204215"/>
                  </a:cubicBezTo>
                  <a:lnTo>
                    <a:pt x="299765" y="174238"/>
                  </a:lnTo>
                  <a:cubicBezTo>
                    <a:pt x="299765" y="153629"/>
                    <a:pt x="318500" y="134894"/>
                    <a:pt x="339109" y="134894"/>
                  </a:cubicBezTo>
                  <a:cubicBezTo>
                    <a:pt x="359718" y="134894"/>
                    <a:pt x="378453" y="153629"/>
                    <a:pt x="378453" y="174238"/>
                  </a:cubicBezTo>
                  <a:lnTo>
                    <a:pt x="378453" y="204215"/>
                  </a:lnTo>
                  <a:cubicBezTo>
                    <a:pt x="380327" y="224824"/>
                    <a:pt x="359718" y="243559"/>
                    <a:pt x="339109" y="243559"/>
                  </a:cubicBezTo>
                  <a:close/>
                  <a:moveTo>
                    <a:pt x="339109" y="164871"/>
                  </a:moveTo>
                  <a:cubicBezTo>
                    <a:pt x="331615" y="164871"/>
                    <a:pt x="327868" y="170491"/>
                    <a:pt x="327868" y="176112"/>
                  </a:cubicBezTo>
                  <a:lnTo>
                    <a:pt x="327868" y="206088"/>
                  </a:lnTo>
                  <a:cubicBezTo>
                    <a:pt x="327868" y="211709"/>
                    <a:pt x="333488" y="217329"/>
                    <a:pt x="339109" y="217329"/>
                  </a:cubicBezTo>
                  <a:cubicBezTo>
                    <a:pt x="344730" y="217329"/>
                    <a:pt x="350350" y="209835"/>
                    <a:pt x="350350" y="206088"/>
                  </a:cubicBezTo>
                  <a:lnTo>
                    <a:pt x="350350" y="174238"/>
                  </a:lnTo>
                  <a:cubicBezTo>
                    <a:pt x="352224" y="170491"/>
                    <a:pt x="344730" y="164871"/>
                    <a:pt x="339109" y="164871"/>
                  </a:cubicBezTo>
                  <a:close/>
                  <a:moveTo>
                    <a:pt x="189227" y="243559"/>
                  </a:moveTo>
                  <a:cubicBezTo>
                    <a:pt x="168618" y="243559"/>
                    <a:pt x="149882" y="224824"/>
                    <a:pt x="149882" y="204215"/>
                  </a:cubicBezTo>
                  <a:lnTo>
                    <a:pt x="149882" y="174238"/>
                  </a:lnTo>
                  <a:cubicBezTo>
                    <a:pt x="149882" y="153629"/>
                    <a:pt x="168618" y="136768"/>
                    <a:pt x="189227" y="136768"/>
                  </a:cubicBezTo>
                  <a:cubicBezTo>
                    <a:pt x="211709" y="136768"/>
                    <a:pt x="228571" y="153629"/>
                    <a:pt x="228571" y="176112"/>
                  </a:cubicBezTo>
                  <a:lnTo>
                    <a:pt x="228571" y="206088"/>
                  </a:lnTo>
                  <a:cubicBezTo>
                    <a:pt x="228571" y="226697"/>
                    <a:pt x="209835" y="243559"/>
                    <a:pt x="189227" y="243559"/>
                  </a:cubicBezTo>
                  <a:close/>
                  <a:moveTo>
                    <a:pt x="189227" y="164871"/>
                  </a:moveTo>
                  <a:cubicBezTo>
                    <a:pt x="183606" y="164871"/>
                    <a:pt x="177985" y="168618"/>
                    <a:pt x="177985" y="174238"/>
                  </a:cubicBezTo>
                  <a:lnTo>
                    <a:pt x="177985" y="204215"/>
                  </a:lnTo>
                  <a:cubicBezTo>
                    <a:pt x="177985" y="209835"/>
                    <a:pt x="183606" y="215456"/>
                    <a:pt x="189227" y="215456"/>
                  </a:cubicBezTo>
                  <a:cubicBezTo>
                    <a:pt x="196721" y="215456"/>
                    <a:pt x="200468" y="207962"/>
                    <a:pt x="200468" y="204215"/>
                  </a:cubicBezTo>
                  <a:lnTo>
                    <a:pt x="200468" y="174238"/>
                  </a:lnTo>
                  <a:cubicBezTo>
                    <a:pt x="200468" y="168618"/>
                    <a:pt x="196721" y="164871"/>
                    <a:pt x="189227" y="164871"/>
                  </a:cubicBezTo>
                  <a:close/>
                  <a:moveTo>
                    <a:pt x="39344" y="243559"/>
                  </a:moveTo>
                  <a:cubicBezTo>
                    <a:pt x="18735" y="243559"/>
                    <a:pt x="0" y="226697"/>
                    <a:pt x="0" y="204215"/>
                  </a:cubicBezTo>
                  <a:lnTo>
                    <a:pt x="0" y="174238"/>
                  </a:lnTo>
                  <a:cubicBezTo>
                    <a:pt x="0" y="153629"/>
                    <a:pt x="18735" y="134894"/>
                    <a:pt x="39344" y="134894"/>
                  </a:cubicBezTo>
                  <a:cubicBezTo>
                    <a:pt x="59953" y="134894"/>
                    <a:pt x="78688" y="151756"/>
                    <a:pt x="78688" y="174238"/>
                  </a:cubicBezTo>
                  <a:lnTo>
                    <a:pt x="78688" y="204215"/>
                  </a:lnTo>
                  <a:cubicBezTo>
                    <a:pt x="80562" y="226697"/>
                    <a:pt x="61827" y="243559"/>
                    <a:pt x="39344" y="243559"/>
                  </a:cubicBezTo>
                  <a:close/>
                  <a:moveTo>
                    <a:pt x="39344" y="164871"/>
                  </a:moveTo>
                  <a:cubicBezTo>
                    <a:pt x="33724" y="164871"/>
                    <a:pt x="28103" y="168618"/>
                    <a:pt x="28103" y="174238"/>
                  </a:cubicBezTo>
                  <a:lnTo>
                    <a:pt x="28103" y="204215"/>
                  </a:lnTo>
                  <a:cubicBezTo>
                    <a:pt x="28103" y="209835"/>
                    <a:pt x="33724" y="215456"/>
                    <a:pt x="39344" y="215456"/>
                  </a:cubicBezTo>
                  <a:cubicBezTo>
                    <a:pt x="44965" y="215456"/>
                    <a:pt x="50585" y="207962"/>
                    <a:pt x="50585" y="204215"/>
                  </a:cubicBezTo>
                  <a:lnTo>
                    <a:pt x="50585" y="174238"/>
                  </a:lnTo>
                  <a:cubicBezTo>
                    <a:pt x="52459" y="168618"/>
                    <a:pt x="46838" y="164871"/>
                    <a:pt x="39344" y="164871"/>
                  </a:cubicBezTo>
                  <a:close/>
                  <a:moveTo>
                    <a:pt x="429038" y="243559"/>
                  </a:moveTo>
                  <a:lnTo>
                    <a:pt x="400936" y="243559"/>
                  </a:lnTo>
                  <a:lnTo>
                    <a:pt x="400936" y="136768"/>
                  </a:lnTo>
                  <a:lnTo>
                    <a:pt x="429038" y="136768"/>
                  </a:lnTo>
                  <a:lnTo>
                    <a:pt x="429038" y="243559"/>
                  </a:lnTo>
                  <a:close/>
                  <a:moveTo>
                    <a:pt x="277283" y="243559"/>
                  </a:moveTo>
                  <a:lnTo>
                    <a:pt x="249180" y="243559"/>
                  </a:lnTo>
                  <a:lnTo>
                    <a:pt x="249180" y="136768"/>
                  </a:lnTo>
                  <a:lnTo>
                    <a:pt x="277283" y="136768"/>
                  </a:lnTo>
                  <a:lnTo>
                    <a:pt x="277283" y="243559"/>
                  </a:lnTo>
                  <a:close/>
                  <a:moveTo>
                    <a:pt x="129274" y="243559"/>
                  </a:moveTo>
                  <a:lnTo>
                    <a:pt x="101171" y="243559"/>
                  </a:lnTo>
                  <a:lnTo>
                    <a:pt x="101171" y="136768"/>
                  </a:lnTo>
                  <a:lnTo>
                    <a:pt x="129274" y="136768"/>
                  </a:lnTo>
                  <a:lnTo>
                    <a:pt x="129274" y="243559"/>
                  </a:lnTo>
                  <a:close/>
                  <a:moveTo>
                    <a:pt x="387821" y="108665"/>
                  </a:moveTo>
                  <a:cubicBezTo>
                    <a:pt x="365338" y="108665"/>
                    <a:pt x="348477" y="89929"/>
                    <a:pt x="348477" y="69321"/>
                  </a:cubicBezTo>
                  <a:lnTo>
                    <a:pt x="348477" y="39344"/>
                  </a:lnTo>
                  <a:cubicBezTo>
                    <a:pt x="348477" y="18735"/>
                    <a:pt x="367212" y="0"/>
                    <a:pt x="387821" y="0"/>
                  </a:cubicBezTo>
                  <a:cubicBezTo>
                    <a:pt x="408430" y="0"/>
                    <a:pt x="427165" y="18735"/>
                    <a:pt x="427165" y="39344"/>
                  </a:cubicBezTo>
                  <a:lnTo>
                    <a:pt x="427165" y="69321"/>
                  </a:lnTo>
                  <a:cubicBezTo>
                    <a:pt x="429038" y="88056"/>
                    <a:pt x="408430" y="108665"/>
                    <a:pt x="387821" y="108665"/>
                  </a:cubicBezTo>
                  <a:close/>
                  <a:moveTo>
                    <a:pt x="387821" y="28103"/>
                  </a:moveTo>
                  <a:cubicBezTo>
                    <a:pt x="380327" y="28103"/>
                    <a:pt x="376580" y="33724"/>
                    <a:pt x="376580" y="39344"/>
                  </a:cubicBezTo>
                  <a:lnTo>
                    <a:pt x="376580" y="69321"/>
                  </a:lnTo>
                  <a:cubicBezTo>
                    <a:pt x="376580" y="74941"/>
                    <a:pt x="382200" y="80562"/>
                    <a:pt x="387821" y="80562"/>
                  </a:cubicBezTo>
                  <a:cubicBezTo>
                    <a:pt x="393441" y="80562"/>
                    <a:pt x="399062" y="73068"/>
                    <a:pt x="399062" y="69321"/>
                  </a:cubicBezTo>
                  <a:lnTo>
                    <a:pt x="399062" y="39344"/>
                  </a:lnTo>
                  <a:cubicBezTo>
                    <a:pt x="400936" y="33724"/>
                    <a:pt x="393441" y="28103"/>
                    <a:pt x="387821" y="28103"/>
                  </a:cubicBezTo>
                  <a:close/>
                  <a:moveTo>
                    <a:pt x="237938" y="108665"/>
                  </a:moveTo>
                  <a:cubicBezTo>
                    <a:pt x="217330" y="108665"/>
                    <a:pt x="198594" y="89929"/>
                    <a:pt x="198594" y="69321"/>
                  </a:cubicBezTo>
                  <a:lnTo>
                    <a:pt x="198594" y="39344"/>
                  </a:lnTo>
                  <a:cubicBezTo>
                    <a:pt x="198594" y="18735"/>
                    <a:pt x="215456" y="0"/>
                    <a:pt x="237938" y="0"/>
                  </a:cubicBezTo>
                  <a:cubicBezTo>
                    <a:pt x="260421" y="0"/>
                    <a:pt x="277283" y="16862"/>
                    <a:pt x="277283" y="39344"/>
                  </a:cubicBezTo>
                  <a:lnTo>
                    <a:pt x="277283" y="69321"/>
                  </a:lnTo>
                  <a:cubicBezTo>
                    <a:pt x="277283" y="89929"/>
                    <a:pt x="260421" y="108665"/>
                    <a:pt x="237938" y="108665"/>
                  </a:cubicBezTo>
                  <a:close/>
                  <a:moveTo>
                    <a:pt x="237938" y="28103"/>
                  </a:moveTo>
                  <a:cubicBezTo>
                    <a:pt x="232318" y="28103"/>
                    <a:pt x="226697" y="33724"/>
                    <a:pt x="226697" y="39344"/>
                  </a:cubicBezTo>
                  <a:lnTo>
                    <a:pt x="226697" y="69321"/>
                  </a:lnTo>
                  <a:cubicBezTo>
                    <a:pt x="226697" y="74941"/>
                    <a:pt x="232318" y="80562"/>
                    <a:pt x="237938" y="80562"/>
                  </a:cubicBezTo>
                  <a:cubicBezTo>
                    <a:pt x="245433" y="80562"/>
                    <a:pt x="249180" y="73068"/>
                    <a:pt x="249180" y="69321"/>
                  </a:cubicBezTo>
                  <a:lnTo>
                    <a:pt x="249180" y="39344"/>
                  </a:lnTo>
                  <a:cubicBezTo>
                    <a:pt x="249180" y="33724"/>
                    <a:pt x="245433" y="28103"/>
                    <a:pt x="237938" y="28103"/>
                  </a:cubicBezTo>
                  <a:close/>
                  <a:moveTo>
                    <a:pt x="89929" y="108665"/>
                  </a:moveTo>
                  <a:cubicBezTo>
                    <a:pt x="67447" y="108665"/>
                    <a:pt x="50585" y="89929"/>
                    <a:pt x="50585" y="69321"/>
                  </a:cubicBezTo>
                  <a:lnTo>
                    <a:pt x="50585" y="39344"/>
                  </a:lnTo>
                  <a:cubicBezTo>
                    <a:pt x="50585" y="18735"/>
                    <a:pt x="69321" y="0"/>
                    <a:pt x="89929" y="0"/>
                  </a:cubicBezTo>
                  <a:cubicBezTo>
                    <a:pt x="110538" y="0"/>
                    <a:pt x="129274" y="16862"/>
                    <a:pt x="129274" y="39344"/>
                  </a:cubicBezTo>
                  <a:lnTo>
                    <a:pt x="129274" y="69321"/>
                  </a:lnTo>
                  <a:cubicBezTo>
                    <a:pt x="129274" y="89929"/>
                    <a:pt x="110538" y="108665"/>
                    <a:pt x="89929" y="108665"/>
                  </a:cubicBezTo>
                  <a:close/>
                  <a:moveTo>
                    <a:pt x="89929" y="28103"/>
                  </a:moveTo>
                  <a:cubicBezTo>
                    <a:pt x="82435" y="28103"/>
                    <a:pt x="78688" y="33724"/>
                    <a:pt x="78688" y="39344"/>
                  </a:cubicBezTo>
                  <a:lnTo>
                    <a:pt x="78688" y="69321"/>
                  </a:lnTo>
                  <a:cubicBezTo>
                    <a:pt x="78688" y="74941"/>
                    <a:pt x="84309" y="80562"/>
                    <a:pt x="89929" y="80562"/>
                  </a:cubicBezTo>
                  <a:cubicBezTo>
                    <a:pt x="97424" y="80562"/>
                    <a:pt x="101171" y="73068"/>
                    <a:pt x="101171" y="69321"/>
                  </a:cubicBezTo>
                  <a:lnTo>
                    <a:pt x="101171" y="39344"/>
                  </a:lnTo>
                  <a:cubicBezTo>
                    <a:pt x="101171" y="33724"/>
                    <a:pt x="95550" y="28103"/>
                    <a:pt x="89929" y="28103"/>
                  </a:cubicBezTo>
                  <a:close/>
                  <a:moveTo>
                    <a:pt x="327868" y="106791"/>
                  </a:moveTo>
                  <a:lnTo>
                    <a:pt x="299765" y="106791"/>
                  </a:lnTo>
                  <a:lnTo>
                    <a:pt x="299765" y="0"/>
                  </a:lnTo>
                  <a:lnTo>
                    <a:pt x="327868" y="0"/>
                  </a:lnTo>
                  <a:lnTo>
                    <a:pt x="327868" y="106791"/>
                  </a:lnTo>
                  <a:close/>
                  <a:moveTo>
                    <a:pt x="177985" y="106791"/>
                  </a:moveTo>
                  <a:lnTo>
                    <a:pt x="149882" y="106791"/>
                  </a:lnTo>
                  <a:lnTo>
                    <a:pt x="149882" y="0"/>
                  </a:lnTo>
                  <a:lnTo>
                    <a:pt x="177985" y="0"/>
                  </a:lnTo>
                  <a:lnTo>
                    <a:pt x="177985" y="106791"/>
                  </a:lnTo>
                  <a:close/>
                  <a:moveTo>
                    <a:pt x="28103" y="106791"/>
                  </a:moveTo>
                  <a:lnTo>
                    <a:pt x="0" y="106791"/>
                  </a:lnTo>
                  <a:lnTo>
                    <a:pt x="0" y="0"/>
                  </a:lnTo>
                  <a:lnTo>
                    <a:pt x="28103" y="0"/>
                  </a:lnTo>
                  <a:lnTo>
                    <a:pt x="28103" y="106791"/>
                  </a:lnTo>
                  <a:close/>
                </a:path>
              </a:pathLst>
            </a:custGeom>
            <a:solidFill>
              <a:schemeClr val="accent1"/>
            </a:solidFill>
            <a:ln w="18636"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B3557ED4-0B5E-4074-9527-E4E1DF57B300}"/>
                </a:ext>
              </a:extLst>
            </p:cNvPr>
            <p:cNvGrpSpPr/>
            <p:nvPr/>
          </p:nvGrpSpPr>
          <p:grpSpPr>
            <a:xfrm>
              <a:off x="4144673" y="3911463"/>
              <a:ext cx="261567" cy="282679"/>
              <a:chOff x="4110969" y="3910955"/>
              <a:chExt cx="261567" cy="282679"/>
            </a:xfrm>
          </p:grpSpPr>
          <p:sp>
            <p:nvSpPr>
              <p:cNvPr id="98" name="Oval 97">
                <a:extLst>
                  <a:ext uri="{FF2B5EF4-FFF2-40B4-BE49-F238E27FC236}">
                    <a16:creationId xmlns:a16="http://schemas.microsoft.com/office/drawing/2014/main" id="{B9925402-34EB-4F0D-A081-AF3B28932F80}"/>
                  </a:ext>
                </a:extLst>
              </p:cNvPr>
              <p:cNvSpPr/>
              <p:nvPr/>
            </p:nvSpPr>
            <p:spPr bwMode="auto">
              <a:xfrm>
                <a:off x="4110969" y="3910955"/>
                <a:ext cx="261567" cy="28267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llegal">
                <a:extLst>
                  <a:ext uri="{FF2B5EF4-FFF2-40B4-BE49-F238E27FC236}">
                    <a16:creationId xmlns:a16="http://schemas.microsoft.com/office/drawing/2014/main" id="{84E8AF77-3594-4CD3-9A4A-68F9700E3EBF}"/>
                  </a:ext>
                </a:extLst>
              </p:cNvPr>
              <p:cNvSpPr>
                <a:spLocks noChangeAspect="1" noEditPoints="1"/>
              </p:cNvSpPr>
              <p:nvPr/>
            </p:nvSpPr>
            <p:spPr bwMode="auto">
              <a:xfrm>
                <a:off x="4170255" y="3977656"/>
                <a:ext cx="142995" cy="14927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FF0000"/>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36" name="Group 135">
            <a:extLst>
              <a:ext uri="{FF2B5EF4-FFF2-40B4-BE49-F238E27FC236}">
                <a16:creationId xmlns:a16="http://schemas.microsoft.com/office/drawing/2014/main" id="{863F9236-FA60-4F0E-AF7E-714BE8ED4443}"/>
              </a:ext>
            </a:extLst>
          </p:cNvPr>
          <p:cNvGrpSpPr/>
          <p:nvPr/>
        </p:nvGrpSpPr>
        <p:grpSpPr>
          <a:xfrm>
            <a:off x="802905" y="4688834"/>
            <a:ext cx="670307" cy="500273"/>
            <a:chOff x="862014" y="4425946"/>
            <a:chExt cx="683845" cy="510377"/>
          </a:xfrm>
        </p:grpSpPr>
        <p:grpSp>
          <p:nvGrpSpPr>
            <p:cNvPr id="121" name="Group 36">
              <a:extLst>
                <a:ext uri="{FF2B5EF4-FFF2-40B4-BE49-F238E27FC236}">
                  <a16:creationId xmlns:a16="http://schemas.microsoft.com/office/drawing/2014/main" id="{5DEF889C-C382-4E6B-ADBD-F7EDD08DB11F}"/>
                </a:ext>
              </a:extLst>
            </p:cNvPr>
            <p:cNvGrpSpPr>
              <a:grpSpLocks noChangeAspect="1"/>
            </p:cNvGrpSpPr>
            <p:nvPr/>
          </p:nvGrpSpPr>
          <p:grpSpPr bwMode="auto">
            <a:xfrm>
              <a:off x="862014" y="4425946"/>
              <a:ext cx="598488" cy="374650"/>
              <a:chOff x="543" y="2788"/>
              <a:chExt cx="377" cy="236"/>
            </a:xfrm>
          </p:grpSpPr>
          <p:sp>
            <p:nvSpPr>
              <p:cNvPr id="123" name="Freeform 37">
                <a:extLst>
                  <a:ext uri="{FF2B5EF4-FFF2-40B4-BE49-F238E27FC236}">
                    <a16:creationId xmlns:a16="http://schemas.microsoft.com/office/drawing/2014/main" id="{3F9FE308-BC92-420E-A4BF-9BB1B8B3B619}"/>
                  </a:ext>
                </a:extLst>
              </p:cNvPr>
              <p:cNvSpPr>
                <a:spLocks noEditPoints="1"/>
              </p:cNvSpPr>
              <p:nvPr/>
            </p:nvSpPr>
            <p:spPr bwMode="auto">
              <a:xfrm>
                <a:off x="543" y="2815"/>
                <a:ext cx="376" cy="209"/>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4" name="Rectangle 38">
                <a:extLst>
                  <a:ext uri="{FF2B5EF4-FFF2-40B4-BE49-F238E27FC236}">
                    <a16:creationId xmlns:a16="http://schemas.microsoft.com/office/drawing/2014/main" id="{3ED3F1CD-C936-4AFF-9E8E-A2845AC74BD2}"/>
                  </a:ext>
                </a:extLst>
              </p:cNvPr>
              <p:cNvSpPr>
                <a:spLocks noChangeArrowheads="1"/>
              </p:cNvSpPr>
              <p:nvPr/>
            </p:nvSpPr>
            <p:spPr bwMode="auto">
              <a:xfrm>
                <a:off x="919" y="2815"/>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5" name="Rectangle 39">
                <a:extLst>
                  <a:ext uri="{FF2B5EF4-FFF2-40B4-BE49-F238E27FC236}">
                    <a16:creationId xmlns:a16="http://schemas.microsoft.com/office/drawing/2014/main" id="{7B8C2A48-8D62-4E72-B463-5E609E99E16F}"/>
                  </a:ext>
                </a:extLst>
              </p:cNvPr>
              <p:cNvSpPr>
                <a:spLocks noChangeArrowheads="1"/>
              </p:cNvSpPr>
              <p:nvPr/>
            </p:nvSpPr>
            <p:spPr bwMode="auto">
              <a:xfrm>
                <a:off x="543" y="2815"/>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40">
                <a:extLst>
                  <a:ext uri="{FF2B5EF4-FFF2-40B4-BE49-F238E27FC236}">
                    <a16:creationId xmlns:a16="http://schemas.microsoft.com/office/drawing/2014/main" id="{5A8D6A4A-486C-4F30-A3BB-EBDB80C01EAC}"/>
                  </a:ext>
                </a:extLst>
              </p:cNvPr>
              <p:cNvSpPr>
                <a:spLocks/>
              </p:cNvSpPr>
              <p:nvPr/>
            </p:nvSpPr>
            <p:spPr bwMode="auto">
              <a:xfrm>
                <a:off x="543" y="2788"/>
                <a:ext cx="376" cy="95"/>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32" name="Mouse">
              <a:extLst>
                <a:ext uri="{FF2B5EF4-FFF2-40B4-BE49-F238E27FC236}">
                  <a16:creationId xmlns:a16="http://schemas.microsoft.com/office/drawing/2014/main" id="{4C41F1FC-B97B-4538-B083-9118EC82286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5338" y="4613964"/>
              <a:ext cx="210521" cy="322359"/>
            </a:xfrm>
            <a:prstGeom prst="rect">
              <a:avLst/>
            </a:prstGeom>
            <a:effectLst/>
          </p:spPr>
        </p:pic>
      </p:grpSp>
      <p:cxnSp>
        <p:nvCxnSpPr>
          <p:cNvPr id="128" name="Straight Connector 127">
            <a:extLst>
              <a:ext uri="{FF2B5EF4-FFF2-40B4-BE49-F238E27FC236}">
                <a16:creationId xmlns:a16="http://schemas.microsoft.com/office/drawing/2014/main" id="{77A8909F-8482-4C87-B7EC-81EA61437801}"/>
              </a:ext>
            </a:extLst>
          </p:cNvPr>
          <p:cNvCxnSpPr>
            <a:cxnSpLocks/>
          </p:cNvCxnSpPr>
          <p:nvPr/>
        </p:nvCxnSpPr>
        <p:spPr>
          <a:xfrm>
            <a:off x="4936402" y="4281367"/>
            <a:ext cx="790198" cy="0"/>
          </a:xfrm>
          <a:prstGeom prst="line">
            <a:avLst/>
          </a:prstGeom>
          <a:ln w="19050">
            <a:solidFill>
              <a:schemeClr val="accent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D9526D76-34A4-4277-BC2C-5418CEC47242}"/>
              </a:ext>
            </a:extLst>
          </p:cNvPr>
          <p:cNvGrpSpPr/>
          <p:nvPr/>
        </p:nvGrpSpPr>
        <p:grpSpPr>
          <a:xfrm flipH="1">
            <a:off x="6480521" y="4281372"/>
            <a:ext cx="1182536" cy="250964"/>
            <a:chOff x="2973120" y="3908049"/>
            <a:chExt cx="952118" cy="345613"/>
          </a:xfrm>
        </p:grpSpPr>
        <p:cxnSp>
          <p:nvCxnSpPr>
            <p:cNvPr id="130" name="Straight Connector 129">
              <a:extLst>
                <a:ext uri="{FF2B5EF4-FFF2-40B4-BE49-F238E27FC236}">
                  <a16:creationId xmlns:a16="http://schemas.microsoft.com/office/drawing/2014/main" id="{A6388FD6-E050-43F9-A97C-FE2726C5488E}"/>
                </a:ext>
              </a:extLst>
            </p:cNvPr>
            <p:cNvCxnSpPr>
              <a:cxnSpLocks/>
            </p:cNvCxnSpPr>
            <p:nvPr/>
          </p:nvCxnSpPr>
          <p:spPr>
            <a:xfrm flipV="1">
              <a:off x="2973121" y="3908049"/>
              <a:ext cx="0" cy="345613"/>
            </a:xfrm>
            <a:prstGeom prst="line">
              <a:avLst/>
            </a:prstGeom>
            <a:ln w="19050">
              <a:solidFill>
                <a:schemeClr val="accent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2826049-F1B0-44FE-8735-2880C68BA9FA}"/>
                </a:ext>
              </a:extLst>
            </p:cNvPr>
            <p:cNvCxnSpPr>
              <a:cxnSpLocks/>
            </p:cNvCxnSpPr>
            <p:nvPr/>
          </p:nvCxnSpPr>
          <p:spPr>
            <a:xfrm>
              <a:off x="2973120" y="3908050"/>
              <a:ext cx="95211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ED47B68B-99CB-48FC-970F-ECCD6246C381}"/>
              </a:ext>
            </a:extLst>
          </p:cNvPr>
          <p:cNvSpPr/>
          <p:nvPr/>
        </p:nvSpPr>
        <p:spPr bwMode="auto">
          <a:xfrm>
            <a:off x="9869841" y="3971216"/>
            <a:ext cx="908287" cy="4551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9">
            <a:extLst>
              <a:ext uri="{FF2B5EF4-FFF2-40B4-BE49-F238E27FC236}">
                <a16:creationId xmlns:a16="http://schemas.microsoft.com/office/drawing/2014/main" id="{29E8A142-10FA-4414-9BDC-2C93AF17D098}"/>
              </a:ext>
            </a:extLst>
          </p:cNvPr>
          <p:cNvSpPr>
            <a:spLocks/>
          </p:cNvSpPr>
          <p:nvPr/>
        </p:nvSpPr>
        <p:spPr bwMode="auto">
          <a:xfrm>
            <a:off x="9795699" y="4333585"/>
            <a:ext cx="1056574" cy="287875"/>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3" name="Text Placeholder 5">
            <a:extLst>
              <a:ext uri="{FF2B5EF4-FFF2-40B4-BE49-F238E27FC236}">
                <a16:creationId xmlns:a16="http://schemas.microsoft.com/office/drawing/2014/main" id="{99DFE078-BF14-4D3E-A40B-D6B05C9220EE}"/>
              </a:ext>
            </a:extLst>
          </p:cNvPr>
          <p:cNvSpPr txBox="1">
            <a:spLocks/>
          </p:cNvSpPr>
          <p:nvPr/>
        </p:nvSpPr>
        <p:spPr>
          <a:xfrm>
            <a:off x="9381270" y="3689714"/>
            <a:ext cx="1899185" cy="313759"/>
          </a:xfrm>
          <a:prstGeom prst="rect">
            <a:avLst/>
          </a:prstGeom>
        </p:spPr>
        <p:txBody>
          <a:bodyPr wrap="square" lIns="0">
            <a:spAutoFit/>
          </a:bodyPr>
          <a:lstStyle>
            <a:defPPr>
              <a:defRPr lang="en-US"/>
            </a:defPPr>
            <a:lvl1pPr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56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Impact</a:t>
            </a:r>
          </a:p>
        </p:txBody>
      </p:sp>
      <p:grpSp>
        <p:nvGrpSpPr>
          <p:cNvPr id="145" name="Group 144">
            <a:extLst>
              <a:ext uri="{FF2B5EF4-FFF2-40B4-BE49-F238E27FC236}">
                <a16:creationId xmlns:a16="http://schemas.microsoft.com/office/drawing/2014/main" id="{C62FF9FD-2F08-43FF-850C-4B3A920D3FE6}"/>
              </a:ext>
            </a:extLst>
          </p:cNvPr>
          <p:cNvGrpSpPr/>
          <p:nvPr/>
        </p:nvGrpSpPr>
        <p:grpSpPr>
          <a:xfrm>
            <a:off x="4005037" y="4051455"/>
            <a:ext cx="828760" cy="474682"/>
            <a:chOff x="4128819" y="3673493"/>
            <a:chExt cx="845498" cy="484269"/>
          </a:xfrm>
        </p:grpSpPr>
        <p:grpSp>
          <p:nvGrpSpPr>
            <p:cNvPr id="106" name="Group 105">
              <a:extLst>
                <a:ext uri="{FF2B5EF4-FFF2-40B4-BE49-F238E27FC236}">
                  <a16:creationId xmlns:a16="http://schemas.microsoft.com/office/drawing/2014/main" id="{CF258F2C-8666-405A-9B83-24626BE42AB6}"/>
                </a:ext>
              </a:extLst>
            </p:cNvPr>
            <p:cNvGrpSpPr/>
            <p:nvPr/>
          </p:nvGrpSpPr>
          <p:grpSpPr>
            <a:xfrm>
              <a:off x="4321910" y="3755771"/>
              <a:ext cx="301058" cy="301058"/>
              <a:chOff x="3120656" y="3158274"/>
              <a:chExt cx="541454" cy="541454"/>
            </a:xfrm>
            <a:solidFill>
              <a:schemeClr val="bg1"/>
            </a:solidFill>
          </p:grpSpPr>
          <p:sp>
            <p:nvSpPr>
              <p:cNvPr id="107" name="Freeform 969">
                <a:extLst>
                  <a:ext uri="{FF2B5EF4-FFF2-40B4-BE49-F238E27FC236}">
                    <a16:creationId xmlns:a16="http://schemas.microsoft.com/office/drawing/2014/main" id="{6D32A5AE-E524-40EB-AEFA-193DADBE26AD}"/>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1042">
                <a:extLst>
                  <a:ext uri="{FF2B5EF4-FFF2-40B4-BE49-F238E27FC236}">
                    <a16:creationId xmlns:a16="http://schemas.microsoft.com/office/drawing/2014/main" id="{128440F6-0ACD-4A1E-8968-9B95CA57760D}"/>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1054">
                <a:extLst>
                  <a:ext uri="{FF2B5EF4-FFF2-40B4-BE49-F238E27FC236}">
                    <a16:creationId xmlns:a16="http://schemas.microsoft.com/office/drawing/2014/main" id="{F0A5ED43-88B5-4168-81AC-EB452240CA8D}"/>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w="9525">
                <a:noFill/>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4" name="Graphic 114">
              <a:extLst>
                <a:ext uri="{FF2B5EF4-FFF2-40B4-BE49-F238E27FC236}">
                  <a16:creationId xmlns:a16="http://schemas.microsoft.com/office/drawing/2014/main" id="{9C910799-8D1D-45DB-888C-85B7D724223E}"/>
                </a:ext>
              </a:extLst>
            </p:cNvPr>
            <p:cNvSpPr/>
            <p:nvPr/>
          </p:nvSpPr>
          <p:spPr>
            <a:xfrm>
              <a:off x="4128819" y="3673493"/>
              <a:ext cx="711652" cy="446565"/>
            </a:xfrm>
            <a:custGeom>
              <a:avLst/>
              <a:gdLst>
                <a:gd name="connsiteX0" fmla="*/ 578634 w 711652"/>
                <a:gd name="connsiteY0" fmla="*/ 182427 h 446565"/>
                <a:gd name="connsiteX1" fmla="*/ 572933 w 711652"/>
                <a:gd name="connsiteY1" fmla="*/ 182427 h 446565"/>
                <a:gd name="connsiteX2" fmla="*/ 381005 w 711652"/>
                <a:gd name="connsiteY2" fmla="*/ 0 h 446565"/>
                <a:gd name="connsiteX3" fmla="*/ 218532 w 711652"/>
                <a:gd name="connsiteY3" fmla="*/ 89313 h 446565"/>
                <a:gd name="connsiteX4" fmla="*/ 180526 w 711652"/>
                <a:gd name="connsiteY4" fmla="*/ 85512 h 446565"/>
                <a:gd name="connsiteX5" fmla="*/ 0 w 711652"/>
                <a:gd name="connsiteY5" fmla="*/ 266039 h 446565"/>
                <a:gd name="connsiteX6" fmla="*/ 133019 w 711652"/>
                <a:gd name="connsiteY6" fmla="*/ 439914 h 446565"/>
                <a:gd name="connsiteX7" fmla="*/ 169124 w 711652"/>
                <a:gd name="connsiteY7" fmla="*/ 446565 h 446565"/>
                <a:gd name="connsiteX8" fmla="*/ 574833 w 711652"/>
                <a:gd name="connsiteY8" fmla="*/ 446565 h 446565"/>
                <a:gd name="connsiteX9" fmla="*/ 576733 w 711652"/>
                <a:gd name="connsiteY9" fmla="*/ 446565 h 446565"/>
                <a:gd name="connsiteX10" fmla="*/ 579584 w 711652"/>
                <a:gd name="connsiteY10" fmla="*/ 446565 h 446565"/>
                <a:gd name="connsiteX11" fmla="*/ 711653 w 711652"/>
                <a:gd name="connsiteY11" fmla="*/ 314496 h 446565"/>
                <a:gd name="connsiteX12" fmla="*/ 578634 w 711652"/>
                <a:gd name="connsiteY12" fmla="*/ 182427 h 44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652" h="446565">
                  <a:moveTo>
                    <a:pt x="578634" y="182427"/>
                  </a:moveTo>
                  <a:cubicBezTo>
                    <a:pt x="576733" y="182427"/>
                    <a:pt x="574833" y="182427"/>
                    <a:pt x="572933" y="182427"/>
                  </a:cubicBezTo>
                  <a:cubicBezTo>
                    <a:pt x="567232" y="80762"/>
                    <a:pt x="483620" y="0"/>
                    <a:pt x="381005" y="0"/>
                  </a:cubicBezTo>
                  <a:cubicBezTo>
                    <a:pt x="312595" y="0"/>
                    <a:pt x="252737" y="36105"/>
                    <a:pt x="218532" y="89313"/>
                  </a:cubicBezTo>
                  <a:cubicBezTo>
                    <a:pt x="206180" y="87413"/>
                    <a:pt x="193828" y="85512"/>
                    <a:pt x="180526" y="85512"/>
                  </a:cubicBezTo>
                  <a:cubicBezTo>
                    <a:pt x="80762" y="85512"/>
                    <a:pt x="0" y="166274"/>
                    <a:pt x="0" y="266039"/>
                  </a:cubicBezTo>
                  <a:cubicBezTo>
                    <a:pt x="0" y="348701"/>
                    <a:pt x="56058" y="419011"/>
                    <a:pt x="133019" y="439914"/>
                  </a:cubicBezTo>
                  <a:cubicBezTo>
                    <a:pt x="144421" y="443715"/>
                    <a:pt x="156773" y="446565"/>
                    <a:pt x="169124" y="446565"/>
                  </a:cubicBezTo>
                  <a:lnTo>
                    <a:pt x="574833" y="446565"/>
                  </a:lnTo>
                  <a:cubicBezTo>
                    <a:pt x="575783" y="446565"/>
                    <a:pt x="576733" y="446565"/>
                    <a:pt x="576733" y="446565"/>
                  </a:cubicBezTo>
                  <a:cubicBezTo>
                    <a:pt x="577684" y="446565"/>
                    <a:pt x="578634" y="446565"/>
                    <a:pt x="579584" y="446565"/>
                  </a:cubicBezTo>
                  <a:cubicBezTo>
                    <a:pt x="652744" y="446565"/>
                    <a:pt x="711653" y="387656"/>
                    <a:pt x="711653" y="314496"/>
                  </a:cubicBezTo>
                  <a:cubicBezTo>
                    <a:pt x="711653" y="241335"/>
                    <a:pt x="651794" y="182427"/>
                    <a:pt x="578634" y="182427"/>
                  </a:cubicBezTo>
                  <a:close/>
                </a:path>
              </a:pathLst>
            </a:custGeom>
            <a:noFill/>
            <a:ln w="25400" cap="flat">
              <a:solidFill>
                <a:schemeClr val="accent1"/>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6E50FF85-1CFE-4751-BFFA-D1D74881E5AE}"/>
                </a:ext>
              </a:extLst>
            </p:cNvPr>
            <p:cNvGrpSpPr/>
            <p:nvPr/>
          </p:nvGrpSpPr>
          <p:grpSpPr>
            <a:xfrm>
              <a:off x="4614822" y="3823203"/>
              <a:ext cx="359495" cy="334559"/>
              <a:chOff x="4595295" y="3820591"/>
              <a:chExt cx="459737" cy="427847"/>
            </a:xfrm>
          </p:grpSpPr>
          <p:sp>
            <p:nvSpPr>
              <p:cNvPr id="118" name="Oval 117">
                <a:extLst>
                  <a:ext uri="{FF2B5EF4-FFF2-40B4-BE49-F238E27FC236}">
                    <a16:creationId xmlns:a16="http://schemas.microsoft.com/office/drawing/2014/main" id="{E612C569-D55E-41E1-B5E0-D8E763CDAEB2}"/>
                  </a:ext>
                </a:extLst>
              </p:cNvPr>
              <p:cNvSpPr/>
              <p:nvPr/>
            </p:nvSpPr>
            <p:spPr bwMode="auto">
              <a:xfrm>
                <a:off x="4595295" y="3820591"/>
                <a:ext cx="390231" cy="3902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15">
                <a:extLst>
                  <a:ext uri="{FF2B5EF4-FFF2-40B4-BE49-F238E27FC236}">
                    <a16:creationId xmlns:a16="http://schemas.microsoft.com/office/drawing/2014/main" id="{84D8819D-DEDA-4F68-BC0E-35A6D27BF264}"/>
                  </a:ext>
                </a:extLst>
              </p:cNvPr>
              <p:cNvSpPr>
                <a:spLocks noEditPoints="1"/>
              </p:cNvSpPr>
              <p:nvPr/>
            </p:nvSpPr>
            <p:spPr bwMode="auto">
              <a:xfrm rot="15300000">
                <a:off x="4678469" y="3871874"/>
                <a:ext cx="377832" cy="375295"/>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solidFill>
                  <a:schemeClr val="accent1"/>
                </a:solid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4" name="Picture 3">
            <a:extLst>
              <a:ext uri="{FF2B5EF4-FFF2-40B4-BE49-F238E27FC236}">
                <a16:creationId xmlns:a16="http://schemas.microsoft.com/office/drawing/2014/main" id="{2981EEE6-AD84-4321-A162-E1E56068528A}"/>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97061" y="1338226"/>
            <a:ext cx="2869819" cy="2017639"/>
          </a:xfrm>
          <a:prstGeom prst="rect">
            <a:avLst/>
          </a:prstGeom>
        </p:spPr>
      </p:pic>
      <p:sp>
        <p:nvSpPr>
          <p:cNvPr id="83" name="Text Placeholder 5">
            <a:extLst>
              <a:ext uri="{FF2B5EF4-FFF2-40B4-BE49-F238E27FC236}">
                <a16:creationId xmlns:a16="http://schemas.microsoft.com/office/drawing/2014/main" id="{AB3BD0D1-5FCD-4E8D-A763-9DC3F4510616}"/>
              </a:ext>
            </a:extLst>
          </p:cNvPr>
          <p:cNvSpPr txBox="1">
            <a:spLocks/>
          </p:cNvSpPr>
          <p:nvPr/>
        </p:nvSpPr>
        <p:spPr>
          <a:xfrm>
            <a:off x="5910261" y="1665770"/>
            <a:ext cx="5370194" cy="1147109"/>
          </a:xfrm>
          <a:prstGeom prst="rect">
            <a:avLst/>
          </a:prstGeom>
        </p:spPr>
        <p:txBody>
          <a:bodyPr wrap="square" lIns="0">
            <a:spAutoFit/>
          </a:bodyPr>
          <a:lstStyle>
            <a:defPPr>
              <a:defRPr lang="en-US"/>
            </a:defPPr>
            <a:lvl1pPr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latin typeface="+mj-lt"/>
              </a:defRPr>
            </a:lvl1pPr>
            <a:lvl2pPr marL="228600" marR="0" indent="0" fontAlgn="auto">
              <a:lnSpc>
                <a:spcPct val="90000"/>
              </a:lnSpc>
              <a:spcBef>
                <a:spcPts val="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5400000" scaled="0"/>
                </a:gradFill>
              </a:defRPr>
            </a:lvl2pPr>
            <a:lvl3pPr marL="4572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3pPr>
            <a:lvl4pPr marL="6858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4pPr>
            <a:lvl5pPr marL="914400" marR="0" indent="0" fontAlgn="auto">
              <a:lnSpc>
                <a:spcPct val="90000"/>
              </a:lnSpc>
              <a:spcBef>
                <a:spcPts val="0"/>
              </a:spcBef>
              <a:spcAft>
                <a:spcPts val="0"/>
              </a:spcAft>
              <a:buClrTx/>
              <a:buSzPct val="90000"/>
              <a:buFont typeface="Wingdings" panose="05000000000000000000" pitchFamily="2" charset="2"/>
              <a:buNone/>
              <a:tabLst/>
              <a:defRPr sz="1600" spc="0" baseline="0">
                <a:gradFill>
                  <a:gsLst>
                    <a:gs pos="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In the rural Midwest of the U.S., a high school geography teacher received a brand-new variant of the </a:t>
            </a:r>
            <a:r>
              <a:rPr kumimoji="0" lang="en-US" sz="1371" b="0" i="0" u="none" strike="noStrike" kern="1200" cap="none" spc="0" normalizeH="0" baseline="0" noProof="0" err="1">
                <a:ln>
                  <a:noFill/>
                </a:ln>
                <a:gradFill>
                  <a:gsLst>
                    <a:gs pos="0">
                      <a:srgbClr val="282828"/>
                    </a:gs>
                    <a:gs pos="100000">
                      <a:srgbClr val="282828"/>
                    </a:gs>
                  </a:gsLst>
                  <a:lin ang="5400000" scaled="0"/>
                </a:gradFill>
                <a:effectLst/>
                <a:uLnTx/>
                <a:uFillTx/>
                <a:latin typeface="Segoe UI Semibold"/>
                <a:ea typeface="+mn-ea"/>
                <a:cs typeface="+mn-cs"/>
              </a:rPr>
              <a:t>Emotet</a:t>
            </a: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 banking trojan—the first person ever. </a:t>
            </a: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endParaRP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71"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But he had no idea. Signals and AI fully protected him.</a:t>
            </a:r>
          </a:p>
        </p:txBody>
      </p:sp>
      <p:grpSp>
        <p:nvGrpSpPr>
          <p:cNvPr id="17" name="Group 16">
            <a:extLst>
              <a:ext uri="{FF2B5EF4-FFF2-40B4-BE49-F238E27FC236}">
                <a16:creationId xmlns:a16="http://schemas.microsoft.com/office/drawing/2014/main" id="{0CE1FBB9-1659-497B-BF6C-D1F6301E2FF1}"/>
              </a:ext>
            </a:extLst>
          </p:cNvPr>
          <p:cNvGrpSpPr/>
          <p:nvPr/>
        </p:nvGrpSpPr>
        <p:grpSpPr>
          <a:xfrm>
            <a:off x="1084154" y="3866872"/>
            <a:ext cx="7711838" cy="831124"/>
            <a:chOff x="1105168" y="3943978"/>
            <a:chExt cx="7867592" cy="847910"/>
          </a:xfrm>
        </p:grpSpPr>
        <p:grpSp>
          <p:nvGrpSpPr>
            <p:cNvPr id="102" name="Group 31">
              <a:extLst>
                <a:ext uri="{FF2B5EF4-FFF2-40B4-BE49-F238E27FC236}">
                  <a16:creationId xmlns:a16="http://schemas.microsoft.com/office/drawing/2014/main" id="{7FCDD181-1ED5-4E1E-AC21-CAE9D87F1BBA}"/>
                </a:ext>
              </a:extLst>
            </p:cNvPr>
            <p:cNvGrpSpPr>
              <a:grpSpLocks noChangeAspect="1"/>
            </p:cNvGrpSpPr>
            <p:nvPr/>
          </p:nvGrpSpPr>
          <p:grpSpPr bwMode="auto">
            <a:xfrm>
              <a:off x="1105168" y="4496748"/>
              <a:ext cx="218147" cy="295140"/>
              <a:chOff x="-453" y="2671"/>
              <a:chExt cx="170" cy="230"/>
            </a:xfrm>
          </p:grpSpPr>
          <p:sp>
            <p:nvSpPr>
              <p:cNvPr id="104" name="Freeform 32">
                <a:extLst>
                  <a:ext uri="{FF2B5EF4-FFF2-40B4-BE49-F238E27FC236}">
                    <a16:creationId xmlns:a16="http://schemas.microsoft.com/office/drawing/2014/main" id="{570C0E75-337A-45DE-B1D4-6A4F549FA82A}"/>
                  </a:ext>
                </a:extLst>
              </p:cNvPr>
              <p:cNvSpPr>
                <a:spLocks/>
              </p:cNvSpPr>
              <p:nvPr/>
            </p:nvSpPr>
            <p:spPr bwMode="auto">
              <a:xfrm>
                <a:off x="-420" y="2679"/>
                <a:ext cx="137" cy="141"/>
              </a:xfrm>
              <a:custGeom>
                <a:avLst/>
                <a:gdLst>
                  <a:gd name="T0" fmla="*/ 0 w 221"/>
                  <a:gd name="T1" fmla="*/ 0 h 228"/>
                  <a:gd name="T2" fmla="*/ 0 w 221"/>
                  <a:gd name="T3" fmla="*/ 0 h 228"/>
                  <a:gd name="T4" fmla="*/ 221 w 221"/>
                  <a:gd name="T5" fmla="*/ 112 h 228"/>
                  <a:gd name="T6" fmla="*/ 0 w 221"/>
                  <a:gd name="T7" fmla="*/ 228 h 228"/>
                  <a:gd name="T8" fmla="*/ 0 w 221"/>
                  <a:gd name="T9" fmla="*/ 0 h 228"/>
                </a:gdLst>
                <a:ahLst/>
                <a:cxnLst>
                  <a:cxn ang="0">
                    <a:pos x="T0" y="T1"/>
                  </a:cxn>
                  <a:cxn ang="0">
                    <a:pos x="T2" y="T3"/>
                  </a:cxn>
                  <a:cxn ang="0">
                    <a:pos x="T4" y="T5"/>
                  </a:cxn>
                  <a:cxn ang="0">
                    <a:pos x="T6" y="T7"/>
                  </a:cxn>
                  <a:cxn ang="0">
                    <a:pos x="T8" y="T9"/>
                  </a:cxn>
                </a:cxnLst>
                <a:rect l="0" t="0" r="r" b="b"/>
                <a:pathLst>
                  <a:path w="221" h="228">
                    <a:moveTo>
                      <a:pt x="0" y="0"/>
                    </a:moveTo>
                    <a:lnTo>
                      <a:pt x="0" y="0"/>
                    </a:lnTo>
                    <a:lnTo>
                      <a:pt x="221" y="112"/>
                    </a:lnTo>
                    <a:lnTo>
                      <a:pt x="0" y="228"/>
                    </a:lnTo>
                    <a:lnTo>
                      <a:pt x="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33">
                <a:extLst>
                  <a:ext uri="{FF2B5EF4-FFF2-40B4-BE49-F238E27FC236}">
                    <a16:creationId xmlns:a16="http://schemas.microsoft.com/office/drawing/2014/main" id="{71ED0E6D-E0C6-4070-A68C-8C381E873466}"/>
                  </a:ext>
                </a:extLst>
              </p:cNvPr>
              <p:cNvSpPr>
                <a:spLocks/>
              </p:cNvSpPr>
              <p:nvPr/>
            </p:nvSpPr>
            <p:spPr bwMode="auto">
              <a:xfrm>
                <a:off x="-453" y="2671"/>
                <a:ext cx="16" cy="230"/>
              </a:xfrm>
              <a:custGeom>
                <a:avLst/>
                <a:gdLst>
                  <a:gd name="T0" fmla="*/ 0 w 26"/>
                  <a:gd name="T1" fmla="*/ 413 h 413"/>
                  <a:gd name="T2" fmla="*/ 0 w 26"/>
                  <a:gd name="T3" fmla="*/ 413 h 413"/>
                  <a:gd name="T4" fmla="*/ 26 w 26"/>
                  <a:gd name="T5" fmla="*/ 413 h 413"/>
                  <a:gd name="T6" fmla="*/ 26 w 26"/>
                  <a:gd name="T7" fmla="*/ 0 h 413"/>
                  <a:gd name="T8" fmla="*/ 0 w 26"/>
                  <a:gd name="T9" fmla="*/ 0 h 413"/>
                  <a:gd name="T10" fmla="*/ 0 w 26"/>
                  <a:gd name="T11" fmla="*/ 413 h 413"/>
                </a:gdLst>
                <a:ahLst/>
                <a:cxnLst>
                  <a:cxn ang="0">
                    <a:pos x="T0" y="T1"/>
                  </a:cxn>
                  <a:cxn ang="0">
                    <a:pos x="T2" y="T3"/>
                  </a:cxn>
                  <a:cxn ang="0">
                    <a:pos x="T4" y="T5"/>
                  </a:cxn>
                  <a:cxn ang="0">
                    <a:pos x="T6" y="T7"/>
                  </a:cxn>
                  <a:cxn ang="0">
                    <a:pos x="T8" y="T9"/>
                  </a:cxn>
                  <a:cxn ang="0">
                    <a:pos x="T10" y="T11"/>
                  </a:cxn>
                </a:cxnLst>
                <a:rect l="0" t="0" r="r" b="b"/>
                <a:pathLst>
                  <a:path w="26" h="413">
                    <a:moveTo>
                      <a:pt x="0" y="413"/>
                    </a:moveTo>
                    <a:lnTo>
                      <a:pt x="0" y="413"/>
                    </a:lnTo>
                    <a:lnTo>
                      <a:pt x="26" y="413"/>
                    </a:lnTo>
                    <a:lnTo>
                      <a:pt x="26" y="0"/>
                    </a:lnTo>
                    <a:lnTo>
                      <a:pt x="0" y="0"/>
                    </a:lnTo>
                    <a:lnTo>
                      <a:pt x="0" y="413"/>
                    </a:ln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9" name="Group 23">
              <a:extLst>
                <a:ext uri="{FF2B5EF4-FFF2-40B4-BE49-F238E27FC236}">
                  <a16:creationId xmlns:a16="http://schemas.microsoft.com/office/drawing/2014/main" id="{ACEBBAEA-92D4-4264-A340-A6197879622A}"/>
                </a:ext>
              </a:extLst>
            </p:cNvPr>
            <p:cNvGrpSpPr>
              <a:grpSpLocks noChangeAspect="1"/>
            </p:cNvGrpSpPr>
            <p:nvPr/>
          </p:nvGrpSpPr>
          <p:grpSpPr bwMode="auto">
            <a:xfrm>
              <a:off x="8472149" y="4104689"/>
              <a:ext cx="420688" cy="261938"/>
              <a:chOff x="5330" y="2361"/>
              <a:chExt cx="265" cy="165"/>
            </a:xfrm>
          </p:grpSpPr>
          <p:sp>
            <p:nvSpPr>
              <p:cNvPr id="91" name="Freeform 24">
                <a:extLst>
                  <a:ext uri="{FF2B5EF4-FFF2-40B4-BE49-F238E27FC236}">
                    <a16:creationId xmlns:a16="http://schemas.microsoft.com/office/drawing/2014/main" id="{EB6877E8-9CAB-40F8-93DC-23556C19C77B}"/>
                  </a:ext>
                </a:extLst>
              </p:cNvPr>
              <p:cNvSpPr>
                <a:spLocks noEditPoints="1"/>
              </p:cNvSpPr>
              <p:nvPr/>
            </p:nvSpPr>
            <p:spPr bwMode="auto">
              <a:xfrm>
                <a:off x="5330" y="237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2" name="Rectangle 25">
                <a:extLst>
                  <a:ext uri="{FF2B5EF4-FFF2-40B4-BE49-F238E27FC236}">
                    <a16:creationId xmlns:a16="http://schemas.microsoft.com/office/drawing/2014/main" id="{4422CEB1-6732-4EFA-8086-A8595E8F8514}"/>
                  </a:ext>
                </a:extLst>
              </p:cNvPr>
              <p:cNvSpPr>
                <a:spLocks noChangeArrowheads="1"/>
              </p:cNvSpPr>
              <p:nvPr/>
            </p:nvSpPr>
            <p:spPr bwMode="auto">
              <a:xfrm>
                <a:off x="5594" y="2379"/>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3" name="Rectangle 26">
                <a:extLst>
                  <a:ext uri="{FF2B5EF4-FFF2-40B4-BE49-F238E27FC236}">
                    <a16:creationId xmlns:a16="http://schemas.microsoft.com/office/drawing/2014/main" id="{CEE98D3E-CFBC-4995-AF44-92EF28828D65}"/>
                  </a:ext>
                </a:extLst>
              </p:cNvPr>
              <p:cNvSpPr>
                <a:spLocks noChangeArrowheads="1"/>
              </p:cNvSpPr>
              <p:nvPr/>
            </p:nvSpPr>
            <p:spPr bwMode="auto">
              <a:xfrm>
                <a:off x="5330" y="2379"/>
                <a:ext cx="1" cy="1"/>
              </a:xfrm>
              <a:prstGeom prst="rect">
                <a:avLst/>
              </a:prstGeom>
              <a:solidFill>
                <a:srgbClr val="C1C1C1"/>
              </a:solidFill>
              <a:ln w="0">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4" name="Freeform 27">
                <a:extLst>
                  <a:ext uri="{FF2B5EF4-FFF2-40B4-BE49-F238E27FC236}">
                    <a16:creationId xmlns:a16="http://schemas.microsoft.com/office/drawing/2014/main" id="{27272D83-71B0-4758-B4FB-C828F98E9277}"/>
                  </a:ext>
                </a:extLst>
              </p:cNvPr>
              <p:cNvSpPr>
                <a:spLocks/>
              </p:cNvSpPr>
              <p:nvPr/>
            </p:nvSpPr>
            <p:spPr bwMode="auto">
              <a:xfrm>
                <a:off x="5330" y="236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28">
                <a:extLst>
                  <a:ext uri="{FF2B5EF4-FFF2-40B4-BE49-F238E27FC236}">
                    <a16:creationId xmlns:a16="http://schemas.microsoft.com/office/drawing/2014/main" id="{F68853DC-E569-4564-8B38-C4CE89C966E9}"/>
                  </a:ext>
                </a:extLst>
              </p:cNvPr>
              <p:cNvSpPr>
                <a:spLocks/>
              </p:cNvSpPr>
              <p:nvPr/>
            </p:nvSpPr>
            <p:spPr bwMode="auto">
              <a:xfrm>
                <a:off x="5354" y="2451"/>
                <a:ext cx="50" cy="50"/>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FF0000"/>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2" name="Freeform 15">
              <a:extLst>
                <a:ext uri="{FF2B5EF4-FFF2-40B4-BE49-F238E27FC236}">
                  <a16:creationId xmlns:a16="http://schemas.microsoft.com/office/drawing/2014/main" id="{06CD9D69-E251-46F5-AF72-35EEC79ADF06}"/>
                </a:ext>
              </a:extLst>
            </p:cNvPr>
            <p:cNvSpPr>
              <a:spLocks noEditPoints="1"/>
            </p:cNvSpPr>
            <p:nvPr/>
          </p:nvSpPr>
          <p:spPr bwMode="auto">
            <a:xfrm rot="15300000">
              <a:off x="8678303" y="3944970"/>
              <a:ext cx="295449" cy="293465"/>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16" name="Graphic 15">
            <a:extLst>
              <a:ext uri="{FF2B5EF4-FFF2-40B4-BE49-F238E27FC236}">
                <a16:creationId xmlns:a16="http://schemas.microsoft.com/office/drawing/2014/main" id="{D2BB53E6-B65A-4BBF-A25B-195DB0CCD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7848" y="4655654"/>
            <a:ext cx="421142" cy="386049"/>
          </a:xfrm>
          <a:prstGeom prst="rect">
            <a:avLst/>
          </a:prstGeom>
        </p:spPr>
      </p:pic>
      <p:pic>
        <p:nvPicPr>
          <p:cNvPr id="12" name="Picture 11">
            <a:extLst>
              <a:ext uri="{FF2B5EF4-FFF2-40B4-BE49-F238E27FC236}">
                <a16:creationId xmlns:a16="http://schemas.microsoft.com/office/drawing/2014/main" id="{D933512A-2B61-4DB1-919F-EE0EE36C373E}"/>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5110" y="1338224"/>
            <a:ext cx="2321938" cy="2011523"/>
          </a:xfrm>
          <a:prstGeom prst="rect">
            <a:avLst/>
          </a:prstGeom>
        </p:spPr>
      </p:pic>
    </p:spTree>
    <p:extLst>
      <p:ext uri="{BB962C8B-B14F-4D97-AF65-F5344CB8AC3E}">
        <p14:creationId xmlns:p14="http://schemas.microsoft.com/office/powerpoint/2010/main" val="2682705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0"/>
                                  </p:stCondLst>
                                  <p:childTnLst>
                                    <p:animMotion origin="layout" path="M -8.90988E-7 4.25329E-6 L -8.90988E-7 -0.3207 " pathEditMode="relative" rAng="0" ptsTypes="AA">
                                      <p:cBhvr>
                                        <p:cTn id="9" dur="750" spd="-100000" fill="hold"/>
                                        <p:tgtEl>
                                          <p:spTgt spid="28"/>
                                        </p:tgtEl>
                                        <p:attrNameLst>
                                          <p:attrName>ppt_x</p:attrName>
                                          <p:attrName>ppt_y</p:attrName>
                                        </p:attrNameLst>
                                      </p:cBhvr>
                                      <p:rCtr x="0" y="-1604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22" presetClass="entr" presetSubtype="8" fill="hold" nodeType="withEffect">
                                  <p:stCondLst>
                                    <p:cond delay="1000"/>
                                  </p:stCondLst>
                                  <p:childTnLst>
                                    <p:set>
                                      <p:cBhvr>
                                        <p:cTn id="28" dur="1" fill="hold">
                                          <p:stCondLst>
                                            <p:cond delay="0"/>
                                          </p:stCondLst>
                                        </p:cTn>
                                        <p:tgtEl>
                                          <p:spTgt spid="63"/>
                                        </p:tgtEl>
                                        <p:attrNameLst>
                                          <p:attrName>style.visibility</p:attrName>
                                        </p:attrNameLst>
                                      </p:cBhvr>
                                      <p:to>
                                        <p:strVal val="visible"/>
                                      </p:to>
                                    </p:set>
                                    <p:animEffect transition="in" filter="wipe(left)">
                                      <p:cBhvr>
                                        <p:cTn id="29" dur="3500"/>
                                        <p:tgtEl>
                                          <p:spTgt spid="63"/>
                                        </p:tgtEl>
                                      </p:cBhvr>
                                    </p:animEffect>
                                  </p:childTnLst>
                                </p:cTn>
                              </p:par>
                              <p:par>
                                <p:cTn id="30" presetID="22" presetClass="entr" presetSubtype="8" fill="hold" nodeType="withEffect">
                                  <p:stCondLst>
                                    <p:cond delay="1500"/>
                                  </p:stCondLst>
                                  <p:childTnLst>
                                    <p:set>
                                      <p:cBhvr>
                                        <p:cTn id="31" dur="1" fill="hold">
                                          <p:stCondLst>
                                            <p:cond delay="0"/>
                                          </p:stCondLst>
                                        </p:cTn>
                                        <p:tgtEl>
                                          <p:spTgt spid="70"/>
                                        </p:tgtEl>
                                        <p:attrNameLst>
                                          <p:attrName>style.visibility</p:attrName>
                                        </p:attrNameLst>
                                      </p:cBhvr>
                                      <p:to>
                                        <p:strVal val="visible"/>
                                      </p:to>
                                    </p:set>
                                    <p:animEffect transition="in" filter="wipe(left)">
                                      <p:cBhvr>
                                        <p:cTn id="32" dur="500"/>
                                        <p:tgtEl>
                                          <p:spTgt spid="70"/>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nodeType="withEffect">
                                  <p:stCondLst>
                                    <p:cond delay="200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500"/>
                                        <p:tgtEl>
                                          <p:spTgt spid="145"/>
                                        </p:tgtEl>
                                      </p:cBhvr>
                                    </p:animEffect>
                                  </p:childTnLst>
                                </p:cTn>
                              </p:par>
                              <p:par>
                                <p:cTn id="39" presetID="22" presetClass="entr" presetSubtype="8" fill="hold" nodeType="withEffect">
                                  <p:stCondLst>
                                    <p:cond delay="2500"/>
                                  </p:stCondLst>
                                  <p:childTnLst>
                                    <p:set>
                                      <p:cBhvr>
                                        <p:cTn id="40" dur="1" fill="hold">
                                          <p:stCondLst>
                                            <p:cond delay="0"/>
                                          </p:stCondLst>
                                        </p:cTn>
                                        <p:tgtEl>
                                          <p:spTgt spid="128"/>
                                        </p:tgtEl>
                                        <p:attrNameLst>
                                          <p:attrName>style.visibility</p:attrName>
                                        </p:attrNameLst>
                                      </p:cBhvr>
                                      <p:to>
                                        <p:strVal val="visible"/>
                                      </p:to>
                                    </p:set>
                                    <p:animEffect transition="in" filter="wipe(left)">
                                      <p:cBhvr>
                                        <p:cTn id="41" dur="500"/>
                                        <p:tgtEl>
                                          <p:spTgt spid="128"/>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300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22" presetClass="entr" presetSubtype="1" fill="hold" nodeType="withEffect">
                                  <p:stCondLst>
                                    <p:cond delay="3500"/>
                                  </p:stCondLst>
                                  <p:childTnLst>
                                    <p:set>
                                      <p:cBhvr>
                                        <p:cTn id="49" dur="1" fill="hold">
                                          <p:stCondLst>
                                            <p:cond delay="0"/>
                                          </p:stCondLst>
                                        </p:cTn>
                                        <p:tgtEl>
                                          <p:spTgt spid="129"/>
                                        </p:tgtEl>
                                        <p:attrNameLst>
                                          <p:attrName>style.visibility</p:attrName>
                                        </p:attrNameLst>
                                      </p:cBhvr>
                                      <p:to>
                                        <p:strVal val="visible"/>
                                      </p:to>
                                    </p:set>
                                    <p:animEffect transition="in" filter="wipe(up)">
                                      <p:cBhvr>
                                        <p:cTn id="50" dur="500"/>
                                        <p:tgtEl>
                                          <p:spTgt spid="129"/>
                                        </p:tgtEl>
                                      </p:cBhvr>
                                    </p:animEffect>
                                  </p:childTnLst>
                                </p:cTn>
                              </p:par>
                              <p:par>
                                <p:cTn id="51" presetID="10" presetClass="entr" presetSubtype="0" fill="hold" nodeType="withEffect">
                                  <p:stCondLst>
                                    <p:cond delay="400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par>
                                <p:cTn id="54" presetID="10" presetClass="entr" presetSubtype="0" fill="hold" grpId="0" nodeType="withEffect">
                                  <p:stCondLst>
                                    <p:cond delay="400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left)">
                                      <p:cBhvr>
                                        <p:cTn id="60" dur="500"/>
                                        <p:tgtEl>
                                          <p:spTgt spid="81"/>
                                        </p:tgtEl>
                                      </p:cBhvr>
                                    </p:animEffect>
                                  </p:childTnLst>
                                </p:cTn>
                              </p:par>
                            </p:childTnLst>
                          </p:cTn>
                        </p:par>
                        <p:par>
                          <p:cTn id="61" fill="hold">
                            <p:stCondLst>
                              <p:cond delay="675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fade">
                                      <p:cBhvr>
                                        <p:cTn id="69" dur="500"/>
                                        <p:tgtEl>
                                          <p:spTgt spid="139"/>
                                        </p:tgtEl>
                                      </p:cBhvr>
                                    </p:animEffect>
                                  </p:childTnLst>
                                </p:cTn>
                              </p:par>
                              <p:par>
                                <p:cTn id="70" presetID="42" presetClass="path" presetSubtype="0" decel="100000" fill="hold" nodeType="withEffect">
                                  <p:stCondLst>
                                    <p:cond delay="0"/>
                                  </p:stCondLst>
                                  <p:childTnLst>
                                    <p:animMotion origin="layout" path="M 2.09344E-7 4.25329E-6 L 2.09344E-7 0.06468 " pathEditMode="relative" rAng="0" ptsTypes="AA">
                                      <p:cBhvr>
                                        <p:cTn id="71" dur="500" spd="-100000" fill="hold"/>
                                        <p:tgtEl>
                                          <p:spTgt spid="139"/>
                                        </p:tgtEl>
                                        <p:attrNameLst>
                                          <p:attrName>ppt_x</p:attrName>
                                          <p:attrName>ppt_y</p:attrName>
                                        </p:attrNameLst>
                                      </p:cBhvr>
                                      <p:rCtr x="0" y="3223"/>
                                    </p:animMotion>
                                  </p:childTnLst>
                                </p:cTn>
                              </p:par>
                              <p:par>
                                <p:cTn id="72" presetID="10"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42" presetClass="path" presetSubtype="0" decel="100000" fill="hold" grpId="1" nodeType="withEffect">
                                  <p:stCondLst>
                                    <p:cond delay="0"/>
                                  </p:stCondLst>
                                  <p:childTnLst>
                                    <p:animMotion origin="layout" path="M -1.5471E-6 3.74489E-6 L -1.5471E-6 0.06468 " pathEditMode="relative" rAng="0" ptsTypes="AA">
                                      <p:cBhvr>
                                        <p:cTn id="76" dur="500" spd="-100000" fill="hold"/>
                                        <p:tgtEl>
                                          <p:spTgt spid="13"/>
                                        </p:tgtEl>
                                        <p:attrNameLst>
                                          <p:attrName>ppt_x</p:attrName>
                                          <p:attrName>ppt_y</p:attrName>
                                        </p:attrNameLst>
                                      </p:cBhvr>
                                      <p:rCtr x="0" y="3223"/>
                                    </p:animMotion>
                                  </p:childTnLst>
                                </p:cTn>
                              </p:par>
                              <p:par>
                                <p:cTn id="77" presetID="10"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animEffect transition="in" filter="fade">
                                      <p:cBhvr>
                                        <p:cTn id="79" dur="500"/>
                                        <p:tgtEl>
                                          <p:spTgt spid="143"/>
                                        </p:tgtEl>
                                      </p:cBhvr>
                                    </p:animEffect>
                                  </p:childTnLst>
                                </p:cTn>
                              </p:par>
                              <p:par>
                                <p:cTn id="80" presetID="42" presetClass="path" presetSubtype="0" decel="100000" fill="hold" grpId="1" nodeType="withEffect">
                                  <p:stCondLst>
                                    <p:cond delay="0"/>
                                  </p:stCondLst>
                                  <p:childTnLst>
                                    <p:animMotion origin="layout" path="M -2.14195E-6 -2.2197E-6 L -2.14195E-6 0.06469 " pathEditMode="relative" rAng="0" ptsTypes="AA">
                                      <p:cBhvr>
                                        <p:cTn id="81" dur="500" spd="-100000" fill="hold"/>
                                        <p:tgtEl>
                                          <p:spTgt spid="143"/>
                                        </p:tgtEl>
                                        <p:attrNameLst>
                                          <p:attrName>ppt_x</p:attrName>
                                          <p:attrName>ppt_y</p:attrName>
                                        </p:attrNameLst>
                                      </p:cBhvr>
                                      <p:rCtr x="0" y="3223"/>
                                    </p:animMotion>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1"/>
                                        </p:tgtEl>
                                        <p:attrNameLst>
                                          <p:attrName>style.visibility</p:attrName>
                                        </p:attrNameLst>
                                      </p:cBhvr>
                                      <p:to>
                                        <p:strVal val="visible"/>
                                      </p:to>
                                    </p:set>
                                    <p:animEffect transition="in" filter="fade">
                                      <p:cBhvr>
                                        <p:cTn id="85" dur="250"/>
                                        <p:tgtEl>
                                          <p:spTgt spid="141"/>
                                        </p:tgtEl>
                                      </p:cBhvr>
                                    </p:animEffect>
                                  </p:childTnLst>
                                </p:cTn>
                              </p:par>
                            </p:childTnLst>
                          </p:cTn>
                        </p:par>
                        <p:par>
                          <p:cTn id="86" fill="hold">
                            <p:stCondLst>
                              <p:cond delay="750"/>
                            </p:stCondLst>
                            <p:childTnLst>
                              <p:par>
                                <p:cTn id="87" presetID="42" presetClass="path" presetSubtype="0" decel="100000" autoRev="1" fill="hold" grpId="1" nodeType="afterEffect">
                                  <p:stCondLst>
                                    <p:cond delay="0"/>
                                  </p:stCondLst>
                                  <p:childTnLst>
                                    <p:animMotion origin="layout" path="M -0.00076 0.00295 L -0.00102 0.06173 " pathEditMode="relative" rAng="0" ptsTypes="AA">
                                      <p:cBhvr>
                                        <p:cTn id="88" dur="250" fill="hold"/>
                                        <p:tgtEl>
                                          <p:spTgt spid="141"/>
                                        </p:tgtEl>
                                        <p:attrNameLst>
                                          <p:attrName>ppt_x</p:attrName>
                                          <p:attrName>ppt_y</p:attrName>
                                        </p:attrNameLst>
                                      </p:cBhvr>
                                      <p:rCtr x="-13" y="29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9" grpId="0"/>
      <p:bldP spid="64" grpId="0"/>
      <p:bldP spid="43" grpId="0"/>
      <p:bldP spid="44" grpId="0"/>
      <p:bldP spid="45" grpId="0"/>
      <p:bldP spid="81" grpId="0" animBg="1"/>
      <p:bldP spid="141" grpId="0" animBg="1"/>
      <p:bldP spid="141" grpId="1" animBg="1"/>
      <p:bldP spid="13" grpId="0" animBg="1"/>
      <p:bldP spid="13" grpId="1" animBg="1"/>
      <p:bldP spid="143" grpId="0"/>
      <p:bldP spid="143"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5" name="Picture 4" descr="Photo of connected places around the earth.">
            <a:extLst>
              <a:ext uri="{FF2B5EF4-FFF2-40B4-BE49-F238E27FC236}">
                <a16:creationId xmlns:a16="http://schemas.microsoft.com/office/drawing/2014/main" id="{EC6CDF80-16EA-490D-B485-128835FD95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9899" y="1918680"/>
            <a:ext cx="3407277" cy="3020643"/>
          </a:xfrm>
          <a:prstGeom prst="rect">
            <a:avLst/>
          </a:prstGeom>
        </p:spPr>
      </p:pic>
      <p:sp>
        <p:nvSpPr>
          <p:cNvPr id="3" name="TextBox 2">
            <a:extLst>
              <a:ext uri="{FF2B5EF4-FFF2-40B4-BE49-F238E27FC236}">
                <a16:creationId xmlns:a16="http://schemas.microsoft.com/office/drawing/2014/main" id="{75D3BCF8-8451-47CA-9310-BCAACF06DAA8}"/>
              </a:ext>
            </a:extLst>
          </p:cNvPr>
          <p:cNvSpPr txBox="1"/>
          <p:nvPr/>
        </p:nvSpPr>
        <p:spPr>
          <a:xfrm>
            <a:off x="4433888" y="1781175"/>
            <a:ext cx="6429375" cy="285308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To protect customers and make the internet safer, our global security teams use machine learning to process:</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Trillions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raw security signals, which generates</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Billions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complex predictions and </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a:ln>
                  <a:noFill/>
                </a:ln>
                <a:gradFill>
                  <a:gsLst>
                    <a:gs pos="0">
                      <a:srgbClr val="00BCF2"/>
                    </a:gs>
                    <a:gs pos="100000">
                      <a:srgbClr val="00BCF2"/>
                    </a:gs>
                  </a:gsLst>
                  <a:lin ang="5400000" scaled="1"/>
                </a:gradFill>
                <a:effectLst/>
                <a:uLnTx/>
                <a:uFillTx/>
                <a:latin typeface="Segoe UI"/>
                <a:ea typeface="+mn-ea"/>
                <a:cs typeface="+mn-cs"/>
              </a:rPr>
              <a:t>Millions</a:t>
            </a:r>
            <a:r>
              <a:rPr kumimoji="0" lang="en-US" sz="2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of automated actions </a:t>
            </a:r>
          </a:p>
        </p:txBody>
      </p:sp>
    </p:spTree>
    <p:extLst>
      <p:ext uri="{BB962C8B-B14F-4D97-AF65-F5344CB8AC3E}">
        <p14:creationId xmlns:p14="http://schemas.microsoft.com/office/powerpoint/2010/main" val="3876993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phic 127" descr="Laptop">
            <a:extLst>
              <a:ext uri="{FF2B5EF4-FFF2-40B4-BE49-F238E27FC236}">
                <a16:creationId xmlns:a16="http://schemas.microsoft.com/office/drawing/2014/main" id="{58EACA28-68FE-43EA-BD29-8977F0915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8808" y="2396413"/>
            <a:ext cx="309886" cy="309886"/>
          </a:xfrm>
          <a:prstGeom prst="rect">
            <a:avLst/>
          </a:prstGeom>
        </p:spPr>
      </p:pic>
      <p:grpSp>
        <p:nvGrpSpPr>
          <p:cNvPr id="129" name="Group 128">
            <a:extLst>
              <a:ext uri="{FF2B5EF4-FFF2-40B4-BE49-F238E27FC236}">
                <a16:creationId xmlns:a16="http://schemas.microsoft.com/office/drawing/2014/main" id="{B6AB0C2B-C7E3-42C4-AA06-DE97E3F24285}"/>
              </a:ext>
            </a:extLst>
          </p:cNvPr>
          <p:cNvGrpSpPr/>
          <p:nvPr/>
        </p:nvGrpSpPr>
        <p:grpSpPr>
          <a:xfrm>
            <a:off x="9784888" y="765046"/>
            <a:ext cx="438943" cy="329502"/>
            <a:chOff x="7532845" y="-529018"/>
            <a:chExt cx="661841" cy="496825"/>
          </a:xfrm>
        </p:grpSpPr>
        <p:pic>
          <p:nvPicPr>
            <p:cNvPr id="130" name="Graphic 129" descr="Cloud">
              <a:extLst>
                <a:ext uri="{FF2B5EF4-FFF2-40B4-BE49-F238E27FC236}">
                  <a16:creationId xmlns:a16="http://schemas.microsoft.com/office/drawing/2014/main" id="{F568246D-D15D-42E1-ACAD-48A3BC1B8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1043" y="-529018"/>
              <a:ext cx="444474" cy="444474"/>
            </a:xfrm>
            <a:prstGeom prst="rect">
              <a:avLst/>
            </a:prstGeom>
          </p:spPr>
        </p:pic>
        <p:pic>
          <p:nvPicPr>
            <p:cNvPr id="131" name="Graphic 130" descr="Cloud">
              <a:extLst>
                <a:ext uri="{FF2B5EF4-FFF2-40B4-BE49-F238E27FC236}">
                  <a16:creationId xmlns:a16="http://schemas.microsoft.com/office/drawing/2014/main" id="{8BB3485A-CB80-4236-A69B-74BF3266E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4471" y="-504250"/>
              <a:ext cx="444474" cy="444474"/>
            </a:xfrm>
            <a:prstGeom prst="rect">
              <a:avLst/>
            </a:prstGeom>
          </p:spPr>
        </p:pic>
        <p:pic>
          <p:nvPicPr>
            <p:cNvPr id="132" name="Graphic 131" descr="Cloud">
              <a:extLst>
                <a:ext uri="{FF2B5EF4-FFF2-40B4-BE49-F238E27FC236}">
                  <a16:creationId xmlns:a16="http://schemas.microsoft.com/office/drawing/2014/main" id="{50C105E4-D97A-4382-99C7-EDED227B33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845" y="-476667"/>
              <a:ext cx="444474" cy="444474"/>
            </a:xfrm>
            <a:prstGeom prst="rect">
              <a:avLst/>
            </a:prstGeom>
          </p:spPr>
        </p:pic>
        <p:grpSp>
          <p:nvGrpSpPr>
            <p:cNvPr id="134" name="Group 133">
              <a:extLst>
                <a:ext uri="{FF2B5EF4-FFF2-40B4-BE49-F238E27FC236}">
                  <a16:creationId xmlns:a16="http://schemas.microsoft.com/office/drawing/2014/main" id="{2155C1AB-5CA7-4DF2-8E59-3B14F237343A}"/>
                </a:ext>
              </a:extLst>
            </p:cNvPr>
            <p:cNvGrpSpPr/>
            <p:nvPr/>
          </p:nvGrpSpPr>
          <p:grpSpPr>
            <a:xfrm>
              <a:off x="7996347" y="-390047"/>
              <a:ext cx="198339" cy="48062"/>
              <a:chOff x="8032662" y="-429407"/>
              <a:chExt cx="198339" cy="48062"/>
            </a:xfrm>
            <a:solidFill>
              <a:schemeClr val="tx1">
                <a:lumMod val="50000"/>
                <a:lumOff val="50000"/>
              </a:schemeClr>
            </a:solidFill>
          </p:grpSpPr>
          <p:sp>
            <p:nvSpPr>
              <p:cNvPr id="135" name="Oval 134">
                <a:extLst>
                  <a:ext uri="{FF2B5EF4-FFF2-40B4-BE49-F238E27FC236}">
                    <a16:creationId xmlns:a16="http://schemas.microsoft.com/office/drawing/2014/main" id="{2A23A487-6CCB-457E-97BD-B422F4D4DEF8}"/>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31E0C987-EAA0-4A75-BFBB-63695C8D263A}"/>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70CE9EA-8DE7-4B15-8E58-64ED84CF9C77}"/>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4" name="Freeform 13">
            <a:extLst>
              <a:ext uri="{FF2B5EF4-FFF2-40B4-BE49-F238E27FC236}">
                <a16:creationId xmlns:a16="http://schemas.microsoft.com/office/drawing/2014/main" id="{E7E5F7B6-3E9C-43DF-AC70-74ED44AE165F}"/>
              </a:ext>
            </a:extLst>
          </p:cNvPr>
          <p:cNvSpPr>
            <a:spLocks/>
          </p:cNvSpPr>
          <p:nvPr/>
        </p:nvSpPr>
        <p:spPr bwMode="auto">
          <a:xfrm>
            <a:off x="5915185" y="416887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3" name="Freeform 13">
            <a:extLst>
              <a:ext uri="{FF2B5EF4-FFF2-40B4-BE49-F238E27FC236}">
                <a16:creationId xmlns:a16="http://schemas.microsoft.com/office/drawing/2014/main" id="{13882E6B-7E31-48B8-962C-8C94F443B317}"/>
              </a:ext>
            </a:extLst>
          </p:cNvPr>
          <p:cNvSpPr>
            <a:spLocks/>
          </p:cNvSpPr>
          <p:nvPr/>
        </p:nvSpPr>
        <p:spPr bwMode="auto">
          <a:xfrm>
            <a:off x="5377857" y="41266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F62ECD17-CEB3-4A4F-8E43-36D13C6BC921}"/>
              </a:ext>
            </a:extLst>
          </p:cNvPr>
          <p:cNvSpPr>
            <a:spLocks/>
          </p:cNvSpPr>
          <p:nvPr/>
        </p:nvSpPr>
        <p:spPr bwMode="auto">
          <a:xfrm>
            <a:off x="5606203" y="41958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4B1D4BB6-8AA6-4F4C-BF82-4BD654F1FCEC}"/>
              </a:ext>
            </a:extLst>
          </p:cNvPr>
          <p:cNvSpPr>
            <a:spLocks/>
          </p:cNvSpPr>
          <p:nvPr/>
        </p:nvSpPr>
        <p:spPr bwMode="auto">
          <a:xfrm>
            <a:off x="5784555" y="4211691"/>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B8A98D7B-F039-44B6-B8CD-3906828FCF2C}"/>
              </a:ext>
            </a:extLst>
          </p:cNvPr>
          <p:cNvSpPr>
            <a:spLocks/>
          </p:cNvSpPr>
          <p:nvPr/>
        </p:nvSpPr>
        <p:spPr bwMode="auto">
          <a:xfrm>
            <a:off x="5691557" y="420864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63F2B37A-FF7C-4825-9922-B97A1F53511E}"/>
              </a:ext>
            </a:extLst>
          </p:cNvPr>
          <p:cNvSpPr/>
          <p:nvPr/>
        </p:nvSpPr>
        <p:spPr bwMode="auto">
          <a:xfrm>
            <a:off x="3377682" y="872795"/>
            <a:ext cx="5436638" cy="5436636"/>
          </a:xfrm>
          <a:prstGeom prst="ellipse">
            <a:avLst/>
          </a:prstGeom>
          <a:ln w="190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3482891-4EB4-43E9-B463-98C41B85A30F}"/>
              </a:ext>
            </a:extLst>
          </p:cNvPr>
          <p:cNvSpPr/>
          <p:nvPr/>
        </p:nvSpPr>
        <p:spPr bwMode="auto">
          <a:xfrm>
            <a:off x="3461089"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C2654CC-3324-4A37-9979-D8BEABB2D476}"/>
              </a:ext>
            </a:extLst>
          </p:cNvPr>
          <p:cNvSpPr/>
          <p:nvPr/>
        </p:nvSpPr>
        <p:spPr bwMode="auto">
          <a:xfrm>
            <a:off x="3442661" y="3401447"/>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B5219CA3-308D-4468-B2BA-D9206EAD7AF8}"/>
              </a:ext>
            </a:extLst>
          </p:cNvPr>
          <p:cNvSpPr/>
          <p:nvPr/>
        </p:nvSpPr>
        <p:spPr bwMode="auto">
          <a:xfrm>
            <a:off x="2392453" y="5152743"/>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2BCA8334-E2FF-41AA-B6A1-510A9059CEC9}"/>
              </a:ext>
            </a:extLst>
          </p:cNvPr>
          <p:cNvSpPr>
            <a:spLocks/>
          </p:cNvSpPr>
          <p:nvPr/>
        </p:nvSpPr>
        <p:spPr bwMode="auto">
          <a:xfrm>
            <a:off x="6330793" y="4167009"/>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84B86B27-AE33-423F-B263-D57E1C30519A}"/>
              </a:ext>
            </a:extLst>
          </p:cNvPr>
          <p:cNvSpPr>
            <a:spLocks/>
          </p:cNvSpPr>
          <p:nvPr/>
        </p:nvSpPr>
        <p:spPr bwMode="auto">
          <a:xfrm>
            <a:off x="6441925" y="420785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13">
            <a:extLst>
              <a:ext uri="{FF2B5EF4-FFF2-40B4-BE49-F238E27FC236}">
                <a16:creationId xmlns:a16="http://schemas.microsoft.com/office/drawing/2014/main" id="{3F2F2494-A75D-48C9-A793-5D4D0E376C7F}"/>
              </a:ext>
            </a:extLst>
          </p:cNvPr>
          <p:cNvSpPr>
            <a:spLocks/>
          </p:cNvSpPr>
          <p:nvPr/>
        </p:nvSpPr>
        <p:spPr bwMode="auto">
          <a:xfrm>
            <a:off x="6236895" y="420326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DFF1CA46-B106-4EE8-AB28-0614504D933A}"/>
              </a:ext>
            </a:extLst>
          </p:cNvPr>
          <p:cNvSpPr/>
          <p:nvPr/>
        </p:nvSpPr>
        <p:spPr bwMode="auto">
          <a:xfrm>
            <a:off x="2337181" y="5186971"/>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72BA03DB-B3A3-4B1B-88C0-AF751050B90B}"/>
              </a:ext>
            </a:extLst>
          </p:cNvPr>
          <p:cNvSpPr/>
          <p:nvPr/>
        </p:nvSpPr>
        <p:spPr bwMode="auto">
          <a:xfrm>
            <a:off x="8659722" y="355597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1B5B7976-DCC2-4EBA-B1F8-7B1245DB9575}"/>
              </a:ext>
            </a:extLst>
          </p:cNvPr>
          <p:cNvSpPr/>
          <p:nvPr/>
        </p:nvSpPr>
        <p:spPr bwMode="auto">
          <a:xfrm>
            <a:off x="8744991" y="34910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89F9C55F-E2C0-4312-AC24-06A90E5C05A5}"/>
              </a:ext>
            </a:extLst>
          </p:cNvPr>
          <p:cNvSpPr/>
          <p:nvPr/>
        </p:nvSpPr>
        <p:spPr bwMode="auto">
          <a:xfrm>
            <a:off x="4380540" y="55211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D74F1529-EDA8-48ED-AAB1-08CD4FE4533D}"/>
              </a:ext>
            </a:extLst>
          </p:cNvPr>
          <p:cNvSpPr/>
          <p:nvPr/>
        </p:nvSpPr>
        <p:spPr bwMode="auto">
          <a:xfrm>
            <a:off x="4316596" y="5544190"/>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491AC2D9-BCA4-41D3-A29C-AA65F763DB0E}"/>
              </a:ext>
            </a:extLst>
          </p:cNvPr>
          <p:cNvSpPr/>
          <p:nvPr/>
        </p:nvSpPr>
        <p:spPr bwMode="auto">
          <a:xfrm>
            <a:off x="7591875" y="563735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0AFECC7D-EC8E-4937-80DD-1C1610C0DA13}"/>
              </a:ext>
            </a:extLst>
          </p:cNvPr>
          <p:cNvSpPr/>
          <p:nvPr/>
        </p:nvSpPr>
        <p:spPr bwMode="auto">
          <a:xfrm>
            <a:off x="7562295" y="572772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69CDD68-0087-4630-833D-E4C3904C64CC}"/>
              </a:ext>
            </a:extLst>
          </p:cNvPr>
          <p:cNvSpPr/>
          <p:nvPr/>
        </p:nvSpPr>
        <p:spPr bwMode="auto">
          <a:xfrm>
            <a:off x="9978981" y="517566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3B00FDD3-5832-4AAF-B452-BFE0E61BE845}"/>
              </a:ext>
            </a:extLst>
          </p:cNvPr>
          <p:cNvSpPr/>
          <p:nvPr/>
        </p:nvSpPr>
        <p:spPr bwMode="auto">
          <a:xfrm>
            <a:off x="10130058" y="502427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CCD7BDA4-0380-43BF-93E3-BBF2FB2F0868}"/>
              </a:ext>
            </a:extLst>
          </p:cNvPr>
          <p:cNvSpPr/>
          <p:nvPr/>
        </p:nvSpPr>
        <p:spPr bwMode="auto">
          <a:xfrm>
            <a:off x="9308077" y="94431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07E0298-E57A-4B5F-9DB6-898CA053B83C}"/>
              </a:ext>
            </a:extLst>
          </p:cNvPr>
          <p:cNvSpPr/>
          <p:nvPr/>
        </p:nvSpPr>
        <p:spPr bwMode="auto">
          <a:xfrm>
            <a:off x="9308077" y="86696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798EEAA9-7282-418D-AB13-4F197B3BD25C}"/>
              </a:ext>
            </a:extLst>
          </p:cNvPr>
          <p:cNvSpPr/>
          <p:nvPr/>
        </p:nvSpPr>
        <p:spPr bwMode="auto">
          <a:xfrm>
            <a:off x="7699430" y="134494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4CEBA6D1-54C6-4F63-8854-5487091871BE}"/>
              </a:ext>
            </a:extLst>
          </p:cNvPr>
          <p:cNvSpPr/>
          <p:nvPr/>
        </p:nvSpPr>
        <p:spPr bwMode="auto">
          <a:xfrm>
            <a:off x="7609801" y="129693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76D57262-2AC3-42C2-A50E-2AA62CDD4A9A}"/>
              </a:ext>
            </a:extLst>
          </p:cNvPr>
          <p:cNvSpPr/>
          <p:nvPr/>
        </p:nvSpPr>
        <p:spPr bwMode="auto">
          <a:xfrm>
            <a:off x="4257111" y="140706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AC0FA508-3140-4BBF-985F-8E7E9FDC8321}"/>
              </a:ext>
            </a:extLst>
          </p:cNvPr>
          <p:cNvSpPr/>
          <p:nvPr/>
        </p:nvSpPr>
        <p:spPr bwMode="auto">
          <a:xfrm>
            <a:off x="4394361" y="1373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84D84F1E-2AED-4135-B4A1-4B511B05EA09}"/>
              </a:ext>
            </a:extLst>
          </p:cNvPr>
          <p:cNvSpPr/>
          <p:nvPr/>
        </p:nvSpPr>
        <p:spPr bwMode="auto">
          <a:xfrm>
            <a:off x="2224452" y="26043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D65F48D8-8CFC-4B7A-BF46-3AAA3DD4B07D}"/>
              </a:ext>
            </a:extLst>
          </p:cNvPr>
          <p:cNvSpPr/>
          <p:nvPr/>
        </p:nvSpPr>
        <p:spPr bwMode="auto">
          <a:xfrm>
            <a:off x="2274150" y="252367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5F5DEF9-C568-42F7-AECF-2E66ACEB7FA1}"/>
              </a:ext>
            </a:extLst>
          </p:cNvPr>
          <p:cNvGrpSpPr/>
          <p:nvPr/>
        </p:nvGrpSpPr>
        <p:grpSpPr>
          <a:xfrm>
            <a:off x="1505805" y="-479186"/>
            <a:ext cx="9217393" cy="7831585"/>
            <a:chOff x="1535334" y="-489857"/>
            <a:chExt cx="9403555" cy="7989758"/>
          </a:xfrm>
        </p:grpSpPr>
        <p:sp>
          <p:nvSpPr>
            <p:cNvPr id="180" name="Arc 179">
              <a:extLst>
                <a:ext uri="{FF2B5EF4-FFF2-40B4-BE49-F238E27FC236}">
                  <a16:creationId xmlns:a16="http://schemas.microsoft.com/office/drawing/2014/main" id="{970C8AA0-38A5-4CA1-9429-79183F8DFF1D}"/>
                </a:ext>
              </a:extLst>
            </p:cNvPr>
            <p:cNvSpPr/>
            <p:nvPr/>
          </p:nvSpPr>
          <p:spPr>
            <a:xfrm flipH="1">
              <a:off x="153533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1" name="Arc 180">
              <a:extLst>
                <a:ext uri="{FF2B5EF4-FFF2-40B4-BE49-F238E27FC236}">
                  <a16:creationId xmlns:a16="http://schemas.microsoft.com/office/drawing/2014/main" id="{87CBCB9E-0EF0-4BCC-9570-E309C47C4B1C}"/>
                </a:ext>
              </a:extLst>
            </p:cNvPr>
            <p:cNvSpPr/>
            <p:nvPr/>
          </p:nvSpPr>
          <p:spPr>
            <a:xfrm>
              <a:off x="394436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2" name="Group 181">
            <a:extLst>
              <a:ext uri="{FF2B5EF4-FFF2-40B4-BE49-F238E27FC236}">
                <a16:creationId xmlns:a16="http://schemas.microsoft.com/office/drawing/2014/main" id="{F7229D3C-7133-416C-B91C-6F4419306866}"/>
              </a:ext>
            </a:extLst>
          </p:cNvPr>
          <p:cNvGrpSpPr/>
          <p:nvPr/>
        </p:nvGrpSpPr>
        <p:grpSpPr>
          <a:xfrm>
            <a:off x="4567712" y="2651807"/>
            <a:ext cx="3054993" cy="1737776"/>
            <a:chOff x="4659083" y="2632454"/>
            <a:chExt cx="3116694" cy="1772873"/>
          </a:xfrm>
        </p:grpSpPr>
        <p:sp>
          <p:nvSpPr>
            <p:cNvPr id="183" name="Freeform: Shape 182">
              <a:extLst>
                <a:ext uri="{FF2B5EF4-FFF2-40B4-BE49-F238E27FC236}">
                  <a16:creationId xmlns:a16="http://schemas.microsoft.com/office/drawing/2014/main" id="{D7DF063C-DB07-4553-9BEE-2530337D6960}"/>
                </a:ext>
              </a:extLst>
            </p:cNvPr>
            <p:cNvSpPr/>
            <p:nvPr/>
          </p:nvSpPr>
          <p:spPr>
            <a:xfrm>
              <a:off x="4659083" y="2632454"/>
              <a:ext cx="3116694" cy="1772226"/>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10987" cap="flat">
              <a:noFill/>
              <a:prstDash val="solid"/>
              <a:miter/>
            </a:ln>
            <a:effectLst>
              <a:outerShdw blurRad="254000" dist="50800" dir="2700000" algn="ctr" rotWithShape="0">
                <a:prstClr val="black">
                  <a:alpha val="25000"/>
                </a:prstClr>
              </a:outerShdw>
            </a:effectLst>
          </p:spPr>
          <p:txBody>
            <a:bodyPr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4FC3A88-0688-43D1-BD29-21A6170E3122}"/>
                </a:ext>
              </a:extLst>
            </p:cNvPr>
            <p:cNvSpPr txBox="1"/>
            <p:nvPr/>
          </p:nvSpPr>
          <p:spPr>
            <a:xfrm>
              <a:off x="4961464" y="3662584"/>
              <a:ext cx="2419758" cy="544765"/>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Microsoft Cloud</a:t>
              </a:r>
            </a:p>
          </p:txBody>
        </p:sp>
        <p:sp>
          <p:nvSpPr>
            <p:cNvPr id="185" name="TextBox 184">
              <a:extLst>
                <a:ext uri="{FF2B5EF4-FFF2-40B4-BE49-F238E27FC236}">
                  <a16:creationId xmlns:a16="http://schemas.microsoft.com/office/drawing/2014/main" id="{41F426B1-BE3A-499D-9C09-1027E3FD1DF0}"/>
                </a:ext>
              </a:extLst>
            </p:cNvPr>
            <p:cNvSpPr txBox="1"/>
            <p:nvPr/>
          </p:nvSpPr>
          <p:spPr>
            <a:xfrm>
              <a:off x="4734220" y="3971362"/>
              <a:ext cx="2876984" cy="4339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1000">
                  <a:gradFill>
                    <a:gsLst>
                      <a:gs pos="0">
                        <a:schemeClr val="tx1"/>
                      </a:gs>
                      <a:gs pos="100000">
                        <a:schemeClr val="tx1"/>
                      </a:gs>
                    </a:gsLst>
                    <a:lin ang="5400000" scaled="0"/>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Machine learning and AI systems</a:t>
              </a:r>
            </a:p>
          </p:txBody>
        </p:sp>
      </p:grpSp>
      <p:sp>
        <p:nvSpPr>
          <p:cNvPr id="186" name="Oval 185">
            <a:extLst>
              <a:ext uri="{FF2B5EF4-FFF2-40B4-BE49-F238E27FC236}">
                <a16:creationId xmlns:a16="http://schemas.microsoft.com/office/drawing/2014/main" id="{92B158ED-9D94-456B-945E-8BD1571D55F2}"/>
              </a:ext>
            </a:extLst>
          </p:cNvPr>
          <p:cNvSpPr/>
          <p:nvPr/>
        </p:nvSpPr>
        <p:spPr bwMode="auto">
          <a:xfrm>
            <a:off x="10103044" y="512812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49A82D2B-45CA-49E7-84AC-753466957DA0}"/>
              </a:ext>
            </a:extLst>
          </p:cNvPr>
          <p:cNvSpPr/>
          <p:nvPr/>
        </p:nvSpPr>
        <p:spPr bwMode="auto">
          <a:xfrm>
            <a:off x="9304462" y="812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A89B893-65DB-4490-B104-CB8BC43FC3D8}"/>
              </a:ext>
            </a:extLst>
          </p:cNvPr>
          <p:cNvSpPr/>
          <p:nvPr/>
        </p:nvSpPr>
        <p:spPr bwMode="auto">
          <a:xfrm>
            <a:off x="7656141" y="134494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4BB81411-95FA-41E0-95D6-49B592EBAF2C}"/>
              </a:ext>
            </a:extLst>
          </p:cNvPr>
          <p:cNvSpPr/>
          <p:nvPr/>
        </p:nvSpPr>
        <p:spPr bwMode="auto">
          <a:xfrm>
            <a:off x="4370899" y="131694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6F30AFDC-2E03-4DC3-9352-92EB82A100E7}"/>
              </a:ext>
            </a:extLst>
          </p:cNvPr>
          <p:cNvSpPr/>
          <p:nvPr/>
        </p:nvSpPr>
        <p:spPr bwMode="auto">
          <a:xfrm>
            <a:off x="2282665" y="262856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FF0DE58-A0E4-4841-BA53-425FF982AF97}"/>
              </a:ext>
            </a:extLst>
          </p:cNvPr>
          <p:cNvSpPr/>
          <p:nvPr/>
        </p:nvSpPr>
        <p:spPr bwMode="auto">
          <a:xfrm>
            <a:off x="3407077" y="3400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C5337D28-B058-464C-96B9-F3A9BCDBFA75}"/>
              </a:ext>
            </a:extLst>
          </p:cNvPr>
          <p:cNvSpPr/>
          <p:nvPr/>
        </p:nvSpPr>
        <p:spPr bwMode="auto">
          <a:xfrm>
            <a:off x="2304588" y="5081039"/>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34D3B550-9065-425C-834C-BBDDCDF0D747}"/>
              </a:ext>
            </a:extLst>
          </p:cNvPr>
          <p:cNvSpPr/>
          <p:nvPr/>
        </p:nvSpPr>
        <p:spPr bwMode="auto">
          <a:xfrm>
            <a:off x="4257111" y="563538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FF020F30-1259-4537-8C1E-71595FFA9FAC}"/>
              </a:ext>
            </a:extLst>
          </p:cNvPr>
          <p:cNvSpPr/>
          <p:nvPr/>
        </p:nvSpPr>
        <p:spPr bwMode="auto">
          <a:xfrm>
            <a:off x="7604579" y="570708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2239E616-0C1B-454E-85B5-E0C4250F05DD}"/>
              </a:ext>
            </a:extLst>
          </p:cNvPr>
          <p:cNvSpPr/>
          <p:nvPr/>
        </p:nvSpPr>
        <p:spPr bwMode="auto">
          <a:xfrm>
            <a:off x="8863400"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3DD4D1E-B94D-4BE6-B847-994A6B641789}"/>
              </a:ext>
            </a:extLst>
          </p:cNvPr>
          <p:cNvSpPr/>
          <p:nvPr/>
        </p:nvSpPr>
        <p:spPr bwMode="auto">
          <a:xfrm>
            <a:off x="10023936" y="511970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5A4536A-D22B-435C-992F-706012554FE7}"/>
              </a:ext>
            </a:extLst>
          </p:cNvPr>
          <p:cNvSpPr/>
          <p:nvPr/>
        </p:nvSpPr>
        <p:spPr bwMode="auto">
          <a:xfrm>
            <a:off x="9368354" y="69785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B295A4EE-B7E8-47B4-8598-62830540335F}"/>
              </a:ext>
            </a:extLst>
          </p:cNvPr>
          <p:cNvSpPr/>
          <p:nvPr/>
        </p:nvSpPr>
        <p:spPr bwMode="auto">
          <a:xfrm>
            <a:off x="7544591" y="119646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5CDFB40-706F-4D76-B517-13948861D032}"/>
              </a:ext>
            </a:extLst>
          </p:cNvPr>
          <p:cNvSpPr/>
          <p:nvPr/>
        </p:nvSpPr>
        <p:spPr bwMode="auto">
          <a:xfrm>
            <a:off x="4259348" y="116846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2A2B34EA-A709-4681-8918-22F6347D9FBD}"/>
              </a:ext>
            </a:extLst>
          </p:cNvPr>
          <p:cNvSpPr/>
          <p:nvPr/>
        </p:nvSpPr>
        <p:spPr bwMode="auto">
          <a:xfrm>
            <a:off x="2214219" y="247965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83C22058-4BA5-4F7A-87D6-CC875790893E}"/>
              </a:ext>
            </a:extLst>
          </p:cNvPr>
          <p:cNvSpPr/>
          <p:nvPr/>
        </p:nvSpPr>
        <p:spPr bwMode="auto">
          <a:xfrm>
            <a:off x="3399616" y="332715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89DE3F2D-6531-46DA-A490-75645ED43980}"/>
              </a:ext>
            </a:extLst>
          </p:cNvPr>
          <p:cNvSpPr/>
          <p:nvPr/>
        </p:nvSpPr>
        <p:spPr bwMode="auto">
          <a:xfrm>
            <a:off x="2193037" y="4932562"/>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DAFAE0EC-53D4-4CAA-BB7E-53EB56F0A337}"/>
              </a:ext>
            </a:extLst>
          </p:cNvPr>
          <p:cNvSpPr/>
          <p:nvPr/>
        </p:nvSpPr>
        <p:spPr bwMode="auto">
          <a:xfrm>
            <a:off x="4145559" y="548690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4DDBBD2-061D-47AA-AEF4-1A9AABDF8092}"/>
              </a:ext>
            </a:extLst>
          </p:cNvPr>
          <p:cNvSpPr/>
          <p:nvPr/>
        </p:nvSpPr>
        <p:spPr bwMode="auto">
          <a:xfrm>
            <a:off x="7629707" y="563825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6B0ACB85-A7A7-471D-88B6-6F3029193AF0}"/>
              </a:ext>
            </a:extLst>
          </p:cNvPr>
          <p:cNvSpPr/>
          <p:nvPr/>
        </p:nvSpPr>
        <p:spPr bwMode="auto">
          <a:xfrm>
            <a:off x="8751849" y="335651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62F2A55C-2F00-431E-9E48-265C9E5CF186}"/>
              </a:ext>
            </a:extLst>
          </p:cNvPr>
          <p:cNvSpPr txBox="1"/>
          <p:nvPr/>
        </p:nvSpPr>
        <p:spPr>
          <a:xfrm>
            <a:off x="8068068" y="3019800"/>
            <a:ext cx="1483256" cy="107793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13705"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Identity 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31B+</a:t>
            </a: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sp>
        <p:nvSpPr>
          <p:cNvPr id="207" name="TextBox 206">
            <a:extLst>
              <a:ext uri="{FF2B5EF4-FFF2-40B4-BE49-F238E27FC236}">
                <a16:creationId xmlns:a16="http://schemas.microsoft.com/office/drawing/2014/main" id="{77606476-251A-429B-9407-D072095A0897}"/>
              </a:ext>
            </a:extLst>
          </p:cNvPr>
          <p:cNvSpPr txBox="1"/>
          <p:nvPr/>
        </p:nvSpPr>
        <p:spPr>
          <a:xfrm>
            <a:off x="3499147" y="5120266"/>
            <a:ext cx="1864124" cy="121896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Documents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600B+</a:t>
            </a:r>
          </a:p>
        </p:txBody>
      </p:sp>
      <p:sp>
        <p:nvSpPr>
          <p:cNvPr id="208" name="TextBox 207">
            <a:extLst>
              <a:ext uri="{FF2B5EF4-FFF2-40B4-BE49-F238E27FC236}">
                <a16:creationId xmlns:a16="http://schemas.microsoft.com/office/drawing/2014/main" id="{0C4E9C68-451B-440F-9333-DCE33D170498}"/>
              </a:ext>
            </a:extLst>
          </p:cNvPr>
          <p:cNvSpPr txBox="1"/>
          <p:nvPr/>
        </p:nvSpPr>
        <p:spPr>
          <a:xfrm>
            <a:off x="6968828" y="5400609"/>
            <a:ext cx="1568762" cy="65827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Endpoint Threats Blocked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9B+</a:t>
            </a:r>
          </a:p>
        </p:txBody>
      </p:sp>
      <p:sp>
        <p:nvSpPr>
          <p:cNvPr id="209" name="TextBox 208">
            <a:extLst>
              <a:ext uri="{FF2B5EF4-FFF2-40B4-BE49-F238E27FC236}">
                <a16:creationId xmlns:a16="http://schemas.microsoft.com/office/drawing/2014/main" id="{8B7B48CB-6AC7-4D7E-9292-386C2B6293D2}"/>
              </a:ext>
            </a:extLst>
          </p:cNvPr>
          <p:cNvSpPr txBox="1"/>
          <p:nvPr/>
        </p:nvSpPr>
        <p:spPr>
          <a:xfrm>
            <a:off x="6968828" y="968732"/>
            <a:ext cx="1568762" cy="81051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Meeting </a:t>
            </a:r>
            <a:b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b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minutes delivered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4.1B+</a:t>
            </a:r>
          </a:p>
        </p:txBody>
      </p:sp>
      <p:grpSp>
        <p:nvGrpSpPr>
          <p:cNvPr id="210" name="Group 209">
            <a:extLst>
              <a:ext uri="{FF2B5EF4-FFF2-40B4-BE49-F238E27FC236}">
                <a16:creationId xmlns:a16="http://schemas.microsoft.com/office/drawing/2014/main" id="{03E97623-3F03-4820-B6CC-A238ED81C42A}"/>
              </a:ext>
            </a:extLst>
          </p:cNvPr>
          <p:cNvGrpSpPr/>
          <p:nvPr/>
        </p:nvGrpSpPr>
        <p:grpSpPr>
          <a:xfrm>
            <a:off x="9267470" y="209641"/>
            <a:ext cx="1414605" cy="1414605"/>
            <a:chOff x="9764018" y="1293929"/>
            <a:chExt cx="1826994" cy="1826994"/>
          </a:xfrm>
        </p:grpSpPr>
        <p:sp>
          <p:nvSpPr>
            <p:cNvPr id="211" name="Oval 210">
              <a:extLst>
                <a:ext uri="{FF2B5EF4-FFF2-40B4-BE49-F238E27FC236}">
                  <a16:creationId xmlns:a16="http://schemas.microsoft.com/office/drawing/2014/main" id="{2B783E7C-0B53-46AD-A96B-8C158193D0DB}"/>
                </a:ext>
              </a:extLst>
            </p:cNvPr>
            <p:cNvSpPr/>
            <p:nvPr/>
          </p:nvSpPr>
          <p:spPr bwMode="auto">
            <a:xfrm>
              <a:off x="9764018" y="129392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C7B82D11-4E2B-42E7-AAEC-CA4FEAA4AB6B}"/>
                </a:ext>
              </a:extLst>
            </p:cNvPr>
            <p:cNvSpPr txBox="1"/>
            <p:nvPr/>
          </p:nvSpPr>
          <p:spPr>
            <a:xfrm>
              <a:off x="9837628" y="2189185"/>
              <a:ext cx="1679771"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Other clouds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network logs</a:t>
              </a:r>
            </a:p>
          </p:txBody>
        </p:sp>
        <p:sp>
          <p:nvSpPr>
            <p:cNvPr id="213" name="TextBox 212">
              <a:extLst>
                <a:ext uri="{FF2B5EF4-FFF2-40B4-BE49-F238E27FC236}">
                  <a16:creationId xmlns:a16="http://schemas.microsoft.com/office/drawing/2014/main" id="{90A3B9F3-824B-4D2D-89CD-0EF39460948D}"/>
                </a:ext>
              </a:extLst>
            </p:cNvPr>
            <p:cNvSpPr txBox="1"/>
            <p:nvPr/>
          </p:nvSpPr>
          <p:spPr>
            <a:xfrm>
              <a:off x="10069439" y="1837868"/>
              <a:ext cx="1216152"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1.8PBs</a:t>
              </a:r>
            </a:p>
          </p:txBody>
        </p:sp>
      </p:grpSp>
      <p:grpSp>
        <p:nvGrpSpPr>
          <p:cNvPr id="214" name="Group 213">
            <a:extLst>
              <a:ext uri="{FF2B5EF4-FFF2-40B4-BE49-F238E27FC236}">
                <a16:creationId xmlns:a16="http://schemas.microsoft.com/office/drawing/2014/main" id="{56DE7177-0298-456C-B82B-612C6E4CCB99}"/>
              </a:ext>
            </a:extLst>
          </p:cNvPr>
          <p:cNvGrpSpPr/>
          <p:nvPr/>
        </p:nvGrpSpPr>
        <p:grpSpPr>
          <a:xfrm>
            <a:off x="989735" y="1818680"/>
            <a:ext cx="1414605" cy="1414605"/>
            <a:chOff x="816932" y="1662509"/>
            <a:chExt cx="1826994" cy="1826994"/>
          </a:xfrm>
        </p:grpSpPr>
        <p:sp>
          <p:nvSpPr>
            <p:cNvPr id="215" name="Oval 214">
              <a:extLst>
                <a:ext uri="{FF2B5EF4-FFF2-40B4-BE49-F238E27FC236}">
                  <a16:creationId xmlns:a16="http://schemas.microsoft.com/office/drawing/2014/main" id="{5752FD91-B84F-4774-8D2C-578408158FF3}"/>
                </a:ext>
              </a:extLst>
            </p:cNvPr>
            <p:cNvSpPr/>
            <p:nvPr/>
          </p:nvSpPr>
          <p:spPr bwMode="auto">
            <a:xfrm>
              <a:off x="816932" y="166250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318F69E-428C-4251-B494-E9AB86C49F95}"/>
                </a:ext>
              </a:extLst>
            </p:cNvPr>
            <p:cNvGrpSpPr/>
            <p:nvPr/>
          </p:nvGrpSpPr>
          <p:grpSpPr>
            <a:xfrm>
              <a:off x="1093900" y="2207426"/>
              <a:ext cx="1273058" cy="769720"/>
              <a:chOff x="912924" y="2126522"/>
              <a:chExt cx="1273058" cy="769720"/>
            </a:xfrm>
          </p:grpSpPr>
          <p:sp>
            <p:nvSpPr>
              <p:cNvPr id="217" name="TextBox 216">
                <a:extLst>
                  <a:ext uri="{FF2B5EF4-FFF2-40B4-BE49-F238E27FC236}">
                    <a16:creationId xmlns:a16="http://schemas.microsoft.com/office/drawing/2014/main" id="{2121AD0B-78CF-4275-A41D-AB6D82C0738B}"/>
                  </a:ext>
                </a:extLst>
              </p:cNvPr>
              <p:cNvSpPr txBox="1"/>
              <p:nvPr/>
            </p:nvSpPr>
            <p:spPr>
              <a:xfrm>
                <a:off x="912924" y="2475885"/>
                <a:ext cx="1273058"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PCs, servers,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a:t>
                </a:r>
              </a:p>
            </p:txBody>
          </p:sp>
          <p:sp>
            <p:nvSpPr>
              <p:cNvPr id="218" name="TextBox 217">
                <a:extLst>
                  <a:ext uri="{FF2B5EF4-FFF2-40B4-BE49-F238E27FC236}">
                    <a16:creationId xmlns:a16="http://schemas.microsoft.com/office/drawing/2014/main" id="{27A22FF4-2915-4961-B09C-74511620DF98}"/>
                  </a:ext>
                </a:extLst>
              </p:cNvPr>
              <p:cNvSpPr txBox="1"/>
              <p:nvPr/>
            </p:nvSpPr>
            <p:spPr>
              <a:xfrm>
                <a:off x="941057" y="2126522"/>
                <a:ext cx="1216790"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1.2B+</a:t>
                </a:r>
              </a:p>
            </p:txBody>
          </p:sp>
        </p:grpSp>
      </p:grpSp>
      <p:grpSp>
        <p:nvGrpSpPr>
          <p:cNvPr id="219" name="Group 218">
            <a:extLst>
              <a:ext uri="{FF2B5EF4-FFF2-40B4-BE49-F238E27FC236}">
                <a16:creationId xmlns:a16="http://schemas.microsoft.com/office/drawing/2014/main" id="{48CDC245-1957-4E7D-8DE1-444120E884BD}"/>
              </a:ext>
            </a:extLst>
          </p:cNvPr>
          <p:cNvGrpSpPr/>
          <p:nvPr/>
        </p:nvGrpSpPr>
        <p:grpSpPr>
          <a:xfrm>
            <a:off x="1155400" y="4694825"/>
            <a:ext cx="1414605" cy="1414605"/>
            <a:chOff x="985942" y="4596743"/>
            <a:chExt cx="1826994" cy="1826994"/>
          </a:xfrm>
        </p:grpSpPr>
        <p:sp>
          <p:nvSpPr>
            <p:cNvPr id="220" name="Oval 219">
              <a:extLst>
                <a:ext uri="{FF2B5EF4-FFF2-40B4-BE49-F238E27FC236}">
                  <a16:creationId xmlns:a16="http://schemas.microsoft.com/office/drawing/2014/main" id="{FE5C4455-408D-47DF-B4CE-BE702B73FF87}"/>
                </a:ext>
              </a:extLst>
            </p:cNvPr>
            <p:cNvSpPr/>
            <p:nvPr/>
          </p:nvSpPr>
          <p:spPr bwMode="auto">
            <a:xfrm>
              <a:off x="985942" y="4596743"/>
              <a:ext cx="1826994" cy="1826994"/>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21" name="TextBox 220">
              <a:extLst>
                <a:ext uri="{FF2B5EF4-FFF2-40B4-BE49-F238E27FC236}">
                  <a16:creationId xmlns:a16="http://schemas.microsoft.com/office/drawing/2014/main" id="{885995F1-3D08-4AB7-BF7B-CFD6C281D862}"/>
                </a:ext>
              </a:extLst>
            </p:cNvPr>
            <p:cNvSpPr txBox="1"/>
            <p:nvPr/>
          </p:nvSpPr>
          <p:spPr>
            <a:xfrm>
              <a:off x="1129718" y="5219389"/>
              <a:ext cx="1539440" cy="630535"/>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iOS, macOS, Android, Linux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 devices</a:t>
              </a:r>
            </a:p>
          </p:txBody>
        </p:sp>
      </p:grpSp>
      <p:grpSp>
        <p:nvGrpSpPr>
          <p:cNvPr id="222" name="Group 221">
            <a:extLst>
              <a:ext uri="{FF2B5EF4-FFF2-40B4-BE49-F238E27FC236}">
                <a16:creationId xmlns:a16="http://schemas.microsoft.com/office/drawing/2014/main" id="{B0988192-F1F7-4129-9919-73DB8104539D}"/>
              </a:ext>
            </a:extLst>
          </p:cNvPr>
          <p:cNvGrpSpPr/>
          <p:nvPr/>
        </p:nvGrpSpPr>
        <p:grpSpPr>
          <a:xfrm>
            <a:off x="9558142" y="5006602"/>
            <a:ext cx="1414605" cy="1414605"/>
            <a:chOff x="9664166" y="4475583"/>
            <a:chExt cx="1826994" cy="1826994"/>
          </a:xfrm>
        </p:grpSpPr>
        <p:sp>
          <p:nvSpPr>
            <p:cNvPr id="223" name="Oval 222">
              <a:extLst>
                <a:ext uri="{FF2B5EF4-FFF2-40B4-BE49-F238E27FC236}">
                  <a16:creationId xmlns:a16="http://schemas.microsoft.com/office/drawing/2014/main" id="{A3DF36FD-0692-42B8-B585-64C162C8EB9B}"/>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FF96803-6C86-4DFF-8DEA-6E50BDBDF063}"/>
                </a:ext>
              </a:extLst>
            </p:cNvPr>
            <p:cNvGrpSpPr/>
            <p:nvPr/>
          </p:nvGrpSpPr>
          <p:grpSpPr>
            <a:xfrm>
              <a:off x="9945933" y="5031444"/>
              <a:ext cx="1263460" cy="747830"/>
              <a:chOff x="9867556" y="5255543"/>
              <a:chExt cx="1263460" cy="747830"/>
            </a:xfrm>
          </p:grpSpPr>
          <p:sp>
            <p:nvSpPr>
              <p:cNvPr id="225" name="TextBox 224">
                <a:extLst>
                  <a:ext uri="{FF2B5EF4-FFF2-40B4-BE49-F238E27FC236}">
                    <a16:creationId xmlns:a16="http://schemas.microsoft.com/office/drawing/2014/main" id="{2106FF8B-E397-458F-A87B-31516B73B991}"/>
                  </a:ext>
                </a:extLst>
              </p:cNvPr>
              <p:cNvSpPr txBox="1"/>
              <p:nvPr/>
            </p:nvSpPr>
            <p:spPr>
              <a:xfrm>
                <a:off x="9867556" y="5583016"/>
                <a:ext cx="1263460"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Apps and</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service users</a:t>
                </a:r>
              </a:p>
            </p:txBody>
          </p:sp>
          <p:sp>
            <p:nvSpPr>
              <p:cNvPr id="226" name="TextBox 225">
                <a:extLst>
                  <a:ext uri="{FF2B5EF4-FFF2-40B4-BE49-F238E27FC236}">
                    <a16:creationId xmlns:a16="http://schemas.microsoft.com/office/drawing/2014/main" id="{DC9586A6-9C43-4CF9-BF4D-21667D582C55}"/>
                  </a:ext>
                </a:extLst>
              </p:cNvPr>
              <p:cNvSpPr txBox="1"/>
              <p:nvPr/>
            </p:nvSpPr>
            <p:spPr>
              <a:xfrm>
                <a:off x="9914863" y="5255543"/>
                <a:ext cx="1216153"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1B+</a:t>
                </a:r>
              </a:p>
            </p:txBody>
          </p:sp>
        </p:grpSp>
      </p:grpSp>
      <p:sp>
        <p:nvSpPr>
          <p:cNvPr id="227" name="TextBox 226">
            <a:extLst>
              <a:ext uri="{FF2B5EF4-FFF2-40B4-BE49-F238E27FC236}">
                <a16:creationId xmlns:a16="http://schemas.microsoft.com/office/drawing/2014/main" id="{32CFC3C7-2339-47DD-82F3-DED02F27717B}"/>
              </a:ext>
            </a:extLst>
          </p:cNvPr>
          <p:cNvSpPr txBox="1"/>
          <p:nvPr/>
        </p:nvSpPr>
        <p:spPr>
          <a:xfrm>
            <a:off x="3598263" y="1182320"/>
            <a:ext cx="1425253" cy="520307"/>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URLs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18M+</a:t>
            </a:r>
          </a:p>
        </p:txBody>
      </p:sp>
      <p:sp>
        <p:nvSpPr>
          <p:cNvPr id="228" name="TextBox 227">
            <a:extLst>
              <a:ext uri="{FF2B5EF4-FFF2-40B4-BE49-F238E27FC236}">
                <a16:creationId xmlns:a16="http://schemas.microsoft.com/office/drawing/2014/main" id="{5099EA82-5B3F-4C9F-A020-ADCEE179E145}"/>
              </a:ext>
            </a:extLst>
          </p:cNvPr>
          <p:cNvSpPr txBox="1"/>
          <p:nvPr/>
        </p:nvSpPr>
        <p:spPr>
          <a:xfrm>
            <a:off x="2488160" y="3190764"/>
            <a:ext cx="1828436" cy="865359"/>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8519" rIns="0" bIns="89630"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Email  </a:t>
            </a:r>
            <a:b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b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32B</a:t>
            </a:r>
          </a:p>
          <a:p>
            <a:pPr marL="0" marR="0" lvl="0" indent="0" defTabSz="931757" rtl="0" eaLnBrk="1" fontAlgn="base" latinLnBrk="0" hangingPunct="1">
              <a:lnSpc>
                <a:spcPct val="100000"/>
              </a:lnSpc>
              <a:spcBef>
                <a:spcPct val="0"/>
              </a:spcBef>
              <a:spcAft>
                <a:spcPts val="294"/>
              </a:spcAft>
              <a:buClrTx/>
              <a:buSzTx/>
              <a:buFontTx/>
              <a:buNone/>
              <a:tabLst/>
              <a:defRPr/>
            </a:pP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grpSp>
        <p:nvGrpSpPr>
          <p:cNvPr id="229" name="Group 228">
            <a:extLst>
              <a:ext uri="{FF2B5EF4-FFF2-40B4-BE49-F238E27FC236}">
                <a16:creationId xmlns:a16="http://schemas.microsoft.com/office/drawing/2014/main" id="{72645B85-5525-4390-8C7D-5BC94B3FEB83}"/>
              </a:ext>
            </a:extLst>
          </p:cNvPr>
          <p:cNvGrpSpPr/>
          <p:nvPr/>
        </p:nvGrpSpPr>
        <p:grpSpPr>
          <a:xfrm>
            <a:off x="8583820" y="2952678"/>
            <a:ext cx="535154" cy="535154"/>
            <a:chOff x="3532169" y="1564391"/>
            <a:chExt cx="1002445" cy="1002445"/>
          </a:xfrm>
        </p:grpSpPr>
        <p:sp>
          <p:nvSpPr>
            <p:cNvPr id="230" name="Oval 229">
              <a:extLst>
                <a:ext uri="{FF2B5EF4-FFF2-40B4-BE49-F238E27FC236}">
                  <a16:creationId xmlns:a16="http://schemas.microsoft.com/office/drawing/2014/main" id="{0F4404D0-6F8B-4212-A07E-F7E40FA57CB3}"/>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31" name="Freeform 11">
              <a:extLst>
                <a:ext uri="{FF2B5EF4-FFF2-40B4-BE49-F238E27FC236}">
                  <a16:creationId xmlns:a16="http://schemas.microsoft.com/office/drawing/2014/main" id="{F9537EA9-13BC-4D3F-8312-BC067F7E76AD}"/>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2" name="Group 4">
            <a:extLst>
              <a:ext uri="{FF2B5EF4-FFF2-40B4-BE49-F238E27FC236}">
                <a16:creationId xmlns:a16="http://schemas.microsoft.com/office/drawing/2014/main" id="{17B9BBC0-20AD-49E3-B610-C282D0BC25F4}"/>
              </a:ext>
            </a:extLst>
          </p:cNvPr>
          <p:cNvGrpSpPr>
            <a:grpSpLocks noChangeAspect="1"/>
          </p:cNvGrpSpPr>
          <p:nvPr/>
        </p:nvGrpSpPr>
        <p:grpSpPr bwMode="auto">
          <a:xfrm>
            <a:off x="3268183" y="3126241"/>
            <a:ext cx="263062" cy="254127"/>
            <a:chOff x="5013" y="3366"/>
            <a:chExt cx="265" cy="256"/>
          </a:xfrm>
        </p:grpSpPr>
        <p:sp>
          <p:nvSpPr>
            <p:cNvPr id="233" name="AutoShape 3">
              <a:extLst>
                <a:ext uri="{FF2B5EF4-FFF2-40B4-BE49-F238E27FC236}">
                  <a16:creationId xmlns:a16="http://schemas.microsoft.com/office/drawing/2014/main" id="{F20F85A5-7956-44FC-8977-520EEC64424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4" name="Freeform 5">
              <a:extLst>
                <a:ext uri="{FF2B5EF4-FFF2-40B4-BE49-F238E27FC236}">
                  <a16:creationId xmlns:a16="http://schemas.microsoft.com/office/drawing/2014/main" id="{78792012-4142-4245-A77C-2078CD83E29D}"/>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5" name="Rectangle 6">
              <a:extLst>
                <a:ext uri="{FF2B5EF4-FFF2-40B4-BE49-F238E27FC236}">
                  <a16:creationId xmlns:a16="http://schemas.microsoft.com/office/drawing/2014/main" id="{79AFEFAC-F009-4054-9EC7-AEA67DA733F6}"/>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6" name="Rectangle 7">
              <a:extLst>
                <a:ext uri="{FF2B5EF4-FFF2-40B4-BE49-F238E27FC236}">
                  <a16:creationId xmlns:a16="http://schemas.microsoft.com/office/drawing/2014/main" id="{FAFA05D1-B4F8-4A4C-B076-B5D3041F0080}"/>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8">
              <a:extLst>
                <a:ext uri="{FF2B5EF4-FFF2-40B4-BE49-F238E27FC236}">
                  <a16:creationId xmlns:a16="http://schemas.microsoft.com/office/drawing/2014/main" id="{EEAC79D6-1D12-411E-AED1-101592832EB4}"/>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9">
              <a:extLst>
                <a:ext uri="{FF2B5EF4-FFF2-40B4-BE49-F238E27FC236}">
                  <a16:creationId xmlns:a16="http://schemas.microsoft.com/office/drawing/2014/main" id="{86A482DA-4990-4298-8842-B96C877199B9}"/>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9" name="Group 66">
            <a:extLst>
              <a:ext uri="{FF2B5EF4-FFF2-40B4-BE49-F238E27FC236}">
                <a16:creationId xmlns:a16="http://schemas.microsoft.com/office/drawing/2014/main" id="{DE9006ED-B252-4BA8-8AF1-62AEB763045E}"/>
              </a:ext>
            </a:extLst>
          </p:cNvPr>
          <p:cNvGrpSpPr>
            <a:grpSpLocks noChangeAspect="1"/>
          </p:cNvGrpSpPr>
          <p:nvPr/>
        </p:nvGrpSpPr>
        <p:grpSpPr bwMode="auto">
          <a:xfrm>
            <a:off x="7608513" y="5126488"/>
            <a:ext cx="278269" cy="296261"/>
            <a:chOff x="6754" y="810"/>
            <a:chExt cx="232" cy="247"/>
          </a:xfrm>
          <a:solidFill>
            <a:schemeClr val="accent1"/>
          </a:solidFill>
        </p:grpSpPr>
        <p:sp>
          <p:nvSpPr>
            <p:cNvPr id="240" name="Freeform 67">
              <a:extLst>
                <a:ext uri="{FF2B5EF4-FFF2-40B4-BE49-F238E27FC236}">
                  <a16:creationId xmlns:a16="http://schemas.microsoft.com/office/drawing/2014/main" id="{2AEA8C7B-AA18-41E6-A9B0-9347082A6F54}"/>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1" name="Freeform 68">
              <a:extLst>
                <a:ext uri="{FF2B5EF4-FFF2-40B4-BE49-F238E27FC236}">
                  <a16:creationId xmlns:a16="http://schemas.microsoft.com/office/drawing/2014/main" id="{97BD57DA-F800-485E-90BF-671BFBA6DB36}"/>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2" name="Freeform 69">
              <a:extLst>
                <a:ext uri="{FF2B5EF4-FFF2-40B4-BE49-F238E27FC236}">
                  <a16:creationId xmlns:a16="http://schemas.microsoft.com/office/drawing/2014/main" id="{DF65B8DC-3DB3-454A-9D71-D567402EEEE7}"/>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3" name="Freeform 70">
              <a:extLst>
                <a:ext uri="{FF2B5EF4-FFF2-40B4-BE49-F238E27FC236}">
                  <a16:creationId xmlns:a16="http://schemas.microsoft.com/office/drawing/2014/main" id="{24A162BB-C21C-4574-9DE0-BFDAAB597CF4}"/>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4" name="Group 4">
            <a:extLst>
              <a:ext uri="{FF2B5EF4-FFF2-40B4-BE49-F238E27FC236}">
                <a16:creationId xmlns:a16="http://schemas.microsoft.com/office/drawing/2014/main" id="{5ABE9A6A-DF6E-41B3-BDB3-4C68B9415BBD}"/>
              </a:ext>
            </a:extLst>
          </p:cNvPr>
          <p:cNvGrpSpPr>
            <a:grpSpLocks noChangeAspect="1"/>
          </p:cNvGrpSpPr>
          <p:nvPr/>
        </p:nvGrpSpPr>
        <p:grpSpPr bwMode="auto">
          <a:xfrm>
            <a:off x="4305091" y="5233744"/>
            <a:ext cx="250501" cy="255382"/>
            <a:chOff x="2572" y="3134"/>
            <a:chExt cx="359" cy="366"/>
          </a:xfrm>
        </p:grpSpPr>
        <p:sp>
          <p:nvSpPr>
            <p:cNvPr id="245" name="Freeform 5">
              <a:extLst>
                <a:ext uri="{FF2B5EF4-FFF2-40B4-BE49-F238E27FC236}">
                  <a16:creationId xmlns:a16="http://schemas.microsoft.com/office/drawing/2014/main" id="{E1F4687F-4D89-4193-9CAE-FDD45C6731DD}"/>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6">
              <a:extLst>
                <a:ext uri="{FF2B5EF4-FFF2-40B4-BE49-F238E27FC236}">
                  <a16:creationId xmlns:a16="http://schemas.microsoft.com/office/drawing/2014/main" id="{AE088331-34C6-4DF3-B967-B94BD9C31BAC}"/>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42DAF550-7566-4F48-BFFF-97D809B605B7}"/>
              </a:ext>
            </a:extLst>
          </p:cNvPr>
          <p:cNvGrpSpPr/>
          <p:nvPr/>
        </p:nvGrpSpPr>
        <p:grpSpPr>
          <a:xfrm>
            <a:off x="4616976" y="2368279"/>
            <a:ext cx="3002597" cy="546780"/>
            <a:chOff x="4941790" y="2351313"/>
            <a:chExt cx="2596228" cy="472779"/>
          </a:xfrm>
        </p:grpSpPr>
        <p:sp>
          <p:nvSpPr>
            <p:cNvPr id="248" name="Trapezoid 247">
              <a:extLst>
                <a:ext uri="{FF2B5EF4-FFF2-40B4-BE49-F238E27FC236}">
                  <a16:creationId xmlns:a16="http://schemas.microsoft.com/office/drawing/2014/main" id="{6A21FFE2-8DDE-41F9-A2E9-0892A313889E}"/>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49" name="TextBox 248">
              <a:extLst>
                <a:ext uri="{FF2B5EF4-FFF2-40B4-BE49-F238E27FC236}">
                  <a16:creationId xmlns:a16="http://schemas.microsoft.com/office/drawing/2014/main" id="{FF41ACE3-3130-44D8-8DDB-175F9C00E38B}"/>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500" b="1">
                  <a:gradFill>
                    <a:gsLst>
                      <a:gs pos="0">
                        <a:srgbClr val="FFFFFF"/>
                      </a:gs>
                      <a:gs pos="100000">
                        <a:srgbClr val="FFFFFF"/>
                      </a:gs>
                    </a:gsLst>
                    <a:lin ang="5400000" scaled="0"/>
                  </a:gradFill>
                  <a:latin typeface="Segoe Pro Display"/>
                </a:rPr>
                <a:t>24 trillion signals daily</a:t>
              </a:r>
            </a:p>
          </p:txBody>
        </p:sp>
      </p:grpSp>
      <p:grpSp>
        <p:nvGrpSpPr>
          <p:cNvPr id="250" name="Group 249">
            <a:extLst>
              <a:ext uri="{FF2B5EF4-FFF2-40B4-BE49-F238E27FC236}">
                <a16:creationId xmlns:a16="http://schemas.microsoft.com/office/drawing/2014/main" id="{3585F420-5C8C-4D22-A99B-F4D3C4376357}"/>
              </a:ext>
            </a:extLst>
          </p:cNvPr>
          <p:cNvGrpSpPr/>
          <p:nvPr/>
        </p:nvGrpSpPr>
        <p:grpSpPr>
          <a:xfrm>
            <a:off x="4927380" y="2918630"/>
            <a:ext cx="2368188" cy="441816"/>
            <a:chOff x="5210183" y="2830367"/>
            <a:chExt cx="2047677" cy="382020"/>
          </a:xfrm>
        </p:grpSpPr>
        <p:sp>
          <p:nvSpPr>
            <p:cNvPr id="251" name="Trapezoid 250">
              <a:extLst>
                <a:ext uri="{FF2B5EF4-FFF2-40B4-BE49-F238E27FC236}">
                  <a16:creationId xmlns:a16="http://schemas.microsoft.com/office/drawing/2014/main" id="{BE1A3193-4A3A-46E4-A218-EC5D957EA656}"/>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2" name="TextBox 251">
              <a:extLst>
                <a:ext uri="{FF2B5EF4-FFF2-40B4-BE49-F238E27FC236}">
                  <a16:creationId xmlns:a16="http://schemas.microsoft.com/office/drawing/2014/main" id="{CC1CFD0A-E305-46B5-8619-E107D3AFBA81}"/>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253" name="Group 252">
            <a:extLst>
              <a:ext uri="{FF2B5EF4-FFF2-40B4-BE49-F238E27FC236}">
                <a16:creationId xmlns:a16="http://schemas.microsoft.com/office/drawing/2014/main" id="{4E58DFE5-A1BA-40DF-B58D-6F0952827771}"/>
              </a:ext>
            </a:extLst>
          </p:cNvPr>
          <p:cNvGrpSpPr/>
          <p:nvPr/>
        </p:nvGrpSpPr>
        <p:grpSpPr>
          <a:xfrm>
            <a:off x="5157721" y="3285609"/>
            <a:ext cx="1911317" cy="441816"/>
            <a:chOff x="5409351" y="3077513"/>
            <a:chExt cx="1652639" cy="580812"/>
          </a:xfrm>
        </p:grpSpPr>
        <p:sp>
          <p:nvSpPr>
            <p:cNvPr id="254" name="Trapezoid 253">
              <a:extLst>
                <a:ext uri="{FF2B5EF4-FFF2-40B4-BE49-F238E27FC236}">
                  <a16:creationId xmlns:a16="http://schemas.microsoft.com/office/drawing/2014/main" id="{B9A0507C-2036-4DE2-96DB-BF3219FCE93B}"/>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5" name="TextBox 254">
              <a:extLst>
                <a:ext uri="{FF2B5EF4-FFF2-40B4-BE49-F238E27FC236}">
                  <a16:creationId xmlns:a16="http://schemas.microsoft.com/office/drawing/2014/main" id="{3C39101A-2B00-40F8-B8A2-52765041B4BA}"/>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257" name="Group 256">
            <a:extLst>
              <a:ext uri="{FF2B5EF4-FFF2-40B4-BE49-F238E27FC236}">
                <a16:creationId xmlns:a16="http://schemas.microsoft.com/office/drawing/2014/main" id="{61304336-2CEF-4504-B4C1-5BCDFDEFEDE1}"/>
              </a:ext>
            </a:extLst>
          </p:cNvPr>
          <p:cNvGrpSpPr/>
          <p:nvPr/>
        </p:nvGrpSpPr>
        <p:grpSpPr>
          <a:xfrm>
            <a:off x="4059440" y="812226"/>
            <a:ext cx="538749" cy="538749"/>
            <a:chOff x="4140545" y="827637"/>
            <a:chExt cx="549630" cy="549630"/>
          </a:xfrm>
        </p:grpSpPr>
        <p:sp>
          <p:nvSpPr>
            <p:cNvPr id="258" name="Oval 257">
              <a:extLst>
                <a:ext uri="{FF2B5EF4-FFF2-40B4-BE49-F238E27FC236}">
                  <a16:creationId xmlns:a16="http://schemas.microsoft.com/office/drawing/2014/main" id="{802EAA63-C30B-4A91-957F-DD66C0FC8649}"/>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59" name="Group 4">
              <a:extLst>
                <a:ext uri="{FF2B5EF4-FFF2-40B4-BE49-F238E27FC236}">
                  <a16:creationId xmlns:a16="http://schemas.microsoft.com/office/drawing/2014/main" id="{F6E5A604-9718-4D6D-9CF6-06486E56F14A}"/>
                </a:ext>
              </a:extLst>
            </p:cNvPr>
            <p:cNvGrpSpPr>
              <a:grpSpLocks noChangeAspect="1"/>
            </p:cNvGrpSpPr>
            <p:nvPr/>
          </p:nvGrpSpPr>
          <p:grpSpPr bwMode="auto">
            <a:xfrm>
              <a:off x="4269477" y="931743"/>
              <a:ext cx="304959" cy="304959"/>
              <a:chOff x="2490" y="496"/>
              <a:chExt cx="215" cy="215"/>
            </a:xfrm>
          </p:grpSpPr>
          <p:sp>
            <p:nvSpPr>
              <p:cNvPr id="260" name="Freeform 5">
                <a:extLst>
                  <a:ext uri="{FF2B5EF4-FFF2-40B4-BE49-F238E27FC236}">
                    <a16:creationId xmlns:a16="http://schemas.microsoft.com/office/drawing/2014/main" id="{973F337C-9EA4-43C6-8451-030AFDDF820F}"/>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1" name="Freeform 7">
                <a:extLst>
                  <a:ext uri="{FF2B5EF4-FFF2-40B4-BE49-F238E27FC236}">
                    <a16:creationId xmlns:a16="http://schemas.microsoft.com/office/drawing/2014/main" id="{CB82D130-AC86-4D8E-A582-28349218B29D}"/>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2A9CEEE0-BE04-45FF-AC14-40CDFE8D66FE}"/>
              </a:ext>
            </a:extLst>
          </p:cNvPr>
          <p:cNvGrpSpPr/>
          <p:nvPr/>
        </p:nvGrpSpPr>
        <p:grpSpPr>
          <a:xfrm>
            <a:off x="7432737" y="630709"/>
            <a:ext cx="602704" cy="602704"/>
            <a:chOff x="7616877" y="664754"/>
            <a:chExt cx="614876" cy="614876"/>
          </a:xfrm>
        </p:grpSpPr>
        <p:sp>
          <p:nvSpPr>
            <p:cNvPr id="263" name="Oval 262">
              <a:extLst>
                <a:ext uri="{FF2B5EF4-FFF2-40B4-BE49-F238E27FC236}">
                  <a16:creationId xmlns:a16="http://schemas.microsoft.com/office/drawing/2014/main" id="{03CE2BB4-736E-461D-9003-8B52EA42F8B4}"/>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64" name="Group 10">
              <a:extLst>
                <a:ext uri="{FF2B5EF4-FFF2-40B4-BE49-F238E27FC236}">
                  <a16:creationId xmlns:a16="http://schemas.microsoft.com/office/drawing/2014/main" id="{A1FE9765-813B-4C9B-87B4-3F2161C4074C}"/>
                </a:ext>
              </a:extLst>
            </p:cNvPr>
            <p:cNvGrpSpPr>
              <a:grpSpLocks noChangeAspect="1"/>
            </p:cNvGrpSpPr>
            <p:nvPr/>
          </p:nvGrpSpPr>
          <p:grpSpPr bwMode="auto">
            <a:xfrm>
              <a:off x="7763870" y="819070"/>
              <a:ext cx="328613" cy="254000"/>
              <a:chOff x="5133" y="528"/>
              <a:chExt cx="207" cy="160"/>
            </a:xfrm>
          </p:grpSpPr>
          <p:sp>
            <p:nvSpPr>
              <p:cNvPr id="265" name="Freeform 11">
                <a:extLst>
                  <a:ext uri="{FF2B5EF4-FFF2-40B4-BE49-F238E27FC236}">
                    <a16:creationId xmlns:a16="http://schemas.microsoft.com/office/drawing/2014/main" id="{FED7CA9B-D52D-4507-8B24-CBA9479F9976}"/>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6" name="Freeform 12">
                <a:extLst>
                  <a:ext uri="{FF2B5EF4-FFF2-40B4-BE49-F238E27FC236}">
                    <a16:creationId xmlns:a16="http://schemas.microsoft.com/office/drawing/2014/main" id="{C5F21F62-ADE1-4FC4-B36E-2F1AF54B2B26}"/>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7" name="Freeform 13">
                <a:extLst>
                  <a:ext uri="{FF2B5EF4-FFF2-40B4-BE49-F238E27FC236}">
                    <a16:creationId xmlns:a16="http://schemas.microsoft.com/office/drawing/2014/main" id="{7B698BB9-44C7-48A2-B23A-62C88F5C70A4}"/>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8" name="Freeform 14">
                <a:extLst>
                  <a:ext uri="{FF2B5EF4-FFF2-40B4-BE49-F238E27FC236}">
                    <a16:creationId xmlns:a16="http://schemas.microsoft.com/office/drawing/2014/main" id="{403A3F12-90E4-4E3C-81DE-23F70DA66F9D}"/>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9" name="Freeform 15">
                <a:extLst>
                  <a:ext uri="{FF2B5EF4-FFF2-40B4-BE49-F238E27FC236}">
                    <a16:creationId xmlns:a16="http://schemas.microsoft.com/office/drawing/2014/main" id="{30B31831-CA21-4D1D-9513-2E4E9D3F0735}"/>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0" name="Freeform 16">
                <a:extLst>
                  <a:ext uri="{FF2B5EF4-FFF2-40B4-BE49-F238E27FC236}">
                    <a16:creationId xmlns:a16="http://schemas.microsoft.com/office/drawing/2014/main" id="{65FCBA69-0080-4C42-8252-D0460D166E8F}"/>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1" name="Freeform 17">
                <a:extLst>
                  <a:ext uri="{FF2B5EF4-FFF2-40B4-BE49-F238E27FC236}">
                    <a16:creationId xmlns:a16="http://schemas.microsoft.com/office/drawing/2014/main" id="{63119B35-0682-4A16-AEE8-7E5C5E833EEC}"/>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D0ABC276-3FA3-4A63-9FA6-A63209E7D647}"/>
              </a:ext>
            </a:extLst>
          </p:cNvPr>
          <p:cNvSpPr>
            <a:spLocks noGrp="1"/>
          </p:cNvSpPr>
          <p:nvPr>
            <p:ph type="title"/>
          </p:nvPr>
        </p:nvSpPr>
        <p:spPr>
          <a:xfrm>
            <a:off x="193772" y="83503"/>
            <a:ext cx="4839224" cy="757806"/>
          </a:xfrm>
        </p:spPr>
        <p:txBody>
          <a:bodyPr/>
          <a:lstStyle/>
          <a:p>
            <a:r>
              <a:rPr lang="en-US"/>
              <a:t>Microsoft Threat Intelligence</a:t>
            </a:r>
            <a:br>
              <a:rPr lang="en-US"/>
            </a:br>
            <a:r>
              <a:rPr lang="en-US" sz="2000" i="1">
                <a:latin typeface="+mn-lt"/>
              </a:rPr>
              <a:t>Built on diverse signal sources and AI</a:t>
            </a:r>
          </a:p>
        </p:txBody>
      </p:sp>
      <p:sp>
        <p:nvSpPr>
          <p:cNvPr id="138" name="Oval 137">
            <a:extLst>
              <a:ext uri="{FF2B5EF4-FFF2-40B4-BE49-F238E27FC236}">
                <a16:creationId xmlns:a16="http://schemas.microsoft.com/office/drawing/2014/main" id="{27922E1E-4100-4603-BC42-F1472BB8D377}"/>
              </a:ext>
            </a:extLst>
          </p:cNvPr>
          <p:cNvSpPr/>
          <p:nvPr/>
        </p:nvSpPr>
        <p:spPr bwMode="auto">
          <a:xfrm>
            <a:off x="10601833" y="279337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D4B610EF-78B4-45B2-B016-2E6DD4B77741}"/>
              </a:ext>
            </a:extLst>
          </p:cNvPr>
          <p:cNvSpPr/>
          <p:nvPr/>
        </p:nvSpPr>
        <p:spPr bwMode="auto">
          <a:xfrm>
            <a:off x="10752910" y="264198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91AF3A72-37AB-4065-B5A7-7378FA7080BD}"/>
              </a:ext>
            </a:extLst>
          </p:cNvPr>
          <p:cNvSpPr/>
          <p:nvPr/>
        </p:nvSpPr>
        <p:spPr bwMode="auto">
          <a:xfrm>
            <a:off x="10725896" y="274584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CC498E0F-83F1-4894-9854-FEEC530D6D23}"/>
              </a:ext>
            </a:extLst>
          </p:cNvPr>
          <p:cNvSpPr/>
          <p:nvPr/>
        </p:nvSpPr>
        <p:spPr bwMode="auto">
          <a:xfrm>
            <a:off x="10646788" y="273741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76B6666C-C449-48BD-97E4-B7DE8FE1B8B0}"/>
              </a:ext>
            </a:extLst>
          </p:cNvPr>
          <p:cNvGrpSpPr/>
          <p:nvPr/>
        </p:nvGrpSpPr>
        <p:grpSpPr>
          <a:xfrm>
            <a:off x="10180994" y="2624315"/>
            <a:ext cx="1414605" cy="1414605"/>
            <a:chOff x="9664166" y="4475583"/>
            <a:chExt cx="1826994" cy="1826994"/>
          </a:xfrm>
        </p:grpSpPr>
        <p:sp>
          <p:nvSpPr>
            <p:cNvPr id="153" name="Oval 152">
              <a:extLst>
                <a:ext uri="{FF2B5EF4-FFF2-40B4-BE49-F238E27FC236}">
                  <a16:creationId xmlns:a16="http://schemas.microsoft.com/office/drawing/2014/main" id="{3161B1DC-5C0E-4ED4-A037-732EF7F05D1F}"/>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ADF0F9FE-3581-48DF-9DD5-14CE88EEBEFD}"/>
                </a:ext>
              </a:extLst>
            </p:cNvPr>
            <p:cNvGrpSpPr/>
            <p:nvPr/>
          </p:nvGrpSpPr>
          <p:grpSpPr>
            <a:xfrm>
              <a:off x="9770429" y="4831192"/>
              <a:ext cx="1546123" cy="1079495"/>
              <a:chOff x="9692052" y="5055291"/>
              <a:chExt cx="1546123" cy="1079495"/>
            </a:xfrm>
          </p:grpSpPr>
          <p:sp>
            <p:nvSpPr>
              <p:cNvPr id="155" name="TextBox 154">
                <a:extLst>
                  <a:ext uri="{FF2B5EF4-FFF2-40B4-BE49-F238E27FC236}">
                    <a16:creationId xmlns:a16="http://schemas.microsoft.com/office/drawing/2014/main" id="{17B311CD-59E6-4928-836E-6B6D08D4A1C1}"/>
                  </a:ext>
                </a:extLst>
              </p:cNvPr>
              <p:cNvSpPr txBox="1"/>
              <p:nvPr/>
            </p:nvSpPr>
            <p:spPr>
              <a:xfrm>
                <a:off x="9692052" y="5734139"/>
                <a:ext cx="1546123" cy="4006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2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Original research into IT/IoT/OT</a:t>
                </a:r>
              </a:p>
            </p:txBody>
          </p:sp>
          <p:sp>
            <p:nvSpPr>
              <p:cNvPr id="156" name="TextBox 155">
                <a:extLst>
                  <a:ext uri="{FF2B5EF4-FFF2-40B4-BE49-F238E27FC236}">
                    <a16:creationId xmlns:a16="http://schemas.microsoft.com/office/drawing/2014/main" id="{95349EE4-AADE-44C4-AFCE-80659D8B433D}"/>
                  </a:ext>
                </a:extLst>
              </p:cNvPr>
              <p:cNvSpPr txBox="1"/>
              <p:nvPr/>
            </p:nvSpPr>
            <p:spPr>
              <a:xfrm>
                <a:off x="9823501" y="5055291"/>
                <a:ext cx="1335836" cy="63136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Threat Research</a:t>
                </a:r>
              </a:p>
            </p:txBody>
          </p:sp>
        </p:grpSp>
      </p:grpSp>
    </p:spTree>
    <p:extLst>
      <p:ext uri="{BB962C8B-B14F-4D97-AF65-F5344CB8AC3E}">
        <p14:creationId xmlns:p14="http://schemas.microsoft.com/office/powerpoint/2010/main" val="334420149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fade">
                                      <p:cBhvr>
                                        <p:cTn id="11" dur="500"/>
                                        <p:tgtEl>
                                          <p:spTgt spid="247"/>
                                        </p:tgtEl>
                                      </p:cBhvr>
                                    </p:animEffect>
                                  </p:childTnLst>
                                </p:cTn>
                              </p:par>
                              <p:par>
                                <p:cTn id="12" presetID="10" presetClass="entr" presetSubtype="0" fill="hold" nodeType="withEffect">
                                  <p:stCondLst>
                                    <p:cond delay="100"/>
                                  </p:stCondLst>
                                  <p:childTnLst>
                                    <p:set>
                                      <p:cBhvr>
                                        <p:cTn id="13" dur="1" fill="hold">
                                          <p:stCondLst>
                                            <p:cond delay="0"/>
                                          </p:stCondLst>
                                        </p:cTn>
                                        <p:tgtEl>
                                          <p:spTgt spid="250"/>
                                        </p:tgtEl>
                                        <p:attrNameLst>
                                          <p:attrName>style.visibility</p:attrName>
                                        </p:attrNameLst>
                                      </p:cBhvr>
                                      <p:to>
                                        <p:strVal val="visible"/>
                                      </p:to>
                                    </p:set>
                                    <p:animEffect transition="in" filter="fade">
                                      <p:cBhvr>
                                        <p:cTn id="14" dur="500"/>
                                        <p:tgtEl>
                                          <p:spTgt spid="250"/>
                                        </p:tgtEl>
                                      </p:cBhvr>
                                    </p:animEffect>
                                  </p:childTnLst>
                                </p:cTn>
                              </p:par>
                              <p:par>
                                <p:cTn id="15" presetID="10" presetClass="entr" presetSubtype="0" fill="hold" nodeType="withEffect">
                                  <p:stCondLst>
                                    <p:cond delay="20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par>
                          <p:cTn id="18" fill="hold">
                            <p:stCondLst>
                              <p:cond delay="1200"/>
                            </p:stCondLst>
                            <p:childTnLst>
                              <p:par>
                                <p:cTn id="19" presetID="10" presetClass="entr" presetSubtype="0" fill="hold" grpId="1"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fade">
                                      <p:cBhvr>
                                        <p:cTn id="33" dur="500"/>
                                        <p:tgtEl>
                                          <p:spTgt spid="16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3"/>
                                        </p:tgtEl>
                                        <p:attrNameLst>
                                          <p:attrName>style.visibility</p:attrName>
                                        </p:attrNameLst>
                                      </p:cBhvr>
                                      <p:to>
                                        <p:strVal val="visible"/>
                                      </p:to>
                                    </p:set>
                                    <p:animEffect transition="in" filter="fade">
                                      <p:cBhvr>
                                        <p:cTn id="42" dur="500"/>
                                        <p:tgtEl>
                                          <p:spTgt spid="1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500"/>
                                        <p:tgtEl>
                                          <p:spTgt spid="1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fade">
                                      <p:cBhvr>
                                        <p:cTn id="48" dur="500"/>
                                        <p:tgtEl>
                                          <p:spTgt spid="1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500"/>
                                        <p:tgtEl>
                                          <p:spTgt spid="170"/>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500"/>
                                        <p:tgtEl>
                                          <p:spTgt spid="1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4"/>
                                        </p:tgtEl>
                                        <p:attrNameLst>
                                          <p:attrName>style.visibility</p:attrName>
                                        </p:attrNameLst>
                                      </p:cBhvr>
                                      <p:to>
                                        <p:strVal val="visible"/>
                                      </p:to>
                                    </p:set>
                                    <p:animEffect transition="in" filter="fade">
                                      <p:cBhvr>
                                        <p:cTn id="60" dur="500"/>
                                        <p:tgtEl>
                                          <p:spTgt spid="1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fade">
                                      <p:cBhvr>
                                        <p:cTn id="63" dur="500"/>
                                        <p:tgtEl>
                                          <p:spTgt spid="1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fade">
                                      <p:cBhvr>
                                        <p:cTn id="66" dur="500"/>
                                        <p:tgtEl>
                                          <p:spTgt spid="1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animEffect transition="in" filter="fade">
                                      <p:cBhvr>
                                        <p:cTn id="75" dur="500"/>
                                        <p:tgtEl>
                                          <p:spTgt spid="1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fade">
                                      <p:cBhvr>
                                        <p:cTn id="78" dur="500"/>
                                        <p:tgtEl>
                                          <p:spTgt spid="145"/>
                                        </p:tgtEl>
                                      </p:cBhvr>
                                    </p:animEffect>
                                  </p:childTnLst>
                                </p:cTn>
                              </p:par>
                              <p:par>
                                <p:cTn id="79" presetID="10" presetClass="exit" presetSubtype="0" repeatCount="2000" fill="hold" grpId="0" nodeType="withEffect">
                                  <p:stCondLst>
                                    <p:cond delay="0"/>
                                  </p:stCondLst>
                                  <p:childTnLst>
                                    <p:animEffect transition="out" filter="fade">
                                      <p:cBhvr>
                                        <p:cTn id="80" dur="1500"/>
                                        <p:tgtEl>
                                          <p:spTgt spid="171"/>
                                        </p:tgtEl>
                                      </p:cBhvr>
                                    </p:animEffect>
                                    <p:set>
                                      <p:cBhvr>
                                        <p:cTn id="81" dur="1" fill="hold">
                                          <p:stCondLst>
                                            <p:cond delay="1499"/>
                                          </p:stCondLst>
                                        </p:cTn>
                                        <p:tgtEl>
                                          <p:spTgt spid="171"/>
                                        </p:tgtEl>
                                        <p:attrNameLst>
                                          <p:attrName>style.visibility</p:attrName>
                                        </p:attrNameLst>
                                      </p:cBhvr>
                                      <p:to>
                                        <p:strVal val="hidden"/>
                                      </p:to>
                                    </p:set>
                                  </p:childTnLst>
                                </p:cTn>
                              </p:par>
                              <p:par>
                                <p:cTn id="82" presetID="37" presetClass="path" presetSubtype="0" repeatCount="2000" decel="100000" fill="hold" grpId="2" nodeType="withEffect">
                                  <p:stCondLst>
                                    <p:cond delay="0"/>
                                  </p:stCondLst>
                                  <p:childTnLst>
                                    <p:animMotion origin="layout" path="M 3.75E-6 -0.00069 C -0.04467 -0.03194 -0.08659 -0.04143 -0.1448 -0.03449 C -0.21967 -0.02523 -0.24935 0.02477 -0.26602 0.06227 " pathEditMode="relative" rAng="0" ptsTypes="AAA">
                                      <p:cBhvr>
                                        <p:cTn id="83" dur="1500" fill="hold"/>
                                        <p:tgtEl>
                                          <p:spTgt spid="171"/>
                                        </p:tgtEl>
                                        <p:attrNameLst>
                                          <p:attrName>ppt_x</p:attrName>
                                          <p:attrName>ppt_y</p:attrName>
                                        </p:attrNameLst>
                                      </p:cBhvr>
                                      <p:rCtr x="-13307" y="1343"/>
                                    </p:animMotion>
                                  </p:childTnLst>
                                </p:cTn>
                              </p:par>
                              <p:par>
                                <p:cTn id="84" presetID="10" presetClass="exit" presetSubtype="0" repeatCount="2000" fill="hold" grpId="1" nodeType="withEffect">
                                  <p:stCondLst>
                                    <p:cond delay="250"/>
                                  </p:stCondLst>
                                  <p:childTnLst>
                                    <p:animEffect transition="out" filter="fade">
                                      <p:cBhvr>
                                        <p:cTn id="85" dur="1500"/>
                                        <p:tgtEl>
                                          <p:spTgt spid="144"/>
                                        </p:tgtEl>
                                      </p:cBhvr>
                                    </p:animEffect>
                                    <p:set>
                                      <p:cBhvr>
                                        <p:cTn id="86" dur="1" fill="hold">
                                          <p:stCondLst>
                                            <p:cond delay="1499"/>
                                          </p:stCondLst>
                                        </p:cTn>
                                        <p:tgtEl>
                                          <p:spTgt spid="144"/>
                                        </p:tgtEl>
                                        <p:attrNameLst>
                                          <p:attrName>style.visibility</p:attrName>
                                        </p:attrNameLst>
                                      </p:cBhvr>
                                      <p:to>
                                        <p:strVal val="hidden"/>
                                      </p:to>
                                    </p:set>
                                  </p:childTnLst>
                                </p:cTn>
                              </p:par>
                              <p:par>
                                <p:cTn id="87" presetID="37" presetClass="path" presetSubtype="0" repeatCount="2000" decel="100000" fill="hold" grpId="2" nodeType="withEffect">
                                  <p:stCondLst>
                                    <p:cond delay="250"/>
                                  </p:stCondLst>
                                  <p:childTnLst>
                                    <p:animMotion origin="layout" path="M 3.34695E-6 -7.71675E-7 C 0.00804 -0.03745 0.02297 -0.13777 0.06484 -0.17794 C 0.10658 -0.21811 0.15152 -0.18815 0.16594 -0.1507 " pathEditMode="relative" rAng="0" ptsTypes="AAA">
                                      <p:cBhvr>
                                        <p:cTn id="88" dur="1500" fill="hold"/>
                                        <p:tgtEl>
                                          <p:spTgt spid="144"/>
                                        </p:tgtEl>
                                        <p:attrNameLst>
                                          <p:attrName>ppt_x</p:attrName>
                                          <p:attrName>ppt_y</p:attrName>
                                        </p:attrNameLst>
                                      </p:cBhvr>
                                      <p:rCtr x="8297" y="-9850"/>
                                    </p:animMotion>
                                  </p:childTnLst>
                                </p:cTn>
                              </p:par>
                              <p:par>
                                <p:cTn id="89" presetID="10" presetClass="exit" presetSubtype="0" repeatCount="2000" fill="hold" grpId="1" nodeType="withEffect">
                                  <p:stCondLst>
                                    <p:cond delay="500"/>
                                  </p:stCondLst>
                                  <p:childTnLst>
                                    <p:animEffect transition="out" filter="fade">
                                      <p:cBhvr>
                                        <p:cTn id="90" dur="1500"/>
                                        <p:tgtEl>
                                          <p:spTgt spid="157"/>
                                        </p:tgtEl>
                                      </p:cBhvr>
                                    </p:animEffect>
                                    <p:set>
                                      <p:cBhvr>
                                        <p:cTn id="91" dur="1" fill="hold">
                                          <p:stCondLst>
                                            <p:cond delay="1499"/>
                                          </p:stCondLst>
                                        </p:cTn>
                                        <p:tgtEl>
                                          <p:spTgt spid="157"/>
                                        </p:tgtEl>
                                        <p:attrNameLst>
                                          <p:attrName>style.visibility</p:attrName>
                                        </p:attrNameLst>
                                      </p:cBhvr>
                                      <p:to>
                                        <p:strVal val="hidden"/>
                                      </p:to>
                                    </p:set>
                                  </p:childTnLst>
                                </p:cTn>
                              </p:par>
                              <p:par>
                                <p:cTn id="92" presetID="37" presetClass="path" presetSubtype="0" repeatCount="2000" decel="100000" fill="hold" grpId="2" nodeType="withEffect">
                                  <p:stCondLst>
                                    <p:cond delay="500"/>
                                  </p:stCondLst>
                                  <p:childTnLst>
                                    <p:animMotion origin="layout" path="M -2.52744E-6 -0.00068 C 0.00268 -0.03745 -0.00255 -0.30005 0.07251 -0.39106 C 0.1519 -0.48638 0.2322 -0.44281 0.25517 -0.39265 " pathEditMode="relative" rAng="0" ptsTypes="AAA">
                                      <p:cBhvr>
                                        <p:cTn id="93" dur="1500" fill="hold"/>
                                        <p:tgtEl>
                                          <p:spTgt spid="157"/>
                                        </p:tgtEl>
                                        <p:attrNameLst>
                                          <p:attrName>ppt_x</p:attrName>
                                          <p:attrName>ppt_y</p:attrName>
                                        </p:attrNameLst>
                                      </p:cBhvr>
                                      <p:rCtr x="12752" y="-22356"/>
                                    </p:animMotion>
                                  </p:childTnLst>
                                </p:cTn>
                              </p:par>
                              <p:par>
                                <p:cTn id="94" presetID="10" presetClass="exit" presetSubtype="0" repeatCount="2000" fill="hold" grpId="1" nodeType="withEffect">
                                  <p:stCondLst>
                                    <p:cond delay="0"/>
                                  </p:stCondLst>
                                  <p:childTnLst>
                                    <p:animEffect transition="out" filter="fade">
                                      <p:cBhvr>
                                        <p:cTn id="95" dur="1500"/>
                                        <p:tgtEl>
                                          <p:spTgt spid="165"/>
                                        </p:tgtEl>
                                      </p:cBhvr>
                                    </p:animEffect>
                                    <p:set>
                                      <p:cBhvr>
                                        <p:cTn id="96" dur="1" fill="hold">
                                          <p:stCondLst>
                                            <p:cond delay="1499"/>
                                          </p:stCondLst>
                                        </p:cTn>
                                        <p:tgtEl>
                                          <p:spTgt spid="165"/>
                                        </p:tgtEl>
                                        <p:attrNameLst>
                                          <p:attrName>style.visibility</p:attrName>
                                        </p:attrNameLst>
                                      </p:cBhvr>
                                      <p:to>
                                        <p:strVal val="hidden"/>
                                      </p:to>
                                    </p:set>
                                  </p:childTnLst>
                                </p:cTn>
                              </p:par>
                              <p:par>
                                <p:cTn id="97" presetID="37" presetClass="path" presetSubtype="0" repeatCount="2000" decel="100000" fill="hold" grpId="2" nodeType="withEffect">
                                  <p:stCondLst>
                                    <p:cond delay="0"/>
                                  </p:stCondLst>
                                  <p:childTnLst>
                                    <p:animMotion origin="layout" path="M -0.00013 -2.22222E-6 C -0.00781 -0.09884 -0.00729 -0.24861 -0.07591 -0.33866 C -0.15026 -0.42662 -0.24987 -0.36065 -0.25846 -0.32338 " pathEditMode="relative" rAng="0" ptsTypes="AAA">
                                      <p:cBhvr>
                                        <p:cTn id="98" dur="1500" fill="hold"/>
                                        <p:tgtEl>
                                          <p:spTgt spid="165"/>
                                        </p:tgtEl>
                                        <p:attrNameLst>
                                          <p:attrName>ppt_x</p:attrName>
                                          <p:attrName>ppt_y</p:attrName>
                                        </p:attrNameLst>
                                      </p:cBhvr>
                                      <p:rCtr x="-12917" y="-19120"/>
                                    </p:animMotion>
                                  </p:childTnLst>
                                </p:cTn>
                              </p:par>
                              <p:par>
                                <p:cTn id="99" presetID="10" presetClass="exit" presetSubtype="0" repeatCount="2000" fill="hold" grpId="1" nodeType="withEffect">
                                  <p:stCondLst>
                                    <p:cond delay="250"/>
                                  </p:stCondLst>
                                  <p:childTnLst>
                                    <p:animEffect transition="out" filter="fade">
                                      <p:cBhvr>
                                        <p:cTn id="100" dur="1500"/>
                                        <p:tgtEl>
                                          <p:spTgt spid="160"/>
                                        </p:tgtEl>
                                      </p:cBhvr>
                                    </p:animEffect>
                                    <p:set>
                                      <p:cBhvr>
                                        <p:cTn id="101" dur="1" fill="hold">
                                          <p:stCondLst>
                                            <p:cond delay="1499"/>
                                          </p:stCondLst>
                                        </p:cTn>
                                        <p:tgtEl>
                                          <p:spTgt spid="160"/>
                                        </p:tgtEl>
                                        <p:attrNameLst>
                                          <p:attrName>style.visibility</p:attrName>
                                        </p:attrNameLst>
                                      </p:cBhvr>
                                      <p:to>
                                        <p:strVal val="hidden"/>
                                      </p:to>
                                    </p:set>
                                  </p:childTnLst>
                                </p:cTn>
                              </p:par>
                              <p:par>
                                <p:cTn id="102" presetID="37" presetClass="path" presetSubtype="0" repeatCount="2000" decel="100000" fill="hold" grpId="2" nodeType="withEffect">
                                  <p:stCondLst>
                                    <p:cond delay="250"/>
                                  </p:stCondLst>
                                  <p:childTnLst>
                                    <p:animMotion origin="layout" path="M -0.00013 4.29868E-6 C -0.01826 -0.04449 -0.0591 -0.3173 -0.012 -0.43487 C 0.03995 -0.53677 0.08756 -0.48026 0.10926 -0.45189 " pathEditMode="relative" rAng="0" ptsTypes="AAA">
                                      <p:cBhvr>
                                        <p:cTn id="103" dur="1500" fill="hold"/>
                                        <p:tgtEl>
                                          <p:spTgt spid="160"/>
                                        </p:tgtEl>
                                        <p:attrNameLst>
                                          <p:attrName>ppt_x</p:attrName>
                                          <p:attrName>ppt_y</p:attrName>
                                        </p:attrNameLst>
                                      </p:cBhvr>
                                      <p:rCtr x="3778" y="-24671"/>
                                    </p:animMotion>
                                  </p:childTnLst>
                                </p:cTn>
                              </p:par>
                              <p:par>
                                <p:cTn id="104" presetID="10" presetClass="exit" presetSubtype="0" repeatCount="2000" fill="hold" grpId="1" nodeType="withEffect">
                                  <p:stCondLst>
                                    <p:cond delay="0"/>
                                  </p:stCondLst>
                                  <p:childTnLst>
                                    <p:animEffect transition="out" filter="fade">
                                      <p:cBhvr>
                                        <p:cTn id="105" dur="1500"/>
                                        <p:tgtEl>
                                          <p:spTgt spid="175"/>
                                        </p:tgtEl>
                                      </p:cBhvr>
                                    </p:animEffect>
                                    <p:set>
                                      <p:cBhvr>
                                        <p:cTn id="106" dur="1" fill="hold">
                                          <p:stCondLst>
                                            <p:cond delay="1499"/>
                                          </p:stCondLst>
                                        </p:cTn>
                                        <p:tgtEl>
                                          <p:spTgt spid="175"/>
                                        </p:tgtEl>
                                        <p:attrNameLst>
                                          <p:attrName>style.visibility</p:attrName>
                                        </p:attrNameLst>
                                      </p:cBhvr>
                                      <p:to>
                                        <p:strVal val="hidden"/>
                                      </p:to>
                                    </p:set>
                                  </p:childTnLst>
                                </p:cTn>
                              </p:par>
                              <p:par>
                                <p:cTn id="107" presetID="37" presetClass="path" presetSubtype="0" repeatCount="2000" decel="100000" fill="hold" grpId="2" nodeType="withEffect">
                                  <p:stCondLst>
                                    <p:cond delay="0"/>
                                  </p:stCondLst>
                                  <p:childTnLst>
                                    <p:animMotion origin="layout" path="M 4.85576E-6 -0.00022 C 0.04161 0.00931 0.09343 0.01589 0.1353 0.17318 " pathEditMode="relative" rAng="0" ptsTypes="AA">
                                      <p:cBhvr>
                                        <p:cTn id="108" dur="1500" fill="hold"/>
                                        <p:tgtEl>
                                          <p:spTgt spid="175"/>
                                        </p:tgtEl>
                                        <p:attrNameLst>
                                          <p:attrName>ppt_x</p:attrName>
                                          <p:attrName>ppt_y</p:attrName>
                                        </p:attrNameLst>
                                      </p:cBhvr>
                                      <p:rCtr x="6765" y="8670"/>
                                    </p:animMotion>
                                  </p:childTnLst>
                                </p:cTn>
                              </p:par>
                              <p:par>
                                <p:cTn id="109" presetID="10" presetClass="exit" presetSubtype="0" repeatCount="2000" fill="hold" grpId="1" nodeType="withEffect">
                                  <p:stCondLst>
                                    <p:cond delay="750"/>
                                  </p:stCondLst>
                                  <p:childTnLst>
                                    <p:animEffect transition="out" filter="fade">
                                      <p:cBhvr>
                                        <p:cTn id="110" dur="1500"/>
                                        <p:tgtEl>
                                          <p:spTgt spid="177"/>
                                        </p:tgtEl>
                                      </p:cBhvr>
                                    </p:animEffect>
                                    <p:set>
                                      <p:cBhvr>
                                        <p:cTn id="111" dur="1" fill="hold">
                                          <p:stCondLst>
                                            <p:cond delay="1499"/>
                                          </p:stCondLst>
                                        </p:cTn>
                                        <p:tgtEl>
                                          <p:spTgt spid="177"/>
                                        </p:tgtEl>
                                        <p:attrNameLst>
                                          <p:attrName>style.visibility</p:attrName>
                                        </p:attrNameLst>
                                      </p:cBhvr>
                                      <p:to>
                                        <p:strVal val="hidden"/>
                                      </p:to>
                                    </p:set>
                                  </p:childTnLst>
                                </p:cTn>
                              </p:par>
                              <p:par>
                                <p:cTn id="112" presetID="37" presetClass="path" presetSubtype="0" repeatCount="2000" decel="100000" fill="hold" grpId="2" nodeType="withEffect">
                                  <p:stCondLst>
                                    <p:cond delay="750"/>
                                  </p:stCondLst>
                                  <p:childTnLst>
                                    <p:animMotion origin="layout" path="M 4.07199E-6 -0.00068 C 0.01289 -0.03586 0.07135 -0.11167 0.14845 -0.11961 C 0.22581 -0.11825 0.28082 -0.05561 0.29346 -0.0025 " pathEditMode="relative" rAng="0" ptsTypes="AAA">
                                      <p:cBhvr>
                                        <p:cTn id="113" dur="1500" fill="hold"/>
                                        <p:tgtEl>
                                          <p:spTgt spid="177"/>
                                        </p:tgtEl>
                                        <p:attrNameLst>
                                          <p:attrName>ppt_x</p:attrName>
                                          <p:attrName>ppt_y</p:attrName>
                                        </p:attrNameLst>
                                      </p:cBhvr>
                                      <p:rCtr x="14667" y="-5946"/>
                                    </p:animMotion>
                                  </p:childTnLst>
                                </p:cTn>
                              </p:par>
                              <p:par>
                                <p:cTn id="114" presetID="10" presetClass="exit" presetSubtype="0" repeatCount="2000" fill="hold" grpId="1" nodeType="withEffect">
                                  <p:stCondLst>
                                    <p:cond delay="0"/>
                                  </p:stCondLst>
                                  <p:childTnLst>
                                    <p:animEffect transition="out" filter="fade">
                                      <p:cBhvr>
                                        <p:cTn id="115" dur="1500"/>
                                        <p:tgtEl>
                                          <p:spTgt spid="173"/>
                                        </p:tgtEl>
                                      </p:cBhvr>
                                    </p:animEffect>
                                    <p:set>
                                      <p:cBhvr>
                                        <p:cTn id="116" dur="1" fill="hold">
                                          <p:stCondLst>
                                            <p:cond delay="1499"/>
                                          </p:stCondLst>
                                        </p:cTn>
                                        <p:tgtEl>
                                          <p:spTgt spid="173"/>
                                        </p:tgtEl>
                                        <p:attrNameLst>
                                          <p:attrName>style.visibility</p:attrName>
                                        </p:attrNameLst>
                                      </p:cBhvr>
                                      <p:to>
                                        <p:strVal val="hidden"/>
                                      </p:to>
                                    </p:set>
                                  </p:childTnLst>
                                </p:cTn>
                              </p:par>
                              <p:par>
                                <p:cTn id="117" presetID="37" presetClass="path" presetSubtype="0" repeatCount="2000" decel="100000" fill="hold" grpId="2" nodeType="withEffect">
                                  <p:stCondLst>
                                    <p:cond delay="0"/>
                                  </p:stCondLst>
                                  <p:childTnLst>
                                    <p:animMotion origin="layout" path="M -4.09242E-6 -0.00023 C -0.03446 0.0093 -0.07722 0.01588 -0.11182 0.17317 " pathEditMode="relative" rAng="0" ptsTypes="AA">
                                      <p:cBhvr>
                                        <p:cTn id="118" dur="1500" fill="hold"/>
                                        <p:tgtEl>
                                          <p:spTgt spid="173"/>
                                        </p:tgtEl>
                                        <p:attrNameLst>
                                          <p:attrName>ppt_x</p:attrName>
                                          <p:attrName>ppt_y</p:attrName>
                                        </p:attrNameLst>
                                      </p:cBhvr>
                                      <p:rCtr x="-5591" y="8670"/>
                                    </p:animMotion>
                                  </p:childTnLst>
                                </p:cTn>
                              </p:par>
                              <p:par>
                                <p:cTn id="119" presetID="10" presetClass="exit" presetSubtype="0" repeatCount="2000" fill="hold" grpId="1" nodeType="withEffect">
                                  <p:stCondLst>
                                    <p:cond delay="500"/>
                                  </p:stCondLst>
                                  <p:childTnLst>
                                    <p:animEffect transition="out" filter="fade">
                                      <p:cBhvr>
                                        <p:cTn id="120" dur="1500"/>
                                        <p:tgtEl>
                                          <p:spTgt spid="158"/>
                                        </p:tgtEl>
                                      </p:cBhvr>
                                    </p:animEffect>
                                    <p:set>
                                      <p:cBhvr>
                                        <p:cTn id="121" dur="1" fill="hold">
                                          <p:stCondLst>
                                            <p:cond delay="1499"/>
                                          </p:stCondLst>
                                        </p:cTn>
                                        <p:tgtEl>
                                          <p:spTgt spid="158"/>
                                        </p:tgtEl>
                                        <p:attrNameLst>
                                          <p:attrName>style.visibility</p:attrName>
                                        </p:attrNameLst>
                                      </p:cBhvr>
                                      <p:to>
                                        <p:strVal val="hidden"/>
                                      </p:to>
                                    </p:set>
                                  </p:childTnLst>
                                </p:cTn>
                              </p:par>
                              <p:par>
                                <p:cTn id="122" presetID="37" presetClass="path" presetSubtype="0" repeatCount="2000" decel="100000" fill="hold" grpId="2" nodeType="withEffect">
                                  <p:stCondLst>
                                    <p:cond delay="500"/>
                                  </p:stCondLst>
                                  <p:childTnLst>
                                    <p:animMotion origin="layout" path="M -9.9566E-7 -0.00068 C -0.00536 -0.04607 -0.02425 -0.14049 -0.06778 -0.18112 C -0.11105 -0.22174 -0.16594 -0.18724 -0.18075 -0.14934 " pathEditMode="relative" rAng="0" ptsTypes="AAA">
                                      <p:cBhvr>
                                        <p:cTn id="123" dur="1500" fill="hold"/>
                                        <p:tgtEl>
                                          <p:spTgt spid="158"/>
                                        </p:tgtEl>
                                        <p:attrNameLst>
                                          <p:attrName>ppt_x</p:attrName>
                                          <p:attrName>ppt_y</p:attrName>
                                        </p:attrNameLst>
                                      </p:cBhvr>
                                      <p:rCtr x="-9038" y="-9941"/>
                                    </p:animMotion>
                                  </p:childTnLst>
                                </p:cTn>
                              </p:par>
                              <p:par>
                                <p:cTn id="124" presetID="10" presetClass="exit" presetSubtype="0" repeatCount="2000" fill="hold" grpId="1" nodeType="withEffect">
                                  <p:stCondLst>
                                    <p:cond delay="750"/>
                                  </p:stCondLst>
                                  <p:childTnLst>
                                    <p:animEffect transition="out" filter="fade">
                                      <p:cBhvr>
                                        <p:cTn id="125" dur="1500"/>
                                        <p:tgtEl>
                                          <p:spTgt spid="162"/>
                                        </p:tgtEl>
                                      </p:cBhvr>
                                    </p:animEffect>
                                    <p:set>
                                      <p:cBhvr>
                                        <p:cTn id="126" dur="1" fill="hold">
                                          <p:stCondLst>
                                            <p:cond delay="1499"/>
                                          </p:stCondLst>
                                        </p:cTn>
                                        <p:tgtEl>
                                          <p:spTgt spid="162"/>
                                        </p:tgtEl>
                                        <p:attrNameLst>
                                          <p:attrName>style.visibility</p:attrName>
                                        </p:attrNameLst>
                                      </p:cBhvr>
                                      <p:to>
                                        <p:strVal val="hidden"/>
                                      </p:to>
                                    </p:set>
                                  </p:childTnLst>
                                </p:cTn>
                              </p:par>
                              <p:par>
                                <p:cTn id="127" presetID="37" presetClass="path" presetSubtype="0" repeatCount="2000" decel="100000" fill="hold" grpId="2" nodeType="withEffect">
                                  <p:stCondLst>
                                    <p:cond delay="750"/>
                                  </p:stCondLst>
                                  <p:childTnLst>
                                    <p:animMotion origin="layout" path="M -2.59382E-6 2.17431E-6 C 0.01353 -0.04335 0.07761 -0.35043 0.02898 -0.48275 C -0.00983 -0.58057 -0.06574 -0.48593 -0.08144 -0.45869 " pathEditMode="relative" rAng="0" ptsTypes="AAA">
                                      <p:cBhvr>
                                        <p:cTn id="128" dur="1500" fill="hold"/>
                                        <p:tgtEl>
                                          <p:spTgt spid="162"/>
                                        </p:tgtEl>
                                        <p:attrNameLst>
                                          <p:attrName>ppt_x</p:attrName>
                                          <p:attrName>ppt_y</p:attrName>
                                        </p:attrNameLst>
                                      </p:cBhvr>
                                      <p:rCtr x="-1723" y="-26305"/>
                                    </p:animMotion>
                                  </p:childTnLst>
                                </p:cTn>
                              </p:par>
                              <p:par>
                                <p:cTn id="129" presetID="10" presetClass="exit" presetSubtype="0" repeatCount="2000" fill="hold" grpId="1" nodeType="withEffect">
                                  <p:stCondLst>
                                    <p:cond delay="1500"/>
                                  </p:stCondLst>
                                  <p:childTnLst>
                                    <p:animEffect transition="out" filter="fade">
                                      <p:cBhvr>
                                        <p:cTn id="130" dur="1500"/>
                                        <p:tgtEl>
                                          <p:spTgt spid="163"/>
                                        </p:tgtEl>
                                      </p:cBhvr>
                                    </p:animEffect>
                                    <p:set>
                                      <p:cBhvr>
                                        <p:cTn id="131" dur="1" fill="hold">
                                          <p:stCondLst>
                                            <p:cond delay="1499"/>
                                          </p:stCondLst>
                                        </p:cTn>
                                        <p:tgtEl>
                                          <p:spTgt spid="163"/>
                                        </p:tgtEl>
                                        <p:attrNameLst>
                                          <p:attrName>style.visibility</p:attrName>
                                        </p:attrNameLst>
                                      </p:cBhvr>
                                      <p:to>
                                        <p:strVal val="hidden"/>
                                      </p:to>
                                    </p:set>
                                  </p:childTnLst>
                                </p:cTn>
                              </p:par>
                              <p:par>
                                <p:cTn id="132" presetID="37" presetClass="path" presetSubtype="0" repeatCount="2000" decel="100000" fill="hold" grpId="2" nodeType="withEffect">
                                  <p:stCondLst>
                                    <p:cond delay="1500"/>
                                  </p:stCondLst>
                                  <p:childTnLst>
                                    <p:animMotion origin="layout" path="M 0.00766 -4.84793E-6 C 0.02132 -0.04335 0.08106 -0.35043 0.03255 -0.48275 C -0.00638 -0.58034 -0.05795 -0.4857 -0.07378 -0.45846 " pathEditMode="relative" rAng="0" ptsTypes="AAA">
                                      <p:cBhvr>
                                        <p:cTn id="133" dur="1500" fill="hold"/>
                                        <p:tgtEl>
                                          <p:spTgt spid="163"/>
                                        </p:tgtEl>
                                        <p:attrNameLst>
                                          <p:attrName>ppt_x</p:attrName>
                                          <p:attrName>ppt_y</p:attrName>
                                        </p:attrNameLst>
                                      </p:cBhvr>
                                      <p:rCtr x="-1902" y="-26305"/>
                                    </p:animMotion>
                                  </p:childTnLst>
                                </p:cTn>
                              </p:par>
                              <p:par>
                                <p:cTn id="134" presetID="10" presetClass="exit" presetSubtype="0" repeatCount="2000" fill="hold" grpId="1" nodeType="withEffect">
                                  <p:stCondLst>
                                    <p:cond delay="1000"/>
                                  </p:stCondLst>
                                  <p:childTnLst>
                                    <p:animEffect transition="out" filter="fade">
                                      <p:cBhvr>
                                        <p:cTn id="135" dur="1500"/>
                                        <p:tgtEl>
                                          <p:spTgt spid="170"/>
                                        </p:tgtEl>
                                      </p:cBhvr>
                                    </p:animEffect>
                                    <p:set>
                                      <p:cBhvr>
                                        <p:cTn id="136" dur="1" fill="hold">
                                          <p:stCondLst>
                                            <p:cond delay="1499"/>
                                          </p:stCondLst>
                                        </p:cTn>
                                        <p:tgtEl>
                                          <p:spTgt spid="170"/>
                                        </p:tgtEl>
                                        <p:attrNameLst>
                                          <p:attrName>style.visibility</p:attrName>
                                        </p:attrNameLst>
                                      </p:cBhvr>
                                      <p:to>
                                        <p:strVal val="hidden"/>
                                      </p:to>
                                    </p:set>
                                  </p:childTnLst>
                                </p:cTn>
                              </p:par>
                              <p:par>
                                <p:cTn id="137" presetID="37" presetClass="path" presetSubtype="0" repeatCount="2000" decel="100000" fill="hold" grpId="2" nodeType="withEffect">
                                  <p:stCondLst>
                                    <p:cond delay="1000"/>
                                  </p:stCondLst>
                                  <p:childTnLst>
                                    <p:animMotion origin="layout" path="M -0.00013 -1.48148E-6 C -0.00833 -0.0993 -0.00807 -0.24884 -0.08086 -0.33912 C -0.15976 -0.42708 -0.27721 -0.3625 -0.28463 -0.30231 " pathEditMode="relative" rAng="0" ptsTypes="AAA">
                                      <p:cBhvr>
                                        <p:cTn id="138" dur="1500" fill="hold"/>
                                        <p:tgtEl>
                                          <p:spTgt spid="170"/>
                                        </p:tgtEl>
                                        <p:attrNameLst>
                                          <p:attrName>ppt_x</p:attrName>
                                          <p:attrName>ppt_y</p:attrName>
                                        </p:attrNameLst>
                                      </p:cBhvr>
                                      <p:rCtr x="-14232" y="-19120"/>
                                    </p:animMotion>
                                  </p:childTnLst>
                                </p:cTn>
                              </p:par>
                              <p:par>
                                <p:cTn id="139" presetID="10" presetClass="exit" presetSubtype="0" repeatCount="2000" fill="hold" grpId="0" nodeType="withEffect">
                                  <p:stCondLst>
                                    <p:cond delay="2000"/>
                                  </p:stCondLst>
                                  <p:childTnLst>
                                    <p:animEffect transition="out" filter="fade">
                                      <p:cBhvr>
                                        <p:cTn id="140" dur="1500"/>
                                        <p:tgtEl>
                                          <p:spTgt spid="172"/>
                                        </p:tgtEl>
                                      </p:cBhvr>
                                    </p:animEffect>
                                    <p:set>
                                      <p:cBhvr>
                                        <p:cTn id="141" dur="1" fill="hold">
                                          <p:stCondLst>
                                            <p:cond delay="1499"/>
                                          </p:stCondLst>
                                        </p:cTn>
                                        <p:tgtEl>
                                          <p:spTgt spid="172"/>
                                        </p:tgtEl>
                                        <p:attrNameLst>
                                          <p:attrName>style.visibility</p:attrName>
                                        </p:attrNameLst>
                                      </p:cBhvr>
                                      <p:to>
                                        <p:strVal val="hidden"/>
                                      </p:to>
                                    </p:set>
                                  </p:childTnLst>
                                </p:cTn>
                              </p:par>
                              <p:par>
                                <p:cTn id="142" presetID="37" presetClass="path" presetSubtype="0" repeatCount="2000" decel="100000" fill="hold" grpId="2" nodeType="withEffect">
                                  <p:stCondLst>
                                    <p:cond delay="2000"/>
                                  </p:stCondLst>
                                  <p:childTnLst>
                                    <p:animMotion origin="layout" path="M 3.75E-6 -0.00069 C -0.04467 -0.03194 -0.08659 -0.04143 -0.1448 -0.03449 C -0.21967 -0.02523 -0.24935 0.02477 -0.26602 0.06227 " pathEditMode="relative" rAng="0" ptsTypes="AAA">
                                      <p:cBhvr>
                                        <p:cTn id="143" dur="1500" fill="hold"/>
                                        <p:tgtEl>
                                          <p:spTgt spid="172"/>
                                        </p:tgtEl>
                                        <p:attrNameLst>
                                          <p:attrName>ppt_x</p:attrName>
                                          <p:attrName>ppt_y</p:attrName>
                                        </p:attrNameLst>
                                      </p:cBhvr>
                                      <p:rCtr x="-13307" y="1343"/>
                                    </p:animMotion>
                                  </p:childTnLst>
                                </p:cTn>
                              </p:par>
                              <p:par>
                                <p:cTn id="144" presetID="10" presetClass="exit" presetSubtype="0" repeatCount="2000" fill="hold" grpId="1" nodeType="withEffect">
                                  <p:stCondLst>
                                    <p:cond delay="2250"/>
                                  </p:stCondLst>
                                  <p:childTnLst>
                                    <p:animEffect transition="out" filter="fade">
                                      <p:cBhvr>
                                        <p:cTn id="145" dur="1500"/>
                                        <p:tgtEl>
                                          <p:spTgt spid="174"/>
                                        </p:tgtEl>
                                      </p:cBhvr>
                                    </p:animEffect>
                                    <p:set>
                                      <p:cBhvr>
                                        <p:cTn id="146" dur="1" fill="hold">
                                          <p:stCondLst>
                                            <p:cond delay="1499"/>
                                          </p:stCondLst>
                                        </p:cTn>
                                        <p:tgtEl>
                                          <p:spTgt spid="174"/>
                                        </p:tgtEl>
                                        <p:attrNameLst>
                                          <p:attrName>style.visibility</p:attrName>
                                        </p:attrNameLst>
                                      </p:cBhvr>
                                      <p:to>
                                        <p:strVal val="hidden"/>
                                      </p:to>
                                    </p:set>
                                  </p:childTnLst>
                                </p:cTn>
                              </p:par>
                              <p:par>
                                <p:cTn id="147" presetID="37" presetClass="path" presetSubtype="0" repeatCount="2000" decel="100000" fill="hold" grpId="2" nodeType="withEffect">
                                  <p:stCondLst>
                                    <p:cond delay="2250"/>
                                  </p:stCondLst>
                                  <p:childTnLst>
                                    <p:animMotion origin="layout" path="M 1.88409E-6 -0.00023 C -0.03447 0.00931 -0.07723 0.01589 -0.11182 0.17317 " pathEditMode="relative" rAng="0" ptsTypes="AA">
                                      <p:cBhvr>
                                        <p:cTn id="148" dur="1500" fill="hold"/>
                                        <p:tgtEl>
                                          <p:spTgt spid="174"/>
                                        </p:tgtEl>
                                        <p:attrNameLst>
                                          <p:attrName>ppt_x</p:attrName>
                                          <p:attrName>ppt_y</p:attrName>
                                        </p:attrNameLst>
                                      </p:cBhvr>
                                      <p:rCtr x="-5591" y="8670"/>
                                    </p:animMotion>
                                  </p:childTnLst>
                                </p:cTn>
                              </p:par>
                              <p:par>
                                <p:cTn id="149" presetID="10" presetClass="exit" presetSubtype="0" repeatCount="2000" fill="hold" grpId="1" nodeType="withEffect">
                                  <p:stCondLst>
                                    <p:cond delay="750"/>
                                  </p:stCondLst>
                                  <p:childTnLst>
                                    <p:animEffect transition="out" filter="fade">
                                      <p:cBhvr>
                                        <p:cTn id="150" dur="1500"/>
                                        <p:tgtEl>
                                          <p:spTgt spid="176"/>
                                        </p:tgtEl>
                                      </p:cBhvr>
                                    </p:animEffect>
                                    <p:set>
                                      <p:cBhvr>
                                        <p:cTn id="151" dur="1" fill="hold">
                                          <p:stCondLst>
                                            <p:cond delay="1499"/>
                                          </p:stCondLst>
                                        </p:cTn>
                                        <p:tgtEl>
                                          <p:spTgt spid="176"/>
                                        </p:tgtEl>
                                        <p:attrNameLst>
                                          <p:attrName>style.visibility</p:attrName>
                                        </p:attrNameLst>
                                      </p:cBhvr>
                                      <p:to>
                                        <p:strVal val="hidden"/>
                                      </p:to>
                                    </p:set>
                                  </p:childTnLst>
                                </p:cTn>
                              </p:par>
                              <p:par>
                                <p:cTn id="152" presetID="37" presetClass="path" presetSubtype="0" repeatCount="2000" decel="100000" fill="hold" grpId="2" nodeType="withEffect">
                                  <p:stCondLst>
                                    <p:cond delay="750"/>
                                  </p:stCondLst>
                                  <p:childTnLst>
                                    <p:animMotion origin="layout" path="M 1.76921E-6 -0.00023 C 0.04161 0.00931 0.09344 0.01589 0.13531 0.17317 " pathEditMode="relative" rAng="0" ptsTypes="AA">
                                      <p:cBhvr>
                                        <p:cTn id="153" dur="1500" fill="hold"/>
                                        <p:tgtEl>
                                          <p:spTgt spid="176"/>
                                        </p:tgtEl>
                                        <p:attrNameLst>
                                          <p:attrName>ppt_x</p:attrName>
                                          <p:attrName>ppt_y</p:attrName>
                                        </p:attrNameLst>
                                      </p:cBhvr>
                                      <p:rCtr x="6765" y="8670"/>
                                    </p:animMotion>
                                  </p:childTnLst>
                                </p:cTn>
                              </p:par>
                              <p:par>
                                <p:cTn id="154" presetID="10" presetClass="exit" presetSubtype="0" repeatCount="2000" fill="hold" grpId="1" nodeType="withEffect">
                                  <p:stCondLst>
                                    <p:cond delay="2250"/>
                                  </p:stCondLst>
                                  <p:childTnLst>
                                    <p:animEffect transition="out" filter="fade">
                                      <p:cBhvr>
                                        <p:cTn id="155" dur="1500"/>
                                        <p:tgtEl>
                                          <p:spTgt spid="178"/>
                                        </p:tgtEl>
                                      </p:cBhvr>
                                    </p:animEffect>
                                    <p:set>
                                      <p:cBhvr>
                                        <p:cTn id="156" dur="1" fill="hold">
                                          <p:stCondLst>
                                            <p:cond delay="1499"/>
                                          </p:stCondLst>
                                        </p:cTn>
                                        <p:tgtEl>
                                          <p:spTgt spid="178"/>
                                        </p:tgtEl>
                                        <p:attrNameLst>
                                          <p:attrName>style.visibility</p:attrName>
                                        </p:attrNameLst>
                                      </p:cBhvr>
                                      <p:to>
                                        <p:strVal val="hidden"/>
                                      </p:to>
                                    </p:set>
                                  </p:childTnLst>
                                </p:cTn>
                              </p:par>
                              <p:par>
                                <p:cTn id="157" presetID="37" presetClass="path" presetSubtype="0" repeatCount="2000" decel="100000" fill="hold" grpId="2" nodeType="withEffect">
                                  <p:stCondLst>
                                    <p:cond delay="2250"/>
                                  </p:stCondLst>
                                  <p:childTnLst>
                                    <p:animMotion origin="layout" path="M -6.8675E-7 -0.00068 C 0.01289 -0.03586 0.07136 -0.11167 0.14846 -0.11961 C 0.22581 -0.11825 0.28083 -0.05561 0.29347 -0.0025 " pathEditMode="relative" rAng="0" ptsTypes="AAA">
                                      <p:cBhvr>
                                        <p:cTn id="158" dur="1500" fill="hold"/>
                                        <p:tgtEl>
                                          <p:spTgt spid="178"/>
                                        </p:tgtEl>
                                        <p:attrNameLst>
                                          <p:attrName>ppt_x</p:attrName>
                                          <p:attrName>ppt_y</p:attrName>
                                        </p:attrNameLst>
                                      </p:cBhvr>
                                      <p:rCtr x="14667" y="-5946"/>
                                    </p:animMotion>
                                  </p:childTnLst>
                                </p:cTn>
                              </p:par>
                              <p:par>
                                <p:cTn id="159" presetID="10" presetClass="exit" presetSubtype="0" repeatCount="2000" fill="hold" grpId="1" nodeType="withEffect">
                                  <p:stCondLst>
                                    <p:cond delay="1500"/>
                                  </p:stCondLst>
                                  <p:childTnLst>
                                    <p:animEffect transition="out" filter="fade">
                                      <p:cBhvr>
                                        <p:cTn id="160" dur="1500"/>
                                        <p:tgtEl>
                                          <p:spTgt spid="146"/>
                                        </p:tgtEl>
                                      </p:cBhvr>
                                    </p:animEffect>
                                    <p:set>
                                      <p:cBhvr>
                                        <p:cTn id="161" dur="1" fill="hold">
                                          <p:stCondLst>
                                            <p:cond delay="1499"/>
                                          </p:stCondLst>
                                        </p:cTn>
                                        <p:tgtEl>
                                          <p:spTgt spid="146"/>
                                        </p:tgtEl>
                                        <p:attrNameLst>
                                          <p:attrName>style.visibility</p:attrName>
                                        </p:attrNameLst>
                                      </p:cBhvr>
                                      <p:to>
                                        <p:strVal val="hidden"/>
                                      </p:to>
                                    </p:set>
                                  </p:childTnLst>
                                </p:cTn>
                              </p:par>
                              <p:par>
                                <p:cTn id="162" presetID="37" presetClass="path" presetSubtype="0" repeatCount="2000" decel="100000" fill="hold" grpId="2" nodeType="withEffect">
                                  <p:stCondLst>
                                    <p:cond delay="1500"/>
                                  </p:stCondLst>
                                  <p:childTnLst>
                                    <p:animMotion origin="layout" path="M 2.11897E-6 -0.00069 C 0.00268 -0.03745 -0.00256 -0.30005 0.0725 -0.39106 C 0.1519 -0.48639 0.23219 -0.44281 0.25517 -0.39265 " pathEditMode="relative" rAng="0" ptsTypes="AAA">
                                      <p:cBhvr>
                                        <p:cTn id="163" dur="1500" fill="hold"/>
                                        <p:tgtEl>
                                          <p:spTgt spid="146"/>
                                        </p:tgtEl>
                                        <p:attrNameLst>
                                          <p:attrName>ppt_x</p:attrName>
                                          <p:attrName>ppt_y</p:attrName>
                                        </p:attrNameLst>
                                      </p:cBhvr>
                                      <p:rCtr x="12752" y="-22356"/>
                                    </p:animMotion>
                                  </p:childTnLst>
                                </p:cTn>
                              </p:par>
                              <p:par>
                                <p:cTn id="164" presetID="10" presetClass="exit" presetSubtype="0" repeatCount="2000" fill="hold" grpId="1" nodeType="withEffect">
                                  <p:stCondLst>
                                    <p:cond delay="2250"/>
                                  </p:stCondLst>
                                  <p:childTnLst>
                                    <p:animEffect transition="out" filter="fade">
                                      <p:cBhvr>
                                        <p:cTn id="165" dur="1500"/>
                                        <p:tgtEl>
                                          <p:spTgt spid="161"/>
                                        </p:tgtEl>
                                      </p:cBhvr>
                                    </p:animEffect>
                                    <p:set>
                                      <p:cBhvr>
                                        <p:cTn id="166" dur="1" fill="hold">
                                          <p:stCondLst>
                                            <p:cond delay="1499"/>
                                          </p:stCondLst>
                                        </p:cTn>
                                        <p:tgtEl>
                                          <p:spTgt spid="161"/>
                                        </p:tgtEl>
                                        <p:attrNameLst>
                                          <p:attrName>style.visibility</p:attrName>
                                        </p:attrNameLst>
                                      </p:cBhvr>
                                      <p:to>
                                        <p:strVal val="hidden"/>
                                      </p:to>
                                    </p:set>
                                  </p:childTnLst>
                                </p:cTn>
                              </p:par>
                              <p:par>
                                <p:cTn id="167" presetID="37" presetClass="path" presetSubtype="0" repeatCount="2000" decel="100000" fill="hold" grpId="2" nodeType="withEffect">
                                  <p:stCondLst>
                                    <p:cond delay="2250"/>
                                  </p:stCondLst>
                                  <p:childTnLst>
                                    <p:animMotion origin="layout" path="M -0.00013 -3.18656E-6 C -0.01826 -0.0463 -0.04596 -0.32592 0.00114 -0.4478 C 0.0531 -0.55356 0.08756 -0.48774 0.10926 -0.45824 " pathEditMode="relative" rAng="0" ptsTypes="AAA">
                                      <p:cBhvr>
                                        <p:cTn id="168" dur="1500" fill="hold"/>
                                        <p:tgtEl>
                                          <p:spTgt spid="161"/>
                                        </p:tgtEl>
                                        <p:attrNameLst>
                                          <p:attrName>ppt_x</p:attrName>
                                          <p:attrName>ppt_y</p:attrName>
                                        </p:attrNameLst>
                                      </p:cBhvr>
                                      <p:rCtr x="4238" y="-25284"/>
                                    </p:animMotion>
                                  </p:childTnLst>
                                </p:cTn>
                              </p:par>
                              <p:par>
                                <p:cTn id="169" presetID="10" presetClass="exit" presetSubtype="0" repeatCount="2000" fill="hold" grpId="1" nodeType="withEffect">
                                  <p:stCondLst>
                                    <p:cond delay="2750"/>
                                  </p:stCondLst>
                                  <p:childTnLst>
                                    <p:animEffect transition="out" filter="fade">
                                      <p:cBhvr>
                                        <p:cTn id="170" dur="1500"/>
                                        <p:tgtEl>
                                          <p:spTgt spid="159"/>
                                        </p:tgtEl>
                                      </p:cBhvr>
                                    </p:animEffect>
                                    <p:set>
                                      <p:cBhvr>
                                        <p:cTn id="171" dur="1" fill="hold">
                                          <p:stCondLst>
                                            <p:cond delay="1499"/>
                                          </p:stCondLst>
                                        </p:cTn>
                                        <p:tgtEl>
                                          <p:spTgt spid="159"/>
                                        </p:tgtEl>
                                        <p:attrNameLst>
                                          <p:attrName>style.visibility</p:attrName>
                                        </p:attrNameLst>
                                      </p:cBhvr>
                                      <p:to>
                                        <p:strVal val="hidden"/>
                                      </p:to>
                                    </p:set>
                                  </p:childTnLst>
                                </p:cTn>
                              </p:par>
                              <p:par>
                                <p:cTn id="172" presetID="37" presetClass="path" presetSubtype="0" repeatCount="2000" decel="100000" fill="hold" grpId="2" nodeType="withEffect">
                                  <p:stCondLst>
                                    <p:cond delay="2750"/>
                                  </p:stCondLst>
                                  <p:childTnLst>
                                    <p:animMotion origin="layout" path="M -4.02604E-6 -0.00068 C -0.00536 -0.04607 -0.02425 -0.14049 -0.06778 -0.18112 C -0.11105 -0.22174 -0.16594 -0.18725 -0.18075 -0.14934 " pathEditMode="relative" rAng="0" ptsTypes="AAA">
                                      <p:cBhvr>
                                        <p:cTn id="173" dur="1500" fill="hold"/>
                                        <p:tgtEl>
                                          <p:spTgt spid="159"/>
                                        </p:tgtEl>
                                        <p:attrNameLst>
                                          <p:attrName>ppt_x</p:attrName>
                                          <p:attrName>ppt_y</p:attrName>
                                        </p:attrNameLst>
                                      </p:cBhvr>
                                      <p:rCtr x="-9038" y="-9941"/>
                                    </p:animMotion>
                                  </p:childTnLst>
                                </p:cTn>
                              </p:par>
                              <p:par>
                                <p:cTn id="174" presetID="10" presetClass="exit" presetSubtype="0" repeatCount="2000" fill="hold" grpId="1" nodeType="withEffect">
                                  <p:stCondLst>
                                    <p:cond delay="750"/>
                                  </p:stCondLst>
                                  <p:childTnLst>
                                    <p:animEffect transition="out" filter="fade">
                                      <p:cBhvr>
                                        <p:cTn id="175" dur="1500"/>
                                        <p:tgtEl>
                                          <p:spTgt spid="145"/>
                                        </p:tgtEl>
                                      </p:cBhvr>
                                    </p:animEffect>
                                    <p:set>
                                      <p:cBhvr>
                                        <p:cTn id="176" dur="1" fill="hold">
                                          <p:stCondLst>
                                            <p:cond delay="1499"/>
                                          </p:stCondLst>
                                        </p:cTn>
                                        <p:tgtEl>
                                          <p:spTgt spid="145"/>
                                        </p:tgtEl>
                                        <p:attrNameLst>
                                          <p:attrName>style.visibility</p:attrName>
                                        </p:attrNameLst>
                                      </p:cBhvr>
                                      <p:to>
                                        <p:strVal val="hidden"/>
                                      </p:to>
                                    </p:set>
                                  </p:childTnLst>
                                </p:cTn>
                              </p:par>
                              <p:par>
                                <p:cTn id="177" presetID="37" presetClass="path" presetSubtype="0" repeatCount="2000" decel="100000" fill="hold" grpId="2" nodeType="withEffect">
                                  <p:stCondLst>
                                    <p:cond delay="750"/>
                                  </p:stCondLst>
                                  <p:childTnLst>
                                    <p:animMotion origin="layout" path="M -4.86852E-6 -0.00068 C 0.00805 -0.03381 0.02298 -0.12301 0.06485 -0.15864 C 0.10659 -0.19428 0.15152 -0.16772 0.16595 -0.13458 " pathEditMode="relative" rAng="0" ptsTypes="AAA">
                                      <p:cBhvr>
                                        <p:cTn id="178" dur="1500" fill="hold"/>
                                        <p:tgtEl>
                                          <p:spTgt spid="145"/>
                                        </p:tgtEl>
                                        <p:attrNameLst>
                                          <p:attrName>ppt_x</p:attrName>
                                          <p:attrName>ppt_y</p:attrName>
                                        </p:attrNameLst>
                                      </p:cBhvr>
                                      <p:rCtr x="8297" y="-8761"/>
                                    </p:animMotion>
                                  </p:childTnLst>
                                </p:cTn>
                              </p:par>
                              <p:par>
                                <p:cTn id="179" presetID="10" presetClass="entr" presetSubtype="0" fill="hold" grpId="0" nodeType="withEffect">
                                  <p:stCondLst>
                                    <p:cond delay="150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1500"/>
                                  </p:stCondLst>
                                  <p:childTnLst>
                                    <p:set>
                                      <p:cBhvr>
                                        <p:cTn id="183" dur="1" fill="hold">
                                          <p:stCondLst>
                                            <p:cond delay="0"/>
                                          </p:stCondLst>
                                        </p:cTn>
                                        <p:tgtEl>
                                          <p:spTgt spid="133"/>
                                        </p:tgtEl>
                                        <p:attrNameLst>
                                          <p:attrName>style.visibility</p:attrName>
                                        </p:attrNameLst>
                                      </p:cBhvr>
                                      <p:to>
                                        <p:strVal val="visible"/>
                                      </p:to>
                                    </p:set>
                                    <p:animEffect transition="in" filter="fade">
                                      <p:cBhvr>
                                        <p:cTn id="184" dur="500"/>
                                        <p:tgtEl>
                                          <p:spTgt spid="133"/>
                                        </p:tgtEl>
                                      </p:cBhvr>
                                    </p:animEffect>
                                  </p:childTnLst>
                                </p:cTn>
                              </p:par>
                              <p:par>
                                <p:cTn id="185" presetID="10" presetClass="entr" presetSubtype="0" fill="hold" grpId="0" nodeType="withEffect">
                                  <p:stCondLst>
                                    <p:cond delay="1500"/>
                                  </p:stCondLst>
                                  <p:childTnLst>
                                    <p:set>
                                      <p:cBhvr>
                                        <p:cTn id="186" dur="1" fill="hold">
                                          <p:stCondLst>
                                            <p:cond delay="0"/>
                                          </p:stCondLst>
                                        </p:cTn>
                                        <p:tgtEl>
                                          <p:spTgt spid="139"/>
                                        </p:tgtEl>
                                        <p:attrNameLst>
                                          <p:attrName>style.visibility</p:attrName>
                                        </p:attrNameLst>
                                      </p:cBhvr>
                                      <p:to>
                                        <p:strVal val="visible"/>
                                      </p:to>
                                    </p:set>
                                    <p:animEffect transition="in" filter="fade">
                                      <p:cBhvr>
                                        <p:cTn id="187" dur="500"/>
                                        <p:tgtEl>
                                          <p:spTgt spid="139"/>
                                        </p:tgtEl>
                                      </p:cBhvr>
                                    </p:animEffect>
                                  </p:childTnLst>
                                </p:cTn>
                              </p:par>
                              <p:par>
                                <p:cTn id="188" presetID="10" presetClass="entr" presetSubtype="0" fill="hold" grpId="0" nodeType="withEffect">
                                  <p:stCondLst>
                                    <p:cond delay="1500"/>
                                  </p:stCondLst>
                                  <p:childTnLst>
                                    <p:set>
                                      <p:cBhvr>
                                        <p:cTn id="189" dur="1" fill="hold">
                                          <p:stCondLst>
                                            <p:cond delay="0"/>
                                          </p:stCondLst>
                                        </p:cTn>
                                        <p:tgtEl>
                                          <p:spTgt spid="148"/>
                                        </p:tgtEl>
                                        <p:attrNameLst>
                                          <p:attrName>style.visibility</p:attrName>
                                        </p:attrNameLst>
                                      </p:cBhvr>
                                      <p:to>
                                        <p:strVal val="visible"/>
                                      </p:to>
                                    </p:set>
                                    <p:animEffect transition="in" filter="fade">
                                      <p:cBhvr>
                                        <p:cTn id="190" dur="500"/>
                                        <p:tgtEl>
                                          <p:spTgt spid="148"/>
                                        </p:tgtEl>
                                      </p:cBhvr>
                                    </p:animEffect>
                                  </p:childTnLst>
                                </p:cTn>
                              </p:par>
                              <p:par>
                                <p:cTn id="191" presetID="10" presetClass="entr" presetSubtype="0" fill="hold" grpId="0" nodeType="withEffect">
                                  <p:stCondLst>
                                    <p:cond delay="1500"/>
                                  </p:stCondLst>
                                  <p:childTnLst>
                                    <p:set>
                                      <p:cBhvr>
                                        <p:cTn id="192" dur="1" fill="hold">
                                          <p:stCondLst>
                                            <p:cond delay="0"/>
                                          </p:stCondLst>
                                        </p:cTn>
                                        <p:tgtEl>
                                          <p:spTgt spid="149"/>
                                        </p:tgtEl>
                                        <p:attrNameLst>
                                          <p:attrName>style.visibility</p:attrName>
                                        </p:attrNameLst>
                                      </p:cBhvr>
                                      <p:to>
                                        <p:strVal val="visible"/>
                                      </p:to>
                                    </p:set>
                                    <p:animEffect transition="in" filter="fade">
                                      <p:cBhvr>
                                        <p:cTn id="193" dur="500"/>
                                        <p:tgtEl>
                                          <p:spTgt spid="149"/>
                                        </p:tgtEl>
                                      </p:cBhvr>
                                    </p:animEffect>
                                  </p:childTnLst>
                                </p:cTn>
                              </p:par>
                              <p:par>
                                <p:cTn id="194" presetID="10" presetClass="entr" presetSubtype="0" fill="hold" grpId="0" nodeType="withEffect">
                                  <p:stCondLst>
                                    <p:cond delay="1500"/>
                                  </p:stCondLst>
                                  <p:childTnLst>
                                    <p:set>
                                      <p:cBhvr>
                                        <p:cTn id="195" dur="1" fill="hold">
                                          <p:stCondLst>
                                            <p:cond delay="0"/>
                                          </p:stCondLst>
                                        </p:cTn>
                                        <p:tgtEl>
                                          <p:spTgt spid="141"/>
                                        </p:tgtEl>
                                        <p:attrNameLst>
                                          <p:attrName>style.visibility</p:attrName>
                                        </p:attrNameLst>
                                      </p:cBhvr>
                                      <p:to>
                                        <p:strVal val="visible"/>
                                      </p:to>
                                    </p:set>
                                    <p:animEffect transition="in" filter="fade">
                                      <p:cBhvr>
                                        <p:cTn id="196" dur="500"/>
                                        <p:tgtEl>
                                          <p:spTgt spid="141"/>
                                        </p:tgtEl>
                                      </p:cBhvr>
                                    </p:animEffect>
                                  </p:childTnLst>
                                </p:cTn>
                              </p:par>
                              <p:par>
                                <p:cTn id="197" presetID="10" presetClass="entr" presetSubtype="0" fill="hold" grpId="0" nodeType="withEffect">
                                  <p:stCondLst>
                                    <p:cond delay="150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0" nodeType="withEffect">
                                  <p:stCondLst>
                                    <p:cond delay="1500"/>
                                  </p:stCondLst>
                                  <p:childTnLst>
                                    <p:set>
                                      <p:cBhvr>
                                        <p:cTn id="201" dur="1" fill="hold">
                                          <p:stCondLst>
                                            <p:cond delay="0"/>
                                          </p:stCondLst>
                                        </p:cTn>
                                        <p:tgtEl>
                                          <p:spTgt spid="150"/>
                                        </p:tgtEl>
                                        <p:attrNameLst>
                                          <p:attrName>style.visibility</p:attrName>
                                        </p:attrNameLst>
                                      </p:cBhvr>
                                      <p:to>
                                        <p:strVal val="visible"/>
                                      </p:to>
                                    </p:set>
                                    <p:animEffect transition="in" filter="fade">
                                      <p:cBhvr>
                                        <p:cTn id="202" dur="500"/>
                                        <p:tgtEl>
                                          <p:spTgt spid="150"/>
                                        </p:tgtEl>
                                      </p:cBhvr>
                                    </p:animEffect>
                                  </p:childTnLst>
                                </p:cTn>
                              </p:par>
                              <p:par>
                                <p:cTn id="203" presetID="10" presetClass="entr" presetSubtype="0" fill="hold" grpId="0" nodeType="withEffect">
                                  <p:stCondLst>
                                    <p:cond delay="1500"/>
                                  </p:stCondLst>
                                  <p:childTnLst>
                                    <p:set>
                                      <p:cBhvr>
                                        <p:cTn id="204" dur="1" fill="hold">
                                          <p:stCondLst>
                                            <p:cond delay="0"/>
                                          </p:stCondLst>
                                        </p:cTn>
                                        <p:tgtEl>
                                          <p:spTgt spid="186"/>
                                        </p:tgtEl>
                                        <p:attrNameLst>
                                          <p:attrName>style.visibility</p:attrName>
                                        </p:attrNameLst>
                                      </p:cBhvr>
                                      <p:to>
                                        <p:strVal val="visible"/>
                                      </p:to>
                                    </p:set>
                                    <p:animEffect transition="in" filter="fade">
                                      <p:cBhvr>
                                        <p:cTn id="205" dur="500"/>
                                        <p:tgtEl>
                                          <p:spTgt spid="186"/>
                                        </p:tgtEl>
                                      </p:cBhvr>
                                    </p:animEffect>
                                  </p:childTnLst>
                                </p:cTn>
                              </p:par>
                              <p:par>
                                <p:cTn id="206" presetID="10" presetClass="entr" presetSubtype="0" fill="hold" grpId="1" nodeType="withEffect">
                                  <p:stCondLst>
                                    <p:cond delay="1500"/>
                                  </p:stCondLst>
                                  <p:childTnLst>
                                    <p:set>
                                      <p:cBhvr>
                                        <p:cTn id="207" dur="1" fill="hold">
                                          <p:stCondLst>
                                            <p:cond delay="0"/>
                                          </p:stCondLst>
                                        </p:cTn>
                                        <p:tgtEl>
                                          <p:spTgt spid="187"/>
                                        </p:tgtEl>
                                        <p:attrNameLst>
                                          <p:attrName>style.visibility</p:attrName>
                                        </p:attrNameLst>
                                      </p:cBhvr>
                                      <p:to>
                                        <p:strVal val="visible"/>
                                      </p:to>
                                    </p:set>
                                    <p:animEffect transition="in" filter="fade">
                                      <p:cBhvr>
                                        <p:cTn id="208" dur="500"/>
                                        <p:tgtEl>
                                          <p:spTgt spid="187"/>
                                        </p:tgtEl>
                                      </p:cBhvr>
                                    </p:animEffect>
                                  </p:childTnLst>
                                </p:cTn>
                              </p:par>
                              <p:par>
                                <p:cTn id="209" presetID="10" presetClass="entr" presetSubtype="0" fill="hold" grpId="0" nodeType="withEffect">
                                  <p:stCondLst>
                                    <p:cond delay="1500"/>
                                  </p:stCondLst>
                                  <p:childTnLst>
                                    <p:set>
                                      <p:cBhvr>
                                        <p:cTn id="210" dur="1" fill="hold">
                                          <p:stCondLst>
                                            <p:cond delay="0"/>
                                          </p:stCondLst>
                                        </p:cTn>
                                        <p:tgtEl>
                                          <p:spTgt spid="188"/>
                                        </p:tgtEl>
                                        <p:attrNameLst>
                                          <p:attrName>style.visibility</p:attrName>
                                        </p:attrNameLst>
                                      </p:cBhvr>
                                      <p:to>
                                        <p:strVal val="visible"/>
                                      </p:to>
                                    </p:set>
                                    <p:animEffect transition="in" filter="fade">
                                      <p:cBhvr>
                                        <p:cTn id="211" dur="500"/>
                                        <p:tgtEl>
                                          <p:spTgt spid="188"/>
                                        </p:tgtEl>
                                      </p:cBhvr>
                                    </p:animEffect>
                                  </p:childTnLst>
                                </p:cTn>
                              </p:par>
                              <p:par>
                                <p:cTn id="212" presetID="10" presetClass="entr" presetSubtype="0" fill="hold" grpId="0" nodeType="withEffect">
                                  <p:stCondLst>
                                    <p:cond delay="150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500"/>
                                        <p:tgtEl>
                                          <p:spTgt spid="189"/>
                                        </p:tgtEl>
                                      </p:cBhvr>
                                    </p:animEffect>
                                  </p:childTnLst>
                                </p:cTn>
                              </p:par>
                              <p:par>
                                <p:cTn id="215" presetID="10" presetClass="entr" presetSubtype="0" fill="hold" grpId="0" nodeType="withEffect">
                                  <p:stCondLst>
                                    <p:cond delay="1500"/>
                                  </p:stCondLst>
                                  <p:childTnLst>
                                    <p:set>
                                      <p:cBhvr>
                                        <p:cTn id="216" dur="1" fill="hold">
                                          <p:stCondLst>
                                            <p:cond delay="0"/>
                                          </p:stCondLst>
                                        </p:cTn>
                                        <p:tgtEl>
                                          <p:spTgt spid="190"/>
                                        </p:tgtEl>
                                        <p:attrNameLst>
                                          <p:attrName>style.visibility</p:attrName>
                                        </p:attrNameLst>
                                      </p:cBhvr>
                                      <p:to>
                                        <p:strVal val="visible"/>
                                      </p:to>
                                    </p:set>
                                    <p:animEffect transition="in" filter="fade">
                                      <p:cBhvr>
                                        <p:cTn id="217" dur="500"/>
                                        <p:tgtEl>
                                          <p:spTgt spid="190"/>
                                        </p:tgtEl>
                                      </p:cBhvr>
                                    </p:animEffect>
                                  </p:childTnLst>
                                </p:cTn>
                              </p:par>
                              <p:par>
                                <p:cTn id="218" presetID="10" presetClass="entr" presetSubtype="0" fill="hold" grpId="0" nodeType="withEffect">
                                  <p:stCondLst>
                                    <p:cond delay="1500"/>
                                  </p:stCondLst>
                                  <p:childTnLst>
                                    <p:set>
                                      <p:cBhvr>
                                        <p:cTn id="219" dur="1" fill="hold">
                                          <p:stCondLst>
                                            <p:cond delay="0"/>
                                          </p:stCondLst>
                                        </p:cTn>
                                        <p:tgtEl>
                                          <p:spTgt spid="192"/>
                                        </p:tgtEl>
                                        <p:attrNameLst>
                                          <p:attrName>style.visibility</p:attrName>
                                        </p:attrNameLst>
                                      </p:cBhvr>
                                      <p:to>
                                        <p:strVal val="visible"/>
                                      </p:to>
                                    </p:set>
                                    <p:animEffect transition="in" filter="fade">
                                      <p:cBhvr>
                                        <p:cTn id="220" dur="500"/>
                                        <p:tgtEl>
                                          <p:spTgt spid="192"/>
                                        </p:tgtEl>
                                      </p:cBhvr>
                                    </p:animEffect>
                                  </p:childTnLst>
                                </p:cTn>
                              </p:par>
                              <p:par>
                                <p:cTn id="221" presetID="10" presetClass="entr" presetSubtype="0" fill="hold" grpId="0" nodeType="withEffect">
                                  <p:stCondLst>
                                    <p:cond delay="1500"/>
                                  </p:stCondLst>
                                  <p:childTnLst>
                                    <p:set>
                                      <p:cBhvr>
                                        <p:cTn id="222" dur="1" fill="hold">
                                          <p:stCondLst>
                                            <p:cond delay="0"/>
                                          </p:stCondLst>
                                        </p:cTn>
                                        <p:tgtEl>
                                          <p:spTgt spid="191"/>
                                        </p:tgtEl>
                                        <p:attrNameLst>
                                          <p:attrName>style.visibility</p:attrName>
                                        </p:attrNameLst>
                                      </p:cBhvr>
                                      <p:to>
                                        <p:strVal val="visible"/>
                                      </p:to>
                                    </p:set>
                                    <p:animEffect transition="in" filter="fade">
                                      <p:cBhvr>
                                        <p:cTn id="223" dur="500"/>
                                        <p:tgtEl>
                                          <p:spTgt spid="191"/>
                                        </p:tgtEl>
                                      </p:cBhvr>
                                    </p:animEffect>
                                  </p:childTnLst>
                                </p:cTn>
                              </p:par>
                              <p:par>
                                <p:cTn id="224" presetID="10" presetClass="entr" presetSubtype="0" fill="hold" grpId="0" nodeType="withEffect">
                                  <p:stCondLst>
                                    <p:cond delay="1500"/>
                                  </p:stCondLst>
                                  <p:childTnLst>
                                    <p:set>
                                      <p:cBhvr>
                                        <p:cTn id="225" dur="1" fill="hold">
                                          <p:stCondLst>
                                            <p:cond delay="0"/>
                                          </p:stCondLst>
                                        </p:cTn>
                                        <p:tgtEl>
                                          <p:spTgt spid="193"/>
                                        </p:tgtEl>
                                        <p:attrNameLst>
                                          <p:attrName>style.visibility</p:attrName>
                                        </p:attrNameLst>
                                      </p:cBhvr>
                                      <p:to>
                                        <p:strVal val="visible"/>
                                      </p:to>
                                    </p:set>
                                    <p:animEffect transition="in" filter="fade">
                                      <p:cBhvr>
                                        <p:cTn id="226" dur="500"/>
                                        <p:tgtEl>
                                          <p:spTgt spid="193"/>
                                        </p:tgtEl>
                                      </p:cBhvr>
                                    </p:animEffect>
                                  </p:childTnLst>
                                </p:cTn>
                              </p:par>
                              <p:par>
                                <p:cTn id="227" presetID="10" presetClass="entr" presetSubtype="0" fill="hold" grpId="0" nodeType="withEffect">
                                  <p:stCondLst>
                                    <p:cond delay="1500"/>
                                  </p:stCondLst>
                                  <p:childTnLst>
                                    <p:set>
                                      <p:cBhvr>
                                        <p:cTn id="228" dur="1" fill="hold">
                                          <p:stCondLst>
                                            <p:cond delay="0"/>
                                          </p:stCondLst>
                                        </p:cTn>
                                        <p:tgtEl>
                                          <p:spTgt spid="194"/>
                                        </p:tgtEl>
                                        <p:attrNameLst>
                                          <p:attrName>style.visibility</p:attrName>
                                        </p:attrNameLst>
                                      </p:cBhvr>
                                      <p:to>
                                        <p:strVal val="visible"/>
                                      </p:to>
                                    </p:set>
                                    <p:animEffect transition="in" filter="fade">
                                      <p:cBhvr>
                                        <p:cTn id="229" dur="500"/>
                                        <p:tgtEl>
                                          <p:spTgt spid="194"/>
                                        </p:tgtEl>
                                      </p:cBhvr>
                                    </p:animEffect>
                                  </p:childTnLst>
                                </p:cTn>
                              </p:par>
                              <p:par>
                                <p:cTn id="230" presetID="10" presetClass="entr" presetSubtype="0" fill="hold" grpId="0" nodeType="withEffect">
                                  <p:stCondLst>
                                    <p:cond delay="150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ntr" presetSubtype="0" fill="hold" grpId="0" nodeType="withEffect">
                                  <p:stCondLst>
                                    <p:cond delay="1500"/>
                                  </p:stCondLst>
                                  <p:childTnLst>
                                    <p:set>
                                      <p:cBhvr>
                                        <p:cTn id="234" dur="1" fill="hold">
                                          <p:stCondLst>
                                            <p:cond delay="0"/>
                                          </p:stCondLst>
                                        </p:cTn>
                                        <p:tgtEl>
                                          <p:spTgt spid="196"/>
                                        </p:tgtEl>
                                        <p:attrNameLst>
                                          <p:attrName>style.visibility</p:attrName>
                                        </p:attrNameLst>
                                      </p:cBhvr>
                                      <p:to>
                                        <p:strVal val="visible"/>
                                      </p:to>
                                    </p:set>
                                    <p:animEffect transition="in" filter="fade">
                                      <p:cBhvr>
                                        <p:cTn id="235" dur="500"/>
                                        <p:tgtEl>
                                          <p:spTgt spid="196"/>
                                        </p:tgtEl>
                                      </p:cBhvr>
                                    </p:animEffect>
                                  </p:childTnLst>
                                </p:cTn>
                              </p:par>
                              <p:par>
                                <p:cTn id="236" presetID="10" presetClass="entr" presetSubtype="0" fill="hold" grpId="1" nodeType="withEffect">
                                  <p:stCondLst>
                                    <p:cond delay="1500"/>
                                  </p:stCondLst>
                                  <p:childTnLst>
                                    <p:set>
                                      <p:cBhvr>
                                        <p:cTn id="237" dur="1" fill="hold">
                                          <p:stCondLst>
                                            <p:cond delay="0"/>
                                          </p:stCondLst>
                                        </p:cTn>
                                        <p:tgtEl>
                                          <p:spTgt spid="197"/>
                                        </p:tgtEl>
                                        <p:attrNameLst>
                                          <p:attrName>style.visibility</p:attrName>
                                        </p:attrNameLst>
                                      </p:cBhvr>
                                      <p:to>
                                        <p:strVal val="visible"/>
                                      </p:to>
                                    </p:set>
                                    <p:animEffect transition="in" filter="fade">
                                      <p:cBhvr>
                                        <p:cTn id="238" dur="500"/>
                                        <p:tgtEl>
                                          <p:spTgt spid="197"/>
                                        </p:tgtEl>
                                      </p:cBhvr>
                                    </p:animEffect>
                                  </p:childTnLst>
                                </p:cTn>
                              </p:par>
                              <p:par>
                                <p:cTn id="239" presetID="10" presetClass="entr" presetSubtype="0" fill="hold" grpId="0" nodeType="withEffect">
                                  <p:stCondLst>
                                    <p:cond delay="1500"/>
                                  </p:stCondLst>
                                  <p:childTnLst>
                                    <p:set>
                                      <p:cBhvr>
                                        <p:cTn id="240" dur="1" fill="hold">
                                          <p:stCondLst>
                                            <p:cond delay="0"/>
                                          </p:stCondLst>
                                        </p:cTn>
                                        <p:tgtEl>
                                          <p:spTgt spid="198"/>
                                        </p:tgtEl>
                                        <p:attrNameLst>
                                          <p:attrName>style.visibility</p:attrName>
                                        </p:attrNameLst>
                                      </p:cBhvr>
                                      <p:to>
                                        <p:strVal val="visible"/>
                                      </p:to>
                                    </p:set>
                                    <p:animEffect transition="in" filter="fade">
                                      <p:cBhvr>
                                        <p:cTn id="241" dur="500"/>
                                        <p:tgtEl>
                                          <p:spTgt spid="198"/>
                                        </p:tgtEl>
                                      </p:cBhvr>
                                    </p:animEffect>
                                  </p:childTnLst>
                                </p:cTn>
                              </p:par>
                              <p:par>
                                <p:cTn id="242" presetID="10" presetClass="entr" presetSubtype="0" fill="hold" grpId="0" nodeType="withEffect">
                                  <p:stCondLst>
                                    <p:cond delay="1500"/>
                                  </p:stCondLst>
                                  <p:childTnLst>
                                    <p:set>
                                      <p:cBhvr>
                                        <p:cTn id="243" dur="1" fill="hold">
                                          <p:stCondLst>
                                            <p:cond delay="0"/>
                                          </p:stCondLst>
                                        </p:cTn>
                                        <p:tgtEl>
                                          <p:spTgt spid="199"/>
                                        </p:tgtEl>
                                        <p:attrNameLst>
                                          <p:attrName>style.visibility</p:attrName>
                                        </p:attrNameLst>
                                      </p:cBhvr>
                                      <p:to>
                                        <p:strVal val="visible"/>
                                      </p:to>
                                    </p:set>
                                    <p:animEffect transition="in" filter="fade">
                                      <p:cBhvr>
                                        <p:cTn id="244" dur="500"/>
                                        <p:tgtEl>
                                          <p:spTgt spid="199"/>
                                        </p:tgtEl>
                                      </p:cBhvr>
                                    </p:animEffect>
                                  </p:childTnLst>
                                </p:cTn>
                              </p:par>
                              <p:par>
                                <p:cTn id="245" presetID="10" presetClass="entr" presetSubtype="0" fill="hold" grpId="0" nodeType="withEffect">
                                  <p:stCondLst>
                                    <p:cond delay="1500"/>
                                  </p:stCondLst>
                                  <p:childTnLst>
                                    <p:set>
                                      <p:cBhvr>
                                        <p:cTn id="246" dur="1" fill="hold">
                                          <p:stCondLst>
                                            <p:cond delay="0"/>
                                          </p:stCondLst>
                                        </p:cTn>
                                        <p:tgtEl>
                                          <p:spTgt spid="200"/>
                                        </p:tgtEl>
                                        <p:attrNameLst>
                                          <p:attrName>style.visibility</p:attrName>
                                        </p:attrNameLst>
                                      </p:cBhvr>
                                      <p:to>
                                        <p:strVal val="visible"/>
                                      </p:to>
                                    </p:set>
                                    <p:animEffect transition="in" filter="fade">
                                      <p:cBhvr>
                                        <p:cTn id="247" dur="500"/>
                                        <p:tgtEl>
                                          <p:spTgt spid="200"/>
                                        </p:tgtEl>
                                      </p:cBhvr>
                                    </p:animEffect>
                                  </p:childTnLst>
                                </p:cTn>
                              </p:par>
                              <p:par>
                                <p:cTn id="248" presetID="10" presetClass="entr" presetSubtype="0" fill="hold" grpId="0" nodeType="withEffect">
                                  <p:stCondLst>
                                    <p:cond delay="1500"/>
                                  </p:stCondLst>
                                  <p:childTnLst>
                                    <p:set>
                                      <p:cBhvr>
                                        <p:cTn id="249" dur="1" fill="hold">
                                          <p:stCondLst>
                                            <p:cond delay="0"/>
                                          </p:stCondLst>
                                        </p:cTn>
                                        <p:tgtEl>
                                          <p:spTgt spid="202"/>
                                        </p:tgtEl>
                                        <p:attrNameLst>
                                          <p:attrName>style.visibility</p:attrName>
                                        </p:attrNameLst>
                                      </p:cBhvr>
                                      <p:to>
                                        <p:strVal val="visible"/>
                                      </p:to>
                                    </p:set>
                                    <p:animEffect transition="in" filter="fade">
                                      <p:cBhvr>
                                        <p:cTn id="250" dur="500"/>
                                        <p:tgtEl>
                                          <p:spTgt spid="202"/>
                                        </p:tgtEl>
                                      </p:cBhvr>
                                    </p:animEffect>
                                  </p:childTnLst>
                                </p:cTn>
                              </p:par>
                              <p:par>
                                <p:cTn id="251" presetID="10" presetClass="entr" presetSubtype="0" fill="hold" grpId="0" nodeType="withEffect">
                                  <p:stCondLst>
                                    <p:cond delay="1500"/>
                                  </p:stCondLst>
                                  <p:childTnLst>
                                    <p:set>
                                      <p:cBhvr>
                                        <p:cTn id="252" dur="1" fill="hold">
                                          <p:stCondLst>
                                            <p:cond delay="0"/>
                                          </p:stCondLst>
                                        </p:cTn>
                                        <p:tgtEl>
                                          <p:spTgt spid="201"/>
                                        </p:tgtEl>
                                        <p:attrNameLst>
                                          <p:attrName>style.visibility</p:attrName>
                                        </p:attrNameLst>
                                      </p:cBhvr>
                                      <p:to>
                                        <p:strVal val="visible"/>
                                      </p:to>
                                    </p:set>
                                    <p:animEffect transition="in" filter="fade">
                                      <p:cBhvr>
                                        <p:cTn id="253" dur="500"/>
                                        <p:tgtEl>
                                          <p:spTgt spid="201"/>
                                        </p:tgtEl>
                                      </p:cBhvr>
                                    </p:animEffect>
                                  </p:childTnLst>
                                </p:cTn>
                              </p:par>
                              <p:par>
                                <p:cTn id="254" presetID="10" presetClass="entr" presetSubtype="0" fill="hold" grpId="0" nodeType="withEffect">
                                  <p:stCondLst>
                                    <p:cond delay="1500"/>
                                  </p:stCondLst>
                                  <p:childTnLst>
                                    <p:set>
                                      <p:cBhvr>
                                        <p:cTn id="255" dur="1" fill="hold">
                                          <p:stCondLst>
                                            <p:cond delay="0"/>
                                          </p:stCondLst>
                                        </p:cTn>
                                        <p:tgtEl>
                                          <p:spTgt spid="203"/>
                                        </p:tgtEl>
                                        <p:attrNameLst>
                                          <p:attrName>style.visibility</p:attrName>
                                        </p:attrNameLst>
                                      </p:cBhvr>
                                      <p:to>
                                        <p:strVal val="visible"/>
                                      </p:to>
                                    </p:set>
                                    <p:animEffect transition="in" filter="fade">
                                      <p:cBhvr>
                                        <p:cTn id="256" dur="500"/>
                                        <p:tgtEl>
                                          <p:spTgt spid="203"/>
                                        </p:tgtEl>
                                      </p:cBhvr>
                                    </p:animEffect>
                                  </p:childTnLst>
                                </p:cTn>
                              </p:par>
                              <p:par>
                                <p:cTn id="257" presetID="10" presetClass="entr" presetSubtype="0" fill="hold" grpId="0" nodeType="withEffect">
                                  <p:stCondLst>
                                    <p:cond delay="1500"/>
                                  </p:stCondLst>
                                  <p:childTnLst>
                                    <p:set>
                                      <p:cBhvr>
                                        <p:cTn id="258" dur="1" fill="hold">
                                          <p:stCondLst>
                                            <p:cond delay="0"/>
                                          </p:stCondLst>
                                        </p:cTn>
                                        <p:tgtEl>
                                          <p:spTgt spid="204"/>
                                        </p:tgtEl>
                                        <p:attrNameLst>
                                          <p:attrName>style.visibility</p:attrName>
                                        </p:attrNameLst>
                                      </p:cBhvr>
                                      <p:to>
                                        <p:strVal val="visible"/>
                                      </p:to>
                                    </p:set>
                                    <p:animEffect transition="in" filter="fade">
                                      <p:cBhvr>
                                        <p:cTn id="259" dur="500"/>
                                        <p:tgtEl>
                                          <p:spTgt spid="204"/>
                                        </p:tgtEl>
                                      </p:cBhvr>
                                    </p:animEffect>
                                  </p:childTnLst>
                                </p:cTn>
                              </p:par>
                              <p:par>
                                <p:cTn id="260" presetID="10" presetClass="entr" presetSubtype="0" fill="hold" grpId="0" nodeType="withEffect">
                                  <p:stCondLst>
                                    <p:cond delay="1500"/>
                                  </p:stCondLst>
                                  <p:childTnLst>
                                    <p:set>
                                      <p:cBhvr>
                                        <p:cTn id="261" dur="1" fill="hold">
                                          <p:stCondLst>
                                            <p:cond delay="0"/>
                                          </p:stCondLst>
                                        </p:cTn>
                                        <p:tgtEl>
                                          <p:spTgt spid="205"/>
                                        </p:tgtEl>
                                        <p:attrNameLst>
                                          <p:attrName>style.visibility</p:attrName>
                                        </p:attrNameLst>
                                      </p:cBhvr>
                                      <p:to>
                                        <p:strVal val="visible"/>
                                      </p:to>
                                    </p:set>
                                    <p:animEffect transition="in" filter="fade">
                                      <p:cBhvr>
                                        <p:cTn id="262" dur="500"/>
                                        <p:tgtEl>
                                          <p:spTgt spid="205"/>
                                        </p:tgtEl>
                                      </p:cBhvr>
                                    </p:animEffect>
                                  </p:childTnLst>
                                </p:cTn>
                              </p:par>
                              <p:par>
                                <p:cTn id="263" presetID="10" presetClass="exit" presetSubtype="0" repeatCount="3000" fill="hold" grpId="1" nodeType="withEffect">
                                  <p:stCondLst>
                                    <p:cond delay="0"/>
                                  </p:stCondLst>
                                  <p:childTnLst>
                                    <p:animEffect transition="out" filter="fade">
                                      <p:cBhvr>
                                        <p:cTn id="264" dur="2500"/>
                                        <p:tgtEl>
                                          <p:spTgt spid="133"/>
                                        </p:tgtEl>
                                      </p:cBhvr>
                                    </p:animEffect>
                                    <p:set>
                                      <p:cBhvr>
                                        <p:cTn id="265" dur="1" fill="hold">
                                          <p:stCondLst>
                                            <p:cond delay="2499"/>
                                          </p:stCondLst>
                                        </p:cTn>
                                        <p:tgtEl>
                                          <p:spTgt spid="133"/>
                                        </p:tgtEl>
                                        <p:attrNameLst>
                                          <p:attrName>style.visibility</p:attrName>
                                        </p:attrNameLst>
                                      </p:cBhvr>
                                      <p:to>
                                        <p:strVal val="hidden"/>
                                      </p:to>
                                    </p:set>
                                  </p:childTnLst>
                                </p:cTn>
                              </p:par>
                              <p:par>
                                <p:cTn id="266" presetID="37" presetClass="path" presetSubtype="0" repeatCount="3000" decel="100000" fill="hold" grpId="2" nodeType="withEffect">
                                  <p:stCondLst>
                                    <p:cond delay="0"/>
                                  </p:stCondLst>
                                  <p:childTnLst>
                                    <p:animMotion origin="layout" path="M 0.00306 0.00727 C 0.00064 0.0202 -0.03332 0.07127 -0.07889 0.06945 C -0.11105 0.06514 -0.14692 0.00023 -0.1616 -0.08874 " pathEditMode="relative" rAng="0" ptsTypes="AAA">
                                      <p:cBhvr>
                                        <p:cTn id="267" dur="2500" fill="hold"/>
                                        <p:tgtEl>
                                          <p:spTgt spid="133"/>
                                        </p:tgtEl>
                                        <p:attrNameLst>
                                          <p:attrName>ppt_x</p:attrName>
                                          <p:attrName>ppt_y</p:attrName>
                                        </p:attrNameLst>
                                      </p:cBhvr>
                                      <p:rCtr x="-8233" y="-1702"/>
                                    </p:animMotion>
                                  </p:childTnLst>
                                </p:cTn>
                              </p:par>
                              <p:par>
                                <p:cTn id="268" presetID="10" presetClass="exit" presetSubtype="0" repeatCount="3000" fill="hold" grpId="1" nodeType="withEffect">
                                  <p:stCondLst>
                                    <p:cond delay="0"/>
                                  </p:stCondLst>
                                  <p:childTnLst>
                                    <p:animEffect transition="out" filter="fade">
                                      <p:cBhvr>
                                        <p:cTn id="269" dur="2000"/>
                                        <p:tgtEl>
                                          <p:spTgt spid="139"/>
                                        </p:tgtEl>
                                      </p:cBhvr>
                                    </p:animEffect>
                                    <p:set>
                                      <p:cBhvr>
                                        <p:cTn id="270" dur="1" fill="hold">
                                          <p:stCondLst>
                                            <p:cond delay="1999"/>
                                          </p:stCondLst>
                                        </p:cTn>
                                        <p:tgtEl>
                                          <p:spTgt spid="139"/>
                                        </p:tgtEl>
                                        <p:attrNameLst>
                                          <p:attrName>style.visibility</p:attrName>
                                        </p:attrNameLst>
                                      </p:cBhvr>
                                      <p:to>
                                        <p:strVal val="hidden"/>
                                      </p:to>
                                    </p:set>
                                  </p:childTnLst>
                                </p:cTn>
                              </p:par>
                              <p:par>
                                <p:cTn id="271" presetID="37" presetClass="path" presetSubtype="0" repeatCount="3000" decel="100000" fill="hold" grpId="2" nodeType="withEffect">
                                  <p:stCondLst>
                                    <p:cond delay="0"/>
                                  </p:stCondLst>
                                  <p:childTnLst>
                                    <p:animMotion origin="layout" path="M -0.00689 -0.03109 C -0.08246 0.09737 -0.16684 0.11235 -0.27176 0.13618 " pathEditMode="relative" rAng="0" ptsTypes="AA">
                                      <p:cBhvr>
                                        <p:cTn id="272" dur="2000" fill="hold"/>
                                        <p:tgtEl>
                                          <p:spTgt spid="139"/>
                                        </p:tgtEl>
                                        <p:attrNameLst>
                                          <p:attrName>ppt_x</p:attrName>
                                          <p:attrName>ppt_y</p:attrName>
                                        </p:attrNameLst>
                                      </p:cBhvr>
                                      <p:rCtr x="-13250" y="8352"/>
                                    </p:animMotion>
                                  </p:childTnLst>
                                </p:cTn>
                              </p:par>
                              <p:par>
                                <p:cTn id="273" presetID="10" presetClass="exit" presetSubtype="0" repeatCount="3000" fill="hold" grpId="1" nodeType="withEffect">
                                  <p:stCondLst>
                                    <p:cond delay="0"/>
                                  </p:stCondLst>
                                  <p:childTnLst>
                                    <p:animEffect transition="out" filter="fade">
                                      <p:cBhvr>
                                        <p:cTn id="274" dur="2000"/>
                                        <p:tgtEl>
                                          <p:spTgt spid="148"/>
                                        </p:tgtEl>
                                      </p:cBhvr>
                                    </p:animEffect>
                                    <p:set>
                                      <p:cBhvr>
                                        <p:cTn id="275" dur="1" fill="hold">
                                          <p:stCondLst>
                                            <p:cond delay="1999"/>
                                          </p:stCondLst>
                                        </p:cTn>
                                        <p:tgtEl>
                                          <p:spTgt spid="148"/>
                                        </p:tgtEl>
                                        <p:attrNameLst>
                                          <p:attrName>style.visibility</p:attrName>
                                        </p:attrNameLst>
                                      </p:cBhvr>
                                      <p:to>
                                        <p:strVal val="hidden"/>
                                      </p:to>
                                    </p:set>
                                  </p:childTnLst>
                                </p:cTn>
                              </p:par>
                              <p:par>
                                <p:cTn id="276" presetID="37" presetClass="path" presetSubtype="0" repeatCount="3000" decel="100000" fill="hold" grpId="2" nodeType="withEffect">
                                  <p:stCondLst>
                                    <p:cond delay="0"/>
                                  </p:stCondLst>
                                  <p:childTnLst>
                                    <p:animMotion origin="layout" path="M -9.31836E-7 2.52383E-6 C 0.07697 0.12846 0.15739 0.16001 0.26998 0.16727 " pathEditMode="relative" rAng="0" ptsTypes="AA">
                                      <p:cBhvr>
                                        <p:cTn id="277" dur="2000" fill="hold"/>
                                        <p:tgtEl>
                                          <p:spTgt spid="148"/>
                                        </p:tgtEl>
                                        <p:attrNameLst>
                                          <p:attrName>ppt_x</p:attrName>
                                          <p:attrName>ppt_y</p:attrName>
                                        </p:attrNameLst>
                                      </p:cBhvr>
                                      <p:rCtr x="13492" y="8352"/>
                                    </p:animMotion>
                                  </p:childTnLst>
                                </p:cTn>
                              </p:par>
                              <p:par>
                                <p:cTn id="278" presetID="10" presetClass="exit" presetSubtype="0" repeatCount="3000" fill="hold" grpId="1" nodeType="withEffect">
                                  <p:stCondLst>
                                    <p:cond delay="0"/>
                                  </p:stCondLst>
                                  <p:childTnLst>
                                    <p:animEffect transition="out" filter="fade">
                                      <p:cBhvr>
                                        <p:cTn id="279" dur="2000"/>
                                        <p:tgtEl>
                                          <p:spTgt spid="149"/>
                                        </p:tgtEl>
                                      </p:cBhvr>
                                    </p:animEffect>
                                    <p:set>
                                      <p:cBhvr>
                                        <p:cTn id="280" dur="1" fill="hold">
                                          <p:stCondLst>
                                            <p:cond delay="1999"/>
                                          </p:stCondLst>
                                        </p:cTn>
                                        <p:tgtEl>
                                          <p:spTgt spid="149"/>
                                        </p:tgtEl>
                                        <p:attrNameLst>
                                          <p:attrName>style.visibility</p:attrName>
                                        </p:attrNameLst>
                                      </p:cBhvr>
                                      <p:to>
                                        <p:strVal val="hidden"/>
                                      </p:to>
                                    </p:set>
                                  </p:childTnLst>
                                </p:cTn>
                              </p:par>
                              <p:par>
                                <p:cTn id="281" presetID="37" presetClass="path" presetSubtype="0" repeatCount="3000" decel="100000" fill="hold" grpId="2" nodeType="withEffect">
                                  <p:stCondLst>
                                    <p:cond delay="0"/>
                                  </p:stCondLst>
                                  <p:childTnLst>
                                    <p:animMotion origin="layout" path="M -1.63901E-6 4.51657E-6 C 0.02489 0.12732 0.0383 0.17203 0.07378 0.22628 " pathEditMode="relative" rAng="0" ptsTypes="AA">
                                      <p:cBhvr>
                                        <p:cTn id="282" dur="2000" fill="hold"/>
                                        <p:tgtEl>
                                          <p:spTgt spid="149"/>
                                        </p:tgtEl>
                                        <p:attrNameLst>
                                          <p:attrName>ppt_x</p:attrName>
                                          <p:attrName>ppt_y</p:attrName>
                                        </p:attrNameLst>
                                      </p:cBhvr>
                                      <p:rCtr x="3689" y="11303"/>
                                    </p:animMotion>
                                  </p:childTnLst>
                                </p:cTn>
                              </p:par>
                              <p:par>
                                <p:cTn id="283" presetID="10" presetClass="exit" presetSubtype="0" repeatCount="3000" fill="hold" grpId="1" nodeType="withEffect">
                                  <p:stCondLst>
                                    <p:cond delay="0"/>
                                  </p:stCondLst>
                                  <p:childTnLst>
                                    <p:animEffect transition="out" filter="fade">
                                      <p:cBhvr>
                                        <p:cTn id="284" dur="2000"/>
                                        <p:tgtEl>
                                          <p:spTgt spid="141"/>
                                        </p:tgtEl>
                                      </p:cBhvr>
                                    </p:animEffect>
                                    <p:set>
                                      <p:cBhvr>
                                        <p:cTn id="285" dur="1" fill="hold">
                                          <p:stCondLst>
                                            <p:cond delay="1999"/>
                                          </p:stCondLst>
                                        </p:cTn>
                                        <p:tgtEl>
                                          <p:spTgt spid="141"/>
                                        </p:tgtEl>
                                        <p:attrNameLst>
                                          <p:attrName>style.visibility</p:attrName>
                                        </p:attrNameLst>
                                      </p:cBhvr>
                                      <p:to>
                                        <p:strVal val="hidden"/>
                                      </p:to>
                                    </p:set>
                                  </p:childTnLst>
                                </p:cTn>
                              </p:par>
                              <p:par>
                                <p:cTn id="286" presetID="37" presetClass="path" presetSubtype="0" repeatCount="3000" decel="100000" fill="hold" grpId="2" nodeType="withEffect">
                                  <p:stCondLst>
                                    <p:cond delay="0"/>
                                  </p:stCondLst>
                                  <p:childTnLst>
                                    <p:animMotion origin="layout" path="M 3.76564E-6 5.90104E-7 C -0.02477 0.12733 -0.03804 0.17204 -0.07327 0.22628 " pathEditMode="relative" rAng="0" ptsTypes="AA">
                                      <p:cBhvr>
                                        <p:cTn id="287" dur="2000" fill="hold"/>
                                        <p:tgtEl>
                                          <p:spTgt spid="141"/>
                                        </p:tgtEl>
                                        <p:attrNameLst>
                                          <p:attrName>ppt_x</p:attrName>
                                          <p:attrName>ppt_y</p:attrName>
                                        </p:attrNameLst>
                                      </p:cBhvr>
                                      <p:rCtr x="-3664" y="11303"/>
                                    </p:animMotion>
                                  </p:childTnLst>
                                </p:cTn>
                              </p:par>
                              <p:par>
                                <p:cTn id="288" presetID="10" presetClass="exit" presetSubtype="0" repeatCount="3000" fill="hold" grpId="1" nodeType="withEffect">
                                  <p:stCondLst>
                                    <p:cond delay="0"/>
                                  </p:stCondLst>
                                  <p:childTnLst>
                                    <p:animEffect transition="out" filter="fade">
                                      <p:cBhvr>
                                        <p:cTn id="289" dur="2500"/>
                                        <p:tgtEl>
                                          <p:spTgt spid="142"/>
                                        </p:tgtEl>
                                      </p:cBhvr>
                                    </p:animEffect>
                                    <p:set>
                                      <p:cBhvr>
                                        <p:cTn id="290" dur="1" fill="hold">
                                          <p:stCondLst>
                                            <p:cond delay="2499"/>
                                          </p:stCondLst>
                                        </p:cTn>
                                        <p:tgtEl>
                                          <p:spTgt spid="142"/>
                                        </p:tgtEl>
                                        <p:attrNameLst>
                                          <p:attrName>style.visibility</p:attrName>
                                        </p:attrNameLst>
                                      </p:cBhvr>
                                      <p:to>
                                        <p:strVal val="hidden"/>
                                      </p:to>
                                    </p:set>
                                  </p:childTnLst>
                                </p:cTn>
                              </p:par>
                              <p:par>
                                <p:cTn id="291" presetID="37" presetClass="path" presetSubtype="0" repeatCount="3000" decel="100000" fill="hold" grpId="2" nodeType="withEffect">
                                  <p:stCondLst>
                                    <p:cond delay="0"/>
                                  </p:stCondLst>
                                  <p:childTnLst>
                                    <p:animMotion origin="layout" path="M -0.01111 -0.03405 C -0.01315 -0.02089 -0.05106 0.03336 -0.10557 0.01452 C -0.1708 -0.02656 -0.12701 -0.35248 -0.11948 -0.40196 " pathEditMode="relative" rAng="0" ptsTypes="AAA">
                                      <p:cBhvr>
                                        <p:cTn id="292" dur="2500" fill="hold"/>
                                        <p:tgtEl>
                                          <p:spTgt spid="142"/>
                                        </p:tgtEl>
                                        <p:attrNameLst>
                                          <p:attrName>ppt_x</p:attrName>
                                          <p:attrName>ppt_y</p:attrName>
                                        </p:attrNameLst>
                                      </p:cBhvr>
                                      <p:rCtr x="-6497" y="-15774"/>
                                    </p:animMotion>
                                  </p:childTnLst>
                                </p:cTn>
                              </p:par>
                              <p:par>
                                <p:cTn id="293" presetID="10" presetClass="exit" presetSubtype="0" repeatCount="3000" fill="hold" grpId="1" nodeType="withEffect">
                                  <p:stCondLst>
                                    <p:cond delay="0"/>
                                  </p:stCondLst>
                                  <p:childTnLst>
                                    <p:animEffect transition="out" filter="fade">
                                      <p:cBhvr>
                                        <p:cTn id="294" dur="2000"/>
                                        <p:tgtEl>
                                          <p:spTgt spid="150"/>
                                        </p:tgtEl>
                                      </p:cBhvr>
                                    </p:animEffect>
                                    <p:set>
                                      <p:cBhvr>
                                        <p:cTn id="295" dur="1" fill="hold">
                                          <p:stCondLst>
                                            <p:cond delay="1999"/>
                                          </p:stCondLst>
                                        </p:cTn>
                                        <p:tgtEl>
                                          <p:spTgt spid="150"/>
                                        </p:tgtEl>
                                        <p:attrNameLst>
                                          <p:attrName>style.visibility</p:attrName>
                                        </p:attrNameLst>
                                      </p:cBhvr>
                                      <p:to>
                                        <p:strVal val="hidden"/>
                                      </p:to>
                                    </p:set>
                                  </p:childTnLst>
                                </p:cTn>
                              </p:par>
                              <p:par>
                                <p:cTn id="296" presetID="37" presetClass="path" presetSubtype="0" repeatCount="3000" decel="100000" fill="hold" grpId="2" nodeType="withEffect">
                                  <p:stCondLst>
                                    <p:cond delay="0"/>
                                  </p:stCondLst>
                                  <p:childTnLst>
                                    <p:animMotion origin="layout" path="M -0.00676 0.00296 C -0.00472 0.01612 0.04659 0.11644 0.11106 0.0976 C 0.17514 0.06696 0.19186 -0.03926 0.19684 -0.08806 " pathEditMode="relative" rAng="0" ptsTypes="AAA">
                                      <p:cBhvr>
                                        <p:cTn id="297" dur="2000" fill="hold"/>
                                        <p:tgtEl>
                                          <p:spTgt spid="150"/>
                                        </p:tgtEl>
                                        <p:attrNameLst>
                                          <p:attrName>ppt_x</p:attrName>
                                          <p:attrName>ppt_y</p:attrName>
                                        </p:attrNameLst>
                                      </p:cBhvr>
                                      <p:rCtr x="10174" y="295"/>
                                    </p:animMotion>
                                  </p:childTnLst>
                                </p:cTn>
                              </p:par>
                              <p:par>
                                <p:cTn id="298" presetID="10" presetClass="exit" presetSubtype="0" repeatCount="3000" fill="hold" grpId="1" nodeType="withEffect">
                                  <p:stCondLst>
                                    <p:cond delay="500"/>
                                  </p:stCondLst>
                                  <p:childTnLst>
                                    <p:animEffect transition="out" filter="fade">
                                      <p:cBhvr>
                                        <p:cTn id="299" dur="1500"/>
                                        <p:tgtEl>
                                          <p:spTgt spid="186"/>
                                        </p:tgtEl>
                                      </p:cBhvr>
                                    </p:animEffect>
                                    <p:set>
                                      <p:cBhvr>
                                        <p:cTn id="300" dur="1" fill="hold">
                                          <p:stCondLst>
                                            <p:cond delay="1499"/>
                                          </p:stCondLst>
                                        </p:cTn>
                                        <p:tgtEl>
                                          <p:spTgt spid="186"/>
                                        </p:tgtEl>
                                        <p:attrNameLst>
                                          <p:attrName>style.visibility</p:attrName>
                                        </p:attrNameLst>
                                      </p:cBhvr>
                                      <p:to>
                                        <p:strVal val="hidden"/>
                                      </p:to>
                                    </p:set>
                                  </p:childTnLst>
                                </p:cTn>
                              </p:par>
                              <p:par>
                                <p:cTn id="301" presetID="37" presetClass="path" presetSubtype="0" repeatCount="3000" decel="100000" fill="hold" grpId="2" nodeType="withEffect">
                                  <p:stCondLst>
                                    <p:cond delay="500"/>
                                  </p:stCondLst>
                                  <p:childTnLst>
                                    <p:animMotion origin="layout" path="M -0.00013 2.22222E-6 C -0.00833 -0.09931 -0.00807 -0.24884 -0.08086 -0.33912 C -0.15977 -0.42709 -0.27721 -0.3625 -0.28463 -0.30232 " pathEditMode="relative" rAng="0" ptsTypes="AAA">
                                      <p:cBhvr>
                                        <p:cTn id="302" dur="1500" fill="hold"/>
                                        <p:tgtEl>
                                          <p:spTgt spid="186"/>
                                        </p:tgtEl>
                                        <p:attrNameLst>
                                          <p:attrName>ppt_x</p:attrName>
                                          <p:attrName>ppt_y</p:attrName>
                                        </p:attrNameLst>
                                      </p:cBhvr>
                                      <p:rCtr x="-14232" y="-19120"/>
                                    </p:animMotion>
                                  </p:childTnLst>
                                </p:cTn>
                              </p:par>
                              <p:par>
                                <p:cTn id="303" presetID="10" presetClass="exit" presetSubtype="0" repeatCount="3000" fill="hold" grpId="0" nodeType="withEffect">
                                  <p:stCondLst>
                                    <p:cond delay="250"/>
                                  </p:stCondLst>
                                  <p:childTnLst>
                                    <p:animEffect transition="out" filter="fade">
                                      <p:cBhvr>
                                        <p:cTn id="304" dur="1500"/>
                                        <p:tgtEl>
                                          <p:spTgt spid="187"/>
                                        </p:tgtEl>
                                      </p:cBhvr>
                                    </p:animEffect>
                                    <p:set>
                                      <p:cBhvr>
                                        <p:cTn id="305" dur="1" fill="hold">
                                          <p:stCondLst>
                                            <p:cond delay="1499"/>
                                          </p:stCondLst>
                                        </p:cTn>
                                        <p:tgtEl>
                                          <p:spTgt spid="187"/>
                                        </p:tgtEl>
                                        <p:attrNameLst>
                                          <p:attrName>style.visibility</p:attrName>
                                        </p:attrNameLst>
                                      </p:cBhvr>
                                      <p:to>
                                        <p:strVal val="hidden"/>
                                      </p:to>
                                    </p:set>
                                  </p:childTnLst>
                                </p:cTn>
                              </p:par>
                              <p:par>
                                <p:cTn id="306" presetID="37" presetClass="path" presetSubtype="0" repeatCount="3000" decel="100000" fill="hold" grpId="2" nodeType="withEffect">
                                  <p:stCondLst>
                                    <p:cond delay="250"/>
                                  </p:stCondLst>
                                  <p:childTnLst>
                                    <p:animMotion origin="layout" path="M 4.375E-6 -0.00069 C -0.04467 -0.03194 -0.08659 -0.04143 -0.1448 -0.03449 C -0.21967 -0.02523 -0.24935 0.02477 -0.26602 0.06227 " pathEditMode="relative" rAng="0" ptsTypes="AAA">
                                      <p:cBhvr>
                                        <p:cTn id="307" dur="1500" fill="hold"/>
                                        <p:tgtEl>
                                          <p:spTgt spid="187"/>
                                        </p:tgtEl>
                                        <p:attrNameLst>
                                          <p:attrName>ppt_x</p:attrName>
                                          <p:attrName>ppt_y</p:attrName>
                                        </p:attrNameLst>
                                      </p:cBhvr>
                                      <p:rCtr x="-13307" y="1343"/>
                                    </p:animMotion>
                                  </p:childTnLst>
                                </p:cTn>
                              </p:par>
                              <p:par>
                                <p:cTn id="308" presetID="10" presetClass="exit" presetSubtype="0" repeatCount="3000" fill="hold" grpId="1" nodeType="withEffect">
                                  <p:stCondLst>
                                    <p:cond delay="750"/>
                                  </p:stCondLst>
                                  <p:childTnLst>
                                    <p:animEffect transition="out" filter="fade">
                                      <p:cBhvr>
                                        <p:cTn id="309" dur="1500"/>
                                        <p:tgtEl>
                                          <p:spTgt spid="188"/>
                                        </p:tgtEl>
                                      </p:cBhvr>
                                    </p:animEffect>
                                    <p:set>
                                      <p:cBhvr>
                                        <p:cTn id="310" dur="1" fill="hold">
                                          <p:stCondLst>
                                            <p:cond delay="1499"/>
                                          </p:stCondLst>
                                        </p:cTn>
                                        <p:tgtEl>
                                          <p:spTgt spid="188"/>
                                        </p:tgtEl>
                                        <p:attrNameLst>
                                          <p:attrName>style.visibility</p:attrName>
                                        </p:attrNameLst>
                                      </p:cBhvr>
                                      <p:to>
                                        <p:strVal val="hidden"/>
                                      </p:to>
                                    </p:set>
                                  </p:childTnLst>
                                </p:cTn>
                              </p:par>
                              <p:par>
                                <p:cTn id="311" presetID="37" presetClass="path" presetSubtype="0" repeatCount="3000" decel="100000" fill="hold" grpId="2" nodeType="withEffect">
                                  <p:stCondLst>
                                    <p:cond delay="750"/>
                                  </p:stCondLst>
                                  <p:childTnLst>
                                    <p:animMotion origin="layout" path="M 2.42277E-6 -0.00023 C -0.03447 0.0093 -0.07723 0.01588 -0.11182 0.17317 " pathEditMode="relative" rAng="0" ptsTypes="AA">
                                      <p:cBhvr>
                                        <p:cTn id="312" dur="1500" fill="hold"/>
                                        <p:tgtEl>
                                          <p:spTgt spid="188"/>
                                        </p:tgtEl>
                                        <p:attrNameLst>
                                          <p:attrName>ppt_x</p:attrName>
                                          <p:attrName>ppt_y</p:attrName>
                                        </p:attrNameLst>
                                      </p:cBhvr>
                                      <p:rCtr x="-5591" y="8670"/>
                                    </p:animMotion>
                                  </p:childTnLst>
                                </p:cTn>
                              </p:par>
                              <p:par>
                                <p:cTn id="313" presetID="10" presetClass="exit" presetSubtype="0" repeatCount="3000" fill="hold" grpId="1" nodeType="withEffect">
                                  <p:stCondLst>
                                    <p:cond delay="0"/>
                                  </p:stCondLst>
                                  <p:childTnLst>
                                    <p:animEffect transition="out" filter="fade">
                                      <p:cBhvr>
                                        <p:cTn id="314" dur="1500"/>
                                        <p:tgtEl>
                                          <p:spTgt spid="189"/>
                                        </p:tgtEl>
                                      </p:cBhvr>
                                    </p:animEffect>
                                    <p:set>
                                      <p:cBhvr>
                                        <p:cTn id="315" dur="1" fill="hold">
                                          <p:stCondLst>
                                            <p:cond delay="1499"/>
                                          </p:stCondLst>
                                        </p:cTn>
                                        <p:tgtEl>
                                          <p:spTgt spid="189"/>
                                        </p:tgtEl>
                                        <p:attrNameLst>
                                          <p:attrName>style.visibility</p:attrName>
                                        </p:attrNameLst>
                                      </p:cBhvr>
                                      <p:to>
                                        <p:strVal val="hidden"/>
                                      </p:to>
                                    </p:set>
                                  </p:childTnLst>
                                </p:cTn>
                              </p:par>
                              <p:par>
                                <p:cTn id="316" presetID="37" presetClass="path" presetSubtype="0" repeatCount="3000" decel="100000" fill="hold" grpId="2" nodeType="withEffect">
                                  <p:stCondLst>
                                    <p:cond delay="0"/>
                                  </p:stCondLst>
                                  <p:childTnLst>
                                    <p:animMotion origin="layout" path="M -3.50013E-6 -0.00023 C 0.04162 0.00931 0.09344 0.01589 0.13531 0.17317 " pathEditMode="relative" rAng="0" ptsTypes="AA">
                                      <p:cBhvr>
                                        <p:cTn id="317" dur="1500" fill="hold"/>
                                        <p:tgtEl>
                                          <p:spTgt spid="189"/>
                                        </p:tgtEl>
                                        <p:attrNameLst>
                                          <p:attrName>ppt_x</p:attrName>
                                          <p:attrName>ppt_y</p:attrName>
                                        </p:attrNameLst>
                                      </p:cBhvr>
                                      <p:rCtr x="6765" y="8670"/>
                                    </p:animMotion>
                                  </p:childTnLst>
                                </p:cTn>
                              </p:par>
                              <p:par>
                                <p:cTn id="318" presetID="10" presetClass="exit" presetSubtype="0" repeatCount="3000" fill="hold" grpId="1" nodeType="withEffect">
                                  <p:stCondLst>
                                    <p:cond delay="250"/>
                                  </p:stCondLst>
                                  <p:childTnLst>
                                    <p:animEffect transition="out" filter="fade">
                                      <p:cBhvr>
                                        <p:cTn id="319" dur="1500"/>
                                        <p:tgtEl>
                                          <p:spTgt spid="190"/>
                                        </p:tgtEl>
                                      </p:cBhvr>
                                    </p:animEffect>
                                    <p:set>
                                      <p:cBhvr>
                                        <p:cTn id="320" dur="1" fill="hold">
                                          <p:stCondLst>
                                            <p:cond delay="1499"/>
                                          </p:stCondLst>
                                        </p:cTn>
                                        <p:tgtEl>
                                          <p:spTgt spid="190"/>
                                        </p:tgtEl>
                                        <p:attrNameLst>
                                          <p:attrName>style.visibility</p:attrName>
                                        </p:attrNameLst>
                                      </p:cBhvr>
                                      <p:to>
                                        <p:strVal val="hidden"/>
                                      </p:to>
                                    </p:set>
                                  </p:childTnLst>
                                </p:cTn>
                              </p:par>
                              <p:par>
                                <p:cTn id="321" presetID="37" presetClass="path" presetSubtype="0" repeatCount="3000" decel="100000" fill="hold" grpId="2" nodeType="withEffect">
                                  <p:stCondLst>
                                    <p:cond delay="250"/>
                                  </p:stCondLst>
                                  <p:childTnLst>
                                    <p:animMotion origin="layout" path="M 1.0697E-6 -0.00068 C 0.01289 -0.03586 0.07135 -0.11166 0.14845 -0.11961 C 0.22581 -0.11825 0.28083 -0.0556 0.29346 -0.0025 " pathEditMode="relative" rAng="0" ptsTypes="AAA">
                                      <p:cBhvr>
                                        <p:cTn id="322" dur="1500" fill="hold"/>
                                        <p:tgtEl>
                                          <p:spTgt spid="190"/>
                                        </p:tgtEl>
                                        <p:attrNameLst>
                                          <p:attrName>ppt_x</p:attrName>
                                          <p:attrName>ppt_y</p:attrName>
                                        </p:attrNameLst>
                                      </p:cBhvr>
                                      <p:rCtr x="14667" y="-5946"/>
                                    </p:animMotion>
                                  </p:childTnLst>
                                </p:cTn>
                              </p:par>
                              <p:par>
                                <p:cTn id="323" presetID="10" presetClass="exit" presetSubtype="0" repeatCount="3000" fill="hold" grpId="1" nodeType="withEffect">
                                  <p:stCondLst>
                                    <p:cond delay="750"/>
                                  </p:stCondLst>
                                  <p:childTnLst>
                                    <p:animEffect transition="out" filter="fade">
                                      <p:cBhvr>
                                        <p:cTn id="324" dur="1500"/>
                                        <p:tgtEl>
                                          <p:spTgt spid="191"/>
                                        </p:tgtEl>
                                      </p:cBhvr>
                                    </p:animEffect>
                                    <p:set>
                                      <p:cBhvr>
                                        <p:cTn id="325" dur="1" fill="hold">
                                          <p:stCondLst>
                                            <p:cond delay="1499"/>
                                          </p:stCondLst>
                                        </p:cTn>
                                        <p:tgtEl>
                                          <p:spTgt spid="191"/>
                                        </p:tgtEl>
                                        <p:attrNameLst>
                                          <p:attrName>style.visibility</p:attrName>
                                        </p:attrNameLst>
                                      </p:cBhvr>
                                      <p:to>
                                        <p:strVal val="hidden"/>
                                      </p:to>
                                    </p:set>
                                  </p:childTnLst>
                                </p:cTn>
                              </p:par>
                              <p:par>
                                <p:cTn id="326" presetID="37" presetClass="path" presetSubtype="0" repeatCount="3000" decel="100000" fill="hold" grpId="2" nodeType="withEffect">
                                  <p:stCondLst>
                                    <p:cond delay="750"/>
                                  </p:stCondLst>
                                  <p:childTnLst>
                                    <p:animMotion origin="layout" path="M 1.05183E-6 -0.00068 C 0.00804 -0.03381 0.02298 -0.12301 0.06484 -0.15864 C 0.10659 -0.19428 0.15152 -0.16772 0.16594 -0.13458 " pathEditMode="relative" rAng="0" ptsTypes="AAA">
                                      <p:cBhvr>
                                        <p:cTn id="327" dur="1500" fill="hold"/>
                                        <p:tgtEl>
                                          <p:spTgt spid="191"/>
                                        </p:tgtEl>
                                        <p:attrNameLst>
                                          <p:attrName>ppt_x</p:attrName>
                                          <p:attrName>ppt_y</p:attrName>
                                        </p:attrNameLst>
                                      </p:cBhvr>
                                      <p:rCtr x="8297" y="-8761"/>
                                    </p:animMotion>
                                  </p:childTnLst>
                                </p:cTn>
                              </p:par>
                              <p:par>
                                <p:cTn id="328" presetID="10" presetClass="exit" presetSubtype="0" repeatCount="3000" fill="hold" grpId="1" nodeType="withEffect">
                                  <p:stCondLst>
                                    <p:cond delay="0"/>
                                  </p:stCondLst>
                                  <p:childTnLst>
                                    <p:animEffect transition="out" filter="fade">
                                      <p:cBhvr>
                                        <p:cTn id="329" dur="1500"/>
                                        <p:tgtEl>
                                          <p:spTgt spid="192"/>
                                        </p:tgtEl>
                                      </p:cBhvr>
                                    </p:animEffect>
                                    <p:set>
                                      <p:cBhvr>
                                        <p:cTn id="330" dur="1" fill="hold">
                                          <p:stCondLst>
                                            <p:cond delay="1499"/>
                                          </p:stCondLst>
                                        </p:cTn>
                                        <p:tgtEl>
                                          <p:spTgt spid="192"/>
                                        </p:tgtEl>
                                        <p:attrNameLst>
                                          <p:attrName>style.visibility</p:attrName>
                                        </p:attrNameLst>
                                      </p:cBhvr>
                                      <p:to>
                                        <p:strVal val="hidden"/>
                                      </p:to>
                                    </p:set>
                                  </p:childTnLst>
                                </p:cTn>
                              </p:par>
                              <p:par>
                                <p:cTn id="331" presetID="37" presetClass="path" presetSubtype="0" repeatCount="3000" decel="100000" fill="hold" grpId="2" nodeType="withEffect">
                                  <p:stCondLst>
                                    <p:cond delay="0"/>
                                  </p:stCondLst>
                                  <p:childTnLst>
                                    <p:animMotion origin="layout" path="M -1.90452E-6 -0.00069 C 0.00268 -0.03745 -0.00255 -0.30005 0.07251 -0.39106 C 0.1519 -0.48639 0.23219 -0.44281 0.25517 -0.39265 " pathEditMode="relative" rAng="0" ptsTypes="AAA">
                                      <p:cBhvr>
                                        <p:cTn id="332" dur="1500" fill="hold"/>
                                        <p:tgtEl>
                                          <p:spTgt spid="192"/>
                                        </p:tgtEl>
                                        <p:attrNameLst>
                                          <p:attrName>ppt_x</p:attrName>
                                          <p:attrName>ppt_y</p:attrName>
                                        </p:attrNameLst>
                                      </p:cBhvr>
                                      <p:rCtr x="12752" y="-22356"/>
                                    </p:animMotion>
                                  </p:childTnLst>
                                </p:cTn>
                              </p:par>
                              <p:par>
                                <p:cTn id="333" presetID="10" presetClass="exit" presetSubtype="0" repeatCount="3000" fill="hold" grpId="1" nodeType="withEffect">
                                  <p:stCondLst>
                                    <p:cond delay="1000"/>
                                  </p:stCondLst>
                                  <p:childTnLst>
                                    <p:animEffect transition="out" filter="fade">
                                      <p:cBhvr>
                                        <p:cTn id="334" dur="1500"/>
                                        <p:tgtEl>
                                          <p:spTgt spid="193"/>
                                        </p:tgtEl>
                                      </p:cBhvr>
                                    </p:animEffect>
                                    <p:set>
                                      <p:cBhvr>
                                        <p:cTn id="335" dur="1" fill="hold">
                                          <p:stCondLst>
                                            <p:cond delay="1499"/>
                                          </p:stCondLst>
                                        </p:cTn>
                                        <p:tgtEl>
                                          <p:spTgt spid="193"/>
                                        </p:tgtEl>
                                        <p:attrNameLst>
                                          <p:attrName>style.visibility</p:attrName>
                                        </p:attrNameLst>
                                      </p:cBhvr>
                                      <p:to>
                                        <p:strVal val="hidden"/>
                                      </p:to>
                                    </p:set>
                                  </p:childTnLst>
                                </p:cTn>
                              </p:par>
                              <p:par>
                                <p:cTn id="336" presetID="37" presetClass="path" presetSubtype="0" repeatCount="3000" decel="100000" fill="hold" grpId="2" nodeType="withEffect">
                                  <p:stCondLst>
                                    <p:cond delay="1000"/>
                                  </p:stCondLst>
                                  <p:childTnLst>
                                    <p:animMotion origin="layout" path="M -0.0092 -4.01725E-6 C -0.02668 -0.04652 -0.05336 -0.32841 -0.00805 -0.4512 C 0.04199 -0.55764 0.07505 -0.50181 0.09599 -0.47208 " pathEditMode="relative" rAng="0" ptsTypes="AAA">
                                      <p:cBhvr>
                                        <p:cTn id="337" dur="1500" fill="hold"/>
                                        <p:tgtEl>
                                          <p:spTgt spid="193"/>
                                        </p:tgtEl>
                                        <p:attrNameLst>
                                          <p:attrName>ppt_x</p:attrName>
                                          <p:attrName>ppt_y</p:attrName>
                                        </p:attrNameLst>
                                      </p:cBhvr>
                                      <p:rCtr x="4059" y="-25692"/>
                                    </p:animMotion>
                                  </p:childTnLst>
                                </p:cTn>
                              </p:par>
                              <p:par>
                                <p:cTn id="338" presetID="10" presetClass="exit" presetSubtype="0" repeatCount="3000" fill="hold" grpId="1" nodeType="withEffect">
                                  <p:stCondLst>
                                    <p:cond delay="0"/>
                                  </p:stCondLst>
                                  <p:childTnLst>
                                    <p:animEffect transition="out" filter="fade">
                                      <p:cBhvr>
                                        <p:cTn id="339" dur="1500"/>
                                        <p:tgtEl>
                                          <p:spTgt spid="194"/>
                                        </p:tgtEl>
                                      </p:cBhvr>
                                    </p:animEffect>
                                    <p:set>
                                      <p:cBhvr>
                                        <p:cTn id="340" dur="1" fill="hold">
                                          <p:stCondLst>
                                            <p:cond delay="1499"/>
                                          </p:stCondLst>
                                        </p:cTn>
                                        <p:tgtEl>
                                          <p:spTgt spid="194"/>
                                        </p:tgtEl>
                                        <p:attrNameLst>
                                          <p:attrName>style.visibility</p:attrName>
                                        </p:attrNameLst>
                                      </p:cBhvr>
                                      <p:to>
                                        <p:strVal val="hidden"/>
                                      </p:to>
                                    </p:set>
                                  </p:childTnLst>
                                </p:cTn>
                              </p:par>
                              <p:par>
                                <p:cTn id="341" presetID="37" presetClass="path" presetSubtype="0" repeatCount="3000" decel="100000" fill="hold" grpId="2" nodeType="withEffect">
                                  <p:stCondLst>
                                    <p:cond delay="0"/>
                                  </p:stCondLst>
                                  <p:childTnLst>
                                    <p:animMotion origin="layout" path="M -0.00026 -4.32592E-6 C 0.01327 -0.04471 0.0674 -0.33114 0.01889 -0.46822 C -0.02004 -0.56945 -0.06587 -0.5034 -0.08183 -0.47503 " pathEditMode="relative" rAng="0" ptsTypes="AAA">
                                      <p:cBhvr>
                                        <p:cTn id="342" dur="1500" fill="hold"/>
                                        <p:tgtEl>
                                          <p:spTgt spid="194"/>
                                        </p:tgtEl>
                                        <p:attrNameLst>
                                          <p:attrName>ppt_x</p:attrName>
                                          <p:attrName>ppt_y</p:attrName>
                                        </p:attrNameLst>
                                      </p:cBhvr>
                                      <p:rCtr x="-2132" y="-26146"/>
                                    </p:animMotion>
                                  </p:childTnLst>
                                </p:cTn>
                              </p:par>
                              <p:par>
                                <p:cTn id="343" presetID="10" presetClass="exit" presetSubtype="0" repeatCount="3000" fill="hold" grpId="1" nodeType="withEffect">
                                  <p:stCondLst>
                                    <p:cond delay="1000"/>
                                  </p:stCondLst>
                                  <p:childTnLst>
                                    <p:animEffect transition="out" filter="fade">
                                      <p:cBhvr>
                                        <p:cTn id="344" dur="1500"/>
                                        <p:tgtEl>
                                          <p:spTgt spid="195"/>
                                        </p:tgtEl>
                                      </p:cBhvr>
                                    </p:animEffect>
                                    <p:set>
                                      <p:cBhvr>
                                        <p:cTn id="345" dur="1" fill="hold">
                                          <p:stCondLst>
                                            <p:cond delay="1499"/>
                                          </p:stCondLst>
                                        </p:cTn>
                                        <p:tgtEl>
                                          <p:spTgt spid="195"/>
                                        </p:tgtEl>
                                        <p:attrNameLst>
                                          <p:attrName>style.visibility</p:attrName>
                                        </p:attrNameLst>
                                      </p:cBhvr>
                                      <p:to>
                                        <p:strVal val="hidden"/>
                                      </p:to>
                                    </p:set>
                                  </p:childTnLst>
                                </p:cTn>
                              </p:par>
                              <p:par>
                                <p:cTn id="346" presetID="37" presetClass="path" presetSubtype="0" repeatCount="3000" decel="100000" fill="hold" grpId="2" nodeType="withEffect">
                                  <p:stCondLst>
                                    <p:cond delay="1000"/>
                                  </p:stCondLst>
                                  <p:childTnLst>
                                    <p:animMotion origin="layout" path="M 4.67194E-6 -0.00068 C -0.00537 -0.04607 -0.02426 -0.14049 -0.06779 -0.18112 C -0.11106 -0.22174 -0.16595 -0.18724 -0.18076 -0.14934 " pathEditMode="relative" rAng="0" ptsTypes="AAA">
                                      <p:cBhvr>
                                        <p:cTn id="347" dur="1500" fill="hold"/>
                                        <p:tgtEl>
                                          <p:spTgt spid="195"/>
                                        </p:tgtEl>
                                        <p:attrNameLst>
                                          <p:attrName>ppt_x</p:attrName>
                                          <p:attrName>ppt_y</p:attrName>
                                        </p:attrNameLst>
                                      </p:cBhvr>
                                      <p:rCtr x="-9038" y="-9941"/>
                                    </p:animMotion>
                                  </p:childTnLst>
                                </p:cTn>
                              </p:par>
                              <p:par>
                                <p:cTn id="348" presetID="10" presetClass="exit" presetSubtype="0" repeatCount="3000" fill="hold" grpId="1" nodeType="withEffect">
                                  <p:stCondLst>
                                    <p:cond delay="1000"/>
                                  </p:stCondLst>
                                  <p:childTnLst>
                                    <p:animEffect transition="out" filter="fade">
                                      <p:cBhvr>
                                        <p:cTn id="349" dur="1500"/>
                                        <p:tgtEl>
                                          <p:spTgt spid="196"/>
                                        </p:tgtEl>
                                      </p:cBhvr>
                                    </p:animEffect>
                                    <p:set>
                                      <p:cBhvr>
                                        <p:cTn id="350" dur="1" fill="hold">
                                          <p:stCondLst>
                                            <p:cond delay="1499"/>
                                          </p:stCondLst>
                                        </p:cTn>
                                        <p:tgtEl>
                                          <p:spTgt spid="196"/>
                                        </p:tgtEl>
                                        <p:attrNameLst>
                                          <p:attrName>style.visibility</p:attrName>
                                        </p:attrNameLst>
                                      </p:cBhvr>
                                      <p:to>
                                        <p:strVal val="hidden"/>
                                      </p:to>
                                    </p:set>
                                  </p:childTnLst>
                                </p:cTn>
                              </p:par>
                              <p:par>
                                <p:cTn id="351" presetID="37" presetClass="path" presetSubtype="0" repeatCount="3000" decel="100000" fill="hold" grpId="2" nodeType="withEffect">
                                  <p:stCondLst>
                                    <p:cond delay="1000"/>
                                  </p:stCondLst>
                                  <p:childTnLst>
                                    <p:animMotion origin="layout" path="M -0.00013 -3.7037E-7 C -0.00833 -0.09907 -0.00807 -0.24884 -0.08086 -0.33912 C -0.15977 -0.42708 -0.27721 -0.3625 -0.28464 -0.30231 " pathEditMode="relative" rAng="0" ptsTypes="AAA">
                                      <p:cBhvr>
                                        <p:cTn id="352" dur="1500" fill="hold"/>
                                        <p:tgtEl>
                                          <p:spTgt spid="196"/>
                                        </p:tgtEl>
                                        <p:attrNameLst>
                                          <p:attrName>ppt_x</p:attrName>
                                          <p:attrName>ppt_y</p:attrName>
                                        </p:attrNameLst>
                                      </p:cBhvr>
                                      <p:rCtr x="-14232" y="-19120"/>
                                    </p:animMotion>
                                  </p:childTnLst>
                                </p:cTn>
                              </p:par>
                              <p:par>
                                <p:cTn id="353" presetID="10" presetClass="exit" presetSubtype="0" repeatCount="3000" fill="hold" grpId="0" nodeType="withEffect">
                                  <p:stCondLst>
                                    <p:cond delay="0"/>
                                  </p:stCondLst>
                                  <p:childTnLst>
                                    <p:animEffect transition="out" filter="fade">
                                      <p:cBhvr>
                                        <p:cTn id="354" dur="1500"/>
                                        <p:tgtEl>
                                          <p:spTgt spid="197"/>
                                        </p:tgtEl>
                                      </p:cBhvr>
                                    </p:animEffect>
                                    <p:set>
                                      <p:cBhvr>
                                        <p:cTn id="355" dur="1" fill="hold">
                                          <p:stCondLst>
                                            <p:cond delay="1499"/>
                                          </p:stCondLst>
                                        </p:cTn>
                                        <p:tgtEl>
                                          <p:spTgt spid="197"/>
                                        </p:tgtEl>
                                        <p:attrNameLst>
                                          <p:attrName>style.visibility</p:attrName>
                                        </p:attrNameLst>
                                      </p:cBhvr>
                                      <p:to>
                                        <p:strVal val="hidden"/>
                                      </p:to>
                                    </p:set>
                                  </p:childTnLst>
                                </p:cTn>
                              </p:par>
                              <p:par>
                                <p:cTn id="356" presetID="37" presetClass="path" presetSubtype="0" repeatCount="3000" decel="100000" fill="hold" grpId="2" nodeType="withEffect">
                                  <p:stCondLst>
                                    <p:cond delay="0"/>
                                  </p:stCondLst>
                                  <p:childTnLst>
                                    <p:animMotion origin="layout" path="M -3.95833E-6 -0.00092 C -0.04466 -0.03217 -0.08658 -0.04166 -0.14479 -0.03472 C -0.21966 -0.02546 -0.24856 0.03797 -0.26523 0.0757 " pathEditMode="relative" rAng="0" ptsTypes="AAA">
                                      <p:cBhvr>
                                        <p:cTn id="357" dur="1500" fill="hold"/>
                                        <p:tgtEl>
                                          <p:spTgt spid="197"/>
                                        </p:tgtEl>
                                        <p:attrNameLst>
                                          <p:attrName>ppt_x</p:attrName>
                                          <p:attrName>ppt_y</p:attrName>
                                        </p:attrNameLst>
                                      </p:cBhvr>
                                      <p:rCtr x="-13268" y="2014"/>
                                    </p:animMotion>
                                  </p:childTnLst>
                                </p:cTn>
                              </p:par>
                              <p:par>
                                <p:cTn id="358" presetID="10" presetClass="exit" presetSubtype="0" repeatCount="3000" fill="hold" grpId="1" nodeType="withEffect">
                                  <p:stCondLst>
                                    <p:cond delay="250"/>
                                  </p:stCondLst>
                                  <p:childTnLst>
                                    <p:animEffect transition="out" filter="fade">
                                      <p:cBhvr>
                                        <p:cTn id="359" dur="1500"/>
                                        <p:tgtEl>
                                          <p:spTgt spid="198"/>
                                        </p:tgtEl>
                                      </p:cBhvr>
                                    </p:animEffect>
                                    <p:set>
                                      <p:cBhvr>
                                        <p:cTn id="360" dur="1" fill="hold">
                                          <p:stCondLst>
                                            <p:cond delay="1499"/>
                                          </p:stCondLst>
                                        </p:cTn>
                                        <p:tgtEl>
                                          <p:spTgt spid="198"/>
                                        </p:tgtEl>
                                        <p:attrNameLst>
                                          <p:attrName>style.visibility</p:attrName>
                                        </p:attrNameLst>
                                      </p:cBhvr>
                                      <p:to>
                                        <p:strVal val="hidden"/>
                                      </p:to>
                                    </p:set>
                                  </p:childTnLst>
                                </p:cTn>
                              </p:par>
                              <p:par>
                                <p:cTn id="361" presetID="37" presetClass="path" presetSubtype="0" repeatCount="3000" decel="100000" fill="hold" grpId="2" nodeType="withEffect">
                                  <p:stCondLst>
                                    <p:cond delay="250"/>
                                  </p:stCondLst>
                                  <p:childTnLst>
                                    <p:animMotion origin="layout" path="M 3.12995E-6 -0.00023 C -0.03447 0.0093 -0.07723 0.01589 -0.11182 0.17317 " pathEditMode="relative" rAng="0" ptsTypes="AA">
                                      <p:cBhvr>
                                        <p:cTn id="362" dur="1500" fill="hold"/>
                                        <p:tgtEl>
                                          <p:spTgt spid="198"/>
                                        </p:tgtEl>
                                        <p:attrNameLst>
                                          <p:attrName>ppt_x</p:attrName>
                                          <p:attrName>ppt_y</p:attrName>
                                        </p:attrNameLst>
                                      </p:cBhvr>
                                      <p:rCtr x="-5591" y="8670"/>
                                    </p:animMotion>
                                  </p:childTnLst>
                                </p:cTn>
                              </p:par>
                              <p:par>
                                <p:cTn id="363" presetID="10" presetClass="exit" presetSubtype="0" repeatCount="3000" fill="hold" grpId="1" nodeType="withEffect">
                                  <p:stCondLst>
                                    <p:cond delay="750"/>
                                  </p:stCondLst>
                                  <p:childTnLst>
                                    <p:animEffect transition="out" filter="fade">
                                      <p:cBhvr>
                                        <p:cTn id="364" dur="1500"/>
                                        <p:tgtEl>
                                          <p:spTgt spid="199"/>
                                        </p:tgtEl>
                                      </p:cBhvr>
                                    </p:animEffect>
                                    <p:set>
                                      <p:cBhvr>
                                        <p:cTn id="365" dur="1" fill="hold">
                                          <p:stCondLst>
                                            <p:cond delay="1499"/>
                                          </p:stCondLst>
                                        </p:cTn>
                                        <p:tgtEl>
                                          <p:spTgt spid="199"/>
                                        </p:tgtEl>
                                        <p:attrNameLst>
                                          <p:attrName>style.visibility</p:attrName>
                                        </p:attrNameLst>
                                      </p:cBhvr>
                                      <p:to>
                                        <p:strVal val="hidden"/>
                                      </p:to>
                                    </p:set>
                                  </p:childTnLst>
                                </p:cTn>
                              </p:par>
                              <p:par>
                                <p:cTn id="366" presetID="37" presetClass="path" presetSubtype="0" repeatCount="3000" decel="100000" fill="hold" grpId="2" nodeType="withEffect">
                                  <p:stCondLst>
                                    <p:cond delay="750"/>
                                  </p:stCondLst>
                                  <p:childTnLst>
                                    <p:animMotion origin="layout" path="M -4.41665E-7 -0.00022 C 0.04136 0.00931 0.09829 0.01249 0.13633 0.18906 " pathEditMode="relative" rAng="0" ptsTypes="AA">
                                      <p:cBhvr>
                                        <p:cTn id="367" dur="1500" fill="hold"/>
                                        <p:tgtEl>
                                          <p:spTgt spid="199"/>
                                        </p:tgtEl>
                                        <p:attrNameLst>
                                          <p:attrName>ppt_x</p:attrName>
                                          <p:attrName>ppt_y</p:attrName>
                                        </p:attrNameLst>
                                      </p:cBhvr>
                                      <p:rCtr x="6816" y="9464"/>
                                    </p:animMotion>
                                  </p:childTnLst>
                                </p:cTn>
                              </p:par>
                              <p:par>
                                <p:cTn id="368" presetID="10" presetClass="exit" presetSubtype="0" repeatCount="3000" fill="hold" grpId="1" nodeType="withEffect">
                                  <p:stCondLst>
                                    <p:cond delay="1250"/>
                                  </p:stCondLst>
                                  <p:childTnLst>
                                    <p:animEffect transition="out" filter="fade">
                                      <p:cBhvr>
                                        <p:cTn id="369" dur="1500"/>
                                        <p:tgtEl>
                                          <p:spTgt spid="200"/>
                                        </p:tgtEl>
                                      </p:cBhvr>
                                    </p:animEffect>
                                    <p:set>
                                      <p:cBhvr>
                                        <p:cTn id="370" dur="1" fill="hold">
                                          <p:stCondLst>
                                            <p:cond delay="1499"/>
                                          </p:stCondLst>
                                        </p:cTn>
                                        <p:tgtEl>
                                          <p:spTgt spid="200"/>
                                        </p:tgtEl>
                                        <p:attrNameLst>
                                          <p:attrName>style.visibility</p:attrName>
                                        </p:attrNameLst>
                                      </p:cBhvr>
                                      <p:to>
                                        <p:strVal val="hidden"/>
                                      </p:to>
                                    </p:set>
                                  </p:childTnLst>
                                </p:cTn>
                              </p:par>
                              <p:par>
                                <p:cTn id="371" presetID="37" presetClass="path" presetSubtype="0" repeatCount="3000" decel="100000" fill="hold" grpId="2" nodeType="withEffect">
                                  <p:stCondLst>
                                    <p:cond delay="1250"/>
                                  </p:stCondLst>
                                  <p:childTnLst>
                                    <p:animMotion origin="layout" path="M 0.00013 0.00613 C 0.01302 -0.02905 0.07149 -0.10485 0.14859 -0.1128 C 0.22594 -0.11144 0.28096 -0.04879 0.29359 0.00431 " pathEditMode="relative" rAng="0" ptsTypes="AAA">
                                      <p:cBhvr>
                                        <p:cTn id="372" dur="1500" fill="hold"/>
                                        <p:tgtEl>
                                          <p:spTgt spid="200"/>
                                        </p:tgtEl>
                                        <p:attrNameLst>
                                          <p:attrName>ppt_x</p:attrName>
                                          <p:attrName>ppt_y</p:attrName>
                                        </p:attrNameLst>
                                      </p:cBhvr>
                                      <p:rCtr x="14667" y="-5946"/>
                                    </p:animMotion>
                                  </p:childTnLst>
                                </p:cTn>
                              </p:par>
                              <p:par>
                                <p:cTn id="373" presetID="10" presetClass="exit" presetSubtype="0" repeatCount="3000" fill="hold" grpId="1" nodeType="withEffect">
                                  <p:stCondLst>
                                    <p:cond delay="0"/>
                                  </p:stCondLst>
                                  <p:childTnLst>
                                    <p:animEffect transition="out" filter="fade">
                                      <p:cBhvr>
                                        <p:cTn id="374" dur="1500"/>
                                        <p:tgtEl>
                                          <p:spTgt spid="201"/>
                                        </p:tgtEl>
                                      </p:cBhvr>
                                    </p:animEffect>
                                    <p:set>
                                      <p:cBhvr>
                                        <p:cTn id="375" dur="1" fill="hold">
                                          <p:stCondLst>
                                            <p:cond delay="1499"/>
                                          </p:stCondLst>
                                        </p:cTn>
                                        <p:tgtEl>
                                          <p:spTgt spid="201"/>
                                        </p:tgtEl>
                                        <p:attrNameLst>
                                          <p:attrName>style.visibility</p:attrName>
                                        </p:attrNameLst>
                                      </p:cBhvr>
                                      <p:to>
                                        <p:strVal val="hidden"/>
                                      </p:to>
                                    </p:set>
                                  </p:childTnLst>
                                </p:cTn>
                              </p:par>
                              <p:par>
                                <p:cTn id="376" presetID="37" presetClass="path" presetSubtype="0" repeatCount="3000" decel="100000" fill="hold" grpId="2" nodeType="withEffect">
                                  <p:stCondLst>
                                    <p:cond delay="0"/>
                                  </p:stCondLst>
                                  <p:childTnLst>
                                    <p:animMotion origin="layout" path="M -7.04621E-7 -0.00068 C 0.00804 -0.03405 0.02298 -0.12324 0.06485 -0.15888 C 0.10646 -0.19451 0.15331 -0.1582 0.16773 -0.12506 " pathEditMode="relative" rAng="0" ptsTypes="AAA">
                                      <p:cBhvr>
                                        <p:cTn id="377" dur="1500" fill="hold"/>
                                        <p:tgtEl>
                                          <p:spTgt spid="201"/>
                                        </p:tgtEl>
                                        <p:attrNameLst>
                                          <p:attrName>ppt_x</p:attrName>
                                          <p:attrName>ppt_y</p:attrName>
                                        </p:attrNameLst>
                                      </p:cBhvr>
                                      <p:rCtr x="8387" y="-8647"/>
                                    </p:animMotion>
                                  </p:childTnLst>
                                </p:cTn>
                              </p:par>
                              <p:par>
                                <p:cTn id="378" presetID="10" presetClass="exit" presetSubtype="0" repeatCount="3000" fill="hold" grpId="1" nodeType="withEffect">
                                  <p:stCondLst>
                                    <p:cond delay="750"/>
                                  </p:stCondLst>
                                  <p:childTnLst>
                                    <p:animEffect transition="out" filter="fade">
                                      <p:cBhvr>
                                        <p:cTn id="379" dur="1500"/>
                                        <p:tgtEl>
                                          <p:spTgt spid="202"/>
                                        </p:tgtEl>
                                      </p:cBhvr>
                                    </p:animEffect>
                                    <p:set>
                                      <p:cBhvr>
                                        <p:cTn id="380" dur="1" fill="hold">
                                          <p:stCondLst>
                                            <p:cond delay="1499"/>
                                          </p:stCondLst>
                                        </p:cTn>
                                        <p:tgtEl>
                                          <p:spTgt spid="202"/>
                                        </p:tgtEl>
                                        <p:attrNameLst>
                                          <p:attrName>style.visibility</p:attrName>
                                        </p:attrNameLst>
                                      </p:cBhvr>
                                      <p:to>
                                        <p:strVal val="hidden"/>
                                      </p:to>
                                    </p:set>
                                  </p:childTnLst>
                                </p:cTn>
                              </p:par>
                              <p:par>
                                <p:cTn id="381" presetID="37" presetClass="path" presetSubtype="0" repeatCount="3000" decel="100000" fill="hold" grpId="2" nodeType="withEffect">
                                  <p:stCondLst>
                                    <p:cond delay="750"/>
                                  </p:stCondLst>
                                  <p:childTnLst>
                                    <p:animMotion origin="layout" path="M -1.19734E-6 -0.00068 C 0.00243 -0.03791 -0.00255 -0.30005 0.07225 -0.39129 C 0.15165 -0.48639 0.24496 -0.42783 0.26449 -0.36859 " pathEditMode="relative" rAng="0" ptsTypes="AAA">
                                      <p:cBhvr>
                                        <p:cTn id="382" dur="1500" fill="hold"/>
                                        <p:tgtEl>
                                          <p:spTgt spid="202"/>
                                        </p:tgtEl>
                                        <p:attrNameLst>
                                          <p:attrName>ppt_x</p:attrName>
                                          <p:attrName>ppt_y</p:attrName>
                                        </p:attrNameLst>
                                      </p:cBhvr>
                                      <p:rCtr x="13224" y="-22038"/>
                                    </p:animMotion>
                                  </p:childTnLst>
                                </p:cTn>
                              </p:par>
                              <p:par>
                                <p:cTn id="383" presetID="10" presetClass="exit" presetSubtype="0" repeatCount="3000" fill="hold" grpId="1" nodeType="withEffect">
                                  <p:stCondLst>
                                    <p:cond delay="250"/>
                                  </p:stCondLst>
                                  <p:childTnLst>
                                    <p:animEffect transition="out" filter="fade">
                                      <p:cBhvr>
                                        <p:cTn id="384" dur="1500"/>
                                        <p:tgtEl>
                                          <p:spTgt spid="203"/>
                                        </p:tgtEl>
                                      </p:cBhvr>
                                    </p:animEffect>
                                    <p:set>
                                      <p:cBhvr>
                                        <p:cTn id="385" dur="1" fill="hold">
                                          <p:stCondLst>
                                            <p:cond delay="1499"/>
                                          </p:stCondLst>
                                        </p:cTn>
                                        <p:tgtEl>
                                          <p:spTgt spid="203"/>
                                        </p:tgtEl>
                                        <p:attrNameLst>
                                          <p:attrName>style.visibility</p:attrName>
                                        </p:attrNameLst>
                                      </p:cBhvr>
                                      <p:to>
                                        <p:strVal val="hidden"/>
                                      </p:to>
                                    </p:set>
                                  </p:childTnLst>
                                </p:cTn>
                              </p:par>
                              <p:par>
                                <p:cTn id="386" presetID="37" presetClass="path" presetSubtype="0" repeatCount="3000" decel="100000" fill="hold" grpId="2" nodeType="withEffect">
                                  <p:stCondLst>
                                    <p:cond delay="250"/>
                                  </p:stCondLst>
                                  <p:childTnLst>
                                    <p:animMotion origin="layout" path="M -2.08578E-6 4.45302E-6 C -0.01787 -0.04676 -0.04519 -0.32865 0.00115 -0.45143 C 0.05247 -0.55788 0.09561 -0.4932 0.11004 -0.45189 " pathEditMode="relative" rAng="0" ptsTypes="AAA">
                                      <p:cBhvr>
                                        <p:cTn id="387" dur="1500" fill="hold"/>
                                        <p:tgtEl>
                                          <p:spTgt spid="203"/>
                                        </p:tgtEl>
                                        <p:attrNameLst>
                                          <p:attrName>ppt_x</p:attrName>
                                          <p:attrName>ppt_y</p:attrName>
                                        </p:attrNameLst>
                                      </p:cBhvr>
                                      <p:rCtr x="4276" y="-25465"/>
                                    </p:animMotion>
                                  </p:childTnLst>
                                </p:cTn>
                              </p:par>
                              <p:par>
                                <p:cTn id="388" presetID="10" presetClass="exit" presetSubtype="0" repeatCount="3000" fill="hold" grpId="1" nodeType="withEffect">
                                  <p:stCondLst>
                                    <p:cond delay="1250"/>
                                  </p:stCondLst>
                                  <p:childTnLst>
                                    <p:animEffect transition="out" filter="fade">
                                      <p:cBhvr>
                                        <p:cTn id="389" dur="1500"/>
                                        <p:tgtEl>
                                          <p:spTgt spid="204"/>
                                        </p:tgtEl>
                                      </p:cBhvr>
                                    </p:animEffect>
                                    <p:set>
                                      <p:cBhvr>
                                        <p:cTn id="390" dur="1" fill="hold">
                                          <p:stCondLst>
                                            <p:cond delay="1499"/>
                                          </p:stCondLst>
                                        </p:cTn>
                                        <p:tgtEl>
                                          <p:spTgt spid="204"/>
                                        </p:tgtEl>
                                        <p:attrNameLst>
                                          <p:attrName>style.visibility</p:attrName>
                                        </p:attrNameLst>
                                      </p:cBhvr>
                                      <p:to>
                                        <p:strVal val="hidden"/>
                                      </p:to>
                                    </p:set>
                                  </p:childTnLst>
                                </p:cTn>
                              </p:par>
                              <p:par>
                                <p:cTn id="391" presetID="37" presetClass="path" presetSubtype="0" repeatCount="3000" decel="100000" fill="hold" grpId="2" nodeType="withEffect">
                                  <p:stCondLst>
                                    <p:cond delay="1250"/>
                                  </p:stCondLst>
                                  <p:childTnLst>
                                    <p:animMotion origin="layout" path="M -0.00026 2.05629E-6 C 0.01327 -0.04471 0.0674 -0.33114 0.01889 -0.46823 C -0.02004 -0.56945 -0.06587 -0.50341 -0.08183 -0.47504 " pathEditMode="relative" rAng="0" ptsTypes="AAA">
                                      <p:cBhvr>
                                        <p:cTn id="392" dur="1500" fill="hold"/>
                                        <p:tgtEl>
                                          <p:spTgt spid="204"/>
                                        </p:tgtEl>
                                        <p:attrNameLst>
                                          <p:attrName>ppt_x</p:attrName>
                                          <p:attrName>ppt_y</p:attrName>
                                        </p:attrNameLst>
                                      </p:cBhvr>
                                      <p:rCtr x="-2132" y="-26146"/>
                                    </p:animMotion>
                                  </p:childTnLst>
                                </p:cTn>
                              </p:par>
                              <p:par>
                                <p:cTn id="393" presetID="10" presetClass="exit" presetSubtype="0" repeatCount="3000" fill="hold" grpId="1" nodeType="withEffect">
                                  <p:stCondLst>
                                    <p:cond delay="0"/>
                                  </p:stCondLst>
                                  <p:childTnLst>
                                    <p:animEffect transition="out" filter="fade">
                                      <p:cBhvr>
                                        <p:cTn id="394" dur="1500"/>
                                        <p:tgtEl>
                                          <p:spTgt spid="205"/>
                                        </p:tgtEl>
                                      </p:cBhvr>
                                    </p:animEffect>
                                    <p:set>
                                      <p:cBhvr>
                                        <p:cTn id="395" dur="1" fill="hold">
                                          <p:stCondLst>
                                            <p:cond delay="1499"/>
                                          </p:stCondLst>
                                        </p:cTn>
                                        <p:tgtEl>
                                          <p:spTgt spid="205"/>
                                        </p:tgtEl>
                                        <p:attrNameLst>
                                          <p:attrName>style.visibility</p:attrName>
                                        </p:attrNameLst>
                                      </p:cBhvr>
                                      <p:to>
                                        <p:strVal val="hidden"/>
                                      </p:to>
                                    </p:set>
                                  </p:childTnLst>
                                </p:cTn>
                              </p:par>
                              <p:par>
                                <p:cTn id="396" presetID="37" presetClass="path" presetSubtype="0" repeatCount="3000" decel="100000" fill="hold" grpId="2" nodeType="withEffect">
                                  <p:stCondLst>
                                    <p:cond delay="0"/>
                                  </p:stCondLst>
                                  <p:childTnLst>
                                    <p:animMotion origin="layout" path="M -2.26959E-6 -0.00068 C -0.00549 -0.0463 -0.02425 -0.14071 -0.06778 -0.18134 C -0.11105 -0.22197 -0.16709 -0.17476 -0.18177 -0.13663 " pathEditMode="relative" rAng="0" ptsTypes="AAA">
                                      <p:cBhvr>
                                        <p:cTn id="397" dur="1500" fill="hold"/>
                                        <p:tgtEl>
                                          <p:spTgt spid="205"/>
                                        </p:tgtEl>
                                        <p:attrNameLst>
                                          <p:attrName>ppt_x</p:attrName>
                                          <p:attrName>ppt_y</p:attrName>
                                        </p:attrNameLst>
                                      </p:cBhvr>
                                      <p:rCtr x="-9089" y="-9805"/>
                                    </p:animMotion>
                                  </p:childTnLst>
                                </p:cTn>
                              </p:par>
                              <p:par>
                                <p:cTn id="398" presetID="10" presetClass="entr" presetSubtype="0" fill="hold" grpId="0" nodeType="withEffect">
                                  <p:stCondLst>
                                    <p:cond delay="0"/>
                                  </p:stCondLst>
                                  <p:childTnLst>
                                    <p:set>
                                      <p:cBhvr>
                                        <p:cTn id="399" dur="1" fill="hold">
                                          <p:stCondLst>
                                            <p:cond delay="0"/>
                                          </p:stCondLst>
                                        </p:cTn>
                                        <p:tgtEl>
                                          <p:spTgt spid="138"/>
                                        </p:tgtEl>
                                        <p:attrNameLst>
                                          <p:attrName>style.visibility</p:attrName>
                                        </p:attrNameLst>
                                      </p:cBhvr>
                                      <p:to>
                                        <p:strVal val="visible"/>
                                      </p:to>
                                    </p:set>
                                    <p:animEffect transition="in" filter="fade">
                                      <p:cBhvr>
                                        <p:cTn id="400" dur="500"/>
                                        <p:tgtEl>
                                          <p:spTgt spid="138"/>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140"/>
                                        </p:tgtEl>
                                        <p:attrNameLst>
                                          <p:attrName>style.visibility</p:attrName>
                                        </p:attrNameLst>
                                      </p:cBhvr>
                                      <p:to>
                                        <p:strVal val="visible"/>
                                      </p:to>
                                    </p:set>
                                    <p:animEffect transition="in" filter="fade">
                                      <p:cBhvr>
                                        <p:cTn id="403" dur="500"/>
                                        <p:tgtEl>
                                          <p:spTgt spid="140"/>
                                        </p:tgtEl>
                                      </p:cBhvr>
                                    </p:animEffect>
                                  </p:childTnLst>
                                </p:cTn>
                              </p:par>
                              <p:par>
                                <p:cTn id="404" presetID="10" presetClass="exit" presetSubtype="0" repeatCount="2000" fill="hold" grpId="1" nodeType="withEffect">
                                  <p:stCondLst>
                                    <p:cond delay="0"/>
                                  </p:stCondLst>
                                  <p:childTnLst>
                                    <p:animEffect transition="out" filter="fade">
                                      <p:cBhvr>
                                        <p:cTn id="405" dur="1500"/>
                                        <p:tgtEl>
                                          <p:spTgt spid="138"/>
                                        </p:tgtEl>
                                      </p:cBhvr>
                                    </p:animEffect>
                                    <p:set>
                                      <p:cBhvr>
                                        <p:cTn id="406" dur="1" fill="hold">
                                          <p:stCondLst>
                                            <p:cond delay="1499"/>
                                          </p:stCondLst>
                                        </p:cTn>
                                        <p:tgtEl>
                                          <p:spTgt spid="138"/>
                                        </p:tgtEl>
                                        <p:attrNameLst>
                                          <p:attrName>style.visibility</p:attrName>
                                        </p:attrNameLst>
                                      </p:cBhvr>
                                      <p:to>
                                        <p:strVal val="hidden"/>
                                      </p:to>
                                    </p:set>
                                  </p:childTnLst>
                                </p:cTn>
                              </p:par>
                              <p:par>
                                <p:cTn id="407" presetID="37" presetClass="path" presetSubtype="0" repeatCount="2000" decel="100000" fill="hold" grpId="2" nodeType="withEffect">
                                  <p:stCondLst>
                                    <p:cond delay="0"/>
                                  </p:stCondLst>
                                  <p:childTnLst>
                                    <p:animMotion origin="layout" path="M -0.00013 0 C -0.00782 -0.09884 -0.0073 -0.24861 -0.07592 -0.33866 C -0.15026 -0.42662 -0.24987 -0.36065 -0.25847 -0.32338 " pathEditMode="relative" rAng="0" ptsTypes="AAA">
                                      <p:cBhvr>
                                        <p:cTn id="408" dur="1500" fill="hold"/>
                                        <p:tgtEl>
                                          <p:spTgt spid="138"/>
                                        </p:tgtEl>
                                        <p:attrNameLst>
                                          <p:attrName>ppt_x</p:attrName>
                                          <p:attrName>ppt_y</p:attrName>
                                        </p:attrNameLst>
                                      </p:cBhvr>
                                      <p:rCtr x="-12917" y="-19120"/>
                                    </p:animMotion>
                                  </p:childTnLst>
                                </p:cTn>
                              </p:par>
                              <p:par>
                                <p:cTn id="409" presetID="10" presetClass="exit" presetSubtype="0" repeatCount="2000" fill="hold" grpId="1" nodeType="withEffect">
                                  <p:stCondLst>
                                    <p:cond delay="1000"/>
                                  </p:stCondLst>
                                  <p:childTnLst>
                                    <p:animEffect transition="out" filter="fade">
                                      <p:cBhvr>
                                        <p:cTn id="410" dur="1500"/>
                                        <p:tgtEl>
                                          <p:spTgt spid="140"/>
                                        </p:tgtEl>
                                      </p:cBhvr>
                                    </p:animEffect>
                                    <p:set>
                                      <p:cBhvr>
                                        <p:cTn id="411" dur="1" fill="hold">
                                          <p:stCondLst>
                                            <p:cond delay="1499"/>
                                          </p:stCondLst>
                                        </p:cTn>
                                        <p:tgtEl>
                                          <p:spTgt spid="140"/>
                                        </p:tgtEl>
                                        <p:attrNameLst>
                                          <p:attrName>style.visibility</p:attrName>
                                        </p:attrNameLst>
                                      </p:cBhvr>
                                      <p:to>
                                        <p:strVal val="hidden"/>
                                      </p:to>
                                    </p:set>
                                  </p:childTnLst>
                                </p:cTn>
                              </p:par>
                              <p:par>
                                <p:cTn id="412" presetID="37" presetClass="path" presetSubtype="0" repeatCount="2000" decel="100000" fill="hold" grpId="2" nodeType="withEffect">
                                  <p:stCondLst>
                                    <p:cond delay="1000"/>
                                  </p:stCondLst>
                                  <p:childTnLst>
                                    <p:animMotion origin="layout" path="M -0.00013 2.22222E-6 C -0.00834 -0.09931 -0.00808 -0.24884 -0.08086 -0.33912 C -0.15977 -0.42685 -0.27722 -0.3625 -0.28464 -0.30232 " pathEditMode="relative" rAng="0" ptsTypes="AAA">
                                      <p:cBhvr>
                                        <p:cTn id="413" dur="1500" fill="hold"/>
                                        <p:tgtEl>
                                          <p:spTgt spid="140"/>
                                        </p:tgtEl>
                                        <p:attrNameLst>
                                          <p:attrName>ppt_x</p:attrName>
                                          <p:attrName>ppt_y</p:attrName>
                                        </p:attrNameLst>
                                      </p:cBhvr>
                                      <p:rCtr x="-14232" y="-19120"/>
                                    </p:animMotion>
                                  </p:childTnLst>
                                </p:cTn>
                              </p:par>
                              <p:par>
                                <p:cTn id="414" presetID="10" presetClass="entr" presetSubtype="0" fill="hold" grpId="0" nodeType="withEffect">
                                  <p:stCondLst>
                                    <p:cond delay="1500"/>
                                  </p:stCondLst>
                                  <p:childTnLst>
                                    <p:set>
                                      <p:cBhvr>
                                        <p:cTn id="415" dur="1" fill="hold">
                                          <p:stCondLst>
                                            <p:cond delay="0"/>
                                          </p:stCondLst>
                                        </p:cTn>
                                        <p:tgtEl>
                                          <p:spTgt spid="147"/>
                                        </p:tgtEl>
                                        <p:attrNameLst>
                                          <p:attrName>style.visibility</p:attrName>
                                        </p:attrNameLst>
                                      </p:cBhvr>
                                      <p:to>
                                        <p:strVal val="visible"/>
                                      </p:to>
                                    </p:set>
                                    <p:animEffect transition="in" filter="fade">
                                      <p:cBhvr>
                                        <p:cTn id="416" dur="500"/>
                                        <p:tgtEl>
                                          <p:spTgt spid="147"/>
                                        </p:tgtEl>
                                      </p:cBhvr>
                                    </p:animEffect>
                                  </p:childTnLst>
                                </p:cTn>
                              </p:par>
                              <p:par>
                                <p:cTn id="417" presetID="10" presetClass="entr" presetSubtype="0" fill="hold" grpId="0" nodeType="withEffect">
                                  <p:stCondLst>
                                    <p:cond delay="1500"/>
                                  </p:stCondLst>
                                  <p:childTnLst>
                                    <p:set>
                                      <p:cBhvr>
                                        <p:cTn id="418" dur="1" fill="hold">
                                          <p:stCondLst>
                                            <p:cond delay="0"/>
                                          </p:stCondLst>
                                        </p:cTn>
                                        <p:tgtEl>
                                          <p:spTgt spid="151"/>
                                        </p:tgtEl>
                                        <p:attrNameLst>
                                          <p:attrName>style.visibility</p:attrName>
                                        </p:attrNameLst>
                                      </p:cBhvr>
                                      <p:to>
                                        <p:strVal val="visible"/>
                                      </p:to>
                                    </p:set>
                                    <p:animEffect transition="in" filter="fade">
                                      <p:cBhvr>
                                        <p:cTn id="419" dur="500"/>
                                        <p:tgtEl>
                                          <p:spTgt spid="151"/>
                                        </p:tgtEl>
                                      </p:cBhvr>
                                    </p:animEffect>
                                  </p:childTnLst>
                                </p:cTn>
                              </p:par>
                              <p:par>
                                <p:cTn id="420" presetID="10" presetClass="exit" presetSubtype="0" repeatCount="3000" fill="hold" grpId="1" nodeType="withEffect">
                                  <p:stCondLst>
                                    <p:cond delay="500"/>
                                  </p:stCondLst>
                                  <p:childTnLst>
                                    <p:animEffect transition="out" filter="fade">
                                      <p:cBhvr>
                                        <p:cTn id="421" dur="1500"/>
                                        <p:tgtEl>
                                          <p:spTgt spid="147"/>
                                        </p:tgtEl>
                                      </p:cBhvr>
                                    </p:animEffect>
                                    <p:set>
                                      <p:cBhvr>
                                        <p:cTn id="422" dur="1" fill="hold">
                                          <p:stCondLst>
                                            <p:cond delay="1499"/>
                                          </p:stCondLst>
                                        </p:cTn>
                                        <p:tgtEl>
                                          <p:spTgt spid="147"/>
                                        </p:tgtEl>
                                        <p:attrNameLst>
                                          <p:attrName>style.visibility</p:attrName>
                                        </p:attrNameLst>
                                      </p:cBhvr>
                                      <p:to>
                                        <p:strVal val="hidden"/>
                                      </p:to>
                                    </p:set>
                                  </p:childTnLst>
                                </p:cTn>
                              </p:par>
                              <p:par>
                                <p:cTn id="423" presetID="37" presetClass="path" presetSubtype="0" repeatCount="3000" decel="100000" fill="hold" grpId="2" nodeType="withEffect">
                                  <p:stCondLst>
                                    <p:cond delay="500"/>
                                  </p:stCondLst>
                                  <p:childTnLst>
                                    <p:animMotion origin="layout" path="M -0.00013 4.44444E-6 C -0.00833 -0.09931 -0.00807 -0.24885 -0.08086 -0.33912 C -0.15976 -0.42686 -0.27721 -0.3625 -0.28463 -0.30232 " pathEditMode="relative" rAng="0" ptsTypes="AAA">
                                      <p:cBhvr>
                                        <p:cTn id="424" dur="1500" fill="hold"/>
                                        <p:tgtEl>
                                          <p:spTgt spid="147"/>
                                        </p:tgtEl>
                                        <p:attrNameLst>
                                          <p:attrName>ppt_x</p:attrName>
                                          <p:attrName>ppt_y</p:attrName>
                                        </p:attrNameLst>
                                      </p:cBhvr>
                                      <p:rCtr x="-14232" y="-19120"/>
                                    </p:animMotion>
                                  </p:childTnLst>
                                </p:cTn>
                              </p:par>
                              <p:par>
                                <p:cTn id="425" presetID="10" presetClass="exit" presetSubtype="0" repeatCount="3000" fill="hold" grpId="1" nodeType="withEffect">
                                  <p:stCondLst>
                                    <p:cond delay="1000"/>
                                  </p:stCondLst>
                                  <p:childTnLst>
                                    <p:animEffect transition="out" filter="fade">
                                      <p:cBhvr>
                                        <p:cTn id="426" dur="1500"/>
                                        <p:tgtEl>
                                          <p:spTgt spid="151"/>
                                        </p:tgtEl>
                                      </p:cBhvr>
                                    </p:animEffect>
                                    <p:set>
                                      <p:cBhvr>
                                        <p:cTn id="427" dur="1" fill="hold">
                                          <p:stCondLst>
                                            <p:cond delay="1499"/>
                                          </p:stCondLst>
                                        </p:cTn>
                                        <p:tgtEl>
                                          <p:spTgt spid="151"/>
                                        </p:tgtEl>
                                        <p:attrNameLst>
                                          <p:attrName>style.visibility</p:attrName>
                                        </p:attrNameLst>
                                      </p:cBhvr>
                                      <p:to>
                                        <p:strVal val="hidden"/>
                                      </p:to>
                                    </p:set>
                                  </p:childTnLst>
                                </p:cTn>
                              </p:par>
                              <p:par>
                                <p:cTn id="428" presetID="37" presetClass="path" presetSubtype="0" repeatCount="3000" decel="100000" fill="hold" grpId="2" nodeType="withEffect">
                                  <p:stCondLst>
                                    <p:cond delay="1000"/>
                                  </p:stCondLst>
                                  <p:childTnLst>
                                    <p:animMotion origin="layout" path="M -0.00013 1.85185E-6 C -0.00833 -0.09908 -0.00807 -0.24884 -0.08086 -0.33912 C -0.15976 -0.42685 -0.27721 -0.3625 -0.28463 -0.30232 " pathEditMode="relative" rAng="0" ptsTypes="AAA">
                                      <p:cBhvr>
                                        <p:cTn id="429" dur="1500" fill="hold"/>
                                        <p:tgtEl>
                                          <p:spTgt spid="151"/>
                                        </p:tgtEl>
                                        <p:attrNameLst>
                                          <p:attrName>ppt_x</p:attrName>
                                          <p:attrName>ppt_y</p:attrName>
                                        </p:attrNameLst>
                                      </p:cBhvr>
                                      <p:rCtr x="-14232" y="-19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3" grpId="0" animBg="1"/>
      <p:bldP spid="133" grpId="1" animBg="1"/>
      <p:bldP spid="133" grpId="2" animBg="1"/>
      <p:bldP spid="139" grpId="0" animBg="1"/>
      <p:bldP spid="139" grpId="1" animBg="1"/>
      <p:bldP spid="139" grpId="2" animBg="1"/>
      <p:bldP spid="141" grpId="0" animBg="1"/>
      <p:bldP spid="141" grpId="1" animBg="1"/>
      <p:bldP spid="141" grpId="2" animBg="1"/>
      <p:bldP spid="142" grpId="0" animBg="1"/>
      <p:bldP spid="142" grpId="1" animBg="1"/>
      <p:bldP spid="142"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7" grpId="0" animBg="1"/>
      <p:bldP spid="157" grpId="1" animBg="1"/>
      <p:bldP spid="157" grpId="2" animBg="1"/>
      <p:bldP spid="158" grpId="0" animBg="1"/>
      <p:bldP spid="158" grpId="1" animBg="1"/>
      <p:bldP spid="158" grpId="2"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5" grpId="0" animBg="1"/>
      <p:bldP spid="165" grpId="1" animBg="1"/>
      <p:bldP spid="165"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P spid="203" grpId="0" animBg="1"/>
      <p:bldP spid="203" grpId="1" animBg="1"/>
      <p:bldP spid="203" grpId="2" animBg="1"/>
      <p:bldP spid="204" grpId="0" animBg="1"/>
      <p:bldP spid="204" grpId="1" animBg="1"/>
      <p:bldP spid="204" grpId="2" animBg="1"/>
      <p:bldP spid="205" grpId="0" animBg="1"/>
      <p:bldP spid="205" grpId="1" animBg="1"/>
      <p:bldP spid="205" grpId="2" animBg="1"/>
      <p:bldP spid="138" grpId="0" animBg="1"/>
      <p:bldP spid="138" grpId="1" animBg="1"/>
      <p:bldP spid="138" grpId="2" animBg="1"/>
      <p:bldP spid="140" grpId="0" animBg="1"/>
      <p:bldP spid="140" grpId="1" animBg="1"/>
      <p:bldP spid="140" grpId="2" animBg="1"/>
      <p:bldP spid="147" grpId="0" animBg="1"/>
      <p:bldP spid="147" grpId="1" animBg="1"/>
      <p:bldP spid="147" grpId="2" animBg="1"/>
      <p:bldP spid="151" grpId="0" animBg="1"/>
      <p:bldP spid="151" grpId="1" animBg="1"/>
      <p:bldP spid="151"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4A8D6A4A-FE8E-448E-88DD-F29B5CB86F1F}"/>
              </a:ext>
            </a:extLst>
          </p:cNvPr>
          <p:cNvGrpSpPr/>
          <p:nvPr/>
        </p:nvGrpSpPr>
        <p:grpSpPr>
          <a:xfrm>
            <a:off x="3446896" y="5380997"/>
            <a:ext cx="1911317" cy="441816"/>
            <a:chOff x="5409351" y="3077513"/>
            <a:chExt cx="1652639" cy="580812"/>
          </a:xfrm>
        </p:grpSpPr>
        <p:sp>
          <p:nvSpPr>
            <p:cNvPr id="135" name="Trapezoid 134">
              <a:extLst>
                <a:ext uri="{FF2B5EF4-FFF2-40B4-BE49-F238E27FC236}">
                  <a16:creationId xmlns:a16="http://schemas.microsoft.com/office/drawing/2014/main" id="{948CCE52-4A2D-4155-B4D0-5ACB697AC8BA}"/>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6" name="TextBox 135">
              <a:extLst>
                <a:ext uri="{FF2B5EF4-FFF2-40B4-BE49-F238E27FC236}">
                  <a16:creationId xmlns:a16="http://schemas.microsoft.com/office/drawing/2014/main" id="{92316CB7-FBAA-49F4-B578-2A236DED1368}"/>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128" name="Group 127">
            <a:extLst>
              <a:ext uri="{FF2B5EF4-FFF2-40B4-BE49-F238E27FC236}">
                <a16:creationId xmlns:a16="http://schemas.microsoft.com/office/drawing/2014/main" id="{C2593B8D-43EA-4A31-9ACA-CA73160DF145}"/>
              </a:ext>
            </a:extLst>
          </p:cNvPr>
          <p:cNvGrpSpPr/>
          <p:nvPr/>
        </p:nvGrpSpPr>
        <p:grpSpPr>
          <a:xfrm>
            <a:off x="3218460" y="3570572"/>
            <a:ext cx="2368188" cy="441816"/>
            <a:chOff x="5210183" y="2830367"/>
            <a:chExt cx="2047677" cy="382020"/>
          </a:xfrm>
        </p:grpSpPr>
        <p:sp>
          <p:nvSpPr>
            <p:cNvPr id="129" name="Trapezoid 128">
              <a:extLst>
                <a:ext uri="{FF2B5EF4-FFF2-40B4-BE49-F238E27FC236}">
                  <a16:creationId xmlns:a16="http://schemas.microsoft.com/office/drawing/2014/main" id="{4BB36B9E-28AA-4BE0-AF21-CD6AA0D67331}"/>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2" name="TextBox 131">
              <a:extLst>
                <a:ext uri="{FF2B5EF4-FFF2-40B4-BE49-F238E27FC236}">
                  <a16:creationId xmlns:a16="http://schemas.microsoft.com/office/drawing/2014/main" id="{39A45017-1AF8-4E28-B022-B6039B08C21E}"/>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138" name="Group 137">
            <a:extLst>
              <a:ext uri="{FF2B5EF4-FFF2-40B4-BE49-F238E27FC236}">
                <a16:creationId xmlns:a16="http://schemas.microsoft.com/office/drawing/2014/main" id="{79C2AC71-0171-497A-A319-09251BDC2162}"/>
              </a:ext>
            </a:extLst>
          </p:cNvPr>
          <p:cNvGrpSpPr/>
          <p:nvPr/>
        </p:nvGrpSpPr>
        <p:grpSpPr>
          <a:xfrm>
            <a:off x="2901256" y="1766541"/>
            <a:ext cx="3002597" cy="546780"/>
            <a:chOff x="4941790" y="2351313"/>
            <a:chExt cx="2596228" cy="472779"/>
          </a:xfrm>
        </p:grpSpPr>
        <p:sp>
          <p:nvSpPr>
            <p:cNvPr id="139" name="Trapezoid 138">
              <a:extLst>
                <a:ext uri="{FF2B5EF4-FFF2-40B4-BE49-F238E27FC236}">
                  <a16:creationId xmlns:a16="http://schemas.microsoft.com/office/drawing/2014/main" id="{286CBCBD-B5F7-4F85-83BB-23427A92F35B}"/>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1" name="TextBox 180">
              <a:extLst>
                <a:ext uri="{FF2B5EF4-FFF2-40B4-BE49-F238E27FC236}">
                  <a16:creationId xmlns:a16="http://schemas.microsoft.com/office/drawing/2014/main" id="{FA3E3611-3CFF-4C77-A349-E9A92E68C003}"/>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500"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mn-cs"/>
                </a:rPr>
                <a:t>24 trillion signals daily</a:t>
              </a:r>
            </a:p>
          </p:txBody>
        </p:sp>
      </p:grpSp>
      <p:grpSp>
        <p:nvGrpSpPr>
          <p:cNvPr id="23" name="Group 22">
            <a:extLst>
              <a:ext uri="{FF2B5EF4-FFF2-40B4-BE49-F238E27FC236}">
                <a16:creationId xmlns:a16="http://schemas.microsoft.com/office/drawing/2014/main" id="{BF8552BC-2119-4CA2-B1EE-D6C85739BB76}"/>
              </a:ext>
            </a:extLst>
          </p:cNvPr>
          <p:cNvGrpSpPr/>
          <p:nvPr/>
        </p:nvGrpSpPr>
        <p:grpSpPr>
          <a:xfrm>
            <a:off x="606358" y="1538143"/>
            <a:ext cx="7586993" cy="987082"/>
            <a:chOff x="606358" y="1538143"/>
            <a:chExt cx="7586993" cy="987082"/>
          </a:xfrm>
        </p:grpSpPr>
        <p:sp>
          <p:nvSpPr>
            <p:cNvPr id="9" name="Rectangle 8"/>
            <p:cNvSpPr/>
            <p:nvPr/>
          </p:nvSpPr>
          <p:spPr bwMode="auto">
            <a:xfrm>
              <a:off x="618405" y="1538143"/>
              <a:ext cx="7574946" cy="919967"/>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1314522" y="1986269"/>
              <a:ext cx="793280"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Sample </a:t>
              </a:r>
              <a:br>
                <a:rPr lang="en-US"/>
              </a:br>
              <a:r>
                <a:rPr lang="en-US"/>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873987" y="1986269"/>
              <a:ext cx="799692"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Dark</a:t>
              </a:r>
              <a:br>
                <a:rPr lang="en-US"/>
              </a:br>
              <a:r>
                <a:rPr lang="en-US"/>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970850" y="1986269"/>
              <a:ext cx="1115484"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Sinkholes &amp;</a:t>
              </a:r>
              <a:br>
                <a:rPr lang="en-US"/>
              </a:br>
              <a:r>
                <a:rPr lang="en-US"/>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746676" y="1986269"/>
              <a:ext cx="1176398"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Detonation </a:t>
              </a:r>
              <a:br>
                <a:rPr lang="en-US"/>
              </a:br>
              <a:r>
                <a:rPr lang="en-US"/>
                <a:t>&amp;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615093" y="1986269"/>
              <a:ext cx="1030524"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Customer IR</a:t>
              </a:r>
              <a:br>
                <a:rPr lang="en-US"/>
              </a:br>
              <a:r>
                <a:rPr lang="en-US"/>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487460" y="1986269"/>
              <a:ext cx="746792" cy="538956"/>
            </a:xfrm>
            <a:prstGeom prst="rect">
              <a:avLst/>
            </a:prstGeom>
          </p:spPr>
          <p:txBody>
            <a:bodyPr wrap="square" lIns="0" tIns="143428" rIns="0" bIns="143428" rtlCol="0">
              <a:spAutoFit/>
            </a:bodyPr>
            <a:lstStyle>
              <a:defPPr>
                <a:defRPr lang="en-US"/>
              </a:defPPr>
              <a:lvl1pPr marR="0" lvl="0" indent="0" algn="ctr" defTabSz="896386" fontAlgn="auto">
                <a:lnSpc>
                  <a:spcPct val="90000"/>
                </a:lnSpc>
                <a:spcBef>
                  <a:spcPts val="0"/>
                </a:spcBef>
                <a:spcAft>
                  <a:spcPts val="588"/>
                </a:spcAft>
                <a:buClrTx/>
                <a:buSzTx/>
                <a:buFontTx/>
                <a:buNone/>
                <a:tabLst/>
                <a:defRPr kumimoji="0" sz="900" b="1" i="0" u="none" strike="noStrike" kern="0" cap="none" spc="0" normalizeH="0" baseline="0">
                  <a:ln>
                    <a:noFill/>
                  </a:ln>
                  <a:gradFill>
                    <a:gsLst>
                      <a:gs pos="2917">
                        <a:srgbClr val="0078D4"/>
                      </a:gs>
                      <a:gs pos="100000">
                        <a:srgbClr val="0078D4"/>
                      </a:gs>
                    </a:gsLst>
                    <a:lin ang="5400000" scaled="0"/>
                  </a:gradFill>
                  <a:effectLst/>
                  <a:uLnTx/>
                  <a:uFillTx/>
                  <a:latin typeface="Segoe UI" panose="020B0502040204020203" pitchFamily="34" charset="0"/>
                  <a:cs typeface="Segoe UI" panose="020B0502040204020203" pitchFamily="34" charset="0"/>
                </a:defRPr>
              </a:lvl1pPr>
            </a:lstStyle>
            <a:p>
              <a:r>
                <a:rPr lang="en-US"/>
                <a:t>Threat </a:t>
              </a:r>
              <a:br>
                <a:rPr lang="en-US"/>
              </a:br>
              <a:r>
                <a:rPr lang="en-US"/>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4201680"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2116150"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894388"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3355503"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709508"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1525262"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Graphic 4" descr="Research with solid fill">
              <a:extLst>
                <a:ext uri="{FF2B5EF4-FFF2-40B4-BE49-F238E27FC236}">
                  <a16:creationId xmlns:a16="http://schemas.microsoft.com/office/drawing/2014/main" id="{B8B81AFD-2A98-4717-AC07-FB154FF4E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361" y="1659355"/>
              <a:ext cx="415050" cy="415050"/>
            </a:xfrm>
            <a:prstGeom prst="rect">
              <a:avLst/>
            </a:prstGeom>
          </p:spPr>
        </p:pic>
        <p:sp>
          <p:nvSpPr>
            <p:cNvPr id="18" name="TextBox 17">
              <a:extLst>
                <a:ext uri="{FF2B5EF4-FFF2-40B4-BE49-F238E27FC236}">
                  <a16:creationId xmlns:a16="http://schemas.microsoft.com/office/drawing/2014/main" id="{8324FBD5-9221-4DF3-9E34-1B7D5A4D3E00}"/>
                </a:ext>
              </a:extLst>
            </p:cNvPr>
            <p:cNvSpPr txBox="1"/>
            <p:nvPr/>
          </p:nvSpPr>
          <p:spPr>
            <a:xfrm>
              <a:off x="606358" y="1986269"/>
              <a:ext cx="955796" cy="538956"/>
            </a:xfrm>
            <a:prstGeom prst="rect">
              <a:avLst/>
            </a:prstGeom>
          </p:spPr>
          <p:txBody>
            <a:bodyPr wrap="square" lIns="0" tIns="143428" rIns="0"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Original </a:t>
              </a:r>
              <a:b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00"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Research</a:t>
              </a:r>
            </a:p>
          </p:txBody>
        </p:sp>
      </p:grpSp>
      <p:sp>
        <p:nvSpPr>
          <p:cNvPr id="2" name="Title 1"/>
          <p:cNvSpPr>
            <a:spLocks noGrp="1"/>
          </p:cNvSpPr>
          <p:nvPr>
            <p:ph type="title"/>
          </p:nvPr>
        </p:nvSpPr>
        <p:spPr>
          <a:xfrm>
            <a:off x="588263" y="457201"/>
            <a:ext cx="11018520" cy="553999"/>
          </a:xfrm>
        </p:spPr>
        <p:txBody>
          <a:bodyPr/>
          <a:lstStyle/>
          <a:p>
            <a:r>
              <a:rPr lang="en-US"/>
              <a:t>Inside View of Microsoft Threat Intelligence</a:t>
            </a:r>
          </a:p>
        </p:txBody>
      </p:sp>
      <p:sp>
        <p:nvSpPr>
          <p:cNvPr id="31" name="Freeform 30"/>
          <p:cNvSpPr/>
          <p:nvPr/>
        </p:nvSpPr>
        <p:spPr bwMode="auto">
          <a:xfrm flipV="1">
            <a:off x="618405" y="2508737"/>
            <a:ext cx="7564533" cy="204519"/>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p:cNvSpPr txBox="1"/>
          <p:nvPr/>
        </p:nvSpPr>
        <p:spPr>
          <a:xfrm>
            <a:off x="3138960" y="2601780"/>
            <a:ext cx="2288671" cy="180819"/>
          </a:xfrm>
          <a:prstGeom prst="rect">
            <a:avLst/>
          </a:prstGeom>
          <a:solidFill>
            <a:srgbClr val="EAEAEA"/>
          </a:solidFill>
        </p:spPr>
        <p:txBody>
          <a:bodyPr wrap="square" lIns="0" tIns="0" rIns="0" bIns="0" rtlCol="0" anchor="ctr">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8880080" y="2979228"/>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8880080" y="3510505"/>
            <a:ext cx="3185929" cy="506829"/>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make data available</a:t>
            </a:r>
          </a:p>
        </p:txBody>
      </p:sp>
      <p:sp>
        <p:nvSpPr>
          <p:cNvPr id="126" name="Rectangle 125">
            <a:extLst>
              <a:ext uri="{FF2B5EF4-FFF2-40B4-BE49-F238E27FC236}">
                <a16:creationId xmlns:a16="http://schemas.microsoft.com/office/drawing/2014/main" id="{DC97C722-FE92-4931-8EDF-E2FE67A2F135}"/>
              </a:ext>
            </a:extLst>
          </p:cNvPr>
          <p:cNvSpPr/>
          <p:nvPr/>
        </p:nvSpPr>
        <p:spPr>
          <a:xfrm>
            <a:off x="8880080" y="1594588"/>
            <a:ext cx="3300108" cy="994551"/>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hlinkClick r:id="rId5"/>
              </a:rPr>
              <a:t>Microsoft Trust Center</a:t>
            </a:r>
            <a:endParaRPr kumimoji="0" lang="en-US" sz="150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701486" y="3178767"/>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640260" y="3111831"/>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701486" y="369745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640260" y="362981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701486" y="180062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640260" y="1732985"/>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8880080" y="4055010"/>
            <a:ext cx="3014893" cy="732495"/>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701486" y="4260943"/>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640260" y="4191107"/>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8880080" y="4801935"/>
            <a:ext cx="3185929" cy="723708"/>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system</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701486" y="5006074"/>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640260" y="4939138"/>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8880080" y="5430712"/>
            <a:ext cx="3215070" cy="912862"/>
          </a:xfrm>
          <a:prstGeom prst="rect">
            <a:avLst/>
          </a:prstGeom>
          <a:noFill/>
        </p:spPr>
        <p:txBody>
          <a:bodyPr wrap="squar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0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Humans identify attacks, improve analytics, feedback into products, databases, and publications</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701486" y="5621092"/>
            <a:ext cx="129982" cy="132934"/>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640260" y="5554156"/>
            <a:ext cx="258611" cy="26820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18406" y="3053028"/>
            <a:ext cx="7574946" cy="148787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8288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80762" y="3634322"/>
            <a:ext cx="2187505" cy="695396"/>
            <a:chOff x="618407" y="3949480"/>
            <a:chExt cx="2187505" cy="695396"/>
          </a:xfrm>
        </p:grpSpPr>
        <p:sp>
          <p:nvSpPr>
            <p:cNvPr id="15" name="Rectangle 14"/>
            <p:cNvSpPr/>
            <p:nvPr/>
          </p:nvSpPr>
          <p:spPr>
            <a:xfrm>
              <a:off x="1315439" y="4057113"/>
              <a:ext cx="1490473" cy="480131"/>
            </a:xfrm>
            <a:prstGeom prst="rect">
              <a:avLst/>
            </a:prstGeom>
          </p:spPr>
          <p:txBody>
            <a:bodyPr wrap="none" lIns="182880">
              <a:spAutoFit/>
            </a:bodyPr>
            <a:lstStyle/>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356866" y="3635518"/>
            <a:ext cx="2357586" cy="693004"/>
            <a:chOff x="3208326" y="3950676"/>
            <a:chExt cx="2357586" cy="693004"/>
          </a:xfrm>
        </p:grpSpPr>
        <p:sp>
          <p:nvSpPr>
            <p:cNvPr id="16" name="Rectangle 15"/>
            <p:cNvSpPr/>
            <p:nvPr/>
          </p:nvSpPr>
          <p:spPr>
            <a:xfrm>
              <a:off x="3902795" y="4053083"/>
              <a:ext cx="1663117" cy="5355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794831" y="3612688"/>
            <a:ext cx="2305689" cy="738664"/>
            <a:chOff x="5661269" y="3927846"/>
            <a:chExt cx="2305689" cy="738664"/>
          </a:xfrm>
        </p:grpSpPr>
        <p:sp>
          <p:nvSpPr>
            <p:cNvPr id="17" name="Rectangle 16"/>
            <p:cNvSpPr/>
            <p:nvPr/>
          </p:nvSpPr>
          <p:spPr>
            <a:xfrm>
              <a:off x="6515140" y="4057113"/>
              <a:ext cx="1451818" cy="480131"/>
            </a:xfrm>
            <a:prstGeom prst="rect">
              <a:avLst/>
            </a:prstGeom>
          </p:spPr>
          <p:txBody>
            <a:bodyPr wrap="square" lIns="182880">
              <a:spAutoFit/>
            </a:bodyPr>
            <a:lstStyle/>
            <a:p>
              <a:pPr marL="0" marR="0" lvl="0" indent="0" algn="l" defTabSz="896214"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7846"/>
              <a:ext cx="1000817" cy="738664"/>
              <a:chOff x="6233916" y="3911591"/>
              <a:chExt cx="1000817" cy="738664"/>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11591"/>
                <a:ext cx="1000817"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77" name="Group 76"/>
          <p:cNvGrpSpPr/>
          <p:nvPr/>
        </p:nvGrpSpPr>
        <p:grpSpPr>
          <a:xfrm>
            <a:off x="4231696" y="2873324"/>
            <a:ext cx="348366" cy="342959"/>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39DE9991-CA99-412B-B9D0-99EA03C8D0E8}"/>
              </a:ext>
            </a:extLst>
          </p:cNvPr>
          <p:cNvGrpSpPr/>
          <p:nvPr/>
        </p:nvGrpSpPr>
        <p:grpSpPr>
          <a:xfrm>
            <a:off x="5692512" y="1838830"/>
            <a:ext cx="433222" cy="433222"/>
            <a:chOff x="3532169" y="1564391"/>
            <a:chExt cx="1002445" cy="1002445"/>
          </a:xfrm>
        </p:grpSpPr>
        <p:sp>
          <p:nvSpPr>
            <p:cNvPr id="186" name="Oval 185">
              <a:extLst>
                <a:ext uri="{FF2B5EF4-FFF2-40B4-BE49-F238E27FC236}">
                  <a16:creationId xmlns:a16="http://schemas.microsoft.com/office/drawing/2014/main" id="{07DCAC79-A855-4651-B4C0-B97EA5E57C88}"/>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187" name="Freeform 11">
              <a:extLst>
                <a:ext uri="{FF2B5EF4-FFF2-40B4-BE49-F238E27FC236}">
                  <a16:creationId xmlns:a16="http://schemas.microsoft.com/office/drawing/2014/main" id="{902CE2FF-96AA-4F4D-BA7B-521444D2D25C}"/>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8" name="Group 4">
            <a:extLst>
              <a:ext uri="{FF2B5EF4-FFF2-40B4-BE49-F238E27FC236}">
                <a16:creationId xmlns:a16="http://schemas.microsoft.com/office/drawing/2014/main" id="{203700E2-85D2-435C-9305-441B4B29C258}"/>
              </a:ext>
            </a:extLst>
          </p:cNvPr>
          <p:cNvGrpSpPr>
            <a:grpSpLocks noChangeAspect="1"/>
          </p:cNvGrpSpPr>
          <p:nvPr/>
        </p:nvGrpSpPr>
        <p:grpSpPr bwMode="auto">
          <a:xfrm>
            <a:off x="6039600" y="1651949"/>
            <a:ext cx="212956" cy="205723"/>
            <a:chOff x="5013" y="3366"/>
            <a:chExt cx="265" cy="256"/>
          </a:xfrm>
        </p:grpSpPr>
        <p:sp>
          <p:nvSpPr>
            <p:cNvPr id="189" name="AutoShape 3">
              <a:extLst>
                <a:ext uri="{FF2B5EF4-FFF2-40B4-BE49-F238E27FC236}">
                  <a16:creationId xmlns:a16="http://schemas.microsoft.com/office/drawing/2014/main" id="{2D43A8E0-4A79-41C5-84F9-8D2DEBCD8B9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0" name="Freeform 5">
              <a:extLst>
                <a:ext uri="{FF2B5EF4-FFF2-40B4-BE49-F238E27FC236}">
                  <a16:creationId xmlns:a16="http://schemas.microsoft.com/office/drawing/2014/main" id="{79C11F49-E710-45EE-986C-8DAFA58DEEB6}"/>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1" name="Rectangle 6">
              <a:extLst>
                <a:ext uri="{FF2B5EF4-FFF2-40B4-BE49-F238E27FC236}">
                  <a16:creationId xmlns:a16="http://schemas.microsoft.com/office/drawing/2014/main" id="{D1314DAD-6E00-4394-85F6-CC644CD6C2BC}"/>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2" name="Rectangle 7">
              <a:extLst>
                <a:ext uri="{FF2B5EF4-FFF2-40B4-BE49-F238E27FC236}">
                  <a16:creationId xmlns:a16="http://schemas.microsoft.com/office/drawing/2014/main" id="{FAF625B9-1479-4AA1-BB41-601EAD1A53FC}"/>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3" name="Freeform 8">
              <a:extLst>
                <a:ext uri="{FF2B5EF4-FFF2-40B4-BE49-F238E27FC236}">
                  <a16:creationId xmlns:a16="http://schemas.microsoft.com/office/drawing/2014/main" id="{C96FE7AD-A561-4181-8E9F-EFCC22694537}"/>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4" name="Freeform 9">
              <a:extLst>
                <a:ext uri="{FF2B5EF4-FFF2-40B4-BE49-F238E27FC236}">
                  <a16:creationId xmlns:a16="http://schemas.microsoft.com/office/drawing/2014/main" id="{6355B2BD-A411-48A5-A525-55461C86FA03}"/>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95" name="Group 66">
            <a:extLst>
              <a:ext uri="{FF2B5EF4-FFF2-40B4-BE49-F238E27FC236}">
                <a16:creationId xmlns:a16="http://schemas.microsoft.com/office/drawing/2014/main" id="{43716E14-619E-46F5-85B1-AD0D7D3FC0CF}"/>
              </a:ext>
            </a:extLst>
          </p:cNvPr>
          <p:cNvGrpSpPr>
            <a:grpSpLocks noChangeAspect="1"/>
          </p:cNvGrpSpPr>
          <p:nvPr/>
        </p:nvGrpSpPr>
        <p:grpSpPr bwMode="auto">
          <a:xfrm>
            <a:off x="7031317" y="1655338"/>
            <a:ext cx="225266" cy="239831"/>
            <a:chOff x="6754" y="810"/>
            <a:chExt cx="232" cy="247"/>
          </a:xfrm>
          <a:solidFill>
            <a:schemeClr val="accent1"/>
          </a:solidFill>
        </p:grpSpPr>
        <p:sp>
          <p:nvSpPr>
            <p:cNvPr id="197" name="Freeform 67">
              <a:extLst>
                <a:ext uri="{FF2B5EF4-FFF2-40B4-BE49-F238E27FC236}">
                  <a16:creationId xmlns:a16="http://schemas.microsoft.com/office/drawing/2014/main" id="{156E6DC7-26D2-447C-8C88-95646D111B78}"/>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68">
              <a:extLst>
                <a:ext uri="{FF2B5EF4-FFF2-40B4-BE49-F238E27FC236}">
                  <a16:creationId xmlns:a16="http://schemas.microsoft.com/office/drawing/2014/main" id="{7679255B-8538-404A-AA5F-52E35D5E74A9}"/>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00" name="Freeform 69">
              <a:extLst>
                <a:ext uri="{FF2B5EF4-FFF2-40B4-BE49-F238E27FC236}">
                  <a16:creationId xmlns:a16="http://schemas.microsoft.com/office/drawing/2014/main" id="{B4FBF7ED-6B90-4331-9401-8366DA19BF3C}"/>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01" name="Freeform 70">
              <a:extLst>
                <a:ext uri="{FF2B5EF4-FFF2-40B4-BE49-F238E27FC236}">
                  <a16:creationId xmlns:a16="http://schemas.microsoft.com/office/drawing/2014/main" id="{0AC7EC74-1D46-49BA-B098-B51D59B8AC96}"/>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02" name="Group 4">
            <a:extLst>
              <a:ext uri="{FF2B5EF4-FFF2-40B4-BE49-F238E27FC236}">
                <a16:creationId xmlns:a16="http://schemas.microsoft.com/office/drawing/2014/main" id="{40B2A4C5-A4BF-437F-9F9A-D150C3C2EDFB}"/>
              </a:ext>
            </a:extLst>
          </p:cNvPr>
          <p:cNvGrpSpPr>
            <a:grpSpLocks noChangeAspect="1"/>
          </p:cNvGrpSpPr>
          <p:nvPr/>
        </p:nvGrpSpPr>
        <p:grpSpPr bwMode="auto">
          <a:xfrm>
            <a:off x="6534553" y="1663903"/>
            <a:ext cx="202788" cy="206739"/>
            <a:chOff x="2572" y="3134"/>
            <a:chExt cx="359" cy="366"/>
          </a:xfrm>
        </p:grpSpPr>
        <p:sp>
          <p:nvSpPr>
            <p:cNvPr id="203" name="Freeform 5">
              <a:extLst>
                <a:ext uri="{FF2B5EF4-FFF2-40B4-BE49-F238E27FC236}">
                  <a16:creationId xmlns:a16="http://schemas.microsoft.com/office/drawing/2014/main" id="{1BF34320-4C01-4225-A0DF-E675BF2889C4}"/>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6">
              <a:extLst>
                <a:ext uri="{FF2B5EF4-FFF2-40B4-BE49-F238E27FC236}">
                  <a16:creationId xmlns:a16="http://schemas.microsoft.com/office/drawing/2014/main" id="{0B10CC9D-A7A4-41BE-A20D-064FB3305A62}"/>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2BDA4CF7-12DC-48D6-88CF-FC05C3503951}"/>
              </a:ext>
            </a:extLst>
          </p:cNvPr>
          <p:cNvGrpSpPr/>
          <p:nvPr/>
        </p:nvGrpSpPr>
        <p:grpSpPr>
          <a:xfrm>
            <a:off x="7399427" y="1609568"/>
            <a:ext cx="436132" cy="436132"/>
            <a:chOff x="4140545" y="827637"/>
            <a:chExt cx="549630" cy="549630"/>
          </a:xfrm>
        </p:grpSpPr>
        <p:sp>
          <p:nvSpPr>
            <p:cNvPr id="206" name="Oval 205">
              <a:extLst>
                <a:ext uri="{FF2B5EF4-FFF2-40B4-BE49-F238E27FC236}">
                  <a16:creationId xmlns:a16="http://schemas.microsoft.com/office/drawing/2014/main" id="{EFA68137-3016-419F-B7F8-EDE49B5A4F5D}"/>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07" name="Group 4">
              <a:extLst>
                <a:ext uri="{FF2B5EF4-FFF2-40B4-BE49-F238E27FC236}">
                  <a16:creationId xmlns:a16="http://schemas.microsoft.com/office/drawing/2014/main" id="{69E4ED50-65E7-4039-985A-C944419E8352}"/>
                </a:ext>
              </a:extLst>
            </p:cNvPr>
            <p:cNvGrpSpPr>
              <a:grpSpLocks noChangeAspect="1"/>
            </p:cNvGrpSpPr>
            <p:nvPr/>
          </p:nvGrpSpPr>
          <p:grpSpPr bwMode="auto">
            <a:xfrm>
              <a:off x="4269477" y="931743"/>
              <a:ext cx="304959" cy="304959"/>
              <a:chOff x="2490" y="496"/>
              <a:chExt cx="215" cy="215"/>
            </a:xfrm>
          </p:grpSpPr>
          <p:sp>
            <p:nvSpPr>
              <p:cNvPr id="208" name="Freeform 5">
                <a:extLst>
                  <a:ext uri="{FF2B5EF4-FFF2-40B4-BE49-F238E27FC236}">
                    <a16:creationId xmlns:a16="http://schemas.microsoft.com/office/drawing/2014/main" id="{4E6B27A9-9B89-456A-9D8D-10E1C57334A5}"/>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9" name="Freeform 7">
                <a:extLst>
                  <a:ext uri="{FF2B5EF4-FFF2-40B4-BE49-F238E27FC236}">
                    <a16:creationId xmlns:a16="http://schemas.microsoft.com/office/drawing/2014/main" id="{D314014E-BDF9-443F-B794-2EAE75AE8AFA}"/>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10" name="Group 209">
            <a:extLst>
              <a:ext uri="{FF2B5EF4-FFF2-40B4-BE49-F238E27FC236}">
                <a16:creationId xmlns:a16="http://schemas.microsoft.com/office/drawing/2014/main" id="{401EDA63-B23D-4823-A0C9-AE50A2241D96}"/>
              </a:ext>
            </a:extLst>
          </p:cNvPr>
          <p:cNvGrpSpPr/>
          <p:nvPr/>
        </p:nvGrpSpPr>
        <p:grpSpPr>
          <a:xfrm>
            <a:off x="6026920" y="1833990"/>
            <a:ext cx="487905" cy="487905"/>
            <a:chOff x="7616877" y="664754"/>
            <a:chExt cx="614876" cy="614876"/>
          </a:xfrm>
        </p:grpSpPr>
        <p:sp>
          <p:nvSpPr>
            <p:cNvPr id="211" name="Oval 210">
              <a:extLst>
                <a:ext uri="{FF2B5EF4-FFF2-40B4-BE49-F238E27FC236}">
                  <a16:creationId xmlns:a16="http://schemas.microsoft.com/office/drawing/2014/main" id="{4AB8A0C7-D2D8-47DB-A4E1-D9489A8A087B}"/>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12" name="Group 10">
              <a:extLst>
                <a:ext uri="{FF2B5EF4-FFF2-40B4-BE49-F238E27FC236}">
                  <a16:creationId xmlns:a16="http://schemas.microsoft.com/office/drawing/2014/main" id="{21F0840B-26C0-4829-BE47-E4B61F970085}"/>
                </a:ext>
              </a:extLst>
            </p:cNvPr>
            <p:cNvGrpSpPr>
              <a:grpSpLocks noChangeAspect="1"/>
            </p:cNvGrpSpPr>
            <p:nvPr/>
          </p:nvGrpSpPr>
          <p:grpSpPr bwMode="auto">
            <a:xfrm>
              <a:off x="7763870" y="819070"/>
              <a:ext cx="328613" cy="254000"/>
              <a:chOff x="5133" y="528"/>
              <a:chExt cx="207" cy="160"/>
            </a:xfrm>
          </p:grpSpPr>
          <p:sp>
            <p:nvSpPr>
              <p:cNvPr id="213" name="Freeform 11">
                <a:extLst>
                  <a:ext uri="{FF2B5EF4-FFF2-40B4-BE49-F238E27FC236}">
                    <a16:creationId xmlns:a16="http://schemas.microsoft.com/office/drawing/2014/main" id="{98F0662B-069B-4479-BB8E-A1124D46278A}"/>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4" name="Freeform 12">
                <a:extLst>
                  <a:ext uri="{FF2B5EF4-FFF2-40B4-BE49-F238E27FC236}">
                    <a16:creationId xmlns:a16="http://schemas.microsoft.com/office/drawing/2014/main" id="{74670B74-4390-4320-9847-FEFEAD70152A}"/>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5" name="Freeform 13">
                <a:extLst>
                  <a:ext uri="{FF2B5EF4-FFF2-40B4-BE49-F238E27FC236}">
                    <a16:creationId xmlns:a16="http://schemas.microsoft.com/office/drawing/2014/main" id="{31A0D7E0-4AE5-4CCA-A04D-72E5EE878EA2}"/>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6" name="Freeform 14">
                <a:extLst>
                  <a:ext uri="{FF2B5EF4-FFF2-40B4-BE49-F238E27FC236}">
                    <a16:creationId xmlns:a16="http://schemas.microsoft.com/office/drawing/2014/main" id="{B7A6DA74-F353-4CB0-A3CD-8014B71BC8FF}"/>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7" name="Freeform 15">
                <a:extLst>
                  <a:ext uri="{FF2B5EF4-FFF2-40B4-BE49-F238E27FC236}">
                    <a16:creationId xmlns:a16="http://schemas.microsoft.com/office/drawing/2014/main" id="{9B571FA8-1098-4D59-AFB3-84A34591AB03}"/>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8" name="Freeform 16">
                <a:extLst>
                  <a:ext uri="{FF2B5EF4-FFF2-40B4-BE49-F238E27FC236}">
                    <a16:creationId xmlns:a16="http://schemas.microsoft.com/office/drawing/2014/main" id="{ED6AABF2-45BF-43F5-83D0-4D3D7CFC66BC}"/>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9" name="Freeform 17">
                <a:extLst>
                  <a:ext uri="{FF2B5EF4-FFF2-40B4-BE49-F238E27FC236}">
                    <a16:creationId xmlns:a16="http://schemas.microsoft.com/office/drawing/2014/main" id="{C1195BB0-0420-41E8-9552-334CE12E7FF6}"/>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22" name="Graphic 21" descr="Laptop">
            <a:extLst>
              <a:ext uri="{FF2B5EF4-FFF2-40B4-BE49-F238E27FC236}">
                <a16:creationId xmlns:a16="http://schemas.microsoft.com/office/drawing/2014/main" id="{02E0CDC2-0822-4F07-9D0F-88D5498E86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6803" y="1916287"/>
            <a:ext cx="309886" cy="309886"/>
          </a:xfrm>
          <a:prstGeom prst="rect">
            <a:avLst/>
          </a:prstGeom>
        </p:spPr>
      </p:pic>
      <p:grpSp>
        <p:nvGrpSpPr>
          <p:cNvPr id="35" name="Group 34">
            <a:extLst>
              <a:ext uri="{FF2B5EF4-FFF2-40B4-BE49-F238E27FC236}">
                <a16:creationId xmlns:a16="http://schemas.microsoft.com/office/drawing/2014/main" id="{3EDB3E17-EDCD-404C-846F-344DAC414F1C}"/>
              </a:ext>
            </a:extLst>
          </p:cNvPr>
          <p:cNvGrpSpPr/>
          <p:nvPr/>
        </p:nvGrpSpPr>
        <p:grpSpPr>
          <a:xfrm>
            <a:off x="6609475" y="1885263"/>
            <a:ext cx="438943" cy="329502"/>
            <a:chOff x="7532845" y="-529018"/>
            <a:chExt cx="661841" cy="496825"/>
          </a:xfrm>
        </p:grpSpPr>
        <p:pic>
          <p:nvPicPr>
            <p:cNvPr id="25" name="Graphic 24" descr="Cloud">
              <a:extLst>
                <a:ext uri="{FF2B5EF4-FFF2-40B4-BE49-F238E27FC236}">
                  <a16:creationId xmlns:a16="http://schemas.microsoft.com/office/drawing/2014/main" id="{C8B231D9-AA36-4B97-9C65-26B6365146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1043" y="-529018"/>
              <a:ext cx="444474" cy="444474"/>
            </a:xfrm>
            <a:prstGeom prst="rect">
              <a:avLst/>
            </a:prstGeom>
          </p:spPr>
        </p:pic>
        <p:pic>
          <p:nvPicPr>
            <p:cNvPr id="26" name="Graphic 25" descr="Cloud">
              <a:extLst>
                <a:ext uri="{FF2B5EF4-FFF2-40B4-BE49-F238E27FC236}">
                  <a16:creationId xmlns:a16="http://schemas.microsoft.com/office/drawing/2014/main" id="{DFA49868-772F-43FF-B23F-7E8A94E0C3E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94471" y="-504250"/>
              <a:ext cx="444474" cy="444474"/>
            </a:xfrm>
            <a:prstGeom prst="rect">
              <a:avLst/>
            </a:prstGeom>
          </p:spPr>
        </p:pic>
        <p:pic>
          <p:nvPicPr>
            <p:cNvPr id="24" name="Graphic 23" descr="Cloud">
              <a:extLst>
                <a:ext uri="{FF2B5EF4-FFF2-40B4-BE49-F238E27FC236}">
                  <a16:creationId xmlns:a16="http://schemas.microsoft.com/office/drawing/2014/main" id="{BB2E3B89-5461-4459-A397-ADDBE545C9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32845" y="-476667"/>
              <a:ext cx="444474" cy="444474"/>
            </a:xfrm>
            <a:prstGeom prst="rect">
              <a:avLst/>
            </a:prstGeom>
          </p:spPr>
        </p:pic>
        <p:grpSp>
          <p:nvGrpSpPr>
            <p:cNvPr id="32" name="Group 31">
              <a:extLst>
                <a:ext uri="{FF2B5EF4-FFF2-40B4-BE49-F238E27FC236}">
                  <a16:creationId xmlns:a16="http://schemas.microsoft.com/office/drawing/2014/main" id="{5FD8303B-8490-4FAA-AE2D-54FBA1DB64AB}"/>
                </a:ext>
              </a:extLst>
            </p:cNvPr>
            <p:cNvGrpSpPr/>
            <p:nvPr/>
          </p:nvGrpSpPr>
          <p:grpSpPr>
            <a:xfrm>
              <a:off x="7996347" y="-390047"/>
              <a:ext cx="198339" cy="48062"/>
              <a:chOff x="8032662" y="-429407"/>
              <a:chExt cx="198339" cy="48062"/>
            </a:xfrm>
            <a:solidFill>
              <a:schemeClr val="tx1">
                <a:lumMod val="50000"/>
                <a:lumOff val="50000"/>
              </a:schemeClr>
            </a:solidFill>
          </p:grpSpPr>
          <p:sp>
            <p:nvSpPr>
              <p:cNvPr id="27" name="Oval 26">
                <a:extLst>
                  <a:ext uri="{FF2B5EF4-FFF2-40B4-BE49-F238E27FC236}">
                    <a16:creationId xmlns:a16="http://schemas.microsoft.com/office/drawing/2014/main" id="{046CBB1C-A9E8-4E54-BDF6-1FB62733C2E6}"/>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47C0C20-E078-474A-9850-C732F1E25EC7}"/>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DDE5A0FF-F78D-40B6-B06B-7FB547D3C4DC}"/>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9" name="Group 38">
            <a:extLst>
              <a:ext uri="{FF2B5EF4-FFF2-40B4-BE49-F238E27FC236}">
                <a16:creationId xmlns:a16="http://schemas.microsoft.com/office/drawing/2014/main" id="{8AFD121B-21A7-461E-8333-04C6D9E2AFC6}"/>
              </a:ext>
            </a:extLst>
          </p:cNvPr>
          <p:cNvGrpSpPr/>
          <p:nvPr/>
        </p:nvGrpSpPr>
        <p:grpSpPr>
          <a:xfrm>
            <a:off x="7647280" y="1993383"/>
            <a:ext cx="234794" cy="56896"/>
            <a:chOff x="8192226" y="-354233"/>
            <a:chExt cx="198339" cy="48062"/>
          </a:xfrm>
          <a:solidFill>
            <a:schemeClr val="tx1">
              <a:lumMod val="50000"/>
              <a:lumOff val="50000"/>
            </a:schemeClr>
          </a:solidFill>
        </p:grpSpPr>
        <p:sp>
          <p:nvSpPr>
            <p:cNvPr id="36" name="Oval 35">
              <a:extLst>
                <a:ext uri="{FF2B5EF4-FFF2-40B4-BE49-F238E27FC236}">
                  <a16:creationId xmlns:a16="http://schemas.microsoft.com/office/drawing/2014/main" id="{C0B8E8DF-CC20-434E-BC31-F64BA5FF6A75}"/>
                </a:ext>
              </a:extLst>
            </p:cNvPr>
            <p:cNvSpPr/>
            <p:nvPr/>
          </p:nvSpPr>
          <p:spPr bwMode="auto">
            <a:xfrm>
              <a:off x="8192226"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51E52F12-92C3-4F32-A1F4-7839F24057AA}"/>
                </a:ext>
              </a:extLst>
            </p:cNvPr>
            <p:cNvSpPr/>
            <p:nvPr/>
          </p:nvSpPr>
          <p:spPr bwMode="auto">
            <a:xfrm>
              <a:off x="8267364"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282CCC3-631E-49E5-BE6F-E674651C0AC4}"/>
                </a:ext>
              </a:extLst>
            </p:cNvPr>
            <p:cNvSpPr/>
            <p:nvPr/>
          </p:nvSpPr>
          <p:spPr bwMode="auto">
            <a:xfrm>
              <a:off x="8342502" y="-354233"/>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Rectangle: Rounded Corners 41">
            <a:extLst>
              <a:ext uri="{FF2B5EF4-FFF2-40B4-BE49-F238E27FC236}">
                <a16:creationId xmlns:a16="http://schemas.microsoft.com/office/drawing/2014/main" id="{55EEB47B-AB59-4B09-92B6-F677A047937F}"/>
              </a:ext>
            </a:extLst>
          </p:cNvPr>
          <p:cNvSpPr/>
          <p:nvPr/>
        </p:nvSpPr>
        <p:spPr bwMode="auto">
          <a:xfrm>
            <a:off x="5607019" y="1596993"/>
            <a:ext cx="2490422" cy="80542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23F3BE63-4243-4324-9CC8-5B031D31FC72}"/>
              </a:ext>
            </a:extLst>
          </p:cNvPr>
          <p:cNvSpPr txBox="1"/>
          <p:nvPr/>
        </p:nvSpPr>
        <p:spPr>
          <a:xfrm>
            <a:off x="5532522" y="2077269"/>
            <a:ext cx="2562995" cy="428157"/>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83" name="TextBox 182">
            <a:extLst>
              <a:ext uri="{FF2B5EF4-FFF2-40B4-BE49-F238E27FC236}">
                <a16:creationId xmlns:a16="http://schemas.microsoft.com/office/drawing/2014/main" id="{0AAD3893-EC46-410A-AEC6-87EF7A7C1BC2}"/>
              </a:ext>
            </a:extLst>
          </p:cNvPr>
          <p:cNvSpPr txBox="1"/>
          <p:nvPr/>
        </p:nvSpPr>
        <p:spPr>
          <a:xfrm>
            <a:off x="9043284" y="6246645"/>
            <a:ext cx="256351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b="0" baseline="0">
                <a:latin typeface="+mj-lt"/>
              </a:rPr>
              <a:t>Microsoft Digital Defense Report (MDDR)</a:t>
            </a:r>
            <a:r>
              <a:rPr lang="en-US" sz="1200" b="0" baseline="0"/>
              <a:t> </a:t>
            </a:r>
            <a:r>
              <a:rPr lang="en-US" sz="1200" b="0" baseline="0">
                <a:hlinkClick r:id="rId14"/>
              </a:rPr>
              <a:t>https://aka.ms/MDDR</a:t>
            </a:r>
            <a:r>
              <a:rPr lang="en-US" sz="1200" b="0" baseline="0"/>
              <a:t>  </a:t>
            </a:r>
            <a:endParaRPr lang="en-US" sz="1200"/>
          </a:p>
        </p:txBody>
      </p:sp>
      <p:grpSp>
        <p:nvGrpSpPr>
          <p:cNvPr id="54" name="Group 53">
            <a:extLst>
              <a:ext uri="{FF2B5EF4-FFF2-40B4-BE49-F238E27FC236}">
                <a16:creationId xmlns:a16="http://schemas.microsoft.com/office/drawing/2014/main" id="{6F70A03C-0CF7-41B9-AFD7-4DE840B57D7E}"/>
              </a:ext>
            </a:extLst>
          </p:cNvPr>
          <p:cNvGrpSpPr/>
          <p:nvPr/>
        </p:nvGrpSpPr>
        <p:grpSpPr>
          <a:xfrm>
            <a:off x="618405" y="4789635"/>
            <a:ext cx="7574946" cy="1602185"/>
            <a:chOff x="618405" y="4789635"/>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5" y="4789635"/>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65760" rIns="134464" bIns="107571"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ts val="600"/>
                </a:spcAft>
                <a:buClrTx/>
                <a:buSzTx/>
                <a:buFontTx/>
                <a:buNone/>
                <a:tabLst/>
                <a:defRPr/>
              </a:pPr>
              <a:endParaRPr kumimoji="0" lang="en-US" sz="9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hlinkClick r:id="rId1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656E2361-D396-4D17-B989-95DD3072364B}"/>
                </a:ext>
              </a:extLst>
            </p:cNvPr>
            <p:cNvSpPr/>
            <p:nvPr/>
          </p:nvSpPr>
          <p:spPr>
            <a:xfrm>
              <a:off x="1490161" y="5025434"/>
              <a:ext cx="6338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Cloud</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hlinkClick r:id="rId16"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035C57F-810C-45E8-AE30-B714260D4770}"/>
                </a:ext>
              </a:extLst>
            </p:cNvPr>
            <p:cNvSpPr/>
            <p:nvPr/>
          </p:nvSpPr>
          <p:spPr>
            <a:xfrm>
              <a:off x="2926857" y="5025434"/>
              <a:ext cx="835894"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 Identity Protection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(&amp; Microsoft Accounts)</a:t>
              </a:r>
            </a:p>
          </p:txBody>
        </p:sp>
        <p:sp>
          <p:nvSpPr>
            <p:cNvPr id="108" name="Rectangle 107">
              <a:hlinkClick r:id="rId1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38FBB344-1273-42BA-9C3C-4C60A9BBC589}"/>
                </a:ext>
              </a:extLst>
            </p:cNvPr>
            <p:cNvSpPr/>
            <p:nvPr/>
          </p:nvSpPr>
          <p:spPr>
            <a:xfrm>
              <a:off x="3847239" y="5025434"/>
              <a:ext cx="763992"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Identity</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(&amp; Microsoft Accounts)</a:t>
              </a: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9" name="Rectangle 108">
              <a:hlinkClick r:id="rId18"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4332D231-2920-4B6D-94B4-BCC666DB63F0}"/>
                </a:ext>
              </a:extLst>
            </p:cNvPr>
            <p:cNvSpPr/>
            <p:nvPr/>
          </p:nvSpPr>
          <p:spPr>
            <a:xfrm>
              <a:off x="4695719" y="5030873"/>
              <a:ext cx="763992"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for Endpoint</a:t>
              </a:r>
            </a:p>
          </p:txBody>
        </p:sp>
        <p:sp>
          <p:nvSpPr>
            <p:cNvPr id="110" name="Rectangle 109">
              <a:hlinkClick r:id="rId1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D1AF3E47-B3DC-4B68-83C4-F4AA5988A8B8}"/>
                </a:ext>
              </a:extLst>
            </p:cNvPr>
            <p:cNvSpPr/>
            <p:nvPr/>
          </p:nvSpPr>
          <p:spPr>
            <a:xfrm>
              <a:off x="5544199" y="5033369"/>
              <a:ext cx="713056"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for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p:txBody>
        </p:sp>
        <p:sp>
          <p:nvSpPr>
            <p:cNvPr id="111" name="Rectangle 110">
              <a:hlinkClick r:id="rId2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51C02EC0-8A14-49EF-8A62-40CFED3E311F}"/>
                </a:ext>
              </a:extLst>
            </p:cNvPr>
            <p:cNvSpPr/>
            <p:nvPr/>
          </p:nvSpPr>
          <p:spPr>
            <a:xfrm>
              <a:off x="6341743" y="5025434"/>
              <a:ext cx="835894"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for Cloud Apps (MDCA)</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21">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4938729" y="5145522"/>
              <a:ext cx="239449" cy="239449"/>
            </a:xfrm>
            <a:prstGeom prst="rect">
              <a:avLst/>
            </a:prstGeom>
          </p:spPr>
        </p:pic>
        <p:pic>
          <p:nvPicPr>
            <p:cNvPr id="1026" name="Picture 2" descr="See the source image">
              <a:extLst>
                <a:ext uri="{FF2B5EF4-FFF2-40B4-BE49-F238E27FC236}">
                  <a16:creationId xmlns:a16="http://schemas.microsoft.com/office/drawing/2014/main" id="{3E1F9484-D60C-417E-B577-52DA6B1543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06059" y="5154541"/>
              <a:ext cx="177732" cy="223477"/>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7AA326FF-F091-4C75-AC5B-6E4D252D5BE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07667" y="5127569"/>
              <a:ext cx="261552" cy="261552"/>
            </a:xfrm>
            <a:prstGeom prst="rect">
              <a:avLst/>
            </a:prstGeom>
          </p:spPr>
        </p:pic>
        <p:sp>
          <p:nvSpPr>
            <p:cNvPr id="45" name="Rectangle 44">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FF3A0EC5-8CFB-43DC-A427-39D774D9D021}"/>
                </a:ext>
              </a:extLst>
            </p:cNvPr>
            <p:cNvSpPr/>
            <p:nvPr/>
          </p:nvSpPr>
          <p:spPr>
            <a:xfrm>
              <a:off x="761037" y="5021407"/>
              <a:ext cx="644636"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pPr>
              <a:r>
                <a:rPr lang="en-US" sz="900" b="1" kern="0">
                  <a:gradFill>
                    <a:gsLst>
                      <a:gs pos="70796">
                        <a:srgbClr val="282828"/>
                      </a:gs>
                      <a:gs pos="22000">
                        <a:srgbClr val="282828"/>
                      </a:gs>
                    </a:gsLst>
                    <a:lin ang="5400000" scaled="1"/>
                  </a:gradFill>
                  <a:latin typeface="Segoe UI"/>
                  <a:cs typeface="Segoe UI Semibold" panose="020B0702040204020203" pitchFamily="34" charset="0"/>
                </a:rPr>
                <a:t>Microsoft</a:t>
              </a:r>
              <a:br>
                <a:rPr lang="en-US" sz="900" b="1" kern="0">
                  <a:gradFill>
                    <a:gsLst>
                      <a:gs pos="70796">
                        <a:srgbClr val="282828"/>
                      </a:gs>
                      <a:gs pos="22000">
                        <a:srgbClr val="282828"/>
                      </a:gs>
                    </a:gsLst>
                    <a:lin ang="5400000" scaled="1"/>
                  </a:gradFill>
                  <a:latin typeface="Segoe UI"/>
                  <a:cs typeface="Segoe UI Semibold" panose="020B0702040204020203" pitchFamily="34" charset="0"/>
                </a:rPr>
              </a:br>
              <a:r>
                <a:rPr lang="en-US" sz="900" b="1" kern="0">
                  <a:gradFill>
                    <a:gsLst>
                      <a:gs pos="70796">
                        <a:srgbClr val="282828"/>
                      </a:gs>
                      <a:gs pos="22000">
                        <a:srgbClr val="282828"/>
                      </a:gs>
                    </a:gsLst>
                    <a:lin ang="5400000" scaled="1"/>
                  </a:gradFill>
                  <a:latin typeface="Segoe UI"/>
                  <a:cs typeface="Segoe UI Semibold" panose="020B0702040204020203" pitchFamily="34" charset="0"/>
                </a:rPr>
                <a:t>Sentinel</a:t>
              </a:r>
            </a:p>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p:txBody>
        </p:sp>
        <p:pic>
          <p:nvPicPr>
            <p:cNvPr id="46" name="Graphic 45">
              <a:extLst>
                <a:ext uri="{FF2B5EF4-FFF2-40B4-BE49-F238E27FC236}">
                  <a16:creationId xmlns:a16="http://schemas.microsoft.com/office/drawing/2014/main" id="{B29DFEE8-08FF-40B4-B262-A0697AF037E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86011" y="5149619"/>
              <a:ext cx="206150" cy="204512"/>
            </a:xfrm>
            <a:prstGeom prst="rect">
              <a:avLst/>
            </a:prstGeom>
          </p:spPr>
        </p:pic>
        <p:pic>
          <p:nvPicPr>
            <p:cNvPr id="47" name="Picture 46">
              <a:extLst>
                <a:ext uri="{FF2B5EF4-FFF2-40B4-BE49-F238E27FC236}">
                  <a16:creationId xmlns:a16="http://schemas.microsoft.com/office/drawing/2014/main" id="{B876A748-03FB-4D3F-8054-F3407B28F7A4}"/>
                </a:ext>
              </a:extLst>
            </p:cNvPr>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9206" y="5158542"/>
              <a:ext cx="267688" cy="199604"/>
            </a:xfrm>
            <a:prstGeom prst="rect">
              <a:avLst/>
            </a:prstGeom>
          </p:spPr>
        </p:pic>
        <p:pic>
          <p:nvPicPr>
            <p:cNvPr id="49" name="Picture 48">
              <a:extLst>
                <a:ext uri="{FF2B5EF4-FFF2-40B4-BE49-F238E27FC236}">
                  <a16:creationId xmlns:a16="http://schemas.microsoft.com/office/drawing/2014/main" id="{FB36D0A0-B587-4F96-B571-9D74C6AC5FEE}"/>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085346" y="5163123"/>
              <a:ext cx="277898" cy="183960"/>
            </a:xfrm>
            <a:prstGeom prst="rect">
              <a:avLst/>
            </a:prstGeom>
          </p:spPr>
        </p:pic>
        <p:pic>
          <p:nvPicPr>
            <p:cNvPr id="167" name="Picture 166" descr="Icon&#10;&#10;Description automatically generated with medium confidence">
              <a:extLst>
                <a:ext uri="{FF2B5EF4-FFF2-40B4-BE49-F238E27FC236}">
                  <a16:creationId xmlns:a16="http://schemas.microsoft.com/office/drawing/2014/main" id="{689FB9C3-D796-4B4B-87E2-2CCD6989F53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39411" y="5151203"/>
              <a:ext cx="377177" cy="237918"/>
            </a:xfrm>
            <a:prstGeom prst="rect">
              <a:avLst/>
            </a:prstGeom>
          </p:spPr>
        </p:pic>
        <p:sp>
          <p:nvSpPr>
            <p:cNvPr id="14" name="Rectangle 13">
              <a:hlinkClick r:id="rId15"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BC61B1B2-99B4-4F58-BF31-C6F5B1EC1982}"/>
                </a:ext>
              </a:extLst>
            </p:cNvPr>
            <p:cNvSpPr/>
            <p:nvPr/>
          </p:nvSpPr>
          <p:spPr>
            <a:xfrm>
              <a:off x="2208509" y="5021407"/>
              <a:ext cx="6338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Defender</a:t>
              </a:r>
            </a:p>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For IoT</a:t>
              </a:r>
            </a:p>
            <a:p>
              <a:pPr marL="0" marR="0" lvl="0" indent="0" algn="ctr" defTabSz="896214" rtl="0" eaLnBrk="1" fontAlgn="auto" latinLnBrk="0" hangingPunct="1">
                <a:lnSpc>
                  <a:spcPct val="90000"/>
                </a:lnSpc>
                <a:spcBef>
                  <a:spcPts val="0"/>
                </a:spcBef>
                <a:spcAft>
                  <a:spcPts val="0"/>
                </a:spcAft>
                <a:buClrTx/>
                <a:buSzTx/>
                <a:buFontTx/>
                <a:buNone/>
                <a:tabLst/>
                <a:defRPr/>
              </a:pPr>
              <a:r>
                <a:rPr lang="en-US" sz="900" kern="0">
                  <a:gradFill>
                    <a:gsLst>
                      <a:gs pos="70796">
                        <a:srgbClr val="282828"/>
                      </a:gs>
                      <a:gs pos="22000">
                        <a:srgbClr val="282828"/>
                      </a:gs>
                    </a:gsLst>
                    <a:lin ang="5400000" scaled="1"/>
                  </a:gradFill>
                  <a:latin typeface="Segoe UI"/>
                  <a:cs typeface="Segoe UI Semibold" panose="020B0702040204020203" pitchFamily="34" charset="0"/>
                </a:rPr>
                <a:t>(&amp; OT) </a:t>
              </a:r>
              <a:br>
                <a:rPr lang="en-US" sz="900" kern="0">
                  <a:gradFill>
                    <a:gsLst>
                      <a:gs pos="70796">
                        <a:srgbClr val="282828"/>
                      </a:gs>
                      <a:gs pos="22000">
                        <a:srgbClr val="282828"/>
                      </a:gs>
                    </a:gsLst>
                    <a:lin ang="5400000" scaled="1"/>
                  </a:gradFill>
                  <a:latin typeface="Segoe UI"/>
                  <a:cs typeface="Segoe UI Semibold" panose="020B0702040204020203" pitchFamily="34" charset="0"/>
                </a:rPr>
              </a:br>
              <a:endParaRPr lang="en-US" sz="900" kern="0">
                <a:gradFill>
                  <a:gsLst>
                    <a:gs pos="70796">
                      <a:srgbClr val="282828"/>
                    </a:gs>
                    <a:gs pos="22000">
                      <a:srgbClr val="282828"/>
                    </a:gs>
                  </a:gsLst>
                  <a:lin ang="5400000" scaled="1"/>
                </a:gradFill>
                <a:latin typeface="Segoe UI"/>
                <a:cs typeface="Segoe UI Semibold" panose="020B0702040204020203" pitchFamily="34" charset="0"/>
              </a:endParaRPr>
            </a:p>
          </p:txBody>
        </p:sp>
        <p:grpSp>
          <p:nvGrpSpPr>
            <p:cNvPr id="220" name="!! Ops">
              <a:extLst>
                <a:ext uri="{FF2B5EF4-FFF2-40B4-BE49-F238E27FC236}">
                  <a16:creationId xmlns:a16="http://schemas.microsoft.com/office/drawing/2014/main" id="{4651BB39-79A8-4CD8-A651-96A53A49D8E2}"/>
                </a:ext>
                <a:ext uri="{C183D7F6-B498-43B3-948B-1728B52AA6E4}">
                  <adec:decorative xmlns:adec="http://schemas.microsoft.com/office/drawing/2017/decorative" val="1"/>
                </a:ext>
              </a:extLst>
            </p:cNvPr>
            <p:cNvGrpSpPr/>
            <p:nvPr/>
          </p:nvGrpSpPr>
          <p:grpSpPr>
            <a:xfrm>
              <a:off x="2414999" y="5147484"/>
              <a:ext cx="246600" cy="248692"/>
              <a:chOff x="10351024" y="3989686"/>
              <a:chExt cx="379641" cy="382863"/>
            </a:xfrm>
            <a:solidFill>
              <a:srgbClr val="0078D7"/>
            </a:solidFill>
          </p:grpSpPr>
          <p:sp>
            <p:nvSpPr>
              <p:cNvPr id="221" name="Rectangle 220">
                <a:extLst>
                  <a:ext uri="{FF2B5EF4-FFF2-40B4-BE49-F238E27FC236}">
                    <a16:creationId xmlns:a16="http://schemas.microsoft.com/office/drawing/2014/main" id="{AC2FEED2-624B-4A22-B763-A80DCCCEB069}"/>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ABE7AAD1-79F9-4556-893F-0653819578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6BEF2427-A0C5-4678-BBE2-7DC2ED8967A5}"/>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D1F89CE-A9A3-45BC-A1BA-46C58D60A0D2}"/>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648E433-0E24-496D-BA8D-E54FD8F4E864}"/>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6" name="Group 225">
                <a:extLst>
                  <a:ext uri="{FF2B5EF4-FFF2-40B4-BE49-F238E27FC236}">
                    <a16:creationId xmlns:a16="http://schemas.microsoft.com/office/drawing/2014/main" id="{A8CE564A-BCC2-44AC-B379-2F2385FF251A}"/>
                  </a:ext>
                </a:extLst>
              </p:cNvPr>
              <p:cNvGrpSpPr/>
              <p:nvPr/>
            </p:nvGrpSpPr>
            <p:grpSpPr>
              <a:xfrm>
                <a:off x="10351024" y="3989686"/>
                <a:ext cx="379641" cy="382863"/>
                <a:chOff x="10351024" y="3989686"/>
                <a:chExt cx="379641" cy="382863"/>
              </a:xfrm>
              <a:grpFill/>
            </p:grpSpPr>
            <p:sp>
              <p:nvSpPr>
                <p:cNvPr id="227" name="Oval 226">
                  <a:extLst>
                    <a:ext uri="{FF2B5EF4-FFF2-40B4-BE49-F238E27FC236}">
                      <a16:creationId xmlns:a16="http://schemas.microsoft.com/office/drawing/2014/main" id="{EF2C64C7-AC51-4DD9-B4DE-720084ABFC6F}"/>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BF7BE66F-48EB-4E4E-99B7-2F057C3993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C0A26FE8-D4C6-4FFE-BA38-3536E680210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D35E8993-3A76-44F8-93CD-C87853498C0A}"/>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B688AAA6-8ED9-419F-BB24-217EA18A71F6}"/>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81634989-E3F2-4ECF-B107-0F311552A52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1" name="Group 20">
            <a:extLst>
              <a:ext uri="{FF2B5EF4-FFF2-40B4-BE49-F238E27FC236}">
                <a16:creationId xmlns:a16="http://schemas.microsoft.com/office/drawing/2014/main" id="{A7D7FDCE-9461-461D-A17C-760D54E6D5C9}"/>
              </a:ext>
            </a:extLst>
          </p:cNvPr>
          <p:cNvGrpSpPr/>
          <p:nvPr/>
        </p:nvGrpSpPr>
        <p:grpSpPr>
          <a:xfrm>
            <a:off x="445749" y="3975386"/>
            <a:ext cx="6317001" cy="2535461"/>
            <a:chOff x="445749" y="3975386"/>
            <a:chExt cx="6317001" cy="2535461"/>
          </a:xfrm>
        </p:grpSpPr>
        <p:sp>
          <p:nvSpPr>
            <p:cNvPr id="20" name="Freeform 103">
              <a:extLst>
                <a:ext uri="{FF2B5EF4-FFF2-40B4-BE49-F238E27FC236}">
                  <a16:creationId xmlns:a16="http://schemas.microsoft.com/office/drawing/2014/main" id="{12240D8D-C5EE-4D3F-B178-836A60A6AB19}"/>
                </a:ext>
              </a:extLst>
            </p:cNvPr>
            <p:cNvSpPr/>
            <p:nvPr/>
          </p:nvSpPr>
          <p:spPr bwMode="auto">
            <a:xfrm flipH="1" flipV="1">
              <a:off x="1715108" y="6221889"/>
              <a:ext cx="68229" cy="2889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flipV="1">
              <a:off x="5895931" y="6216164"/>
              <a:ext cx="66789" cy="294683"/>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flipV="1">
              <a:off x="4221648"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flipV="1">
              <a:off x="2528634"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flipV="1">
              <a:off x="1001614" y="6221889"/>
              <a:ext cx="68229" cy="2889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84">
              <a:extLst>
                <a:ext uri="{FF2B5EF4-FFF2-40B4-BE49-F238E27FC236}">
                  <a16:creationId xmlns:a16="http://schemas.microsoft.com/office/drawing/2014/main" id="{56E8AB16-E3F1-4F4D-A715-B589ABFD5018}"/>
                </a:ext>
              </a:extLst>
            </p:cNvPr>
            <p:cNvSpPr/>
            <p:nvPr/>
          </p:nvSpPr>
          <p:spPr bwMode="auto">
            <a:xfrm flipV="1">
              <a:off x="3341039" y="6221888"/>
              <a:ext cx="49983" cy="288959"/>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101">
              <a:extLst>
                <a:ext uri="{FF2B5EF4-FFF2-40B4-BE49-F238E27FC236}">
                  <a16:creationId xmlns:a16="http://schemas.microsoft.com/office/drawing/2014/main" id="{729FBD14-4CE4-4F43-B3EB-8A74C653C8AB}"/>
                </a:ext>
              </a:extLst>
            </p:cNvPr>
            <p:cNvSpPr/>
            <p:nvPr/>
          </p:nvSpPr>
          <p:spPr bwMode="auto">
            <a:xfrm flipV="1">
              <a:off x="5080367" y="6209082"/>
              <a:ext cx="66790" cy="30176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99">
              <a:extLst>
                <a:ext uri="{FF2B5EF4-FFF2-40B4-BE49-F238E27FC236}">
                  <a16:creationId xmlns:a16="http://schemas.microsoft.com/office/drawing/2014/main" id="{2F778AD5-994F-45FC-8829-32826714C3D7}"/>
                </a:ext>
              </a:extLst>
            </p:cNvPr>
            <p:cNvSpPr/>
            <p:nvPr/>
          </p:nvSpPr>
          <p:spPr bwMode="auto">
            <a:xfrm flipV="1">
              <a:off x="445749" y="3975386"/>
              <a:ext cx="6317001" cy="2535216"/>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9719A7D-40A3-493E-BA70-B58C002C01E5}"/>
              </a:ext>
            </a:extLst>
          </p:cNvPr>
          <p:cNvGrpSpPr/>
          <p:nvPr/>
        </p:nvGrpSpPr>
        <p:grpSpPr>
          <a:xfrm>
            <a:off x="7262126" y="5025434"/>
            <a:ext cx="753359" cy="1188720"/>
            <a:chOff x="7262126" y="5025434"/>
            <a:chExt cx="753359" cy="1188720"/>
          </a:xfrm>
        </p:grpSpPr>
        <p:sp>
          <p:nvSpPr>
            <p:cNvPr id="41" name="Rectangle 40">
              <a:extLst>
                <a:ext uri="{FF2B5EF4-FFF2-40B4-BE49-F238E27FC236}">
                  <a16:creationId xmlns:a16="http://schemas.microsoft.com/office/drawing/2014/main" id="{7D080543-BA4A-4EF3-8C4B-472188D98626}"/>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89630" numCol="1" spcCol="0" rtlCol="0" fromWordArt="0" anchor="t" anchorCtr="0" forceAA="0" compatLnSpc="1">
              <a:prstTxWarp prst="textNoShape">
                <a:avLst/>
              </a:prstTxWarp>
              <a:noAutofit/>
            </a:bodyPr>
            <a:lstStyle/>
            <a:p>
              <a:pPr algn="ctr" defTabSz="896214">
                <a:lnSpc>
                  <a:spcPct val="90000"/>
                </a:lnSpc>
              </a:pPr>
              <a:endParaRPr lang="en-US" sz="900" b="1" kern="0">
                <a:gradFill>
                  <a:gsLst>
                    <a:gs pos="70796">
                      <a:srgbClr val="282828"/>
                    </a:gs>
                    <a:gs pos="22000">
                      <a:srgbClr val="282828"/>
                    </a:gs>
                  </a:gsLst>
                  <a:lin ang="5400000" scaled="1"/>
                </a:gradFill>
                <a:latin typeface="Segoe UI"/>
                <a:cs typeface="Segoe UI Semibold" panose="020B0702040204020203" pitchFamily="34" charset="0"/>
              </a:endParaRPr>
            </a:p>
            <a:p>
              <a:pPr algn="ctr" defTabSz="896214">
                <a:lnSpc>
                  <a:spcPct val="90000"/>
                </a:lnSpc>
                <a:spcAft>
                  <a:spcPts val="600"/>
                </a:spcAft>
                <a:defRPr/>
              </a:pPr>
              <a:r>
                <a:rPr lang="en-US" sz="900" b="1" kern="0">
                  <a:gradFill>
                    <a:gsLst>
                      <a:gs pos="70796">
                        <a:srgbClr val="282828"/>
                      </a:gs>
                      <a:gs pos="22000">
                        <a:srgbClr val="282828"/>
                      </a:gs>
                    </a:gsLst>
                    <a:lin ang="5400000" scaled="1"/>
                  </a:gradFill>
                  <a:latin typeface="Segoe UI"/>
                  <a:cs typeface="Segoe UI Semibold" panose="020B0702040204020203" pitchFamily="34" charset="0"/>
                </a:rPr>
                <a:t>Humans</a:t>
              </a:r>
            </a:p>
            <a:p>
              <a:pPr algn="ctr" defTabSz="896214">
                <a:lnSpc>
                  <a:spcPct val="90000"/>
                </a:lnSpc>
                <a:defRPr/>
              </a:pP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(Threat Hunters, Engineers, </a:t>
              </a:r>
              <a:b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b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Data Scientists, </a:t>
              </a:r>
              <a:b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br>
              <a:r>
                <a:rPr lang="en-US" sz="700" b="1" i="1" kern="0">
                  <a:gradFill>
                    <a:gsLst>
                      <a:gs pos="70796">
                        <a:srgbClr val="282828"/>
                      </a:gs>
                      <a:gs pos="22000">
                        <a:srgbClr val="282828"/>
                      </a:gs>
                    </a:gsLst>
                    <a:lin ang="5400000" scaled="1"/>
                  </a:gradFill>
                  <a:latin typeface="Segoe UI Semilight" panose="020B0402040204020203" pitchFamily="34" charset="0"/>
                  <a:cs typeface="Segoe UI Semilight" panose="020B0402040204020203" pitchFamily="34" charset="0"/>
                </a:rPr>
                <a:t>and more)</a:t>
              </a:r>
            </a:p>
          </p:txBody>
        </p:sp>
        <p:sp>
          <p:nvSpPr>
            <p:cNvPr id="48" name="people_12">
              <a:extLst>
                <a:ext uri="{FF2B5EF4-FFF2-40B4-BE49-F238E27FC236}">
                  <a16:creationId xmlns:a16="http://schemas.microsoft.com/office/drawing/2014/main" id="{228EC9BC-EA3C-4304-9446-D97664787E36}"/>
                </a:ext>
              </a:extLst>
            </p:cNvPr>
            <p:cNvSpPr>
              <a:spLocks noChangeAspect="1" noEditPoints="1"/>
            </p:cNvSpPr>
            <p:nvPr/>
          </p:nvSpPr>
          <p:spPr bwMode="auto">
            <a:xfrm>
              <a:off x="7456335" y="5110134"/>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006079" y="2167021"/>
            <a:ext cx="336423" cy="6782324"/>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231696" y="4621487"/>
            <a:ext cx="348366" cy="342959"/>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262104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outVertical)">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750"/>
                                        <p:tgtEl>
                                          <p:spTgt spid="11"/>
                                        </p:tgtEl>
                                      </p:cBhvr>
                                    </p:animEffect>
                                  </p:childTnLst>
                                </p:cTn>
                              </p:par>
                              <p:par>
                                <p:cTn id="31" presetID="42" presetClass="path" presetSubtype="0" decel="100000" fill="hold" grpId="1" nodeType="withEffect">
                                  <p:stCondLst>
                                    <p:cond delay="0"/>
                                  </p:stCondLst>
                                  <p:childTnLst>
                                    <p:animMotion origin="layout" path="M 1.875E-6 -2.22222E-6 L 1.875E-6 0.04861 " pathEditMode="relative" rAng="0" ptsTypes="AA">
                                      <p:cBhvr>
                                        <p:cTn id="32" dur="500" spd="-100000" fill="hold"/>
                                        <p:tgtEl>
                                          <p:spTgt spid="11"/>
                                        </p:tgtEl>
                                        <p:attrNameLst>
                                          <p:attrName>ppt_x</p:attrName>
                                          <p:attrName>ppt_y</p:attrName>
                                        </p:attrNameLst>
                                      </p:cBhvr>
                                      <p:rCtr x="0" y="2431"/>
                                    </p:animMotion>
                                  </p:childTnLst>
                                </p:cTn>
                              </p:par>
                              <p:par>
                                <p:cTn id="33" presetID="10" presetClass="entr" presetSubtype="0" fill="hold" grpId="0" nodeType="with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fade">
                                      <p:cBhvr>
                                        <p:cTn id="35" dur="500"/>
                                        <p:tgtEl>
                                          <p:spTgt spid="1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childTnLst>
                          </p:cTn>
                        </p:par>
                        <p:par>
                          <p:cTn id="42" fill="hold">
                            <p:stCondLst>
                              <p:cond delay="75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500"/>
                                        <p:tgtEl>
                                          <p:spTgt spid="1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animEffect transition="in" filter="fade">
                                      <p:cBhvr>
                                        <p:cTn id="55" dur="500"/>
                                        <p:tgtEl>
                                          <p:spTgt spid="1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1"/>
                                        </p:tgtEl>
                                        <p:attrNameLst>
                                          <p:attrName>style.visibility</p:attrName>
                                        </p:attrNameLst>
                                      </p:cBhvr>
                                      <p:to>
                                        <p:strVal val="visible"/>
                                      </p:to>
                                    </p:set>
                                    <p:animEffect transition="in" filter="fade">
                                      <p:cBhvr>
                                        <p:cTn id="58" dur="500"/>
                                        <p:tgtEl>
                                          <p:spTgt spid="151"/>
                                        </p:tgtEl>
                                      </p:cBhvr>
                                    </p:animEffect>
                                  </p:childTnLst>
                                </p:cTn>
                              </p:par>
                            </p:childTnLst>
                          </p:cTn>
                        </p:par>
                        <p:par>
                          <p:cTn id="59" fill="hold">
                            <p:stCondLst>
                              <p:cond delay="1750"/>
                            </p:stCondLst>
                            <p:childTnLst>
                              <p:par>
                                <p:cTn id="60" presetID="10"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5"/>
                                        </p:tgtEl>
                                        <p:attrNameLst>
                                          <p:attrName>style.visibility</p:attrName>
                                        </p:attrNameLst>
                                      </p:cBhvr>
                                      <p:to>
                                        <p:strVal val="visible"/>
                                      </p:to>
                                    </p:set>
                                    <p:animEffect transition="in" filter="fade">
                                      <p:cBhvr>
                                        <p:cTn id="70" dur="500"/>
                                        <p:tgtEl>
                                          <p:spTgt spid="15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48"/>
                                        </p:tgtEl>
                                        <p:attrNameLst>
                                          <p:attrName>style.visibility</p:attrName>
                                        </p:attrNameLst>
                                      </p:cBhvr>
                                      <p:to>
                                        <p:strVal val="visible"/>
                                      </p:to>
                                    </p:set>
                                    <p:animEffect transition="in" filter="fade">
                                      <p:cBhvr>
                                        <p:cTn id="77" dur="500"/>
                                        <p:tgtEl>
                                          <p:spTgt spid="148"/>
                                        </p:tgtEl>
                                      </p:cBhvr>
                                    </p:animEffect>
                                  </p:childTnLst>
                                </p:cTn>
                              </p:par>
                              <p:par>
                                <p:cTn id="78" presetID="10" presetClass="entr" presetSubtype="0"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750"/>
                                        <p:tgtEl>
                                          <p:spTgt spid="54"/>
                                        </p:tgtEl>
                                      </p:cBhvr>
                                    </p:animEffect>
                                  </p:childTnLst>
                                </p:cTn>
                              </p:par>
                              <p:par>
                                <p:cTn id="81" presetID="64" presetClass="path" presetSubtype="0" accel="50000" decel="50000" fill="hold" nodeType="withEffect">
                                  <p:stCondLst>
                                    <p:cond delay="0"/>
                                  </p:stCondLst>
                                  <p:childTnLst>
                                    <p:animMotion origin="layout" path="M 0.00065 0.06805 L 1.875E-6 3.7037E-6 " pathEditMode="relative" rAng="0" ptsTypes="AA">
                                      <p:cBhvr>
                                        <p:cTn id="82" dur="500" fill="hold"/>
                                        <p:tgtEl>
                                          <p:spTgt spid="54"/>
                                        </p:tgtEl>
                                        <p:attrNameLst>
                                          <p:attrName>ppt_x</p:attrName>
                                          <p:attrName>ppt_y</p:attrName>
                                        </p:attrNameLst>
                                      </p:cBhvr>
                                      <p:rCtr x="-39" y="-3403"/>
                                    </p:animMotion>
                                  </p:childTnLst>
                                </p:cTn>
                              </p:par>
                            </p:childTnLst>
                          </p:cTn>
                        </p:par>
                        <p:par>
                          <p:cTn id="83" fill="hold">
                            <p:stCondLst>
                              <p:cond delay="1250"/>
                            </p:stCondLst>
                            <p:childTnLst>
                              <p:par>
                                <p:cTn id="84" presetID="22" presetClass="entr" presetSubtype="4"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down)">
                                      <p:cBhvr>
                                        <p:cTn id="86" dur="500"/>
                                        <p:tgtEl>
                                          <p:spTgt spid="21"/>
                                        </p:tgtEl>
                                      </p:cBhvr>
                                    </p:animEffect>
                                  </p:childTnLst>
                                </p:cTn>
                              </p:par>
                            </p:childTnLst>
                          </p:cTn>
                        </p:par>
                        <p:par>
                          <p:cTn id="87" fill="hold">
                            <p:stCondLst>
                              <p:cond delay="1750"/>
                            </p:stCondLst>
                            <p:childTnLst>
                              <p:par>
                                <p:cTn id="88" presetID="10" presetClass="entr" presetSubtype="0" fill="hold" grpId="0" nodeType="afterEffect">
                                  <p:stCondLst>
                                    <p:cond delay="0"/>
                                  </p:stCondLst>
                                  <p:childTnLst>
                                    <p:set>
                                      <p:cBhvr>
                                        <p:cTn id="89" dur="1" fill="hold">
                                          <p:stCondLst>
                                            <p:cond delay="0"/>
                                          </p:stCondLst>
                                        </p:cTn>
                                        <p:tgtEl>
                                          <p:spTgt spid="157"/>
                                        </p:tgtEl>
                                        <p:attrNameLst>
                                          <p:attrName>style.visibility</p:attrName>
                                        </p:attrNameLst>
                                      </p:cBhvr>
                                      <p:to>
                                        <p:strVal val="visible"/>
                                      </p:to>
                                    </p:set>
                                    <p:animEffect transition="in" filter="fade">
                                      <p:cBhvr>
                                        <p:cTn id="90" dur="500"/>
                                        <p:tgtEl>
                                          <p:spTgt spid="1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fade">
                                      <p:cBhvr>
                                        <p:cTn id="93" dur="500"/>
                                        <p:tgtEl>
                                          <p:spTgt spid="15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500"/>
                                        <p:tgtEl>
                                          <p:spTgt spid="15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61"/>
                                        </p:tgtEl>
                                        <p:attrNameLst>
                                          <p:attrName>style.visibility</p:attrName>
                                        </p:attrNameLst>
                                      </p:cBhvr>
                                      <p:to>
                                        <p:strVal val="visible"/>
                                      </p:to>
                                    </p:set>
                                    <p:animEffect transition="in" filter="fade">
                                      <p:cBhvr>
                                        <p:cTn id="104" dur="500"/>
                                        <p:tgtEl>
                                          <p:spTgt spid="16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par>
                                <p:cTn id="112" presetID="22" presetClass="entr" presetSubtype="4" fill="hold"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ipe(down)">
                                      <p:cBhvr>
                                        <p:cTn id="114" dur="500"/>
                                        <p:tgtEl>
                                          <p:spTgt spid="178"/>
                                        </p:tgtEl>
                                      </p:cBhvr>
                                    </p:animEffect>
                                  </p:childTnLst>
                                </p:cTn>
                              </p:par>
                            </p:childTnLst>
                          </p:cTn>
                        </p:par>
                        <p:par>
                          <p:cTn id="115" fill="hold">
                            <p:stCondLst>
                              <p:cond delay="1000"/>
                            </p:stCondLst>
                            <p:childTnLst>
                              <p:par>
                                <p:cTn id="116" presetID="10" presetClass="entr" presetSubtype="0" fill="hold" grpId="0" nodeType="afterEffect">
                                  <p:stCondLst>
                                    <p:cond delay="0"/>
                                  </p:stCondLst>
                                  <p:childTnLst>
                                    <p:set>
                                      <p:cBhvr>
                                        <p:cTn id="117" dur="1" fill="hold">
                                          <p:stCondLst>
                                            <p:cond delay="0"/>
                                          </p:stCondLst>
                                        </p:cTn>
                                        <p:tgtEl>
                                          <p:spTgt spid="183"/>
                                        </p:tgtEl>
                                        <p:attrNameLst>
                                          <p:attrName>style.visibility</p:attrName>
                                        </p:attrNameLst>
                                      </p:cBhvr>
                                      <p:to>
                                        <p:strVal val="visible"/>
                                      </p:to>
                                    </p:set>
                                    <p:animEffect transition="in" filter="fade">
                                      <p:cBhvr>
                                        <p:cTn id="118"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P spid="18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1" name="Rectangle: Rounded Corners 380">
            <a:extLst>
              <a:ext uri="{FF2B5EF4-FFF2-40B4-BE49-F238E27FC236}">
                <a16:creationId xmlns:a16="http://schemas.microsoft.com/office/drawing/2014/main" id="{E6DCB061-729C-4E7D-8FFD-19F18162C597}"/>
              </a:ext>
            </a:extLst>
          </p:cNvPr>
          <p:cNvSpPr/>
          <p:nvPr/>
        </p:nvSpPr>
        <p:spPr bwMode="auto">
          <a:xfrm flipH="1">
            <a:off x="11333829" y="1131096"/>
            <a:ext cx="510441" cy="4906865"/>
          </a:xfrm>
          <a:prstGeom prst="roundRect">
            <a:avLst>
              <a:gd name="adj" fmla="val 10583"/>
            </a:avLst>
          </a:prstGeom>
          <a:ln w="19050">
            <a:gradFill>
              <a:gsLst>
                <a:gs pos="27000">
                  <a:schemeClr val="accent3"/>
                </a:gs>
                <a:gs pos="26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8" name="Rectangle 287">
            <a:hlinkClick r:id="rId3"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981EDF2A-E4A6-4D07-BAF5-090E0F43DD02}"/>
              </a:ext>
            </a:extLst>
          </p:cNvPr>
          <p:cNvSpPr/>
          <p:nvPr/>
        </p:nvSpPr>
        <p:spPr>
          <a:xfrm>
            <a:off x="5990529" y="430111"/>
            <a:ext cx="5605730" cy="357534"/>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91440" tIns="64008" rIns="91440" bIns="64008" rtlCol="0" anchor="t">
            <a:sp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rPr>
              <a:t>Azure Cloud Adoption Framework (CAF)</a:t>
            </a:r>
          </a:p>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hlinkClick r:id="rId4">
                  <a:extLst>
                    <a:ext uri="{A12FA001-AC4F-418D-AE19-62706E023703}">
                      <ahyp:hlinkClr xmlns:ahyp="http://schemas.microsoft.com/office/drawing/2018/hyperlinkcolor" val="tx"/>
                    </a:ext>
                  </a:extLst>
                </a:hlinkClick>
              </a:rPr>
              <a:t>https://aka.ms/CAF</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rPr>
              <a:t> </a:t>
            </a:r>
          </a:p>
        </p:txBody>
      </p:sp>
      <p:grpSp>
        <p:nvGrpSpPr>
          <p:cNvPr id="54" name="Group 53">
            <a:extLst>
              <a:ext uri="{FF2B5EF4-FFF2-40B4-BE49-F238E27FC236}">
                <a16:creationId xmlns:a16="http://schemas.microsoft.com/office/drawing/2014/main" id="{DBFCACC3-53FF-4D34-9DB1-31F112BAB78E}"/>
              </a:ext>
            </a:extLst>
          </p:cNvPr>
          <p:cNvGrpSpPr/>
          <p:nvPr/>
        </p:nvGrpSpPr>
        <p:grpSpPr>
          <a:xfrm>
            <a:off x="1733669" y="5386809"/>
            <a:ext cx="9862590" cy="1317250"/>
            <a:chOff x="1733669" y="5386809"/>
            <a:chExt cx="9862590" cy="1317250"/>
          </a:xfrm>
        </p:grpSpPr>
        <p:grpSp>
          <p:nvGrpSpPr>
            <p:cNvPr id="52" name="Group 51">
              <a:extLst>
                <a:ext uri="{FF2B5EF4-FFF2-40B4-BE49-F238E27FC236}">
                  <a16:creationId xmlns:a16="http://schemas.microsoft.com/office/drawing/2014/main" id="{C5FC0C59-2322-4E24-9D39-49EA4B35DEDA}"/>
                </a:ext>
              </a:extLst>
            </p:cNvPr>
            <p:cNvGrpSpPr/>
            <p:nvPr/>
          </p:nvGrpSpPr>
          <p:grpSpPr>
            <a:xfrm>
              <a:off x="1824382" y="5386809"/>
              <a:ext cx="9771877" cy="1317250"/>
              <a:chOff x="1824382" y="5386809"/>
              <a:chExt cx="9771877" cy="1317250"/>
            </a:xfrm>
          </p:grpSpPr>
          <p:sp>
            <p:nvSpPr>
              <p:cNvPr id="283" name="Rectangle: Rounded Corners 282">
                <a:hlinkClick r:id="rId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2BF642C1-1000-4624-97E9-20AE174905BB}"/>
                  </a:ext>
                </a:extLst>
              </p:cNvPr>
              <p:cNvSpPr/>
              <p:nvPr/>
            </p:nvSpPr>
            <p:spPr bwMode="auto">
              <a:xfrm>
                <a:off x="1824382" y="5386809"/>
                <a:ext cx="9771877" cy="1317250"/>
              </a:xfrm>
              <a:prstGeom prst="roundRect">
                <a:avLst>
                  <a:gd name="adj" fmla="val 0"/>
                </a:avLst>
              </a:prstGeom>
              <a:solidFill>
                <a:srgbClr val="CDEAFF"/>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7C5342F0-75D6-4C34-B13A-9BD19836EEF3}"/>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Sentinel</a:t>
                </a:r>
                <a:b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investigation, remediation, and hunting</a:t>
                </a:r>
              </a:p>
            </p:txBody>
          </p:sp>
          <p:sp>
            <p:nvSpPr>
              <p:cNvPr id="281" name="TextBox 280">
                <a:extLst>
                  <a:ext uri="{FF2B5EF4-FFF2-40B4-BE49-F238E27FC236}">
                    <a16:creationId xmlns:a16="http://schemas.microsoft.com/office/drawing/2014/main" id="{140295FD-716D-45D2-88EA-920E66F23F88}"/>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Incident &amp; Event Management (SIEM)</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and </a:t>
                </a:r>
                <a:b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Remediation (SOAR)</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Unified Entity Behavioral Analytics (UEBA)</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Machine Learning (ML) &amp; Artificial Intelligence (AI)</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Data Lake</a:t>
                </a:r>
              </a:p>
            </p:txBody>
          </p:sp>
        </p:grpSp>
        <p:pic>
          <p:nvPicPr>
            <p:cNvPr id="280" name="Graphic 279">
              <a:extLst>
                <a:ext uri="{FF2B5EF4-FFF2-40B4-BE49-F238E27FC236}">
                  <a16:creationId xmlns:a16="http://schemas.microsoft.com/office/drawing/2014/main" id="{F216CD5B-0725-4F22-BF8D-78A089B6761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33669" y="5583899"/>
              <a:ext cx="188176" cy="188176"/>
            </a:xfrm>
            <a:prstGeom prst="rect">
              <a:avLst/>
            </a:prstGeom>
          </p:spPr>
        </p:pic>
      </p:grpSp>
      <p:grpSp>
        <p:nvGrpSpPr>
          <p:cNvPr id="53" name="Group 52">
            <a:extLst>
              <a:ext uri="{FF2B5EF4-FFF2-40B4-BE49-F238E27FC236}">
                <a16:creationId xmlns:a16="http://schemas.microsoft.com/office/drawing/2014/main" id="{533191A6-0F17-40E9-99BA-1DAE1D90461C}"/>
              </a:ext>
            </a:extLst>
          </p:cNvPr>
          <p:cNvGrpSpPr/>
          <p:nvPr/>
        </p:nvGrpSpPr>
        <p:grpSpPr>
          <a:xfrm>
            <a:off x="1837353" y="1958257"/>
            <a:ext cx="5678379" cy="1181078"/>
            <a:chOff x="1837353" y="1958257"/>
            <a:chExt cx="5678379" cy="1181078"/>
          </a:xfrm>
        </p:grpSpPr>
        <p:sp>
          <p:nvSpPr>
            <p:cNvPr id="376" name="Freeform: Shape 375">
              <a:hlinkClick r:id="rId8"/>
              <a:extLst>
                <a:ext uri="{FF2B5EF4-FFF2-40B4-BE49-F238E27FC236}">
                  <a16:creationId xmlns:a16="http://schemas.microsoft.com/office/drawing/2014/main" id="{9FAFDAA5-8E51-4073-B6AC-6C861C45EFA5}"/>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a:solidFill>
                <a:schemeClr val="accent1">
                  <a:lumMod val="75000"/>
                </a:schemeClr>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91440" rIns="0" bIns="91440"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endParaRPr kumimoji="0" lang="en-US" sz="8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3BD276D1-2D35-4FB2-AAC2-7BD3AF9B2D43}"/>
                </a:ext>
              </a:extLst>
            </p:cNvPr>
            <p:cNvSpPr/>
            <p:nvPr/>
          </p:nvSpPr>
          <p:spPr>
            <a:xfrm>
              <a:off x="3139164" y="1958257"/>
              <a:ext cx="2589433" cy="339067"/>
            </a:xfrm>
            <a:prstGeom prst="rect">
              <a:avLst/>
            </a:prstGeom>
          </p:spPr>
          <p:txBody>
            <a:bodyPr wrap="square" tIns="64008">
              <a:spAutoFit/>
            </a:bodyPr>
            <a:lstStyle/>
            <a:p>
              <a:pPr marL="0" marR="0" lvl="0" indent="0" algn="l" defTabSz="914367" rtl="0" eaLnBrk="1" fontAlgn="base" latinLnBrk="0" hangingPunct="1">
                <a:lnSpc>
                  <a:spcPct val="100000"/>
                </a:lnSpc>
                <a:spcBef>
                  <a:spcPct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Zero Trust Access Control</a:t>
              </a:r>
            </a:p>
            <a:p>
              <a:pPr marL="0" marR="0" lvl="0" indent="0" algn="l" defTabSz="914367" rtl="0" eaLnBrk="1" fontAlgn="base" latinLnBrk="0" hangingPunct="1">
                <a:lnSpc>
                  <a:spcPct val="100000"/>
                </a:lnSpc>
                <a:spcBef>
                  <a:spcPct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Explicit trust validation for users and devices before allowing access</a:t>
              </a:r>
            </a:p>
          </p:txBody>
        </p:sp>
      </p:grpSp>
      <p:grpSp>
        <p:nvGrpSpPr>
          <p:cNvPr id="51" name="Group 50">
            <a:extLst>
              <a:ext uri="{FF2B5EF4-FFF2-40B4-BE49-F238E27FC236}">
                <a16:creationId xmlns:a16="http://schemas.microsoft.com/office/drawing/2014/main" id="{FBABCE94-5A9E-4321-8735-749F2074112F}"/>
              </a:ext>
            </a:extLst>
          </p:cNvPr>
          <p:cNvGrpSpPr/>
          <p:nvPr/>
        </p:nvGrpSpPr>
        <p:grpSpPr>
          <a:xfrm>
            <a:off x="1832280" y="4946234"/>
            <a:ext cx="9771877" cy="363805"/>
            <a:chOff x="1832280" y="4946234"/>
            <a:chExt cx="9771877" cy="363805"/>
          </a:xfrm>
        </p:grpSpPr>
        <p:sp>
          <p:nvSpPr>
            <p:cNvPr id="17" name="Rectangle: Rounded Corners 16">
              <a:hlinkClick r:id="rId9" tooltip="Microsoft Secure Score is a measurement of an organization's security posture. "/>
              <a:extLst>
                <a:ext uri="{FF2B5EF4-FFF2-40B4-BE49-F238E27FC236}">
                  <a16:creationId xmlns:a16="http://schemas.microsoft.com/office/drawing/2014/main" id="{2F27AE58-3A7C-4F67-92BB-8B33ABD62D8D}"/>
                </a:ext>
              </a:extLst>
            </p:cNvPr>
            <p:cNvSpPr/>
            <p:nvPr/>
          </p:nvSpPr>
          <p:spPr bwMode="auto">
            <a:xfrm>
              <a:off x="1832280" y="4946234"/>
              <a:ext cx="9771877" cy="363805"/>
            </a:xfrm>
            <a:prstGeom prst="roundRect">
              <a:avLst>
                <a:gd name="adj" fmla="val 0"/>
              </a:avLst>
            </a:prstGeom>
            <a:solidFill>
              <a:schemeClr val="accent2">
                <a:lumMod val="10000"/>
                <a:lumOff val="90000"/>
              </a:schemeClr>
            </a:solidFill>
            <a:ln>
              <a:solidFill>
                <a:schemeClr val="accent2">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DD441D8C-7E7D-45C5-B81F-34AAD742962D}"/>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Secure Score</a:t>
              </a:r>
              <a:endParaRPr kumimoji="0" lang="en-US" sz="800" b="0" i="0" u="none" strike="noStrike" kern="1200" cap="none" spc="0" normalizeH="0" baseline="0" noProof="0">
                <a:ln>
                  <a:noFill/>
                </a:ln>
                <a:gradFill>
                  <a:gsLst>
                    <a:gs pos="34000">
                      <a:srgbClr val="1A1A1A"/>
                    </a:gs>
                    <a:gs pos="64000">
                      <a:srgbClr val="1A1A1A"/>
                    </a:gs>
                  </a:gsLst>
                  <a:lin ang="5400000" scaled="1"/>
                </a:gradFill>
                <a:effectLst/>
                <a:uLnTx/>
                <a:uFillTx/>
                <a:latin typeface="Segoe UI Semibold"/>
                <a:ea typeface="+mn-ea"/>
                <a:cs typeface="+mn-cs"/>
              </a:endParaRPr>
            </a:p>
          </p:txBody>
        </p:sp>
      </p:grpSp>
      <p:sp>
        <p:nvSpPr>
          <p:cNvPr id="8" name="Title 7">
            <a:extLst>
              <a:ext uri="{FF2B5EF4-FFF2-40B4-BE49-F238E27FC236}">
                <a16:creationId xmlns:a16="http://schemas.microsoft.com/office/drawing/2014/main" id="{BEF80EFB-182E-4EBF-95E6-5B3C4F37B6C6}"/>
              </a:ext>
            </a:extLst>
          </p:cNvPr>
          <p:cNvSpPr>
            <a:spLocks noGrp="1"/>
          </p:cNvSpPr>
          <p:nvPr>
            <p:ph type="title"/>
          </p:nvPr>
        </p:nvSpPr>
        <p:spPr>
          <a:xfrm>
            <a:off x="364576" y="580519"/>
            <a:ext cx="4436805" cy="307777"/>
          </a:xfrm>
        </p:spPr>
        <p:txBody>
          <a:bodyPr/>
          <a:lstStyle/>
          <a:p>
            <a:r>
              <a:rPr lang="en-US" sz="2000"/>
              <a:t>Native Security for Azure</a:t>
            </a:r>
          </a:p>
        </p:txBody>
      </p:sp>
      <p:pic>
        <p:nvPicPr>
          <p:cNvPr id="106" name="Picture 105">
            <a:extLst>
              <a:ext uri="{FF2B5EF4-FFF2-40B4-BE49-F238E27FC236}">
                <a16:creationId xmlns:a16="http://schemas.microsoft.com/office/drawing/2014/main" id="{CA4AF04E-4225-4A67-B370-6FE431174CAA}"/>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invGray">
          <a:xfrm>
            <a:off x="364576" y="294973"/>
            <a:ext cx="708541" cy="151779"/>
          </a:xfrm>
          <a:prstGeom prst="rect">
            <a:avLst/>
          </a:prstGeom>
        </p:spPr>
      </p:pic>
      <p:sp>
        <p:nvSpPr>
          <p:cNvPr id="110" name="Title 7">
            <a:extLst>
              <a:ext uri="{FF2B5EF4-FFF2-40B4-BE49-F238E27FC236}">
                <a16:creationId xmlns:a16="http://schemas.microsoft.com/office/drawing/2014/main" id="{8373338F-1AAC-465A-81FF-153CF6FEF669}"/>
              </a:ext>
            </a:extLst>
          </p:cNvPr>
          <p:cNvSpPr txBox="1">
            <a:spLocks/>
          </p:cNvSpPr>
          <p:nvPr/>
        </p:nvSpPr>
        <p:spPr>
          <a:xfrm>
            <a:off x="364576" y="932990"/>
            <a:ext cx="3705856" cy="323165"/>
          </a:xfrm>
          <a:prstGeom prst="rect">
            <a:avLst/>
          </a:prstGeom>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4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End-to-End capabilities that apply Zero Trust principles </a:t>
            </a:r>
            <a:b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05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to Infrastructure &amp; Platform as a Service (IaaS &amp; PaaS)</a:t>
            </a:r>
          </a:p>
        </p:txBody>
      </p:sp>
      <p:sp>
        <p:nvSpPr>
          <p:cNvPr id="387" name="Rectangle 386">
            <a:extLst>
              <a:ext uri="{FF2B5EF4-FFF2-40B4-BE49-F238E27FC236}">
                <a16:creationId xmlns:a16="http://schemas.microsoft.com/office/drawing/2014/main" id="{C98B885E-7601-4A30-BBD0-4B028A35AD2C}"/>
              </a:ext>
            </a:extLst>
          </p:cNvPr>
          <p:cNvSpPr/>
          <p:nvPr/>
        </p:nvSpPr>
        <p:spPr>
          <a:xfrm>
            <a:off x="538309" y="2909038"/>
            <a:ext cx="1118140" cy="261610"/>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55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Full Time Employees, Partners, and/or outsourced providers</a:t>
            </a:r>
          </a:p>
        </p:txBody>
      </p:sp>
      <p:grpSp>
        <p:nvGrpSpPr>
          <p:cNvPr id="61" name="Group 60">
            <a:extLst>
              <a:ext uri="{FF2B5EF4-FFF2-40B4-BE49-F238E27FC236}">
                <a16:creationId xmlns:a16="http://schemas.microsoft.com/office/drawing/2014/main" id="{4A8710AF-C112-4B28-8A0C-3739A09DD33D}"/>
              </a:ext>
            </a:extLst>
          </p:cNvPr>
          <p:cNvGrpSpPr/>
          <p:nvPr/>
        </p:nvGrpSpPr>
        <p:grpSpPr>
          <a:xfrm>
            <a:off x="3175955" y="1432216"/>
            <a:ext cx="2578476" cy="506872"/>
            <a:chOff x="3175955" y="1432216"/>
            <a:chExt cx="2578476" cy="506872"/>
          </a:xfrm>
        </p:grpSpPr>
        <p:sp>
          <p:nvSpPr>
            <p:cNvPr id="366" name="Rectangle 365">
              <a:hlinkClick r:id="rId11"/>
              <a:extLst>
                <a:ext uri="{FF2B5EF4-FFF2-40B4-BE49-F238E27FC236}">
                  <a16:creationId xmlns:a16="http://schemas.microsoft.com/office/drawing/2014/main" id="{CFCAE859-6D3F-4F73-A666-BC22A9C1EDE2}"/>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style>
            <a:lnRef idx="2">
              <a:schemeClr val="accent2"/>
            </a:lnRef>
            <a:fillRef idx="1">
              <a:schemeClr val="lt1"/>
            </a:fillRef>
            <a:effectRef idx="0">
              <a:schemeClr val="accent2"/>
            </a:effectRef>
            <a:fontRef idx="minor">
              <a:schemeClr val="dk1"/>
            </a:fontRef>
          </p:style>
          <p:txBody>
            <a:bodyPr vert="horz" wrap="square" lIns="45720" tIns="36576" rIns="45720" bIns="36576" rtlCol="0" anchor="t" anchorCtr="0">
              <a:no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322" name="TextBox 321">
              <a:extLst>
                <a:ext uri="{FF2B5EF4-FFF2-40B4-BE49-F238E27FC236}">
                  <a16:creationId xmlns:a16="http://schemas.microsoft.com/office/drawing/2014/main" id="{09A670A5-C638-4C97-A335-5AC45857E424}"/>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Automated User Provisioning</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Entitlement Management</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Access Reviews</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Privileged Identity Management (PIM) </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120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Terms of Use</a:t>
              </a:r>
            </a:p>
          </p:txBody>
        </p:sp>
      </p:grpSp>
      <p:sp>
        <p:nvSpPr>
          <p:cNvPr id="417" name="Rectangle 416">
            <a:extLst>
              <a:ext uri="{FF2B5EF4-FFF2-40B4-BE49-F238E27FC236}">
                <a16:creationId xmlns:a16="http://schemas.microsoft.com/office/drawing/2014/main" id="{CC0CCFB4-40CF-40E1-819C-F9374502855D}"/>
              </a:ext>
            </a:extLst>
          </p:cNvPr>
          <p:cNvSpPr/>
          <p:nvPr/>
        </p:nvSpPr>
        <p:spPr>
          <a:xfrm>
            <a:off x="4585190" y="2456994"/>
            <a:ext cx="914400" cy="21236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418" name="Rectangle 417">
            <a:hlinkClick r:id="rId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18DF5F1-0FC5-4A47-8B1C-FC5CE96EFB8B}"/>
              </a:ext>
            </a:extLst>
          </p:cNvPr>
          <p:cNvSpPr/>
          <p:nvPr/>
        </p:nvSpPr>
        <p:spPr>
          <a:xfrm>
            <a:off x="4585190" y="2693023"/>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36576"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20" name="Group 19">
            <a:extLst>
              <a:ext uri="{FF2B5EF4-FFF2-40B4-BE49-F238E27FC236}">
                <a16:creationId xmlns:a16="http://schemas.microsoft.com/office/drawing/2014/main" id="{45079652-2AC2-4788-AC32-5E450EA7920B}"/>
              </a:ext>
            </a:extLst>
          </p:cNvPr>
          <p:cNvGrpSpPr/>
          <p:nvPr/>
        </p:nvGrpSpPr>
        <p:grpSpPr>
          <a:xfrm>
            <a:off x="3347690" y="2386790"/>
            <a:ext cx="1008492" cy="692452"/>
            <a:chOff x="3259192" y="2255594"/>
            <a:chExt cx="1008492" cy="692452"/>
          </a:xfrm>
        </p:grpSpPr>
        <p:sp>
          <p:nvSpPr>
            <p:cNvPr id="324" name="Rectangle 323">
              <a:extLst>
                <a:ext uri="{FF2B5EF4-FFF2-40B4-BE49-F238E27FC236}">
                  <a16:creationId xmlns:a16="http://schemas.microsoft.com/office/drawing/2014/main" id="{B1FDDC21-0271-40B3-87F6-314434168CCD}"/>
                </a:ext>
              </a:extLst>
            </p:cNvPr>
            <p:cNvSpPr/>
            <p:nvPr/>
          </p:nvSpPr>
          <p:spPr bwMode="auto">
            <a:xfrm>
              <a:off x="3259192" y="2255594"/>
              <a:ext cx="1008492" cy="692452"/>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325" name="Rectangle 324">
              <a:hlinkClick r:id="rId1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570F1E45-852D-4172-ADD6-F50B21E5F8A0}"/>
                </a:ext>
              </a:extLst>
            </p:cNvPr>
            <p:cNvSpPr/>
            <p:nvPr/>
          </p:nvSpPr>
          <p:spPr>
            <a:xfrm>
              <a:off x="3306238" y="242817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326" name="Rectangle 325">
              <a:hlinkClick r:id="rId1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3A70A6C5-923E-492F-A315-C39CA2462EB4}"/>
                </a:ext>
              </a:extLst>
            </p:cNvPr>
            <p:cNvSpPr/>
            <p:nvPr/>
          </p:nvSpPr>
          <p:spPr>
            <a:xfrm>
              <a:off x="3306238" y="259443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328" name="Rectangle 327">
              <a:extLst>
                <a:ext uri="{FF2B5EF4-FFF2-40B4-BE49-F238E27FC236}">
                  <a16:creationId xmlns:a16="http://schemas.microsoft.com/office/drawing/2014/main" id="{48120ADA-947B-4FED-856A-125228F32B9E}"/>
                </a:ext>
              </a:extLst>
            </p:cNvPr>
            <p:cNvSpPr/>
            <p:nvPr/>
          </p:nvSpPr>
          <p:spPr>
            <a:xfrm>
              <a:off x="3306238" y="2763082"/>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99" name="Group 98">
            <a:extLst>
              <a:ext uri="{FF2B5EF4-FFF2-40B4-BE49-F238E27FC236}">
                <a16:creationId xmlns:a16="http://schemas.microsoft.com/office/drawing/2014/main" id="{761056D2-C86C-4400-BD82-850A31F4CAEF}"/>
              </a:ext>
            </a:extLst>
          </p:cNvPr>
          <p:cNvGrpSpPr/>
          <p:nvPr/>
        </p:nvGrpSpPr>
        <p:grpSpPr>
          <a:xfrm>
            <a:off x="4585190" y="2859801"/>
            <a:ext cx="914400" cy="222741"/>
            <a:chOff x="4938132" y="2655941"/>
            <a:chExt cx="458600" cy="111711"/>
          </a:xfrm>
        </p:grpSpPr>
        <p:sp>
          <p:nvSpPr>
            <p:cNvPr id="419" name="Rectangle 418">
              <a:hlinkClick r:id="rId1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A2FF551-2AB6-4586-B056-091B287451C9}"/>
                </a:ext>
              </a:extLst>
            </p:cNvPr>
            <p:cNvSpPr/>
            <p:nvPr/>
          </p:nvSpPr>
          <p:spPr>
            <a:xfrm>
              <a:off x="4938132" y="2655941"/>
              <a:ext cx="458600" cy="111711"/>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318" name="Group 317">
              <a:extLst>
                <a:ext uri="{FF2B5EF4-FFF2-40B4-BE49-F238E27FC236}">
                  <a16:creationId xmlns:a16="http://schemas.microsoft.com/office/drawing/2014/main" id="{BFDDC397-00CB-4773-979B-3F96603F1B23}"/>
                </a:ext>
              </a:extLst>
            </p:cNvPr>
            <p:cNvGrpSpPr/>
            <p:nvPr/>
          </p:nvGrpSpPr>
          <p:grpSpPr>
            <a:xfrm>
              <a:off x="5254876" y="2670934"/>
              <a:ext cx="129425" cy="86794"/>
              <a:chOff x="4373349" y="2460877"/>
              <a:chExt cx="874087" cy="586170"/>
            </a:xfrm>
            <a:solidFill>
              <a:schemeClr val="accent1">
                <a:lumMod val="75000"/>
              </a:schemeClr>
            </a:solidFill>
          </p:grpSpPr>
          <p:sp>
            <p:nvSpPr>
              <p:cNvPr id="319" name="Flowchart: Decision 318">
                <a:extLst>
                  <a:ext uri="{FF2B5EF4-FFF2-40B4-BE49-F238E27FC236}">
                    <a16:creationId xmlns:a16="http://schemas.microsoft.com/office/drawing/2014/main" id="{A4459153-DF0C-4C98-9D1F-CC161DE19579}"/>
                  </a:ext>
                </a:extLst>
              </p:cNvPr>
              <p:cNvSpPr/>
              <p:nvPr/>
            </p:nvSpPr>
            <p:spPr bwMode="auto">
              <a:xfrm>
                <a:off x="4373349" y="2460877"/>
                <a:ext cx="874087" cy="586170"/>
              </a:xfrm>
              <a:prstGeom prst="flowChartDecision">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4C3C6AAE-2D66-4FB4-B6AE-E5984D6F2F3A}"/>
                  </a:ext>
                </a:extLst>
              </p:cNvPr>
              <p:cNvSpPr/>
              <p:nvPr/>
            </p:nvSpPr>
            <p:spPr bwMode="auto">
              <a:xfrm>
                <a:off x="4716226" y="2732994"/>
                <a:ext cx="290367" cy="457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3" name="Group 322">
                <a:extLst>
                  <a:ext uri="{FF2B5EF4-FFF2-40B4-BE49-F238E27FC236}">
                    <a16:creationId xmlns:a16="http://schemas.microsoft.com/office/drawing/2014/main" id="{5F446EAC-6A0C-4471-BBC7-A8AE238BD484}"/>
                  </a:ext>
                </a:extLst>
              </p:cNvPr>
              <p:cNvGrpSpPr/>
              <p:nvPr/>
            </p:nvGrpSpPr>
            <p:grpSpPr>
              <a:xfrm>
                <a:off x="4716222" y="2654086"/>
                <a:ext cx="246313" cy="202205"/>
                <a:chOff x="4622118" y="2627073"/>
                <a:chExt cx="318418" cy="202205"/>
              </a:xfrm>
              <a:grpFill/>
            </p:grpSpPr>
            <p:sp>
              <p:nvSpPr>
                <p:cNvPr id="339" name="Rectangle 338">
                  <a:extLst>
                    <a:ext uri="{FF2B5EF4-FFF2-40B4-BE49-F238E27FC236}">
                      <a16:creationId xmlns:a16="http://schemas.microsoft.com/office/drawing/2014/main" id="{7032B050-DA67-4CA7-BBE2-00F8F2A00023}"/>
                    </a:ext>
                  </a:extLst>
                </p:cNvPr>
                <p:cNvSpPr/>
                <p:nvPr/>
              </p:nvSpPr>
              <p:spPr bwMode="auto">
                <a:xfrm>
                  <a:off x="4622127" y="2627073"/>
                  <a:ext cx="290370" cy="45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53B1FB2E-3994-4ED1-983F-988743ECD9E0}"/>
                    </a:ext>
                  </a:extLst>
                </p:cNvPr>
                <p:cNvSpPr/>
                <p:nvPr/>
              </p:nvSpPr>
              <p:spPr bwMode="auto">
                <a:xfrm>
                  <a:off x="4622118" y="2783562"/>
                  <a:ext cx="318418" cy="45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7" name="Oval 326">
                <a:extLst>
                  <a:ext uri="{FF2B5EF4-FFF2-40B4-BE49-F238E27FC236}">
                    <a16:creationId xmlns:a16="http://schemas.microsoft.com/office/drawing/2014/main" id="{C797970A-6D9A-4FC6-9B84-0455051ECCA5}"/>
                  </a:ext>
                </a:extLst>
              </p:cNvPr>
              <p:cNvSpPr/>
              <p:nvPr/>
            </p:nvSpPr>
            <p:spPr bwMode="auto">
              <a:xfrm>
                <a:off x="4637811" y="265459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a:extLst>
                  <a:ext uri="{FF2B5EF4-FFF2-40B4-BE49-F238E27FC236}">
                    <a16:creationId xmlns:a16="http://schemas.microsoft.com/office/drawing/2014/main" id="{44563CA2-A51F-4301-817B-64C2ACA34740}"/>
                  </a:ext>
                </a:extLst>
              </p:cNvPr>
              <p:cNvSpPr/>
              <p:nvPr/>
            </p:nvSpPr>
            <p:spPr bwMode="auto">
              <a:xfrm>
                <a:off x="4639890" y="281501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C4F499DD-1F19-4876-B341-B8D864EB3EA9}"/>
                  </a:ext>
                </a:extLst>
              </p:cNvPr>
              <p:cNvSpPr/>
              <p:nvPr/>
            </p:nvSpPr>
            <p:spPr bwMode="auto">
              <a:xfrm>
                <a:off x="4639890" y="2731876"/>
                <a:ext cx="49297" cy="457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85" name="Rectangle 284">
            <a:hlinkClick r:id="rId16"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4EF04220-10B4-4DB9-8D05-C09487C5CCE1}"/>
              </a:ext>
            </a:extLst>
          </p:cNvPr>
          <p:cNvSpPr/>
          <p:nvPr/>
        </p:nvSpPr>
        <p:spPr>
          <a:xfrm>
            <a:off x="5990866" y="834470"/>
            <a:ext cx="5606003" cy="732495"/>
          </a:xfrm>
          <a:prstGeom prst="rect">
            <a:avLst/>
          </a:prstGeom>
          <a:solidFill>
            <a:srgbClr val="A2F4A2"/>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64008" rIns="0" bIns="45720" rtlCol="0" anchor="t">
            <a:no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rPr>
              <a:t>Management Plane Security </a:t>
            </a:r>
            <a:br>
              <a:rPr kumimoji="0" lang="en-US" sz="6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462" name="Rectangle: Rounded Corners 461">
            <a:extLst>
              <a:ext uri="{FF2B5EF4-FFF2-40B4-BE49-F238E27FC236}">
                <a16:creationId xmlns:a16="http://schemas.microsoft.com/office/drawing/2014/main" id="{F4CA47B6-6FA8-48E3-B953-003D174EFB7D}"/>
              </a:ext>
            </a:extLst>
          </p:cNvPr>
          <p:cNvSpPr/>
          <p:nvPr/>
        </p:nvSpPr>
        <p:spPr bwMode="auto">
          <a:xfrm>
            <a:off x="1747970" y="2736499"/>
            <a:ext cx="510441" cy="2612594"/>
          </a:xfrm>
          <a:prstGeom prst="roundRect">
            <a:avLst>
              <a:gd name="adj" fmla="val 10583"/>
            </a:avLst>
          </a:prstGeom>
          <a:ln w="19050">
            <a:gradFill>
              <a:gsLst>
                <a:gs pos="51000">
                  <a:schemeClr val="accent1">
                    <a:lumMod val="75000"/>
                  </a:schemeClr>
                </a:gs>
                <a:gs pos="50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hlinkClick r:id="rId17"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5F6F95C-096A-4026-94CF-E62A062DD20A}"/>
              </a:ext>
            </a:extLst>
          </p:cNvPr>
          <p:cNvSpPr/>
          <p:nvPr/>
        </p:nvSpPr>
        <p:spPr>
          <a:xfrm rot="10800000" flipV="1">
            <a:off x="1914580" y="5141245"/>
            <a:ext cx="3649654" cy="341879"/>
          </a:xfrm>
          <a:prstGeom prst="rect">
            <a:avLst/>
          </a:prstGeom>
          <a:gradFill>
            <a:gsLst>
              <a:gs pos="51000">
                <a:schemeClr val="accent1">
                  <a:lumMod val="75000"/>
                </a:schemeClr>
              </a:gs>
              <a:gs pos="51000">
                <a:schemeClr val="accent1">
                  <a:lumMod val="50000"/>
                </a:schemeClr>
              </a:gs>
            </a:gsLst>
            <a:lin ang="5400000" scaled="0"/>
          </a:gradFill>
          <a:ln w="190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45720" tIns="27432" rIns="45720" bIns="45720" numCol="1" rtlCol="0" anchor="t" anchorCtr="0" compatLnSpc="1">
            <a:prstTxWarp prst="textNoShape">
              <a:avLst/>
            </a:prstTxWarp>
            <a:no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267" name="Rectangle 266">
            <a:hlinkClick r:id="rId18"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39C862CE-4C75-4859-B1D0-3AE6F2F367F0}"/>
              </a:ext>
            </a:extLst>
          </p:cNvPr>
          <p:cNvSpPr/>
          <p:nvPr/>
        </p:nvSpPr>
        <p:spPr>
          <a:xfrm>
            <a:off x="4423897"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Microsoft Defender for Identity</a:t>
            </a:r>
          </a:p>
        </p:txBody>
      </p:sp>
      <p:sp>
        <p:nvSpPr>
          <p:cNvPr id="269" name="Rectangle 268">
            <a:hlinkClick r:id="rId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30EB398-C9A1-4528-946D-133AC9F28E0E}"/>
              </a:ext>
            </a:extLst>
          </p:cNvPr>
          <p:cNvSpPr/>
          <p:nvPr/>
        </p:nvSpPr>
        <p:spPr>
          <a:xfrm>
            <a:off x="3198325"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55" name="Group 54">
            <a:extLst>
              <a:ext uri="{FF2B5EF4-FFF2-40B4-BE49-F238E27FC236}">
                <a16:creationId xmlns:a16="http://schemas.microsoft.com/office/drawing/2014/main" id="{9E3A17A9-6BDF-495A-8A80-30AD09C9A9CD}"/>
              </a:ext>
            </a:extLst>
          </p:cNvPr>
          <p:cNvGrpSpPr/>
          <p:nvPr/>
        </p:nvGrpSpPr>
        <p:grpSpPr>
          <a:xfrm>
            <a:off x="1914468" y="6213027"/>
            <a:ext cx="3649766" cy="418322"/>
            <a:chOff x="1914468" y="6213027"/>
            <a:chExt cx="3649766" cy="418322"/>
          </a:xfrm>
        </p:grpSpPr>
        <p:sp>
          <p:nvSpPr>
            <p:cNvPr id="334" name="Rectangle 333">
              <a:extLst>
                <a:ext uri="{FF2B5EF4-FFF2-40B4-BE49-F238E27FC236}">
                  <a16:creationId xmlns:a16="http://schemas.microsoft.com/office/drawing/2014/main" id="{2EF97DF7-D8C1-4A3D-B1E6-2F9A24F2A6D7}"/>
                </a:ext>
              </a:extLst>
            </p:cNvPr>
            <p:cNvSpPr/>
            <p:nvPr/>
          </p:nvSpPr>
          <p:spPr>
            <a:xfrm flipV="1">
              <a:off x="1914468" y="6213027"/>
              <a:ext cx="3649766" cy="418322"/>
            </a:xfrm>
            <a:prstGeom prst="rect">
              <a:avLst/>
            </a:prstGeom>
            <a:solidFill>
              <a:srgbClr val="E7F4FF"/>
            </a:solid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5720" tIns="73152"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48336764-7208-42A5-A70D-4FEAC9754546}"/>
                </a:ext>
              </a:extLst>
            </p:cNvPr>
            <p:cNvSpPr/>
            <p:nvPr/>
          </p:nvSpPr>
          <p:spPr>
            <a:xfrm>
              <a:off x="1979034" y="6279317"/>
              <a:ext cx="91440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287" name="Rectangle 286">
              <a:extLst>
                <a:ext uri="{FF2B5EF4-FFF2-40B4-BE49-F238E27FC236}">
                  <a16:creationId xmlns:a16="http://schemas.microsoft.com/office/drawing/2014/main" id="{4740B302-A385-40D3-8A02-C9B621A02AAA}"/>
                </a:ext>
              </a:extLst>
            </p:cNvPr>
            <p:cNvSpPr/>
            <p:nvPr/>
          </p:nvSpPr>
          <p:spPr>
            <a:xfrm>
              <a:off x="4585190" y="6279316"/>
              <a:ext cx="91440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289" name="Rectangle 288">
              <a:extLst>
                <a:ext uri="{FF2B5EF4-FFF2-40B4-BE49-F238E27FC236}">
                  <a16:creationId xmlns:a16="http://schemas.microsoft.com/office/drawing/2014/main" id="{1E4A2FF0-A15F-42D0-99B4-38C762B70999}"/>
                </a:ext>
              </a:extLst>
            </p:cNvPr>
            <p:cNvSpPr/>
            <p:nvPr/>
          </p:nvSpPr>
          <p:spPr>
            <a:xfrm>
              <a:off x="3007792" y="6279316"/>
              <a:ext cx="1463040" cy="257159"/>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100" name="Rectangle 99">
              <a:extLst>
                <a:ext uri="{FF2B5EF4-FFF2-40B4-BE49-F238E27FC236}">
                  <a16:creationId xmlns:a16="http://schemas.microsoft.com/office/drawing/2014/main" id="{CC7EE1B1-2699-4F4A-8EDC-04918FC43226}"/>
                </a:ext>
              </a:extLst>
            </p:cNvPr>
            <p:cNvSpPr/>
            <p:nvPr/>
          </p:nvSpPr>
          <p:spPr bwMode="auto">
            <a:xfrm>
              <a:off x="3007792" y="6502591"/>
              <a:ext cx="2491798"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1" name="Rectangle: Rounded Corners 430">
            <a:extLst>
              <a:ext uri="{FF2B5EF4-FFF2-40B4-BE49-F238E27FC236}">
                <a16:creationId xmlns:a16="http://schemas.microsoft.com/office/drawing/2014/main" id="{CFC7995C-9294-47B9-AC4B-6D29C62B6115}"/>
              </a:ext>
            </a:extLst>
          </p:cNvPr>
          <p:cNvSpPr/>
          <p:nvPr/>
        </p:nvSpPr>
        <p:spPr bwMode="auto">
          <a:xfrm>
            <a:off x="365496" y="3011603"/>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hlinkClick r:id="rId19" tooltip="Privileged Access Workstation (PAW)"/>
            <a:extLst>
              <a:ext uri="{FF2B5EF4-FFF2-40B4-BE49-F238E27FC236}">
                <a16:creationId xmlns:a16="http://schemas.microsoft.com/office/drawing/2014/main" id="{B722782C-B742-46BA-91D7-9D9D1A3CDD99}"/>
              </a:ext>
            </a:extLst>
          </p:cNvPr>
          <p:cNvSpPr/>
          <p:nvPr/>
        </p:nvSpPr>
        <p:spPr>
          <a:xfrm>
            <a:off x="1931799" y="2926681"/>
            <a:ext cx="1206312" cy="169277"/>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45720" rIns="0" bIns="45720" rtlCol="0" anchor="t">
            <a:sp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5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11" name="Group 10">
            <a:extLst>
              <a:ext uri="{FF2B5EF4-FFF2-40B4-BE49-F238E27FC236}">
                <a16:creationId xmlns:a16="http://schemas.microsoft.com/office/drawing/2014/main" id="{CDF2178B-863C-480C-AD20-D8390908DF25}"/>
              </a:ext>
            </a:extLst>
          </p:cNvPr>
          <p:cNvGrpSpPr/>
          <p:nvPr/>
        </p:nvGrpSpPr>
        <p:grpSpPr>
          <a:xfrm>
            <a:off x="277831" y="1504093"/>
            <a:ext cx="1056187" cy="1125254"/>
            <a:chOff x="277831" y="1504093"/>
            <a:chExt cx="1056187" cy="1125254"/>
          </a:xfrm>
        </p:grpSpPr>
        <p:sp>
          <p:nvSpPr>
            <p:cNvPr id="576" name="TextBox 575">
              <a:extLst>
                <a:ext uri="{FF2B5EF4-FFF2-40B4-BE49-F238E27FC236}">
                  <a16:creationId xmlns:a16="http://schemas.microsoft.com/office/drawing/2014/main" id="{61FAB7EA-1778-4AB5-8646-F74335F4D23A}"/>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78D4">
                          <a:lumMod val="75000"/>
                        </a:srgbClr>
                      </a:gs>
                      <a:gs pos="100000">
                        <a:srgbClr val="0078D4">
                          <a:lumMod val="75000"/>
                        </a:srgbClr>
                      </a:gs>
                    </a:gsLst>
                    <a:lin ang="5400000" scaled="0"/>
                  </a:gradFill>
                  <a:effectLst/>
                  <a:uLnTx/>
                  <a:uFillTx/>
                  <a:latin typeface="Segoe UI"/>
                  <a:ea typeface="+mn-ea"/>
                  <a:cs typeface="+mn-cs"/>
                </a:rPr>
                <a:t>Control</a:t>
              </a:r>
            </a:p>
          </p:txBody>
        </p:sp>
        <p:sp>
          <p:nvSpPr>
            <p:cNvPr id="578" name="Rectangle 1374">
              <a:extLst>
                <a:ext uri="{FF2B5EF4-FFF2-40B4-BE49-F238E27FC236}">
                  <a16:creationId xmlns:a16="http://schemas.microsoft.com/office/drawing/2014/main" id="{65606C3F-4B55-4F53-B8F9-595CF7763517}"/>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Governance &amp;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Policy Enforcement</a:t>
              </a:r>
            </a:p>
          </p:txBody>
        </p:sp>
        <p:sp>
          <p:nvSpPr>
            <p:cNvPr id="579" name="Rectangle 1397">
              <a:extLst>
                <a:ext uri="{FF2B5EF4-FFF2-40B4-BE49-F238E27FC236}">
                  <a16:creationId xmlns:a16="http://schemas.microsoft.com/office/drawing/2014/main" id="{D96236DC-DD55-4F82-B20F-67C11F7201F1}"/>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Preventive Controls</a:t>
              </a:r>
            </a:p>
          </p:txBody>
        </p:sp>
        <p:sp>
          <p:nvSpPr>
            <p:cNvPr id="316" name="Rectangle: Rounded Corners 430">
              <a:extLst>
                <a:ext uri="{FF2B5EF4-FFF2-40B4-BE49-F238E27FC236}">
                  <a16:creationId xmlns:a16="http://schemas.microsoft.com/office/drawing/2014/main" id="{60642EE4-4866-4981-BFAB-4CD85F5C1BAD}"/>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2" name="Freeform 1320">
              <a:extLst>
                <a:ext uri="{FF2B5EF4-FFF2-40B4-BE49-F238E27FC236}">
                  <a16:creationId xmlns:a16="http://schemas.microsoft.com/office/drawing/2014/main" id="{4A34402B-AB03-4728-847F-B65C6B1E44E6}"/>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1" name="Rectangle: Rounded Corners 430">
              <a:extLst>
                <a:ext uri="{FF2B5EF4-FFF2-40B4-BE49-F238E27FC236}">
                  <a16:creationId xmlns:a16="http://schemas.microsoft.com/office/drawing/2014/main" id="{FF9085EC-C3D2-43D4-AF55-E02E5A93ADC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9" name="Group 38">
            <a:extLst>
              <a:ext uri="{FF2B5EF4-FFF2-40B4-BE49-F238E27FC236}">
                <a16:creationId xmlns:a16="http://schemas.microsoft.com/office/drawing/2014/main" id="{6D4BC47F-BD8B-4D44-8877-4A96DF44B314}"/>
              </a:ext>
            </a:extLst>
          </p:cNvPr>
          <p:cNvGrpSpPr/>
          <p:nvPr/>
        </p:nvGrpSpPr>
        <p:grpSpPr>
          <a:xfrm>
            <a:off x="263312" y="5207173"/>
            <a:ext cx="1523972" cy="1298948"/>
            <a:chOff x="263312" y="5207173"/>
            <a:chExt cx="1523972" cy="1298948"/>
          </a:xfrm>
        </p:grpSpPr>
        <p:sp>
          <p:nvSpPr>
            <p:cNvPr id="588" name="Rectangle 587">
              <a:extLst>
                <a:ext uri="{FF2B5EF4-FFF2-40B4-BE49-F238E27FC236}">
                  <a16:creationId xmlns:a16="http://schemas.microsoft.com/office/drawing/2014/main" id="{CAABB902-0E2C-4FFC-B739-5E79D9124B09}"/>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Risk Factors &amp; Governance</a:t>
              </a:r>
            </a:p>
          </p:txBody>
        </p:sp>
        <p:grpSp>
          <p:nvGrpSpPr>
            <p:cNvPr id="12" name="Group 11">
              <a:extLst>
                <a:ext uri="{FF2B5EF4-FFF2-40B4-BE49-F238E27FC236}">
                  <a16:creationId xmlns:a16="http://schemas.microsoft.com/office/drawing/2014/main" id="{B81CEAD0-87F8-4A18-B6D0-E1B6F7D13719}"/>
                </a:ext>
              </a:extLst>
            </p:cNvPr>
            <p:cNvGrpSpPr/>
            <p:nvPr/>
          </p:nvGrpSpPr>
          <p:grpSpPr>
            <a:xfrm>
              <a:off x="263312" y="5265623"/>
              <a:ext cx="1482066" cy="1240498"/>
              <a:chOff x="263312" y="5265623"/>
              <a:chExt cx="1482066" cy="1240498"/>
            </a:xfrm>
          </p:grpSpPr>
          <p:grpSp>
            <p:nvGrpSpPr>
              <p:cNvPr id="574" name="Group 573">
                <a:extLst>
                  <a:ext uri="{FF2B5EF4-FFF2-40B4-BE49-F238E27FC236}">
                    <a16:creationId xmlns:a16="http://schemas.microsoft.com/office/drawing/2014/main" id="{720F1333-0B72-49AB-AB0A-C2E1B967C784}"/>
                  </a:ext>
                </a:extLst>
              </p:cNvPr>
              <p:cNvGrpSpPr/>
              <p:nvPr/>
            </p:nvGrpSpPr>
            <p:grpSpPr>
              <a:xfrm>
                <a:off x="263312" y="5810499"/>
                <a:ext cx="204938" cy="99562"/>
                <a:chOff x="760677" y="1725765"/>
                <a:chExt cx="131763" cy="63500"/>
              </a:xfrm>
              <a:solidFill>
                <a:schemeClr val="accent1"/>
              </a:solidFill>
            </p:grpSpPr>
            <p:sp>
              <p:nvSpPr>
                <p:cNvPr id="566" name="Freeform 1314">
                  <a:extLst>
                    <a:ext uri="{FF2B5EF4-FFF2-40B4-BE49-F238E27FC236}">
                      <a16:creationId xmlns:a16="http://schemas.microsoft.com/office/drawing/2014/main" id="{66267634-6082-4207-BDBB-3FFB58B5210B}"/>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7" name="Freeform 1315">
                  <a:extLst>
                    <a:ext uri="{FF2B5EF4-FFF2-40B4-BE49-F238E27FC236}">
                      <a16:creationId xmlns:a16="http://schemas.microsoft.com/office/drawing/2014/main" id="{1A0DDB9D-375F-40D8-AB39-1D7C88A177F1}"/>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8" name="Freeform 1316">
                  <a:extLst>
                    <a:ext uri="{FF2B5EF4-FFF2-40B4-BE49-F238E27FC236}">
                      <a16:creationId xmlns:a16="http://schemas.microsoft.com/office/drawing/2014/main" id="{A0084C03-9649-43CB-81FD-09D6B14593EF}"/>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9" name="Freeform 1317">
                  <a:extLst>
                    <a:ext uri="{FF2B5EF4-FFF2-40B4-BE49-F238E27FC236}">
                      <a16:creationId xmlns:a16="http://schemas.microsoft.com/office/drawing/2014/main" id="{2C2D2F86-79EC-43A6-90A3-B3372126FC85}"/>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0" name="Freeform 1318">
                  <a:extLst>
                    <a:ext uri="{FF2B5EF4-FFF2-40B4-BE49-F238E27FC236}">
                      <a16:creationId xmlns:a16="http://schemas.microsoft.com/office/drawing/2014/main" id="{6F6B533D-1E14-4DAA-A17C-7B86F625CFF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77" name="TextBox 576">
                <a:extLst>
                  <a:ext uri="{FF2B5EF4-FFF2-40B4-BE49-F238E27FC236}">
                    <a16:creationId xmlns:a16="http://schemas.microsoft.com/office/drawing/2014/main" id="{C6FFF790-8DB6-4551-9A64-9A1CF29E5E5E}"/>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Visibility</a:t>
                </a:r>
              </a:p>
            </p:txBody>
          </p:sp>
          <p:sp>
            <p:nvSpPr>
              <p:cNvPr id="586" name="Rectangle 585">
                <a:extLst>
                  <a:ext uri="{FF2B5EF4-FFF2-40B4-BE49-F238E27FC236}">
                    <a16:creationId xmlns:a16="http://schemas.microsoft.com/office/drawing/2014/main" id="{3B1EF467-5E94-4F16-B166-74E62F91DE43}"/>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ea typeface="+mn-ea"/>
                    <a:cs typeface="+mn-cs"/>
                  </a:rPr>
                  <a:t>Threat Detection</a:t>
                </a:r>
              </a:p>
            </p:txBody>
          </p:sp>
          <p:sp>
            <p:nvSpPr>
              <p:cNvPr id="587" name="Rectangle 586">
                <a:extLst>
                  <a:ext uri="{FF2B5EF4-FFF2-40B4-BE49-F238E27FC236}">
                    <a16:creationId xmlns:a16="http://schemas.microsoft.com/office/drawing/2014/main" id="{EE9E2B8B-3582-403D-9E67-754BBCDCCA90}"/>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gradFill>
                      <a:gsLst>
                        <a:gs pos="34000">
                          <a:srgbClr val="0078D4"/>
                        </a:gs>
                        <a:gs pos="64000">
                          <a:srgbClr val="0078D4"/>
                        </a:gs>
                      </a:gsLst>
                      <a:lin ang="5400000" scaled="1"/>
                    </a:gradFill>
                    <a:effectLst/>
                    <a:uLnTx/>
                    <a:uFillTx/>
                    <a:latin typeface="Segoe UI Semibold"/>
                    <a:ea typeface="+mn-ea"/>
                    <a:cs typeface="+mn-cs"/>
                  </a:rPr>
                  <a:t>Raw Logs and Signal for Investigation &amp; Hunting</a:t>
                </a:r>
              </a:p>
            </p:txBody>
          </p:sp>
          <p:sp>
            <p:nvSpPr>
              <p:cNvPr id="329" name="Rectangle: Rounded Corners 430">
                <a:extLst>
                  <a:ext uri="{FF2B5EF4-FFF2-40B4-BE49-F238E27FC236}">
                    <a16:creationId xmlns:a16="http://schemas.microsoft.com/office/drawing/2014/main" id="{3AAB0A09-53CD-4D95-B902-6CBD3AB53E4F}"/>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1" name="Rectangle: Rounded Corners 430">
                <a:extLst>
                  <a:ext uri="{FF2B5EF4-FFF2-40B4-BE49-F238E27FC236}">
                    <a16:creationId xmlns:a16="http://schemas.microsoft.com/office/drawing/2014/main" id="{FCC4EA71-C54E-4E56-8C42-2323DB7C99B8}"/>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2" name="Rectangle: Rounded Corners 430">
                <a:extLst>
                  <a:ext uri="{FF2B5EF4-FFF2-40B4-BE49-F238E27FC236}">
                    <a16:creationId xmlns:a16="http://schemas.microsoft.com/office/drawing/2014/main" id="{86FB05DE-A94A-4B0D-9DD9-68910A34B797}"/>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ln w="12700">
                <a:solidFill>
                  <a:srgbClr val="76767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24" name="Group 23">
            <a:extLst>
              <a:ext uri="{FF2B5EF4-FFF2-40B4-BE49-F238E27FC236}">
                <a16:creationId xmlns:a16="http://schemas.microsoft.com/office/drawing/2014/main" id="{B41C78B3-B713-4368-9130-4B973AEB8733}"/>
              </a:ext>
            </a:extLst>
          </p:cNvPr>
          <p:cNvGrpSpPr/>
          <p:nvPr/>
        </p:nvGrpSpPr>
        <p:grpSpPr>
          <a:xfrm>
            <a:off x="6063199" y="1178597"/>
            <a:ext cx="5149377" cy="325311"/>
            <a:chOff x="6063199" y="1178597"/>
            <a:chExt cx="5149377" cy="325311"/>
          </a:xfrm>
        </p:grpSpPr>
        <p:grpSp>
          <p:nvGrpSpPr>
            <p:cNvPr id="23" name="Group 22">
              <a:extLst>
                <a:ext uri="{FF2B5EF4-FFF2-40B4-BE49-F238E27FC236}">
                  <a16:creationId xmlns:a16="http://schemas.microsoft.com/office/drawing/2014/main" id="{486AAEA2-F086-4AD6-A613-07F65AAD1089}"/>
                </a:ext>
              </a:extLst>
            </p:cNvPr>
            <p:cNvGrpSpPr/>
            <p:nvPr/>
          </p:nvGrpSpPr>
          <p:grpSpPr>
            <a:xfrm>
              <a:off x="6063199" y="1178597"/>
              <a:ext cx="4914363" cy="325311"/>
              <a:chOff x="6063200" y="1178597"/>
              <a:chExt cx="3933820" cy="325311"/>
            </a:xfrm>
          </p:grpSpPr>
          <p:sp>
            <p:nvSpPr>
              <p:cNvPr id="363" name="Rectangle 362">
                <a:hlinkClick r:id="rId2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B2813838-FEA8-457E-A0C9-56136CA230C2}"/>
                  </a:ext>
                </a:extLst>
              </p:cNvPr>
              <p:cNvSpPr/>
              <p:nvPr/>
            </p:nvSpPr>
            <p:spPr>
              <a:xfrm>
                <a:off x="6063200" y="135695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Defender for Cloud</a:t>
                </a:r>
              </a:p>
            </p:txBody>
          </p:sp>
          <p:sp>
            <p:nvSpPr>
              <p:cNvPr id="364" name="Rectangle 363">
                <a:hlinkClick r:id="rId21"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972EB583-C41D-46AE-BEB5-1F8D064D466B}"/>
                  </a:ext>
                </a:extLst>
              </p:cNvPr>
              <p:cNvSpPr/>
              <p:nvPr/>
            </p:nvSpPr>
            <p:spPr>
              <a:xfrm>
                <a:off x="7009408"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365" name="Rectangle 364">
                <a:hlinkClick r:id="rId22"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D9F3F559-9DD7-4337-9104-D374653772B9}"/>
                  </a:ext>
                </a:extLst>
              </p:cNvPr>
              <p:cNvSpPr/>
              <p:nvPr/>
            </p:nvSpPr>
            <p:spPr>
              <a:xfrm>
                <a:off x="8899740" y="1178597"/>
                <a:ext cx="109728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368" name="Rectangle 367">
                <a:hlinkClick r:id="rId23"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1D7FB1A1-9553-4F8E-9E2B-4FD2D4C28303}"/>
                  </a:ext>
                </a:extLst>
              </p:cNvPr>
              <p:cNvSpPr/>
              <p:nvPr/>
            </p:nvSpPr>
            <p:spPr>
              <a:xfrm>
                <a:off x="6063200"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369" name="Rectangle 368">
                <a:hlinkClick r:id="rId24" tooltip="Azure management groups provide a level of scope above subscriptions to apply your governance conditions to all resources in those subscriptions. "/>
                <a:extLst>
                  <a:ext uri="{FF2B5EF4-FFF2-40B4-BE49-F238E27FC236}">
                    <a16:creationId xmlns:a16="http://schemas.microsoft.com/office/drawing/2014/main" id="{00C93671-9736-40B4-A9F1-2FE0FAF543AC}"/>
                  </a:ext>
                </a:extLst>
              </p:cNvPr>
              <p:cNvSpPr/>
              <p:nvPr/>
            </p:nvSpPr>
            <p:spPr>
              <a:xfrm>
                <a:off x="7953447" y="1180558"/>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370" name="Rectangle 369">
                <a:hlinkClick r:id="rId25"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0A9EF96F-EA3B-486E-9027-FC479774A20B}"/>
                  </a:ext>
                </a:extLst>
              </p:cNvPr>
              <p:cNvSpPr/>
              <p:nvPr/>
            </p:nvSpPr>
            <p:spPr>
              <a:xfrm>
                <a:off x="7005340" y="135190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372" name="Rectangle 371">
                <a:hlinkClick r:id="rId26"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0B9E8CE4-673D-4F3B-84BC-95C54453D9E0}"/>
                  </a:ext>
                </a:extLst>
              </p:cNvPr>
              <p:cNvSpPr/>
              <p:nvPr/>
            </p:nvSpPr>
            <p:spPr>
              <a:xfrm>
                <a:off x="8898602" y="1357604"/>
                <a:ext cx="109728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374" name="Rectangle 373">
                <a:hlinkClick r:id="rId27"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8E016236-D947-4F96-8D7F-EAEE2228ECB0}"/>
                  </a:ext>
                </a:extLst>
              </p:cNvPr>
              <p:cNvSpPr/>
              <p:nvPr/>
            </p:nvSpPr>
            <p:spPr>
              <a:xfrm>
                <a:off x="7956197" y="1357604"/>
                <a:ext cx="914400" cy="146304"/>
              </a:xfrm>
              <a:prstGeom prst="rect">
                <a:avLst/>
              </a:prstGeom>
              <a:solidFill>
                <a:srgbClr val="005A9F"/>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335" name="Group 334">
              <a:extLst>
                <a:ext uri="{FF2B5EF4-FFF2-40B4-BE49-F238E27FC236}">
                  <a16:creationId xmlns:a16="http://schemas.microsoft.com/office/drawing/2014/main" id="{F7E0893F-E03E-4A90-826A-7981253DD14D}"/>
                </a:ext>
              </a:extLst>
            </p:cNvPr>
            <p:cNvGrpSpPr/>
            <p:nvPr/>
          </p:nvGrpSpPr>
          <p:grpSpPr>
            <a:xfrm>
              <a:off x="11095992" y="1323859"/>
              <a:ext cx="116584" cy="27436"/>
              <a:chOff x="8729367" y="3636988"/>
              <a:chExt cx="116584" cy="27436"/>
            </a:xfrm>
            <a:solidFill>
              <a:srgbClr val="005A9F"/>
            </a:solidFill>
          </p:grpSpPr>
          <p:sp>
            <p:nvSpPr>
              <p:cNvPr id="336" name="Oval 335">
                <a:extLst>
                  <a:ext uri="{FF2B5EF4-FFF2-40B4-BE49-F238E27FC236}">
                    <a16:creationId xmlns:a16="http://schemas.microsoft.com/office/drawing/2014/main" id="{60F821FD-05A4-4080-9F0A-1B80588E1A72}"/>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7" name="Oval 336">
                <a:extLst>
                  <a:ext uri="{FF2B5EF4-FFF2-40B4-BE49-F238E27FC236}">
                    <a16:creationId xmlns:a16="http://schemas.microsoft.com/office/drawing/2014/main" id="{595CB60D-1CEB-4F32-A269-537D16CC744C}"/>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8" name="Oval 337">
                <a:extLst>
                  <a:ext uri="{FF2B5EF4-FFF2-40B4-BE49-F238E27FC236}">
                    <a16:creationId xmlns:a16="http://schemas.microsoft.com/office/drawing/2014/main" id="{2137A158-FB96-4329-A8BF-4B45AFC651FC}"/>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Rounded Corners 366">
            <a:extLst>
              <a:ext uri="{FF2B5EF4-FFF2-40B4-BE49-F238E27FC236}">
                <a16:creationId xmlns:a16="http://schemas.microsoft.com/office/drawing/2014/main" id="{AEB474C2-A1C0-4E42-9F7F-EB4C7B9DA6AF}"/>
              </a:ext>
            </a:extLst>
          </p:cNvPr>
          <p:cNvSpPr/>
          <p:nvPr/>
        </p:nvSpPr>
        <p:spPr bwMode="auto">
          <a:xfrm flipH="1">
            <a:off x="11334715" y="2366104"/>
            <a:ext cx="510441" cy="3674036"/>
          </a:xfrm>
          <a:prstGeom prst="roundRect">
            <a:avLst>
              <a:gd name="adj" fmla="val 10583"/>
            </a:avLst>
          </a:prstGeom>
          <a:ln w="19050">
            <a:gradFill>
              <a:gsLst>
                <a:gs pos="27000">
                  <a:schemeClr val="accent3"/>
                </a:gs>
                <a:gs pos="26000">
                  <a:schemeClr val="bg1">
                    <a:alpha val="0"/>
                  </a:schemeClr>
                </a:gs>
              </a:gsLst>
              <a:lin ang="108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0E8A37E-B6D9-47B8-850E-7659150FD5A9}"/>
              </a:ext>
            </a:extLst>
          </p:cNvPr>
          <p:cNvGrpSpPr/>
          <p:nvPr/>
        </p:nvGrpSpPr>
        <p:grpSpPr>
          <a:xfrm>
            <a:off x="6090695" y="5059867"/>
            <a:ext cx="5383484" cy="1571482"/>
            <a:chOff x="6090695" y="5059867"/>
            <a:chExt cx="5383484" cy="1571482"/>
          </a:xfrm>
        </p:grpSpPr>
        <p:sp>
          <p:nvSpPr>
            <p:cNvPr id="754" name="Rectangle 753">
              <a:hlinkClick r:id="rId20"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3D4113C7-A2FC-4450-8897-A1EF7D42381A}"/>
                </a:ext>
              </a:extLst>
            </p:cNvPr>
            <p:cNvSpPr/>
            <p:nvPr/>
          </p:nvSpPr>
          <p:spPr>
            <a:xfrm>
              <a:off x="6090696" y="5059867"/>
              <a:ext cx="5383483" cy="205756"/>
            </a:xfrm>
            <a:prstGeom prst="rect">
              <a:avLst/>
            </a:prstGeom>
            <a:solidFill>
              <a:schemeClr val="accent1">
                <a:lumMod val="75000"/>
              </a:schemeClr>
            </a:solidFill>
            <a:ln w="9525">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45720" tIns="45720" rIns="45720" bIns="45720"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Microsoft Defender for Cloud - Risk &amp; Regulatory Compliance Reporting</a:t>
              </a:r>
            </a:p>
          </p:txBody>
        </p:sp>
        <p:sp>
          <p:nvSpPr>
            <p:cNvPr id="113" name="Rectangle 112">
              <a:extLst>
                <a:ext uri="{FF2B5EF4-FFF2-40B4-BE49-F238E27FC236}">
                  <a16:creationId xmlns:a16="http://schemas.microsoft.com/office/drawing/2014/main" id="{7A355C51-F8AF-4929-9B08-F57CD6767206}"/>
                </a:ext>
              </a:extLst>
            </p:cNvPr>
            <p:cNvSpPr/>
            <p:nvPr/>
          </p:nvSpPr>
          <p:spPr bwMode="auto">
            <a:xfrm>
              <a:off x="6090695" y="5269733"/>
              <a:ext cx="5383482" cy="168660"/>
            </a:xfrm>
            <a:prstGeom prst="rect">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Rectangle 755">
              <a:extLst>
                <a:ext uri="{FF2B5EF4-FFF2-40B4-BE49-F238E27FC236}">
                  <a16:creationId xmlns:a16="http://schemas.microsoft.com/office/drawing/2014/main" id="{A7A26AE9-9B7B-4E11-9D6F-A2173C6AF75F}"/>
                </a:ext>
              </a:extLst>
            </p:cNvPr>
            <p:cNvSpPr/>
            <p:nvPr/>
          </p:nvSpPr>
          <p:spPr>
            <a:xfrm>
              <a:off x="9809337" y="5149197"/>
              <a:ext cx="1554480"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50" name="Rectangle 749">
              <a:extLst>
                <a:ext uri="{FF2B5EF4-FFF2-40B4-BE49-F238E27FC236}">
                  <a16:creationId xmlns:a16="http://schemas.microsoft.com/office/drawing/2014/main" id="{BF9C2213-B80E-4B34-AC82-B460891DF361}"/>
                </a:ext>
              </a:extLst>
            </p:cNvPr>
            <p:cNvSpPr/>
            <p:nvPr/>
          </p:nvSpPr>
          <p:spPr>
            <a:xfrm>
              <a:off x="6090695" y="5358211"/>
              <a:ext cx="5383484" cy="1273138"/>
            </a:xfrm>
            <a:prstGeom prst="rect">
              <a:avLst/>
            </a:pr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45720" rIns="0" bIns="219456" rtlCol="0" anchor="t">
              <a:noAutofit/>
            </a:bodyPr>
            <a:lstStyle/>
            <a:p>
              <a:pPr marL="0" marR="0" lvl="0" indent="0" algn="ctr" defTabSz="914367" rtl="0" eaLnBrk="1" fontAlgn="base" latinLnBrk="0" hangingPunct="1">
                <a:lnSpc>
                  <a:spcPct val="100000"/>
                </a:lnSpc>
                <a:spcBef>
                  <a:spcPts val="0"/>
                </a:spcBef>
                <a:spcAft>
                  <a:spcPts val="200"/>
                </a:spcAft>
                <a:buClrTx/>
                <a:buSzTx/>
                <a:buFontTx/>
                <a:buNone/>
                <a:tabLst/>
                <a:defRPr/>
              </a:pPr>
              <a:endPar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55" name="Rectangle 754">
              <a:hlinkClick r:id="rId28"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B938B45A-D8D2-4413-BA57-15A8B162F1D7}"/>
                </a:ext>
              </a:extLst>
            </p:cNvPr>
            <p:cNvSpPr/>
            <p:nvPr/>
          </p:nvSpPr>
          <p:spPr>
            <a:xfrm>
              <a:off x="6149337" y="5428625"/>
              <a:ext cx="5248160" cy="550811"/>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237744" tIns="45720" rIns="45720" bIns="27432" numCol="1" rtlCol="0" anchor="t" anchorCtr="0" compatLnSpc="1">
              <a:prstTxWarp prst="textNoShape">
                <a:avLst/>
              </a:prstTxWarp>
              <a:no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Microsoft Defender for Cloud - Detections across assets and tenants</a:t>
              </a:r>
            </a:p>
          </p:txBody>
        </p:sp>
        <p:sp>
          <p:nvSpPr>
            <p:cNvPr id="340" name="Rectangle 339">
              <a:extLst>
                <a:ext uri="{FF2B5EF4-FFF2-40B4-BE49-F238E27FC236}">
                  <a16:creationId xmlns:a16="http://schemas.microsoft.com/office/drawing/2014/main" id="{3114B50B-E44A-4B38-9B01-70604C0172B1}"/>
                </a:ext>
              </a:extLst>
            </p:cNvPr>
            <p:cNvSpPr/>
            <p:nvPr/>
          </p:nvSpPr>
          <p:spPr>
            <a:xfrm>
              <a:off x="7648601" y="6001945"/>
              <a:ext cx="3748892"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342" name="Rectangle 341">
              <a:extLst>
                <a:ext uri="{FF2B5EF4-FFF2-40B4-BE49-F238E27FC236}">
                  <a16:creationId xmlns:a16="http://schemas.microsoft.com/office/drawing/2014/main" id="{25CE8BD1-F26F-41E5-9B51-9AB414F7FB2D}"/>
                </a:ext>
              </a:extLst>
            </p:cNvPr>
            <p:cNvSpPr/>
            <p:nvPr/>
          </p:nvSpPr>
          <p:spPr>
            <a:xfrm>
              <a:off x="10278428" y="5469135"/>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343" name="Rectangle 342">
              <a:extLst>
                <a:ext uri="{FF2B5EF4-FFF2-40B4-BE49-F238E27FC236}">
                  <a16:creationId xmlns:a16="http://schemas.microsoft.com/office/drawing/2014/main" id="{CD9775F2-5828-4D45-B666-35B85443DD78}"/>
                </a:ext>
              </a:extLst>
            </p:cNvPr>
            <p:cNvSpPr/>
            <p:nvPr/>
          </p:nvSpPr>
          <p:spPr>
            <a:xfrm>
              <a:off x="10278428" y="5635348"/>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345" name="Rectangle 344">
              <a:extLst>
                <a:ext uri="{FF2B5EF4-FFF2-40B4-BE49-F238E27FC236}">
                  <a16:creationId xmlns:a16="http://schemas.microsoft.com/office/drawing/2014/main" id="{8D9E7831-DD0F-4D6E-90EA-79B7BD0E9F10}"/>
                </a:ext>
              </a:extLst>
            </p:cNvPr>
            <p:cNvSpPr/>
            <p:nvPr/>
          </p:nvSpPr>
          <p:spPr>
            <a:xfrm>
              <a:off x="10278428" y="5801560"/>
              <a:ext cx="1085389" cy="143116"/>
            </a:xfrm>
            <a:prstGeom prst="rect">
              <a:avLst/>
            </a:prstGeom>
            <a:solidFill>
              <a:schemeClr val="accent1">
                <a:lumMod val="75000"/>
              </a:schemeClr>
            </a:solidFill>
            <a:ln w="6350" cap="rnd">
              <a:solidFill>
                <a:schemeClr val="accent1">
                  <a:lumMod val="20000"/>
                  <a:lumOff val="80000"/>
                </a:schemeClr>
              </a:solidFill>
              <a:prstDash val="dash"/>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346" name="Rectangle 345">
              <a:extLst>
                <a:ext uri="{FF2B5EF4-FFF2-40B4-BE49-F238E27FC236}">
                  <a16:creationId xmlns:a16="http://schemas.microsoft.com/office/drawing/2014/main" id="{3D3868B8-1C9D-4D5D-8109-681D0FDC9BCF}"/>
                </a:ext>
              </a:extLst>
            </p:cNvPr>
            <p:cNvSpPr/>
            <p:nvPr/>
          </p:nvSpPr>
          <p:spPr>
            <a:xfrm>
              <a:off x="7648600" y="6167570"/>
              <a:ext cx="3748893"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347" name="Rectangle 346">
              <a:extLst>
                <a:ext uri="{FF2B5EF4-FFF2-40B4-BE49-F238E27FC236}">
                  <a16:creationId xmlns:a16="http://schemas.microsoft.com/office/drawing/2014/main" id="{7667D7B0-811F-4EB6-A1BE-AC409912EA7D}"/>
                </a:ext>
              </a:extLst>
            </p:cNvPr>
            <p:cNvSpPr/>
            <p:nvPr/>
          </p:nvSpPr>
          <p:spPr>
            <a:xfrm>
              <a:off x="6148841" y="6333195"/>
              <a:ext cx="3483876"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348" name="Rectangle 347">
              <a:extLst>
                <a:ext uri="{FF2B5EF4-FFF2-40B4-BE49-F238E27FC236}">
                  <a16:creationId xmlns:a16="http://schemas.microsoft.com/office/drawing/2014/main" id="{11339E09-596C-465C-B11A-9D0BCE60E850}"/>
                </a:ext>
              </a:extLst>
            </p:cNvPr>
            <p:cNvSpPr/>
            <p:nvPr/>
          </p:nvSpPr>
          <p:spPr>
            <a:xfrm>
              <a:off x="9667833" y="6333195"/>
              <a:ext cx="1729664" cy="214363"/>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t"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6" name="Rectangle 5">
              <a:extLst>
                <a:ext uri="{FF2B5EF4-FFF2-40B4-BE49-F238E27FC236}">
                  <a16:creationId xmlns:a16="http://schemas.microsoft.com/office/drawing/2014/main" id="{C912B680-2BC7-45F0-BDFA-DC627EA1D35C}"/>
                </a:ext>
              </a:extLst>
            </p:cNvPr>
            <p:cNvSpPr/>
            <p:nvPr/>
          </p:nvSpPr>
          <p:spPr bwMode="auto">
            <a:xfrm>
              <a:off x="6109074" y="5511264"/>
              <a:ext cx="1539527" cy="731591"/>
            </a:xfrm>
            <a:prstGeom prst="rect">
              <a:avLst/>
            </a:prstGeom>
            <a:solidFill>
              <a:srgbClr val="DDFB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Rectangle 761">
              <a:extLst>
                <a:ext uri="{FF2B5EF4-FFF2-40B4-BE49-F238E27FC236}">
                  <a16:creationId xmlns:a16="http://schemas.microsoft.com/office/drawing/2014/main" id="{2C964799-F034-4456-8675-4BCE6023F628}"/>
                </a:ext>
              </a:extLst>
            </p:cNvPr>
            <p:cNvSpPr/>
            <p:nvPr/>
          </p:nvSpPr>
          <p:spPr bwMode="auto">
            <a:xfrm>
              <a:off x="6153262" y="5560349"/>
              <a:ext cx="1447694" cy="739618"/>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nn-NO"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Defender for Cloud Apps</a:t>
              </a:r>
              <a:endPar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64" name="Rectangle 763">
              <a:extLst>
                <a:ext uri="{FF2B5EF4-FFF2-40B4-BE49-F238E27FC236}">
                  <a16:creationId xmlns:a16="http://schemas.microsoft.com/office/drawing/2014/main" id="{56339CE1-3FA9-4C23-98FF-D6E0BF7A2F7E}"/>
                </a:ext>
              </a:extLst>
            </p:cNvPr>
            <p:cNvSpPr/>
            <p:nvPr/>
          </p:nvSpPr>
          <p:spPr>
            <a:xfrm>
              <a:off x="6200292" y="5750836"/>
              <a:ext cx="1353634" cy="228600"/>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MDCA Alerts</a:t>
              </a:r>
            </a:p>
          </p:txBody>
        </p:sp>
        <p:sp>
          <p:nvSpPr>
            <p:cNvPr id="765" name="Rectangle 764">
              <a:extLst>
                <a:ext uri="{FF2B5EF4-FFF2-40B4-BE49-F238E27FC236}">
                  <a16:creationId xmlns:a16="http://schemas.microsoft.com/office/drawing/2014/main" id="{6CACB55A-F7D9-476E-929F-74CDAC87CEA1}"/>
                </a:ext>
              </a:extLst>
            </p:cNvPr>
            <p:cNvSpPr/>
            <p:nvPr/>
          </p:nvSpPr>
          <p:spPr>
            <a:xfrm>
              <a:off x="6200292" y="5998382"/>
              <a:ext cx="1353634" cy="228600"/>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MDCA Logs</a:t>
              </a:r>
            </a:p>
          </p:txBody>
        </p:sp>
        <p:sp>
          <p:nvSpPr>
            <p:cNvPr id="349" name="Rectangle 348">
              <a:extLst>
                <a:ext uri="{FF2B5EF4-FFF2-40B4-BE49-F238E27FC236}">
                  <a16:creationId xmlns:a16="http://schemas.microsoft.com/office/drawing/2014/main" id="{F81CBD56-CAE6-4BA1-9605-D6145DF7576B}"/>
                </a:ext>
              </a:extLst>
            </p:cNvPr>
            <p:cNvSpPr/>
            <p:nvPr/>
          </p:nvSpPr>
          <p:spPr>
            <a:xfrm>
              <a:off x="7654663" y="5572787"/>
              <a:ext cx="3197233" cy="298837"/>
            </a:xfrm>
            <a:prstGeom prst="rect">
              <a:avLst/>
            </a:prstGeom>
          </p:spPr>
          <p:txBody>
            <a:bodyPr wrap="square" rIns="0" numCol="2">
              <a:noAutofit/>
            </a:bodyPr>
            <a:lstStyle/>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VMs &amp; Tenants (Azure, On-prem, 3</a:t>
              </a:r>
              <a:r>
                <a:rPr kumimoji="0" lang="en-US" sz="500" b="0" i="0" u="none" strike="noStrike" kern="120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rd</a:t>
              </a: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party clouds)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Containers and Kubernetes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IoT and Legacy OT Devices (SCADA, ICS, etc.)</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SQL &amp; Cosmos DB</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120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More…</a:t>
              </a:r>
            </a:p>
          </p:txBody>
        </p:sp>
        <p:sp>
          <p:nvSpPr>
            <p:cNvPr id="362" name="Rectangle 361">
              <a:extLst>
                <a:ext uri="{FF2B5EF4-FFF2-40B4-BE49-F238E27FC236}">
                  <a16:creationId xmlns:a16="http://schemas.microsoft.com/office/drawing/2014/main" id="{471C4F83-9495-4A45-9759-8453C3744B47}"/>
                </a:ext>
              </a:extLst>
            </p:cNvPr>
            <p:cNvSpPr/>
            <p:nvPr/>
          </p:nvSpPr>
          <p:spPr bwMode="auto">
            <a:xfrm>
              <a:off x="6148841" y="6502591"/>
              <a:ext cx="5248656"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21320A00-0CA3-48FB-9051-851D08AB0918}"/>
              </a:ext>
            </a:extLst>
          </p:cNvPr>
          <p:cNvGrpSpPr/>
          <p:nvPr/>
        </p:nvGrpSpPr>
        <p:grpSpPr>
          <a:xfrm>
            <a:off x="5991309" y="1613791"/>
            <a:ext cx="5606003" cy="1525544"/>
            <a:chOff x="5991309" y="1613791"/>
            <a:chExt cx="5606003" cy="1525544"/>
          </a:xfrm>
        </p:grpSpPr>
        <p:sp>
          <p:nvSpPr>
            <p:cNvPr id="402" name="Rectangle 401">
              <a:extLst>
                <a:ext uri="{FF2B5EF4-FFF2-40B4-BE49-F238E27FC236}">
                  <a16:creationId xmlns:a16="http://schemas.microsoft.com/office/drawing/2014/main" id="{E7DB0687-7DE5-44A1-9E0A-637319CD3DDC}"/>
                </a:ext>
              </a:extLst>
            </p:cNvPr>
            <p:cNvSpPr/>
            <p:nvPr/>
          </p:nvSpPr>
          <p:spPr>
            <a:xfrm>
              <a:off x="5991309" y="1613791"/>
              <a:ext cx="5606003" cy="731282"/>
            </a:xfrm>
            <a:prstGeom prst="rect">
              <a:avLst/>
            </a:pr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64008" rIns="0" bIns="45720" rtlCol="0" anchor="t">
              <a:noAutofit/>
            </a:bodyPr>
            <a:lstStyle/>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361" name="Rectangle 432">
              <a:extLst>
                <a:ext uri="{FF2B5EF4-FFF2-40B4-BE49-F238E27FC236}">
                  <a16:creationId xmlns:a16="http://schemas.microsoft.com/office/drawing/2014/main" id="{9156CD28-E7E6-49D2-B044-DD127DA6A406}"/>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chemeClr val="accent3"/>
              </a:solidFill>
              <a:prstDash val="solid"/>
            </a:ln>
            <a:effectLst/>
          </p:spPr>
          <p:style>
            <a:lnRef idx="2">
              <a:schemeClr val="accent2"/>
            </a:lnRef>
            <a:fillRef idx="1">
              <a:schemeClr val="lt1"/>
            </a:fillRef>
            <a:effectRef idx="0">
              <a:schemeClr val="accent2"/>
            </a:effectRef>
            <a:fontRef idx="minor">
              <a:schemeClr val="dk1"/>
            </a:fontRef>
          </p:style>
          <p:txBody>
            <a:bodyPr vert="horz" wrap="square" lIns="91440" tIns="45720" rIns="0" bIns="219456" rtlCol="0" anchor="t">
              <a:noAutofit/>
            </a:bodyPr>
            <a:lstStyle/>
            <a:p>
              <a:pPr marL="0" marR="0" lvl="0" indent="0" algn="ctr" defTabSz="914367" rtl="0" eaLnBrk="1" fontAlgn="base" latinLnBrk="0" hangingPunct="1">
                <a:lnSpc>
                  <a:spcPct val="100000"/>
                </a:lnSpc>
                <a:spcBef>
                  <a:spcPts val="0"/>
                </a:spcBef>
                <a:spcAft>
                  <a:spcPts val="200"/>
                </a:spcAft>
                <a:buClrTx/>
                <a:buSzTx/>
                <a:buFontTx/>
                <a:buNone/>
                <a:tabLst/>
                <a:defRPr/>
              </a:pPr>
              <a:endParaRPr kumimoji="0" lang="en-US" sz="800" b="1"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397" name="Rectangle 396">
            <a:hlinkClick r:id="rId2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2A2A767-228F-4CD7-A527-A52BAE1C3EFA}"/>
              </a:ext>
            </a:extLst>
          </p:cNvPr>
          <p:cNvSpPr/>
          <p:nvPr/>
        </p:nvSpPr>
        <p:spPr>
          <a:xfrm>
            <a:off x="6258175" y="2939761"/>
            <a:ext cx="1209339"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nn-NO"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Defender for Cloud Apps</a:t>
            </a: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nvGrpSpPr>
          <p:cNvPr id="59" name="Group 58">
            <a:extLst>
              <a:ext uri="{FF2B5EF4-FFF2-40B4-BE49-F238E27FC236}">
                <a16:creationId xmlns:a16="http://schemas.microsoft.com/office/drawing/2014/main" id="{DB771D0B-D669-4010-A2E2-EF3D68D7714A}"/>
              </a:ext>
            </a:extLst>
          </p:cNvPr>
          <p:cNvGrpSpPr/>
          <p:nvPr/>
        </p:nvGrpSpPr>
        <p:grpSpPr>
          <a:xfrm>
            <a:off x="5943639" y="2024624"/>
            <a:ext cx="1532482" cy="742303"/>
            <a:chOff x="5943639" y="2024624"/>
            <a:chExt cx="1532482" cy="742303"/>
          </a:xfrm>
        </p:grpSpPr>
        <p:sp>
          <p:nvSpPr>
            <p:cNvPr id="408" name="Rectangle 407">
              <a:hlinkClick r:id="rId30" tooltip="The Well Architected Framework (CAF) security guidance provides guidance and lessons learned for securing workloads and applications."/>
              <a:extLst>
                <a:ext uri="{FF2B5EF4-FFF2-40B4-BE49-F238E27FC236}">
                  <a16:creationId xmlns:a16="http://schemas.microsoft.com/office/drawing/2014/main" id="{AE4237F1-FD29-4FDE-8076-B6D878D79DE5}"/>
                </a:ext>
              </a:extLst>
            </p:cNvPr>
            <p:cNvSpPr/>
            <p:nvPr/>
          </p:nvSpPr>
          <p:spPr>
            <a:xfrm>
              <a:off x="6136841" y="2024624"/>
              <a:ext cx="1330673" cy="289310"/>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36576" rIns="45720" bIns="36576" rtlCol="0" anchor="ctr" anchorCtr="0">
              <a:sp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421" name="Rectangle 420">
              <a:hlinkClick r:id="rId31"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FF118374-9FDE-4949-A243-57FC2FA2D9BF}"/>
                </a:ext>
              </a:extLst>
            </p:cNvPr>
            <p:cNvSpPr/>
            <p:nvPr/>
          </p:nvSpPr>
          <p:spPr>
            <a:xfrm>
              <a:off x="5943639" y="2430995"/>
              <a:ext cx="1532482" cy="335932"/>
            </a:xfrm>
            <a:prstGeom prst="rect">
              <a:avLst/>
            </a:prstGeom>
            <a:solidFill>
              <a:schemeClr val="accent6"/>
            </a:solidFill>
            <a:ln w="10795" cap="flat" cmpd="sng" algn="ctr">
              <a:noFill/>
              <a:prstDash val="solid"/>
            </a:ln>
            <a:effectLst>
              <a:outerShdw dist="38100" dir="10800000" algn="ctr" rotWithShape="0">
                <a:schemeClr val="tx1">
                  <a:lumMod val="75000"/>
                  <a:lumOff val="25000"/>
                </a:schemeClr>
              </a:outerShdw>
            </a:effectLst>
          </p:spPr>
          <p:style>
            <a:lnRef idx="2">
              <a:schemeClr val="accent2"/>
            </a:lnRef>
            <a:fillRef idx="1">
              <a:schemeClr val="lt1"/>
            </a:fillRef>
            <a:effectRef idx="0">
              <a:schemeClr val="accent2"/>
            </a:effectRef>
            <a:fontRef idx="minor">
              <a:schemeClr val="dk1"/>
            </a:fontRef>
          </p:style>
          <p:txBody>
            <a:bodyPr vert="horz" wrap="square" lIns="45720" tIns="45720" rIns="45720" bIns="45720" rtlCol="0" anchor="ctr">
              <a:noAutofit/>
            </a:bodyPr>
            <a:lstStyle/>
            <a:p>
              <a:pPr marL="0" marR="0" lvl="0" indent="0" algn="l" defTabSz="914367" rtl="0" eaLnBrk="1" fontAlgn="base" latinLnBrk="0" hangingPunct="1">
                <a:lnSpc>
                  <a:spcPct val="100000"/>
                </a:lnSpc>
                <a:spcBef>
                  <a:spcPts val="0"/>
                </a:spcBef>
                <a:spcAft>
                  <a:spcPts val="200"/>
                </a:spcAft>
                <a:buClrTx/>
                <a:buSzTx/>
                <a:buFontTx/>
                <a:buNone/>
                <a:tabLst/>
                <a:defRPr/>
              </a:pPr>
              <a:r>
                <a:rPr kumimoji="0" lang="en-US" sz="7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algn="l" defTabSz="914367" rtl="0" eaLnBrk="1" fontAlgn="base" latinLnBrk="0" hangingPunct="1">
                <a:lnSpc>
                  <a:spcPct val="100000"/>
                </a:lnSpc>
                <a:spcBef>
                  <a:spcPts val="0"/>
                </a:spcBef>
                <a:spcAft>
                  <a:spcPts val="100"/>
                </a:spcAft>
                <a:buClrTx/>
                <a:buSzTx/>
                <a:buFontTx/>
                <a:buNone/>
                <a:tabLst/>
                <a:defRPr/>
              </a:pPr>
              <a:r>
                <a:rPr kumimoji="0" lang="en-US" sz="600" b="0" i="0" u="none" strike="noStrike" kern="120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344" name="Rectangle 343">
            <a:extLst>
              <a:ext uri="{FF2B5EF4-FFF2-40B4-BE49-F238E27FC236}">
                <a16:creationId xmlns:a16="http://schemas.microsoft.com/office/drawing/2014/main" id="{E10F1F08-EC93-4957-A2D6-8E8A87C68A74}"/>
              </a:ext>
            </a:extLst>
          </p:cNvPr>
          <p:cNvSpPr/>
          <p:nvPr/>
        </p:nvSpPr>
        <p:spPr bwMode="auto">
          <a:xfrm>
            <a:off x="7726089" y="1854844"/>
            <a:ext cx="1600200" cy="1222743"/>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350" name="Rectangle 349">
            <a:extLst>
              <a:ext uri="{FF2B5EF4-FFF2-40B4-BE49-F238E27FC236}">
                <a16:creationId xmlns:a16="http://schemas.microsoft.com/office/drawing/2014/main" id="{BA5CB30E-CF1B-44EF-A732-14AF15B4744A}"/>
              </a:ext>
            </a:extLst>
          </p:cNvPr>
          <p:cNvSpPr/>
          <p:nvPr/>
        </p:nvSpPr>
        <p:spPr bwMode="auto">
          <a:xfrm>
            <a:off x="9522747" y="1854844"/>
            <a:ext cx="1602701" cy="1222742"/>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351" name="Rectangle 350">
            <a:hlinkClick r:id="rId32"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72969A7A-C8C5-48FF-9629-C9917DF466C8}"/>
              </a:ext>
            </a:extLst>
          </p:cNvPr>
          <p:cNvSpPr/>
          <p:nvPr/>
        </p:nvSpPr>
        <p:spPr>
          <a:xfrm>
            <a:off x="7771809" y="2040634"/>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352" name="Rectangle 351">
            <a:hlinkClick r:id="rId33" tooltip="API Management (APIM) is a way to create consistent and modern API gateways for existing back-end services."/>
            <a:extLst>
              <a:ext uri="{FF2B5EF4-FFF2-40B4-BE49-F238E27FC236}">
                <a16:creationId xmlns:a16="http://schemas.microsoft.com/office/drawing/2014/main" id="{8087ED42-6150-47D8-B662-B8D7E0C64712}"/>
              </a:ext>
            </a:extLst>
          </p:cNvPr>
          <p:cNvSpPr/>
          <p:nvPr/>
        </p:nvSpPr>
        <p:spPr>
          <a:xfrm>
            <a:off x="9569717" y="2040634"/>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353" name="Rectangle 352">
            <a:hlinkClick r:id="rId34"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9B091C7D-F757-42F6-851B-CE46EB0BB1CE}"/>
              </a:ext>
            </a:extLst>
          </p:cNvPr>
          <p:cNvSpPr/>
          <p:nvPr/>
        </p:nvSpPr>
        <p:spPr>
          <a:xfrm>
            <a:off x="9569717" y="2212837"/>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355" name="Rectangle 354">
            <a:hlinkClick r:id="rId35"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E38987ED-942D-425D-B1CD-0466683268BA}"/>
              </a:ext>
            </a:extLst>
          </p:cNvPr>
          <p:cNvSpPr/>
          <p:nvPr/>
        </p:nvSpPr>
        <p:spPr>
          <a:xfrm>
            <a:off x="7771809" y="2212837"/>
            <a:ext cx="1508760"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356" name="Rectangle 355">
            <a:hlinkClick r:id="rId36"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1C21CA1C-1E9B-472E-9534-C7372EEA8B6E}"/>
              </a:ext>
            </a:extLst>
          </p:cNvPr>
          <p:cNvSpPr/>
          <p:nvPr/>
        </p:nvSpPr>
        <p:spPr>
          <a:xfrm>
            <a:off x="7771809" y="2386692"/>
            <a:ext cx="3306668"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7" name="Rectangle 356">
            <a:hlinkClick r:id="rId37"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B4E6382B-B3C7-4DA9-9A43-A6ED74D80416}"/>
              </a:ext>
            </a:extLst>
          </p:cNvPr>
          <p:cNvSpPr/>
          <p:nvPr/>
        </p:nvSpPr>
        <p:spPr>
          <a:xfrm>
            <a:off x="7771809" y="2558740"/>
            <a:ext cx="3306668" cy="146304"/>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359" name="Rectangle 358">
            <a:hlinkClick r:id="rId38"/>
            <a:extLst>
              <a:ext uri="{FF2B5EF4-FFF2-40B4-BE49-F238E27FC236}">
                <a16:creationId xmlns:a16="http://schemas.microsoft.com/office/drawing/2014/main" id="{B13A8B53-E1AE-4510-A410-A57639BB79A6}"/>
              </a:ext>
            </a:extLst>
          </p:cNvPr>
          <p:cNvSpPr/>
          <p:nvPr/>
        </p:nvSpPr>
        <p:spPr>
          <a:xfrm>
            <a:off x="7771809" y="2727730"/>
            <a:ext cx="3306668" cy="146304"/>
          </a:xfrm>
          <a:prstGeom prst="rect">
            <a:avLst/>
          </a:prstGeom>
          <a:solidFill>
            <a:schemeClr val="accent3"/>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360" name="Rectangle 359">
            <a:hlinkClick r:id="rId3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BDE1A201-EEA4-4585-A63E-B1315F77BFFE}"/>
              </a:ext>
            </a:extLst>
          </p:cNvPr>
          <p:cNvSpPr/>
          <p:nvPr/>
        </p:nvSpPr>
        <p:spPr>
          <a:xfrm>
            <a:off x="7771809" y="2897315"/>
            <a:ext cx="3306668" cy="146304"/>
          </a:xfrm>
          <a:prstGeom prst="rect">
            <a:avLst/>
          </a:prstGeom>
          <a:solidFill>
            <a:schemeClr val="accent3"/>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438" name="Rectangle 437">
            <a:extLst>
              <a:ext uri="{FF2B5EF4-FFF2-40B4-BE49-F238E27FC236}">
                <a16:creationId xmlns:a16="http://schemas.microsoft.com/office/drawing/2014/main" id="{DA648326-1FB7-4C5A-9839-864C906C6D24}"/>
              </a:ext>
            </a:extLst>
          </p:cNvPr>
          <p:cNvSpPr/>
          <p:nvPr/>
        </p:nvSpPr>
        <p:spPr bwMode="auto">
          <a:xfrm>
            <a:off x="0" y="3196574"/>
            <a:ext cx="12192000" cy="169662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8070AE9C-5FC0-44DC-B473-C62C057CDAE5}"/>
              </a:ext>
            </a:extLst>
          </p:cNvPr>
          <p:cNvGrpSpPr/>
          <p:nvPr/>
        </p:nvGrpSpPr>
        <p:grpSpPr>
          <a:xfrm>
            <a:off x="1883602" y="1846930"/>
            <a:ext cx="1105264" cy="958855"/>
            <a:chOff x="1883602" y="1846930"/>
            <a:chExt cx="1105264" cy="958855"/>
          </a:xfrm>
        </p:grpSpPr>
        <p:sp>
          <p:nvSpPr>
            <p:cNvPr id="581" name="Rectangle 580">
              <a:extLst>
                <a:ext uri="{FF2B5EF4-FFF2-40B4-BE49-F238E27FC236}">
                  <a16:creationId xmlns:a16="http://schemas.microsoft.com/office/drawing/2014/main" id="{0EC557E7-8AE5-409F-A8B6-C393A5D28A54}"/>
                </a:ext>
              </a:extLst>
            </p:cNvPr>
            <p:cNvSpPr/>
            <p:nvPr/>
          </p:nvSpPr>
          <p:spPr bwMode="auto">
            <a:xfrm>
              <a:off x="1883602" y="1846930"/>
              <a:ext cx="1105264" cy="615390"/>
            </a:xfrm>
            <a:prstGeom prst="rect">
              <a:avLst/>
            </a:prstGeom>
            <a:noFill/>
            <a:ln w="9525" cap="rnd">
              <a:solidFill>
                <a:schemeClr val="accent1">
                  <a:lumMod val="75000"/>
                </a:schemeClr>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73152"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582" name="Rectangle 581">
              <a:hlinkClick r:id="rId40"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26D5DD17-D7ED-441F-A590-B30C8BD67276}"/>
                </a:ext>
              </a:extLst>
            </p:cNvPr>
            <p:cNvSpPr/>
            <p:nvPr/>
          </p:nvSpPr>
          <p:spPr>
            <a:xfrm>
              <a:off x="1979034" y="2121183"/>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583" name="Rectangle 582">
              <a:hlinkClick r:id="rId41" tooltip="Microsoft Configuration Manager provides security update and other management capabilities for endpoints"/>
              <a:extLst>
                <a:ext uri="{FF2B5EF4-FFF2-40B4-BE49-F238E27FC236}">
                  <a16:creationId xmlns:a16="http://schemas.microsoft.com/office/drawing/2014/main" id="{5C2930FB-A3DB-4E10-B714-E80CB952AE3A}"/>
                </a:ext>
              </a:extLst>
            </p:cNvPr>
            <p:cNvSpPr/>
            <p:nvPr/>
          </p:nvSpPr>
          <p:spPr>
            <a:xfrm>
              <a:off x="1979034" y="2286188"/>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584" name="Rectangle 583">
              <a:hlinkClick r:id="rId42"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DC5A2199-8A3B-4B7F-A097-0872EE186519}"/>
                </a:ext>
              </a:extLst>
            </p:cNvPr>
            <p:cNvSpPr/>
            <p:nvPr/>
          </p:nvSpPr>
          <p:spPr>
            <a:xfrm>
              <a:off x="1979034" y="2494852"/>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580" name="Rectangle 579">
              <a:hlinkClick r:id="rId43"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075827E-B8FC-4E77-A4B7-CAB00B42DD7F}"/>
                </a:ext>
              </a:extLst>
            </p:cNvPr>
            <p:cNvSpPr/>
            <p:nvPr/>
          </p:nvSpPr>
          <p:spPr>
            <a:xfrm>
              <a:off x="1979034" y="2662669"/>
              <a:ext cx="914400"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5" name="Oval 4">
            <a:extLst>
              <a:ext uri="{FF2B5EF4-FFF2-40B4-BE49-F238E27FC236}">
                <a16:creationId xmlns:a16="http://schemas.microsoft.com/office/drawing/2014/main" id="{B12C2085-0163-42E1-9112-F435EEB293B7}"/>
              </a:ext>
            </a:extLst>
          </p:cNvPr>
          <p:cNvSpPr/>
          <p:nvPr/>
        </p:nvSpPr>
        <p:spPr bwMode="auto">
          <a:xfrm>
            <a:off x="10533482" y="3570429"/>
            <a:ext cx="471788" cy="471788"/>
          </a:xfrm>
          <a:prstGeom prst="ellipse">
            <a:avLst/>
          </a:prstGeom>
          <a:ln w="12700" cap="rnd">
            <a:solidFill>
              <a:srgbClr val="00B294"/>
            </a:solidFill>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A05E91E6-FE0C-4B85-976E-EF887B2CD955}"/>
              </a:ext>
            </a:extLst>
          </p:cNvPr>
          <p:cNvSpPr/>
          <p:nvPr/>
        </p:nvSpPr>
        <p:spPr>
          <a:xfrm>
            <a:off x="10720668" y="3698826"/>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0EABFEBC-4E0D-434B-AECE-5265C67FEA2D}"/>
              </a:ext>
            </a:extLst>
          </p:cNvPr>
          <p:cNvSpPr txBox="1"/>
          <p:nvPr/>
        </p:nvSpPr>
        <p:spPr>
          <a:xfrm>
            <a:off x="11089745" y="3676994"/>
            <a:ext cx="1098561" cy="2308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Customers </a:t>
            </a:r>
            <a:b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(and ‘External’ Partners)</a:t>
            </a:r>
            <a:endPar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endParaRPr>
          </a:p>
        </p:txBody>
      </p:sp>
      <p:sp>
        <p:nvSpPr>
          <p:cNvPr id="10" name="Freeform: Shape 9">
            <a:extLst>
              <a:ext uri="{FF2B5EF4-FFF2-40B4-BE49-F238E27FC236}">
                <a16:creationId xmlns:a16="http://schemas.microsoft.com/office/drawing/2014/main" id="{B6B85739-CAF4-43B3-B44F-362C2124B2BE}"/>
              </a:ext>
            </a:extLst>
          </p:cNvPr>
          <p:cNvSpPr/>
          <p:nvPr/>
        </p:nvSpPr>
        <p:spPr>
          <a:xfrm>
            <a:off x="10680546" y="3813407"/>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D97BF030-B84D-4114-9EA0-CE757D23AA65}"/>
              </a:ext>
            </a:extLst>
          </p:cNvPr>
          <p:cNvSpPr txBox="1"/>
          <p:nvPr/>
        </p:nvSpPr>
        <p:spPr>
          <a:xfrm>
            <a:off x="543274" y="3361242"/>
            <a:ext cx="69890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Business Users</a:t>
            </a:r>
          </a:p>
        </p:txBody>
      </p:sp>
      <p:sp>
        <p:nvSpPr>
          <p:cNvPr id="14" name="TextBox 13">
            <a:extLst>
              <a:ext uri="{FF2B5EF4-FFF2-40B4-BE49-F238E27FC236}">
                <a16:creationId xmlns:a16="http://schemas.microsoft.com/office/drawing/2014/main" id="{241D66B0-1B71-445E-81DB-6E8CEA9CC1AF}"/>
              </a:ext>
            </a:extLst>
          </p:cNvPr>
          <p:cNvSpPr txBox="1"/>
          <p:nvPr/>
        </p:nvSpPr>
        <p:spPr>
          <a:xfrm>
            <a:off x="543274" y="3623291"/>
            <a:ext cx="540212"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Developers</a:t>
            </a:r>
          </a:p>
        </p:txBody>
      </p:sp>
      <p:sp>
        <p:nvSpPr>
          <p:cNvPr id="15" name="TextBox 14">
            <a:extLst>
              <a:ext uri="{FF2B5EF4-FFF2-40B4-BE49-F238E27FC236}">
                <a16:creationId xmlns:a16="http://schemas.microsoft.com/office/drawing/2014/main" id="{8B4A29D7-7058-46FA-83A0-686BCF929F06}"/>
              </a:ext>
            </a:extLst>
          </p:cNvPr>
          <p:cNvSpPr txBox="1"/>
          <p:nvPr/>
        </p:nvSpPr>
        <p:spPr>
          <a:xfrm>
            <a:off x="543274" y="4125198"/>
            <a:ext cx="7902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App/Service </a:t>
            </a:r>
            <a:b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b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and Automation</a:t>
            </a:r>
          </a:p>
        </p:txBody>
      </p:sp>
      <p:sp>
        <p:nvSpPr>
          <p:cNvPr id="16" name="TextBox 15">
            <a:extLst>
              <a:ext uri="{FF2B5EF4-FFF2-40B4-BE49-F238E27FC236}">
                <a16:creationId xmlns:a16="http://schemas.microsoft.com/office/drawing/2014/main" id="{2BF7D82A-7248-42BD-BD02-31422C85E10A}"/>
              </a:ext>
            </a:extLst>
          </p:cNvPr>
          <p:cNvSpPr txBox="1"/>
          <p:nvPr/>
        </p:nvSpPr>
        <p:spPr>
          <a:xfrm>
            <a:off x="543274" y="3884849"/>
            <a:ext cx="71814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Administrators</a:t>
            </a:r>
          </a:p>
        </p:txBody>
      </p:sp>
      <p:sp>
        <p:nvSpPr>
          <p:cNvPr id="27" name="Oval 26">
            <a:extLst>
              <a:ext uri="{FF2B5EF4-FFF2-40B4-BE49-F238E27FC236}">
                <a16:creationId xmlns:a16="http://schemas.microsoft.com/office/drawing/2014/main" id="{3D035942-793E-4A12-834C-3E6FF99C98C3}"/>
              </a:ext>
            </a:extLst>
          </p:cNvPr>
          <p:cNvSpPr/>
          <p:nvPr/>
        </p:nvSpPr>
        <p:spPr bwMode="auto">
          <a:xfrm>
            <a:off x="275948" y="3339051"/>
            <a:ext cx="182880" cy="182880"/>
          </a:xfrm>
          <a:prstGeom prst="ellipse">
            <a:avLst/>
          </a:prstGeom>
          <a:solidFill>
            <a:srgbClr val="000000"/>
          </a:solidFill>
          <a:ln w="12700">
            <a:solidFill>
              <a:srgbClr val="1996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28" name="Freeform 9">
            <a:extLst>
              <a:ext uri="{FF2B5EF4-FFF2-40B4-BE49-F238E27FC236}">
                <a16:creationId xmlns:a16="http://schemas.microsoft.com/office/drawing/2014/main" id="{131EF979-823A-4F26-9754-0A9F729E63D0}"/>
              </a:ext>
            </a:extLst>
          </p:cNvPr>
          <p:cNvSpPr>
            <a:spLocks/>
          </p:cNvSpPr>
          <p:nvPr/>
        </p:nvSpPr>
        <p:spPr bwMode="auto">
          <a:xfrm>
            <a:off x="323180" y="3385744"/>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C7FFEA0D-491F-49FE-87EE-EFD66F2F08F0}"/>
              </a:ext>
            </a:extLst>
          </p:cNvPr>
          <p:cNvSpPr/>
          <p:nvPr/>
        </p:nvSpPr>
        <p:spPr bwMode="auto">
          <a:xfrm>
            <a:off x="275948" y="3601100"/>
            <a:ext cx="182880" cy="182880"/>
          </a:xfrm>
          <a:prstGeom prst="ellipse">
            <a:avLst/>
          </a:prstGeom>
          <a:solidFill>
            <a:srgbClr val="000000"/>
          </a:solidFill>
          <a:ln w="12700">
            <a:solidFill>
              <a:srgbClr val="00C9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D3C36E79-3CC7-4083-98DF-6795733729EC}"/>
              </a:ext>
            </a:extLst>
          </p:cNvPr>
          <p:cNvSpPr/>
          <p:nvPr/>
        </p:nvSpPr>
        <p:spPr bwMode="auto">
          <a:xfrm>
            <a:off x="275948" y="4172257"/>
            <a:ext cx="182880" cy="182880"/>
          </a:xfrm>
          <a:prstGeom prst="ellipse">
            <a:avLst/>
          </a:prstGeom>
          <a:no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3" name="Freeform 154">
            <a:extLst>
              <a:ext uri="{FF2B5EF4-FFF2-40B4-BE49-F238E27FC236}">
                <a16:creationId xmlns:a16="http://schemas.microsoft.com/office/drawing/2014/main" id="{82250E5C-434B-4397-91B0-20548929F8A6}"/>
              </a:ext>
            </a:extLst>
          </p:cNvPr>
          <p:cNvSpPr>
            <a:spLocks noEditPoints="1"/>
          </p:cNvSpPr>
          <p:nvPr/>
        </p:nvSpPr>
        <p:spPr bwMode="auto">
          <a:xfrm>
            <a:off x="316115" y="4212765"/>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FCA7D157-2430-44F0-871E-725C15188D5B}"/>
              </a:ext>
            </a:extLst>
          </p:cNvPr>
          <p:cNvSpPr/>
          <p:nvPr/>
        </p:nvSpPr>
        <p:spPr bwMode="auto">
          <a:xfrm>
            <a:off x="275948" y="3862658"/>
            <a:ext cx="182880" cy="182880"/>
          </a:xfrm>
          <a:prstGeom prst="ellipse">
            <a:avLst/>
          </a:prstGeom>
          <a:solidFill>
            <a:srgbClr val="000000"/>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35" name="Star: 5 Points 34">
            <a:extLst>
              <a:ext uri="{FF2B5EF4-FFF2-40B4-BE49-F238E27FC236}">
                <a16:creationId xmlns:a16="http://schemas.microsoft.com/office/drawing/2014/main" id="{EC88561D-2217-4274-9D86-9B1CB8E7A8E2}"/>
              </a:ext>
            </a:extLst>
          </p:cNvPr>
          <p:cNvSpPr/>
          <p:nvPr/>
        </p:nvSpPr>
        <p:spPr bwMode="auto">
          <a:xfrm>
            <a:off x="310623" y="3892657"/>
            <a:ext cx="113530" cy="113528"/>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575CF5A8-9D62-4DE6-B2A4-1D9B33E65CEC}"/>
              </a:ext>
            </a:extLst>
          </p:cNvPr>
          <p:cNvGrpSpPr/>
          <p:nvPr/>
        </p:nvGrpSpPr>
        <p:grpSpPr>
          <a:xfrm>
            <a:off x="1308354" y="3292234"/>
            <a:ext cx="10625767" cy="1234402"/>
            <a:chOff x="1308354" y="3292234"/>
            <a:chExt cx="10625767" cy="1234402"/>
          </a:xfrm>
        </p:grpSpPr>
        <p:cxnSp>
          <p:nvCxnSpPr>
            <p:cNvPr id="443" name="Straight Connector 442">
              <a:extLst>
                <a:ext uri="{FF2B5EF4-FFF2-40B4-BE49-F238E27FC236}">
                  <a16:creationId xmlns:a16="http://schemas.microsoft.com/office/drawing/2014/main" id="{5415CCE0-CF5F-4C06-BDD5-EC7906F5CB17}"/>
                </a:ext>
              </a:extLst>
            </p:cNvPr>
            <p:cNvCxnSpPr>
              <a:cxnSpLocks/>
            </p:cNvCxnSpPr>
            <p:nvPr/>
          </p:nvCxnSpPr>
          <p:spPr>
            <a:xfrm>
              <a:off x="1522659" y="3430493"/>
              <a:ext cx="1940690"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E008774-5D66-4031-90FC-CD311DF43EFC}"/>
                </a:ext>
              </a:extLst>
            </p:cNvPr>
            <p:cNvCxnSpPr>
              <a:cxnSpLocks/>
            </p:cNvCxnSpPr>
            <p:nvPr/>
          </p:nvCxnSpPr>
          <p:spPr>
            <a:xfrm>
              <a:off x="1308354" y="3692542"/>
              <a:ext cx="2154995"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29E6F52-9B48-4466-8D3D-6CFC54E74A5B}"/>
                </a:ext>
              </a:extLst>
            </p:cNvPr>
            <p:cNvCxnSpPr>
              <a:cxnSpLocks/>
            </p:cNvCxnSpPr>
            <p:nvPr/>
          </p:nvCxnSpPr>
          <p:spPr>
            <a:xfrm>
              <a:off x="1501193" y="3954099"/>
              <a:ext cx="1962156" cy="0"/>
            </a:xfrm>
            <a:prstGeom prst="line">
              <a:avLst/>
            </a:prstGeom>
            <a:ln w="12700" cap="rnd" cmpd="sng">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555" name="Graphic 389">
              <a:extLst>
                <a:ext uri="{FF2B5EF4-FFF2-40B4-BE49-F238E27FC236}">
                  <a16:creationId xmlns:a16="http://schemas.microsoft.com/office/drawing/2014/main" id="{9BC9F118-C346-49BE-8BA7-EA924CB12913}"/>
                </a:ext>
              </a:extLst>
            </p:cNvPr>
            <p:cNvGrpSpPr/>
            <p:nvPr/>
          </p:nvGrpSpPr>
          <p:grpSpPr>
            <a:xfrm>
              <a:off x="2217864" y="3573790"/>
              <a:ext cx="366572" cy="226253"/>
              <a:chOff x="2206270" y="4299944"/>
              <a:chExt cx="366572" cy="226253"/>
            </a:xfrm>
          </p:grpSpPr>
          <p:grpSp>
            <p:nvGrpSpPr>
              <p:cNvPr id="560" name="Graphic 389">
                <a:extLst>
                  <a:ext uri="{FF2B5EF4-FFF2-40B4-BE49-F238E27FC236}">
                    <a16:creationId xmlns:a16="http://schemas.microsoft.com/office/drawing/2014/main" id="{E4B7D0D9-BC52-4DD1-A9F5-8E56C65D58D4}"/>
                  </a:ext>
                </a:extLst>
              </p:cNvPr>
              <p:cNvGrpSpPr/>
              <p:nvPr/>
            </p:nvGrpSpPr>
            <p:grpSpPr>
              <a:xfrm>
                <a:off x="2235216" y="4299944"/>
                <a:ext cx="308772" cy="209432"/>
                <a:chOff x="2235216" y="4299944"/>
                <a:chExt cx="308772" cy="209432"/>
              </a:xfrm>
            </p:grpSpPr>
            <p:sp>
              <p:nvSpPr>
                <p:cNvPr id="562" name="Freeform: Shape 561">
                  <a:extLst>
                    <a:ext uri="{FF2B5EF4-FFF2-40B4-BE49-F238E27FC236}">
                      <a16:creationId xmlns:a16="http://schemas.microsoft.com/office/drawing/2014/main" id="{812A62F8-8FEC-4F5A-8AC1-6F963A43CDED}"/>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6A7FEE9D-902B-417F-8232-B813A88ED87F}"/>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61" name="Freeform: Shape 560">
                <a:extLst>
                  <a:ext uri="{FF2B5EF4-FFF2-40B4-BE49-F238E27FC236}">
                    <a16:creationId xmlns:a16="http://schemas.microsoft.com/office/drawing/2014/main" id="{82202677-B924-4863-828D-6A28ECB16E1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64" name="Graphic 389">
              <a:extLst>
                <a:ext uri="{FF2B5EF4-FFF2-40B4-BE49-F238E27FC236}">
                  <a16:creationId xmlns:a16="http://schemas.microsoft.com/office/drawing/2014/main" id="{49131AD1-8A40-4416-BD75-5C35442C966D}"/>
                </a:ext>
              </a:extLst>
            </p:cNvPr>
            <p:cNvGrpSpPr/>
            <p:nvPr/>
          </p:nvGrpSpPr>
          <p:grpSpPr>
            <a:xfrm>
              <a:off x="2216110" y="3316810"/>
              <a:ext cx="370081" cy="227095"/>
              <a:chOff x="2205778" y="4299944"/>
              <a:chExt cx="370081" cy="227095"/>
            </a:xfrm>
          </p:grpSpPr>
          <p:grpSp>
            <p:nvGrpSpPr>
              <p:cNvPr id="565" name="Graphic 389">
                <a:extLst>
                  <a:ext uri="{FF2B5EF4-FFF2-40B4-BE49-F238E27FC236}">
                    <a16:creationId xmlns:a16="http://schemas.microsoft.com/office/drawing/2014/main" id="{FA430520-4BD5-4232-AEBE-816A0688982D}"/>
                  </a:ext>
                </a:extLst>
              </p:cNvPr>
              <p:cNvGrpSpPr/>
              <p:nvPr/>
            </p:nvGrpSpPr>
            <p:grpSpPr>
              <a:xfrm>
                <a:off x="2235216" y="4299944"/>
                <a:ext cx="308772" cy="209432"/>
                <a:chOff x="2235216" y="4299944"/>
                <a:chExt cx="308772" cy="209432"/>
              </a:xfrm>
            </p:grpSpPr>
            <p:sp>
              <p:nvSpPr>
                <p:cNvPr id="573" name="Freeform: Shape 572">
                  <a:extLst>
                    <a:ext uri="{FF2B5EF4-FFF2-40B4-BE49-F238E27FC236}">
                      <a16:creationId xmlns:a16="http://schemas.microsoft.com/office/drawing/2014/main" id="{4AB57918-1B8E-4DA0-B78E-DE1E60E8D00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268ED198-C2E2-42D6-BC20-859566FAF7A8}"/>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71" name="Freeform: Shape 570">
                <a:extLst>
                  <a:ext uri="{FF2B5EF4-FFF2-40B4-BE49-F238E27FC236}">
                    <a16:creationId xmlns:a16="http://schemas.microsoft.com/office/drawing/2014/main" id="{40497CE1-17DC-4F5D-88FE-23ED60860F30}"/>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9" name="Graphic 389">
              <a:extLst>
                <a:ext uri="{FF2B5EF4-FFF2-40B4-BE49-F238E27FC236}">
                  <a16:creationId xmlns:a16="http://schemas.microsoft.com/office/drawing/2014/main" id="{E236AD12-061A-4E03-8C62-F1CAE47BF439}"/>
                </a:ext>
              </a:extLst>
            </p:cNvPr>
            <p:cNvGrpSpPr/>
            <p:nvPr/>
          </p:nvGrpSpPr>
          <p:grpSpPr>
            <a:xfrm>
              <a:off x="2216110" y="3840358"/>
              <a:ext cx="370081" cy="227095"/>
              <a:chOff x="2205778" y="4299944"/>
              <a:chExt cx="370081" cy="227095"/>
            </a:xfrm>
          </p:grpSpPr>
          <p:grpSp>
            <p:nvGrpSpPr>
              <p:cNvPr id="590" name="Graphic 389">
                <a:extLst>
                  <a:ext uri="{FF2B5EF4-FFF2-40B4-BE49-F238E27FC236}">
                    <a16:creationId xmlns:a16="http://schemas.microsoft.com/office/drawing/2014/main" id="{43EE71BC-6738-4198-A76F-4A7C88F873E8}"/>
                  </a:ext>
                </a:extLst>
              </p:cNvPr>
              <p:cNvGrpSpPr/>
              <p:nvPr/>
            </p:nvGrpSpPr>
            <p:grpSpPr>
              <a:xfrm>
                <a:off x="2235216" y="4299944"/>
                <a:ext cx="308772" cy="209432"/>
                <a:chOff x="2235216" y="4299944"/>
                <a:chExt cx="308772" cy="209432"/>
              </a:xfrm>
            </p:grpSpPr>
            <p:sp>
              <p:nvSpPr>
                <p:cNvPr id="592" name="Freeform: Shape 591">
                  <a:extLst>
                    <a:ext uri="{FF2B5EF4-FFF2-40B4-BE49-F238E27FC236}">
                      <a16:creationId xmlns:a16="http://schemas.microsoft.com/office/drawing/2014/main" id="{CBC7CD1D-22DE-43BC-931E-B8D91D45B64D}"/>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313D2147-A8B6-4394-B864-208FF436C827}"/>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91" name="Freeform: Shape 590">
                <a:extLst>
                  <a:ext uri="{FF2B5EF4-FFF2-40B4-BE49-F238E27FC236}">
                    <a16:creationId xmlns:a16="http://schemas.microsoft.com/office/drawing/2014/main" id="{96EF2A24-8910-48F1-B41F-05814870D71B}"/>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94" name="Rectangle: Rounded Corners 430">
              <a:extLst>
                <a:ext uri="{FF2B5EF4-FFF2-40B4-BE49-F238E27FC236}">
                  <a16:creationId xmlns:a16="http://schemas.microsoft.com/office/drawing/2014/main" id="{2F9D3ECF-53C0-48A7-874A-F84451E5B183}"/>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ln w="12700">
              <a:solidFill>
                <a:schemeClr val="bg1">
                  <a:lumMod val="65000"/>
                </a:schemeClr>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5" name="Straight Connector 594">
              <a:extLst>
                <a:ext uri="{FF2B5EF4-FFF2-40B4-BE49-F238E27FC236}">
                  <a16:creationId xmlns:a16="http://schemas.microsoft.com/office/drawing/2014/main" id="{DCE5F24D-5109-4E71-950B-3071FA915B5D}"/>
                </a:ext>
              </a:extLst>
            </p:cNvPr>
            <p:cNvCxnSpPr>
              <a:cxnSpLocks/>
            </p:cNvCxnSpPr>
            <p:nvPr/>
          </p:nvCxnSpPr>
          <p:spPr>
            <a:xfrm>
              <a:off x="3716257" y="3687337"/>
              <a:ext cx="685800"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DA7A20E7-D51E-490D-994F-BD913F503E6A}"/>
                </a:ext>
              </a:extLst>
            </p:cNvPr>
            <p:cNvCxnSpPr>
              <a:cxnSpLocks/>
            </p:cNvCxnSpPr>
            <p:nvPr/>
          </p:nvCxnSpPr>
          <p:spPr>
            <a:xfrm>
              <a:off x="3716257" y="3953905"/>
              <a:ext cx="685800"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597" name="Rectangle 596">
              <a:hlinkClick r:id="rId19" tooltip="Continuous Integration/Deployment"/>
              <a:extLst>
                <a:ext uri="{FF2B5EF4-FFF2-40B4-BE49-F238E27FC236}">
                  <a16:creationId xmlns:a16="http://schemas.microsoft.com/office/drawing/2014/main" id="{009F2E04-6592-46ED-8086-90D7746320A8}"/>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CI/CD Pipeline</a:t>
              </a:r>
            </a:p>
          </p:txBody>
        </p:sp>
        <p:sp>
          <p:nvSpPr>
            <p:cNvPr id="598" name="Rectangle 597">
              <a:extLst>
                <a:ext uri="{FF2B5EF4-FFF2-40B4-BE49-F238E27FC236}">
                  <a16:creationId xmlns:a16="http://schemas.microsoft.com/office/drawing/2014/main" id="{570E6626-6E63-465C-8A00-CDCBBDD2A395}"/>
                </a:ext>
              </a:extLst>
            </p:cNvPr>
            <p:cNvSpPr/>
            <p:nvPr/>
          </p:nvSpPr>
          <p:spPr bwMode="auto">
            <a:xfrm>
              <a:off x="6250426" y="3872547"/>
              <a:ext cx="1217089" cy="600027"/>
            </a:xfrm>
            <a:prstGeom prst="rect">
              <a:avLst/>
            </a:prstGeom>
            <a:noFill/>
            <a:ln w="12700" cap="rnd">
              <a:solidFill>
                <a:schemeClr val="accent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Rectangle 598">
              <a:hlinkClick r:id="rId19" tooltip="Azure AD App Proxy"/>
              <a:extLst>
                <a:ext uri="{FF2B5EF4-FFF2-40B4-BE49-F238E27FC236}">
                  <a16:creationId xmlns:a16="http://schemas.microsoft.com/office/drawing/2014/main" id="{1B95A112-83F6-4D66-A216-D7FA5D841952}"/>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Access Applications</a:t>
              </a:r>
            </a:p>
          </p:txBody>
        </p:sp>
        <p:sp>
          <p:nvSpPr>
            <p:cNvPr id="600" name="Rectangle 599">
              <a:extLst>
                <a:ext uri="{FF2B5EF4-FFF2-40B4-BE49-F238E27FC236}">
                  <a16:creationId xmlns:a16="http://schemas.microsoft.com/office/drawing/2014/main" id="{615EC306-FBD4-4626-9137-C60882435198}"/>
                </a:ext>
              </a:extLst>
            </p:cNvPr>
            <p:cNvSpPr/>
            <p:nvPr/>
          </p:nvSpPr>
          <p:spPr>
            <a:xfrm>
              <a:off x="6281722" y="4117088"/>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Azure Portal</a:t>
              </a:r>
            </a:p>
          </p:txBody>
        </p:sp>
        <p:sp>
          <p:nvSpPr>
            <p:cNvPr id="601" name="Rectangle 600">
              <a:extLst>
                <a:ext uri="{FF2B5EF4-FFF2-40B4-BE49-F238E27FC236}">
                  <a16:creationId xmlns:a16="http://schemas.microsoft.com/office/drawing/2014/main" id="{91CA5C5D-54EF-4464-A28F-E05CC06EF1F7}"/>
                </a:ext>
              </a:extLst>
            </p:cNvPr>
            <p:cNvSpPr/>
            <p:nvPr/>
          </p:nvSpPr>
          <p:spPr>
            <a:xfrm>
              <a:off x="6281722" y="4227424"/>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Command Line Interface (CLI)</a:t>
              </a:r>
            </a:p>
          </p:txBody>
        </p:sp>
        <p:sp>
          <p:nvSpPr>
            <p:cNvPr id="602" name="Rectangle 601">
              <a:extLst>
                <a:ext uri="{FF2B5EF4-FFF2-40B4-BE49-F238E27FC236}">
                  <a16:creationId xmlns:a16="http://schemas.microsoft.com/office/drawing/2014/main" id="{9E6BA2F5-BF3D-4EDA-90C9-C4E29F376994}"/>
                </a:ext>
              </a:extLst>
            </p:cNvPr>
            <p:cNvSpPr/>
            <p:nvPr/>
          </p:nvSpPr>
          <p:spPr>
            <a:xfrm>
              <a:off x="6281722" y="4337759"/>
              <a:ext cx="1161333" cy="10058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28600" tIns="219456" rIns="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1" i="0" u="none" strike="noStrike" kern="1200" cap="none" spc="0" normalizeH="0" baseline="0" noProof="0">
                  <a:ln>
                    <a:noFill/>
                  </a:ln>
                  <a:gradFill>
                    <a:gsLst>
                      <a:gs pos="93000">
                        <a:srgbClr val="FFFFFF"/>
                      </a:gs>
                      <a:gs pos="0">
                        <a:srgbClr val="FFFFFF"/>
                      </a:gs>
                    </a:gsLst>
                    <a:lin ang="4800000" scaled="0"/>
                  </a:gradFill>
                  <a:effectLst/>
                  <a:uLnTx/>
                  <a:uFillTx/>
                  <a:latin typeface="Segoe UI" panose="020B0502040204020203" pitchFamily="34" charset="0"/>
                  <a:ea typeface="+mn-ea"/>
                  <a:cs typeface="Segoe UI" panose="020B0502040204020203" pitchFamily="34" charset="0"/>
                </a:rPr>
                <a:t>Automation/API</a:t>
              </a:r>
            </a:p>
          </p:txBody>
        </p:sp>
        <p:sp>
          <p:nvSpPr>
            <p:cNvPr id="603" name="Star: 5 Points 602">
              <a:extLst>
                <a:ext uri="{FF2B5EF4-FFF2-40B4-BE49-F238E27FC236}">
                  <a16:creationId xmlns:a16="http://schemas.microsoft.com/office/drawing/2014/main" id="{550B0428-0E2C-41B5-9FB7-0BCC8DE3E974}"/>
                </a:ext>
              </a:extLst>
            </p:cNvPr>
            <p:cNvSpPr/>
            <p:nvPr/>
          </p:nvSpPr>
          <p:spPr bwMode="auto">
            <a:xfrm>
              <a:off x="6401687" y="4130804"/>
              <a:ext cx="73152" cy="73152"/>
            </a:xfrm>
            <a:prstGeom prst="star5">
              <a:avLst>
                <a:gd name="adj" fmla="val 19098"/>
                <a:gd name="hf" fmla="val 105146"/>
                <a:gd name="vf" fmla="val 1105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Freeform 154">
              <a:extLst>
                <a:ext uri="{FF2B5EF4-FFF2-40B4-BE49-F238E27FC236}">
                  <a16:creationId xmlns:a16="http://schemas.microsoft.com/office/drawing/2014/main" id="{EEC6B547-703D-405C-B0C7-9C3960D650BB}"/>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5" name="Freeform 154">
              <a:extLst>
                <a:ext uri="{FF2B5EF4-FFF2-40B4-BE49-F238E27FC236}">
                  <a16:creationId xmlns:a16="http://schemas.microsoft.com/office/drawing/2014/main" id="{3FAA1D71-FCA4-4B8A-BC13-B90DD2A982B2}"/>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6" name="Star: 5 Points 605">
              <a:extLst>
                <a:ext uri="{FF2B5EF4-FFF2-40B4-BE49-F238E27FC236}">
                  <a16:creationId xmlns:a16="http://schemas.microsoft.com/office/drawing/2014/main" id="{8946F5EC-50BE-43CA-932A-2046A4EC0344}"/>
                </a:ext>
              </a:extLst>
            </p:cNvPr>
            <p:cNvSpPr/>
            <p:nvPr/>
          </p:nvSpPr>
          <p:spPr bwMode="auto">
            <a:xfrm>
              <a:off x="6401687" y="4238759"/>
              <a:ext cx="73152" cy="73152"/>
            </a:xfrm>
            <a:prstGeom prst="star5">
              <a:avLst>
                <a:gd name="adj" fmla="val 19098"/>
                <a:gd name="hf" fmla="val 105146"/>
                <a:gd name="vf" fmla="val 1105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8" name="Rectangle: Rounded Corners 430">
              <a:extLst>
                <a:ext uri="{FF2B5EF4-FFF2-40B4-BE49-F238E27FC236}">
                  <a16:creationId xmlns:a16="http://schemas.microsoft.com/office/drawing/2014/main" id="{A84B0A8B-6258-4B51-AC68-3DA7A1757131}"/>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2" name="Group 611">
              <a:extLst>
                <a:ext uri="{FF2B5EF4-FFF2-40B4-BE49-F238E27FC236}">
                  <a16:creationId xmlns:a16="http://schemas.microsoft.com/office/drawing/2014/main" id="{E9796CFC-9E4E-4970-994D-A5212EF3A732}"/>
                </a:ext>
              </a:extLst>
            </p:cNvPr>
            <p:cNvGrpSpPr/>
            <p:nvPr/>
          </p:nvGrpSpPr>
          <p:grpSpPr>
            <a:xfrm>
              <a:off x="3592501" y="3853247"/>
              <a:ext cx="307705" cy="201316"/>
              <a:chOff x="4151667" y="4010755"/>
              <a:chExt cx="307705" cy="201316"/>
            </a:xfrm>
          </p:grpSpPr>
          <p:sp>
            <p:nvSpPr>
              <p:cNvPr id="613" name="Rectangle 612">
                <a:extLst>
                  <a:ext uri="{FF2B5EF4-FFF2-40B4-BE49-F238E27FC236}">
                    <a16:creationId xmlns:a16="http://schemas.microsoft.com/office/drawing/2014/main" id="{37541C6C-04DA-4B4E-AF95-008DEBB333FD}"/>
                  </a:ext>
                </a:extLst>
              </p:cNvPr>
              <p:cNvSpPr/>
              <p:nvPr/>
            </p:nvSpPr>
            <p:spPr bwMode="auto">
              <a:xfrm>
                <a:off x="4151667" y="4010755"/>
                <a:ext cx="307705" cy="201316"/>
              </a:xfrm>
              <a:prstGeom prst="rect">
                <a:avLst/>
              </a:prstGeom>
              <a:solidFill>
                <a:srgbClr val="000000"/>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614" name="Rectangle 613">
                <a:extLst>
                  <a:ext uri="{FF2B5EF4-FFF2-40B4-BE49-F238E27FC236}">
                    <a16:creationId xmlns:a16="http://schemas.microsoft.com/office/drawing/2014/main" id="{C6369CD2-6AF4-4D3D-8980-E2DA83A1E113}"/>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5" name="Rectangle 614">
                <a:extLst>
                  <a:ext uri="{FF2B5EF4-FFF2-40B4-BE49-F238E27FC236}">
                    <a16:creationId xmlns:a16="http://schemas.microsoft.com/office/drawing/2014/main" id="{639257F4-8309-4BC4-A5F6-94C62CA1B3A9}"/>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16" name="Straight Connector 615">
              <a:extLst>
                <a:ext uri="{FF2B5EF4-FFF2-40B4-BE49-F238E27FC236}">
                  <a16:creationId xmlns:a16="http://schemas.microsoft.com/office/drawing/2014/main" id="{246A59E9-E74E-4E4C-8248-38E0D8C01650}"/>
                </a:ext>
              </a:extLst>
            </p:cNvPr>
            <p:cNvCxnSpPr>
              <a:cxnSpLocks/>
            </p:cNvCxnSpPr>
            <p:nvPr/>
          </p:nvCxnSpPr>
          <p:spPr>
            <a:xfrm>
              <a:off x="5677249" y="3692542"/>
              <a:ext cx="517163"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5DCC7418-A84F-43C9-86C5-D0DF3F579BDE}"/>
                </a:ext>
              </a:extLst>
            </p:cNvPr>
            <p:cNvCxnSpPr>
              <a:cxnSpLocks/>
            </p:cNvCxnSpPr>
            <p:nvPr/>
          </p:nvCxnSpPr>
          <p:spPr>
            <a:xfrm>
              <a:off x="5677249" y="3954099"/>
              <a:ext cx="517163"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18" name="Rectangle: Rounded Corners 430">
              <a:extLst>
                <a:ext uri="{FF2B5EF4-FFF2-40B4-BE49-F238E27FC236}">
                  <a16:creationId xmlns:a16="http://schemas.microsoft.com/office/drawing/2014/main" id="{2D5F2824-0C0E-48A8-B45B-5664ADCCA444}"/>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ln w="12700" cap="rnd">
              <a:solidFill>
                <a:schemeClr val="bg1">
                  <a:lumMod val="6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22" name="Straight Connector 621">
              <a:extLst>
                <a:ext uri="{FF2B5EF4-FFF2-40B4-BE49-F238E27FC236}">
                  <a16:creationId xmlns:a16="http://schemas.microsoft.com/office/drawing/2014/main" id="{4F25EFF9-1599-459E-9632-010D1A4D3479}"/>
                </a:ext>
              </a:extLst>
            </p:cNvPr>
            <p:cNvCxnSpPr>
              <a:cxnSpLocks/>
              <a:stCxn id="608" idx="2"/>
            </p:cNvCxnSpPr>
            <p:nvPr/>
          </p:nvCxnSpPr>
          <p:spPr>
            <a:xfrm>
              <a:off x="5985150" y="3552262"/>
              <a:ext cx="1913925"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90147437-2026-44BD-AFCD-726A927D9D78}"/>
                </a:ext>
              </a:extLst>
            </p:cNvPr>
            <p:cNvCxnSpPr>
              <a:cxnSpLocks/>
            </p:cNvCxnSpPr>
            <p:nvPr/>
          </p:nvCxnSpPr>
          <p:spPr>
            <a:xfrm>
              <a:off x="7355342" y="3777553"/>
              <a:ext cx="0" cy="226831"/>
            </a:xfrm>
            <a:prstGeom prst="straightConnector1">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EF43CFD1-0A85-4CBD-B786-A07136A71959}"/>
                </a:ext>
              </a:extLst>
            </p:cNvPr>
            <p:cNvCxnSpPr>
              <a:cxnSpLocks/>
            </p:cNvCxnSpPr>
            <p:nvPr/>
          </p:nvCxnSpPr>
          <p:spPr>
            <a:xfrm>
              <a:off x="7467515" y="3954099"/>
              <a:ext cx="431560" cy="0"/>
            </a:xfrm>
            <a:prstGeom prst="line">
              <a:avLst/>
            </a:prstGeom>
            <a:ln w="12700" cap="rnd">
              <a:solidFill>
                <a:srgbClr val="50E6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E7CEF255-F338-4913-BDB5-418B931CF14B}"/>
                </a:ext>
              </a:extLst>
            </p:cNvPr>
            <p:cNvCxnSpPr>
              <a:cxnSpLocks/>
            </p:cNvCxnSpPr>
            <p:nvPr/>
          </p:nvCxnSpPr>
          <p:spPr>
            <a:xfrm>
              <a:off x="7467515" y="4243765"/>
              <a:ext cx="427976" cy="0"/>
            </a:xfrm>
            <a:prstGeom prst="line">
              <a:avLst/>
            </a:prstGeom>
            <a:ln w="12700" cap="rnd">
              <a:solidFill>
                <a:schemeClr val="bg1">
                  <a:lumMod val="6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6CE616E-E475-41BA-BFE3-59BC6852D82D}"/>
                </a:ext>
              </a:extLst>
            </p:cNvPr>
            <p:cNvCxnSpPr>
              <a:cxnSpLocks/>
            </p:cNvCxnSpPr>
            <p:nvPr/>
          </p:nvCxnSpPr>
          <p:spPr>
            <a:xfrm>
              <a:off x="7467515" y="3692542"/>
              <a:ext cx="431560" cy="0"/>
            </a:xfrm>
            <a:prstGeom prst="line">
              <a:avLst/>
            </a:prstGeom>
            <a:ln w="12700" cap="rnd">
              <a:solidFill>
                <a:srgbClr val="00C9EA"/>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658" name="Group 657">
              <a:extLst>
                <a:ext uri="{FF2B5EF4-FFF2-40B4-BE49-F238E27FC236}">
                  <a16:creationId xmlns:a16="http://schemas.microsoft.com/office/drawing/2014/main" id="{2797076F-8010-42AF-80D9-1E066B074216}"/>
                </a:ext>
              </a:extLst>
            </p:cNvPr>
            <p:cNvGrpSpPr/>
            <p:nvPr/>
          </p:nvGrpSpPr>
          <p:grpSpPr>
            <a:xfrm>
              <a:off x="4439433" y="3387876"/>
              <a:ext cx="1201320" cy="684621"/>
              <a:chOff x="4526788" y="3261775"/>
              <a:chExt cx="1201320" cy="684621"/>
            </a:xfrm>
          </p:grpSpPr>
          <p:sp>
            <p:nvSpPr>
              <p:cNvPr id="659" name="TextBox 658">
                <a:extLst>
                  <a:ext uri="{FF2B5EF4-FFF2-40B4-BE49-F238E27FC236}">
                    <a16:creationId xmlns:a16="http://schemas.microsoft.com/office/drawing/2014/main" id="{14AF43AD-B37B-4DB2-BAC1-1E1298F06AA0}"/>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Active Directory (AD) and B2B</a:t>
                </a:r>
              </a:p>
            </p:txBody>
          </p:sp>
          <p:pic>
            <p:nvPicPr>
              <p:cNvPr id="660" name="Graphic 659">
                <a:extLst>
                  <a:ext uri="{FF2B5EF4-FFF2-40B4-BE49-F238E27FC236}">
                    <a16:creationId xmlns:a16="http://schemas.microsoft.com/office/drawing/2014/main" id="{F2FA4271-31F1-430D-964A-1D6D5AB0AAE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08335" y="3261775"/>
                <a:ext cx="438226" cy="438226"/>
              </a:xfrm>
              <a:prstGeom prst="rect">
                <a:avLst/>
              </a:prstGeom>
            </p:spPr>
          </p:pic>
        </p:grpSp>
        <p:grpSp>
          <p:nvGrpSpPr>
            <p:cNvPr id="661" name="Group 660">
              <a:extLst>
                <a:ext uri="{FF2B5EF4-FFF2-40B4-BE49-F238E27FC236}">
                  <a16:creationId xmlns:a16="http://schemas.microsoft.com/office/drawing/2014/main" id="{7369B0F0-95E1-47DB-9CFB-966FDD86989A}"/>
                </a:ext>
              </a:extLst>
            </p:cNvPr>
            <p:cNvGrpSpPr/>
            <p:nvPr/>
          </p:nvGrpSpPr>
          <p:grpSpPr>
            <a:xfrm>
              <a:off x="4564679" y="4192433"/>
              <a:ext cx="950829" cy="197042"/>
              <a:chOff x="4460768" y="4095730"/>
              <a:chExt cx="950829" cy="197042"/>
            </a:xfrm>
          </p:grpSpPr>
          <p:sp>
            <p:nvSpPr>
              <p:cNvPr id="662" name="Rectangle 661">
                <a:extLst>
                  <a:ext uri="{FF2B5EF4-FFF2-40B4-BE49-F238E27FC236}">
                    <a16:creationId xmlns:a16="http://schemas.microsoft.com/office/drawing/2014/main" id="{5EDAC011-AD4B-4DE2-8679-EF10EA55D969}"/>
                  </a:ext>
                </a:extLst>
              </p:cNvPr>
              <p:cNvSpPr/>
              <p:nvPr/>
            </p:nvSpPr>
            <p:spPr>
              <a:xfrm>
                <a:off x="4750115" y="4108106"/>
                <a:ext cx="661482" cy="184666"/>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ea typeface="+mn-ea"/>
                    <a:cs typeface="Segoe UI Semibold" panose="020B0702040204020203" pitchFamily="34" charset="0"/>
                  </a:rPr>
                  <a:t>Active Directory</a:t>
                </a:r>
              </a:p>
            </p:txBody>
          </p:sp>
          <p:pic>
            <p:nvPicPr>
              <p:cNvPr id="663" name="Picture 662">
                <a:extLst>
                  <a:ext uri="{FF2B5EF4-FFF2-40B4-BE49-F238E27FC236}">
                    <a16:creationId xmlns:a16="http://schemas.microsoft.com/office/drawing/2014/main" id="{E39A05D7-641C-4C5B-BE90-566FBDB2813F}"/>
                  </a:ext>
                </a:extLst>
              </p:cNvPr>
              <p:cNvPicPr>
                <a:picLocks noChangeAspect="1"/>
              </p:cNvPicPr>
              <p:nvPr/>
            </p:nvPicPr>
            <p:blipFill>
              <a:blip r:embed="rId46" cstate="email">
                <a:alphaModFix/>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680" name="Freeform: Shape 679">
              <a:extLst>
                <a:ext uri="{FF2B5EF4-FFF2-40B4-BE49-F238E27FC236}">
                  <a16:creationId xmlns:a16="http://schemas.microsoft.com/office/drawing/2014/main" id="{98CB333F-A2C7-4BC1-BB1E-8390B77235A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83" name="Straight Connector 682">
              <a:extLst>
                <a:ext uri="{FF2B5EF4-FFF2-40B4-BE49-F238E27FC236}">
                  <a16:creationId xmlns:a16="http://schemas.microsoft.com/office/drawing/2014/main" id="{CE4F2187-57F8-4E3D-9046-762D2C53A5CE}"/>
                </a:ext>
              </a:extLst>
            </p:cNvPr>
            <p:cNvCxnSpPr>
              <a:cxnSpLocks/>
            </p:cNvCxnSpPr>
            <p:nvPr/>
          </p:nvCxnSpPr>
          <p:spPr>
            <a:xfrm>
              <a:off x="9014799" y="4133405"/>
              <a:ext cx="349632"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84" name="Rectangle: Rounded Corners 430">
              <a:extLst>
                <a:ext uri="{FF2B5EF4-FFF2-40B4-BE49-F238E27FC236}">
                  <a16:creationId xmlns:a16="http://schemas.microsoft.com/office/drawing/2014/main" id="{0D18CF3B-CE50-42D7-8A8A-67B17CEC655D}"/>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ln w="12700" cap="sq">
              <a:solidFill>
                <a:schemeClr val="bg1"/>
              </a:soli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5" name="Rectangle: Rounded Corners 430">
              <a:extLst>
                <a:ext uri="{FF2B5EF4-FFF2-40B4-BE49-F238E27FC236}">
                  <a16:creationId xmlns:a16="http://schemas.microsoft.com/office/drawing/2014/main" id="{369AFAA1-298B-471D-964B-65D4120E7F9F}"/>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ln w="12700" cap="sq">
              <a:solidFill>
                <a:schemeClr val="bg1"/>
              </a:solidFill>
              <a:prstDash val="sysDot"/>
              <a:headEnd type="none" w="lg"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6" name="Straight Connector 685">
              <a:extLst>
                <a:ext uri="{FF2B5EF4-FFF2-40B4-BE49-F238E27FC236}">
                  <a16:creationId xmlns:a16="http://schemas.microsoft.com/office/drawing/2014/main" id="{177660EB-3EA5-4CDB-9B82-C233357EB165}"/>
                </a:ext>
              </a:extLst>
            </p:cNvPr>
            <p:cNvCxnSpPr>
              <a:cxnSpLocks/>
            </p:cNvCxnSpPr>
            <p:nvPr/>
          </p:nvCxnSpPr>
          <p:spPr>
            <a:xfrm>
              <a:off x="9005021" y="3696923"/>
              <a:ext cx="494790"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7070F594-A3AD-4634-96EA-E314AADE223A}"/>
                </a:ext>
              </a:extLst>
            </p:cNvPr>
            <p:cNvCxnSpPr>
              <a:cxnSpLocks/>
            </p:cNvCxnSpPr>
            <p:nvPr/>
          </p:nvCxnSpPr>
          <p:spPr>
            <a:xfrm>
              <a:off x="9016744" y="4374620"/>
              <a:ext cx="1261684" cy="0"/>
            </a:xfrm>
            <a:prstGeom prst="line">
              <a:avLst/>
            </a:prstGeom>
            <a:ln w="12700" cap="rnd">
              <a:solidFill>
                <a:schemeClr val="bg1">
                  <a:lumMod val="75000"/>
                </a:schemeClr>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88" name="Rectangle 687">
              <a:hlinkClick r:id="rId47"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986F46E6-DACD-4A35-8DE4-D9687B2341F7}"/>
                </a:ext>
              </a:extLst>
            </p:cNvPr>
            <p:cNvSpPr/>
            <p:nvPr/>
          </p:nvSpPr>
          <p:spPr>
            <a:xfrm>
              <a:off x="10315154" y="4218499"/>
              <a:ext cx="702220" cy="146304"/>
            </a:xfrm>
            <a:prstGeom prst="rect">
              <a:avLst/>
            </a:prstGeom>
            <a:solidFill>
              <a:schemeClr val="accent1"/>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10312" tIns="219456" rIns="4572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0" i="0" u="none" strike="noStrike" kern="120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689" name="Rectangle 688">
              <a:extLst>
                <a:ext uri="{FF2B5EF4-FFF2-40B4-BE49-F238E27FC236}">
                  <a16:creationId xmlns:a16="http://schemas.microsoft.com/office/drawing/2014/main" id="{79B9E84C-4481-487F-BFD0-FFD96B681251}"/>
                </a:ext>
              </a:extLst>
            </p:cNvPr>
            <p:cNvSpPr/>
            <p:nvPr/>
          </p:nvSpPr>
          <p:spPr>
            <a:xfrm>
              <a:off x="10315154" y="4380332"/>
              <a:ext cx="702220" cy="146304"/>
            </a:xfrm>
            <a:prstGeom prst="rect">
              <a:avLst/>
            </a:prstGeom>
            <a:solidFill>
              <a:schemeClr val="tx1">
                <a:lumMod val="90000"/>
                <a:lumOff val="10000"/>
              </a:schemeClr>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210312" tIns="219456" rIns="45720" bIns="219456" rtlCol="0" anchor="ctr">
              <a:noAutofit/>
            </a:bodyPr>
            <a:lstStyle/>
            <a:p>
              <a:pPr marL="0" marR="0" lvl="0" indent="0" algn="l" defTabSz="914367" rtl="0" eaLnBrk="1" fontAlgn="base" latinLnBrk="0" hangingPunct="1">
                <a:lnSpc>
                  <a:spcPct val="100000"/>
                </a:lnSpc>
                <a:spcBef>
                  <a:spcPts val="0"/>
                </a:spcBef>
                <a:spcAft>
                  <a:spcPts val="1440"/>
                </a:spcAft>
                <a:buClrTx/>
                <a:buSzTx/>
                <a:buFontTx/>
                <a:buNone/>
                <a:tabLst/>
                <a:defRPr/>
              </a:pPr>
              <a:r>
                <a:rPr kumimoji="0" lang="en-US" sz="500" b="0" i="0" u="none" strike="noStrike" kern="120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690" name="Group 4">
              <a:extLst>
                <a:ext uri="{FF2B5EF4-FFF2-40B4-BE49-F238E27FC236}">
                  <a16:creationId xmlns:a16="http://schemas.microsoft.com/office/drawing/2014/main" id="{29111BFB-8EF3-4D66-B00A-3939A888BBCB}"/>
                </a:ext>
              </a:extLst>
            </p:cNvPr>
            <p:cNvGrpSpPr>
              <a:grpSpLocks noChangeAspect="1"/>
            </p:cNvGrpSpPr>
            <p:nvPr/>
          </p:nvGrpSpPr>
          <p:grpSpPr bwMode="auto">
            <a:xfrm flipV="1">
              <a:off x="10313567" y="4276813"/>
              <a:ext cx="188668" cy="193384"/>
              <a:chOff x="6851" y="3217"/>
              <a:chExt cx="280" cy="287"/>
            </a:xfrm>
            <a:solidFill>
              <a:schemeClr val="bg1"/>
            </a:solidFill>
          </p:grpSpPr>
          <p:sp>
            <p:nvSpPr>
              <p:cNvPr id="691" name="Line 5">
                <a:extLst>
                  <a:ext uri="{FF2B5EF4-FFF2-40B4-BE49-F238E27FC236}">
                    <a16:creationId xmlns:a16="http://schemas.microsoft.com/office/drawing/2014/main" id="{5B0BDB6D-E48F-415F-9D8B-134D530EFB1F}"/>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2" name="Line 6">
                <a:extLst>
                  <a:ext uri="{FF2B5EF4-FFF2-40B4-BE49-F238E27FC236}">
                    <a16:creationId xmlns:a16="http://schemas.microsoft.com/office/drawing/2014/main" id="{6CCA79B4-6A3B-4BD9-BF03-B63B3827D5B3}"/>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3" name="Line 7">
                <a:extLst>
                  <a:ext uri="{FF2B5EF4-FFF2-40B4-BE49-F238E27FC236}">
                    <a16:creationId xmlns:a16="http://schemas.microsoft.com/office/drawing/2014/main" id="{ADFD1807-F8F6-4F05-BDE5-E42651D6F972}"/>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4" name="Line 13">
                <a:extLst>
                  <a:ext uri="{FF2B5EF4-FFF2-40B4-BE49-F238E27FC236}">
                    <a16:creationId xmlns:a16="http://schemas.microsoft.com/office/drawing/2014/main" id="{B80327E4-6929-40C5-95E7-E64324DDFA0E}"/>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5" name="Freeform 8">
                <a:extLst>
                  <a:ext uri="{FF2B5EF4-FFF2-40B4-BE49-F238E27FC236}">
                    <a16:creationId xmlns:a16="http://schemas.microsoft.com/office/drawing/2014/main" id="{F67ACB85-7821-4062-826E-C4AD14D89DA2}"/>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6" name="Oval 9">
                <a:extLst>
                  <a:ext uri="{FF2B5EF4-FFF2-40B4-BE49-F238E27FC236}">
                    <a16:creationId xmlns:a16="http://schemas.microsoft.com/office/drawing/2014/main" id="{55A26C54-3B7B-4B52-B799-18DBAFF7469E}"/>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7" name="Freeform 10">
                <a:extLst>
                  <a:ext uri="{FF2B5EF4-FFF2-40B4-BE49-F238E27FC236}">
                    <a16:creationId xmlns:a16="http://schemas.microsoft.com/office/drawing/2014/main" id="{820B66FA-5839-418F-918F-A972356DE735}"/>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8" name="Oval 11">
                <a:extLst>
                  <a:ext uri="{FF2B5EF4-FFF2-40B4-BE49-F238E27FC236}">
                    <a16:creationId xmlns:a16="http://schemas.microsoft.com/office/drawing/2014/main" id="{6AD8494E-F568-456B-9954-1825EACCFEC8}"/>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9" name="Oval 12">
                <a:extLst>
                  <a:ext uri="{FF2B5EF4-FFF2-40B4-BE49-F238E27FC236}">
                    <a16:creationId xmlns:a16="http://schemas.microsoft.com/office/drawing/2014/main" id="{5328A3FB-B912-4DBC-934F-6F2B6E8C3D24}"/>
                  </a:ext>
                </a:extLst>
              </p:cNvPr>
              <p:cNvSpPr>
                <a:spLocks noChangeArrowheads="1"/>
              </p:cNvSpPr>
              <p:nvPr/>
            </p:nvSpPr>
            <p:spPr bwMode="auto">
              <a:xfrm>
                <a:off x="7070" y="3254"/>
                <a:ext cx="26" cy="26"/>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0" name="Oval 14">
                <a:extLst>
                  <a:ext uri="{FF2B5EF4-FFF2-40B4-BE49-F238E27FC236}">
                    <a16:creationId xmlns:a16="http://schemas.microsoft.com/office/drawing/2014/main" id="{807C3CC9-F103-4569-884E-792FCDFB44A7}"/>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1" name="Oval 15">
                <a:extLst>
                  <a:ext uri="{FF2B5EF4-FFF2-40B4-BE49-F238E27FC236}">
                    <a16:creationId xmlns:a16="http://schemas.microsoft.com/office/drawing/2014/main" id="{69120225-FD1A-44C3-BF67-8E6869BB6E0C}"/>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2" name="Oval 16">
                <a:extLst>
                  <a:ext uri="{FF2B5EF4-FFF2-40B4-BE49-F238E27FC236}">
                    <a16:creationId xmlns:a16="http://schemas.microsoft.com/office/drawing/2014/main" id="{56E0A8B3-1C91-497A-BFA8-70978973EEC3}"/>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3" name="Oval 17">
                <a:extLst>
                  <a:ext uri="{FF2B5EF4-FFF2-40B4-BE49-F238E27FC236}">
                    <a16:creationId xmlns:a16="http://schemas.microsoft.com/office/drawing/2014/main" id="{16C4E37E-BAF0-44B8-8ACC-AC45935C45B8}"/>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04" name="Rectangle 703">
              <a:extLst>
                <a:ext uri="{FF2B5EF4-FFF2-40B4-BE49-F238E27FC236}">
                  <a16:creationId xmlns:a16="http://schemas.microsoft.com/office/drawing/2014/main" id="{F1A7805B-6ADE-411D-8D5C-33BE8CE97D82}"/>
                </a:ext>
              </a:extLst>
            </p:cNvPr>
            <p:cNvSpPr/>
            <p:nvPr/>
          </p:nvSpPr>
          <p:spPr>
            <a:xfrm>
              <a:off x="11089745" y="4228900"/>
              <a:ext cx="844376" cy="276999"/>
            </a:xfrm>
            <a:prstGeom prst="rect">
              <a:avLst/>
            </a:prstGeom>
            <a:noFill/>
          </p:spPr>
          <p:txBody>
            <a:bodyPr wrap="square" lIns="0" rtlCol="0">
              <a:sp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Internet of Things </a:t>
              </a:r>
              <a:b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(IoT) Devices </a:t>
              </a:r>
            </a:p>
          </p:txBody>
        </p:sp>
        <p:cxnSp>
          <p:nvCxnSpPr>
            <p:cNvPr id="707" name="Straight Connector 706">
              <a:extLst>
                <a:ext uri="{FF2B5EF4-FFF2-40B4-BE49-F238E27FC236}">
                  <a16:creationId xmlns:a16="http://schemas.microsoft.com/office/drawing/2014/main" id="{CF095C73-2EB6-4BB1-A30D-BBE9A3401DFC}"/>
                </a:ext>
              </a:extLst>
            </p:cNvPr>
            <p:cNvCxnSpPr>
              <a:cxnSpLocks/>
            </p:cNvCxnSpPr>
            <p:nvPr/>
          </p:nvCxnSpPr>
          <p:spPr>
            <a:xfrm>
              <a:off x="3716257" y="3430493"/>
              <a:ext cx="685800" cy="0"/>
            </a:xfrm>
            <a:prstGeom prst="line">
              <a:avLst/>
            </a:prstGeom>
            <a:ln w="12700" cap="rnd">
              <a:solidFill>
                <a:srgbClr val="1996AB"/>
              </a:solidFill>
              <a:prstDash val="solid"/>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nvGrpSpPr>
            <p:cNvPr id="708" name="Group 707">
              <a:extLst>
                <a:ext uri="{FF2B5EF4-FFF2-40B4-BE49-F238E27FC236}">
                  <a16:creationId xmlns:a16="http://schemas.microsoft.com/office/drawing/2014/main" id="{7A77F5DE-857D-4419-9A1F-8AD469C10E75}"/>
                </a:ext>
              </a:extLst>
            </p:cNvPr>
            <p:cNvGrpSpPr/>
            <p:nvPr/>
          </p:nvGrpSpPr>
          <p:grpSpPr>
            <a:xfrm>
              <a:off x="3592501" y="3329699"/>
              <a:ext cx="307705" cy="201316"/>
              <a:chOff x="4151667" y="4010755"/>
              <a:chExt cx="307705" cy="201316"/>
            </a:xfrm>
          </p:grpSpPr>
          <p:sp>
            <p:nvSpPr>
              <p:cNvPr id="709" name="Rectangle 708">
                <a:extLst>
                  <a:ext uri="{FF2B5EF4-FFF2-40B4-BE49-F238E27FC236}">
                    <a16:creationId xmlns:a16="http://schemas.microsoft.com/office/drawing/2014/main" id="{00D54B2C-053C-4589-9C62-116E7DB46E6D}"/>
                  </a:ext>
                </a:extLst>
              </p:cNvPr>
              <p:cNvSpPr/>
              <p:nvPr/>
            </p:nvSpPr>
            <p:spPr bwMode="auto">
              <a:xfrm>
                <a:off x="4151667" y="4010755"/>
                <a:ext cx="307705" cy="201316"/>
              </a:xfrm>
              <a:prstGeom prst="rect">
                <a:avLst/>
              </a:prstGeom>
              <a:solidFill>
                <a:srgbClr val="000000"/>
              </a:solidFill>
              <a:ln w="12700">
                <a:solidFill>
                  <a:srgbClr val="1996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10" name="Rectangle 709">
                <a:extLst>
                  <a:ext uri="{FF2B5EF4-FFF2-40B4-BE49-F238E27FC236}">
                    <a16:creationId xmlns:a16="http://schemas.microsoft.com/office/drawing/2014/main" id="{867D2186-36F6-443C-9040-9FE404A4EDD7}"/>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Rectangle 710">
                <a:extLst>
                  <a:ext uri="{FF2B5EF4-FFF2-40B4-BE49-F238E27FC236}">
                    <a16:creationId xmlns:a16="http://schemas.microsoft.com/office/drawing/2014/main" id="{696487C1-8A08-40F0-AE45-2A82404E0BD7}"/>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Rectangle: Rounded Corners 430">
              <a:extLst>
                <a:ext uri="{FF2B5EF4-FFF2-40B4-BE49-F238E27FC236}">
                  <a16:creationId xmlns:a16="http://schemas.microsoft.com/office/drawing/2014/main" id="{AF610A30-73F3-480B-90D2-D6DCC111FA5E}"/>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ln w="12700">
              <a:solidFill>
                <a:schemeClr val="bg1">
                  <a:lumMod val="6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Oval 716">
              <a:extLst>
                <a:ext uri="{FF2B5EF4-FFF2-40B4-BE49-F238E27FC236}">
                  <a16:creationId xmlns:a16="http://schemas.microsoft.com/office/drawing/2014/main" id="{07615A71-A7B3-4BBC-9868-0B5F9ECABDF3}"/>
                </a:ext>
              </a:extLst>
            </p:cNvPr>
            <p:cNvSpPr/>
            <p:nvPr/>
          </p:nvSpPr>
          <p:spPr bwMode="auto">
            <a:xfrm>
              <a:off x="3638998" y="3916413"/>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9" name="Group 718">
              <a:extLst>
                <a:ext uri="{FF2B5EF4-FFF2-40B4-BE49-F238E27FC236}">
                  <a16:creationId xmlns:a16="http://schemas.microsoft.com/office/drawing/2014/main" id="{9D94E637-60C8-443F-B956-CB715537168F}"/>
                </a:ext>
              </a:extLst>
            </p:cNvPr>
            <p:cNvGrpSpPr/>
            <p:nvPr/>
          </p:nvGrpSpPr>
          <p:grpSpPr>
            <a:xfrm>
              <a:off x="3592501" y="3591473"/>
              <a:ext cx="307705" cy="201316"/>
              <a:chOff x="4151667" y="4010755"/>
              <a:chExt cx="307705" cy="201316"/>
            </a:xfrm>
          </p:grpSpPr>
          <p:sp>
            <p:nvSpPr>
              <p:cNvPr id="720" name="Rectangle 719">
                <a:extLst>
                  <a:ext uri="{FF2B5EF4-FFF2-40B4-BE49-F238E27FC236}">
                    <a16:creationId xmlns:a16="http://schemas.microsoft.com/office/drawing/2014/main" id="{99B58B37-3E92-4CB5-98AD-9397E7E4790F}"/>
                  </a:ext>
                </a:extLst>
              </p:cNvPr>
              <p:cNvSpPr/>
              <p:nvPr/>
            </p:nvSpPr>
            <p:spPr bwMode="auto">
              <a:xfrm>
                <a:off x="4151667" y="4010755"/>
                <a:ext cx="307705" cy="201316"/>
              </a:xfrm>
              <a:prstGeom prst="rect">
                <a:avLst/>
              </a:prstGeom>
              <a:solidFill>
                <a:srgbClr val="000000"/>
              </a:solidFill>
              <a:ln w="12700">
                <a:solidFill>
                  <a:srgbClr val="00C9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21" name="Rectangle 720">
                <a:extLst>
                  <a:ext uri="{FF2B5EF4-FFF2-40B4-BE49-F238E27FC236}">
                    <a16:creationId xmlns:a16="http://schemas.microsoft.com/office/drawing/2014/main" id="{C2DA8AF4-4E3D-4E07-BA76-D830340A7AD3}"/>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Rectangle 721">
                <a:extLst>
                  <a:ext uri="{FF2B5EF4-FFF2-40B4-BE49-F238E27FC236}">
                    <a16:creationId xmlns:a16="http://schemas.microsoft.com/office/drawing/2014/main" id="{B111C7D1-6F3E-4EA1-B10F-E323D94F3B43}"/>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3" name="Oval 722">
              <a:extLst>
                <a:ext uri="{FF2B5EF4-FFF2-40B4-BE49-F238E27FC236}">
                  <a16:creationId xmlns:a16="http://schemas.microsoft.com/office/drawing/2014/main" id="{911A240B-96A6-430A-98B7-B0C5F9FDBF6E}"/>
                </a:ext>
              </a:extLst>
            </p:cNvPr>
            <p:cNvSpPr/>
            <p:nvPr/>
          </p:nvSpPr>
          <p:spPr bwMode="auto">
            <a:xfrm>
              <a:off x="3638998" y="3655626"/>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Oval 723">
              <a:extLst>
                <a:ext uri="{FF2B5EF4-FFF2-40B4-BE49-F238E27FC236}">
                  <a16:creationId xmlns:a16="http://schemas.microsoft.com/office/drawing/2014/main" id="{F4996242-CB42-4D50-8A4A-A52FDA142841}"/>
                </a:ext>
              </a:extLst>
            </p:cNvPr>
            <p:cNvSpPr/>
            <p:nvPr/>
          </p:nvSpPr>
          <p:spPr bwMode="auto">
            <a:xfrm>
              <a:off x="3638998" y="3393851"/>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6" name="Graphic 655">
              <a:extLst>
                <a:ext uri="{FF2B5EF4-FFF2-40B4-BE49-F238E27FC236}">
                  <a16:creationId xmlns:a16="http://schemas.microsoft.com/office/drawing/2014/main" id="{5E84ECAF-5B91-440D-B96C-FA884DF8DDB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099194" y="3292234"/>
              <a:ext cx="274320" cy="274320"/>
            </a:xfrm>
            <a:prstGeom prst="rect">
              <a:avLst/>
            </a:prstGeom>
          </p:spPr>
        </p:pic>
        <p:sp>
          <p:nvSpPr>
            <p:cNvPr id="705" name="Rectangle 704">
              <a:hlinkClick r:id="rId50"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BFDE0947-0A9A-4806-A119-1DC86A2C4B60}"/>
                </a:ext>
              </a:extLst>
            </p:cNvPr>
            <p:cNvSpPr/>
            <p:nvPr/>
          </p:nvSpPr>
          <p:spPr>
            <a:xfrm>
              <a:off x="9350658" y="4303062"/>
              <a:ext cx="702220" cy="143116"/>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657" name="TextBox 656">
              <a:extLst>
                <a:ext uri="{FF2B5EF4-FFF2-40B4-BE49-F238E27FC236}">
                  <a16:creationId xmlns:a16="http://schemas.microsoft.com/office/drawing/2014/main" id="{C591EAD4-D1CA-4EA4-8A56-D86A8C9567B8}"/>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AD B2C</a:t>
              </a:r>
            </a:p>
          </p:txBody>
        </p:sp>
        <p:sp>
          <p:nvSpPr>
            <p:cNvPr id="670" name="AutoShape 3">
              <a:extLst>
                <a:ext uri="{FF2B5EF4-FFF2-40B4-BE49-F238E27FC236}">
                  <a16:creationId xmlns:a16="http://schemas.microsoft.com/office/drawing/2014/main" id="{6C9B37C5-C5C6-491E-A7DD-282DE69353AE}"/>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27" name="Rectangle 626">
              <a:extLst>
                <a:ext uri="{FF2B5EF4-FFF2-40B4-BE49-F238E27FC236}">
                  <a16:creationId xmlns:a16="http://schemas.microsoft.com/office/drawing/2014/main" id="{A47DBE2D-36BD-4AC9-B25B-1F828C4CE0C2}"/>
                </a:ext>
              </a:extLst>
            </p:cNvPr>
            <p:cNvSpPr/>
            <p:nvPr/>
          </p:nvSpPr>
          <p:spPr>
            <a:xfrm>
              <a:off x="7985407" y="3395524"/>
              <a:ext cx="1019614" cy="420337"/>
            </a:xfrm>
            <a:prstGeom prst="rect">
              <a:avLst/>
            </a:prstGeom>
            <a:solidFill>
              <a:srgbClr val="000000"/>
            </a:solidFill>
            <a:ln w="12700" cap="flat" cmpd="sng" algn="ctr">
              <a:solidFill>
                <a:schemeClr val="bg1">
                  <a:lumMod val="75000"/>
                </a:schemeClr>
              </a:solidFill>
              <a:prstDash val="solid"/>
              <a:miter lim="800000"/>
            </a:ln>
            <a:effectLst/>
          </p:spPr>
          <p:txBody>
            <a:bodyPr tIns="45720" bIns="0" rtlCol="0" anchor="ct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367" rtl="0" eaLnBrk="1" fontAlgn="auto" latinLnBrk="0" hangingPunct="1">
                <a:lnSpc>
                  <a:spcPct val="100000"/>
                </a:lnSpc>
                <a:spcBef>
                  <a:spcPts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8A4ABA53-4EC9-4E97-90B1-B33A7CDB56FD}"/>
                </a:ext>
              </a:extLst>
            </p:cNvPr>
            <p:cNvGrpSpPr/>
            <p:nvPr/>
          </p:nvGrpSpPr>
          <p:grpSpPr>
            <a:xfrm>
              <a:off x="8729367" y="3703615"/>
              <a:ext cx="116584" cy="27436"/>
              <a:chOff x="8729367" y="3636988"/>
              <a:chExt cx="116584" cy="27436"/>
            </a:xfrm>
          </p:grpSpPr>
          <p:sp>
            <p:nvSpPr>
              <p:cNvPr id="628" name="Oval 627">
                <a:extLst>
                  <a:ext uri="{FF2B5EF4-FFF2-40B4-BE49-F238E27FC236}">
                    <a16:creationId xmlns:a16="http://schemas.microsoft.com/office/drawing/2014/main" id="{7735E573-524D-46CB-A879-5DFE7B341C97}"/>
                  </a:ext>
                </a:extLst>
              </p:cNvPr>
              <p:cNvSpPr/>
              <p:nvPr/>
            </p:nvSpPr>
            <p:spPr bwMode="auto">
              <a:xfrm>
                <a:off x="8729367" y="3636992"/>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9" name="Oval 628">
                <a:extLst>
                  <a:ext uri="{FF2B5EF4-FFF2-40B4-BE49-F238E27FC236}">
                    <a16:creationId xmlns:a16="http://schemas.microsoft.com/office/drawing/2014/main" id="{AE2CFE47-05E7-4F4F-BEF7-26F86149621C}"/>
                  </a:ext>
                </a:extLst>
              </p:cNvPr>
              <p:cNvSpPr/>
              <p:nvPr/>
            </p:nvSpPr>
            <p:spPr bwMode="auto">
              <a:xfrm>
                <a:off x="8773943" y="3636990"/>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0" name="Oval 629">
                <a:extLst>
                  <a:ext uri="{FF2B5EF4-FFF2-40B4-BE49-F238E27FC236}">
                    <a16:creationId xmlns:a16="http://schemas.microsoft.com/office/drawing/2014/main" id="{FC42B637-6B45-4D4B-8AC0-D033A8EDE5F7}"/>
                  </a:ext>
                </a:extLst>
              </p:cNvPr>
              <p:cNvSpPr/>
              <p:nvPr/>
            </p:nvSpPr>
            <p:spPr bwMode="auto">
              <a:xfrm>
                <a:off x="8818519" y="3636988"/>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631" name="Picture 630">
              <a:extLst>
                <a:ext uri="{FF2B5EF4-FFF2-40B4-BE49-F238E27FC236}">
                  <a16:creationId xmlns:a16="http://schemas.microsoft.com/office/drawing/2014/main" id="{A458E746-FDBA-452A-8F4A-CA91E936E89C}"/>
                </a:ext>
              </a:extLst>
            </p:cNvPr>
            <p:cNvPicPr>
              <a:picLocks noChangeAspect="1"/>
            </p:cNvPicPr>
            <p:nvPr/>
          </p:nvPicPr>
          <p:blipFill>
            <a:blip r:embed="rId5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632" name="Picture 631" descr="A close up of a logo&#10;&#10;Description automatically generated">
              <a:extLst>
                <a:ext uri="{FF2B5EF4-FFF2-40B4-BE49-F238E27FC236}">
                  <a16:creationId xmlns:a16="http://schemas.microsoft.com/office/drawing/2014/main" id="{AFACF0FE-6004-40AE-9BD4-CEFC32ABE698}"/>
                </a:ext>
              </a:extLst>
            </p:cNvPr>
            <p:cNvPicPr>
              <a:picLocks noChangeAspect="1"/>
            </p:cNvPicPr>
            <p:nvPr/>
          </p:nvPicPr>
          <p:blipFill>
            <a:blip r:embed="rId52">
              <a:duotone>
                <a:schemeClr val="accent5">
                  <a:shade val="45000"/>
                  <a:satMod val="135000"/>
                </a:schemeClr>
                <a:prstClr val="white"/>
              </a:duotone>
              <a:extLst>
                <a:ext uri="{BEBA8EAE-BF5A-486C-A8C5-ECC9F3942E4B}">
                  <a14:imgProps xmlns:a14="http://schemas.microsoft.com/office/drawing/2010/main">
                    <a14:imgLayer r:embed="rId53">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633" name="Picture 632" descr="A picture containing drawing&#10;&#10;Description automatically generated">
              <a:extLst>
                <a:ext uri="{FF2B5EF4-FFF2-40B4-BE49-F238E27FC236}">
                  <a16:creationId xmlns:a16="http://schemas.microsoft.com/office/drawing/2014/main" id="{BDB15DDC-F8E3-4775-9FCC-460284A2556A}"/>
                </a:ext>
              </a:extLst>
            </p:cNvPr>
            <p:cNvPicPr>
              <a:picLocks noChangeAspect="1"/>
            </p:cNvPicPr>
            <p:nvPr/>
          </p:nvPicPr>
          <p:blipFill>
            <a:blip r:embed="rId54">
              <a:duotone>
                <a:schemeClr val="accent5">
                  <a:shade val="45000"/>
                  <a:satMod val="135000"/>
                </a:schemeClr>
                <a:prstClr val="white"/>
              </a:duotone>
            </a:blip>
            <a:stretch>
              <a:fillRect/>
            </a:stretch>
          </p:blipFill>
          <p:spPr>
            <a:xfrm>
              <a:off x="8341417" y="3677875"/>
              <a:ext cx="136135" cy="77657"/>
            </a:xfrm>
            <a:prstGeom prst="rect">
              <a:avLst/>
            </a:prstGeom>
          </p:spPr>
        </p:pic>
        <p:sp>
          <p:nvSpPr>
            <p:cNvPr id="634" name="Rectangle 633">
              <a:extLst>
                <a:ext uri="{FF2B5EF4-FFF2-40B4-BE49-F238E27FC236}">
                  <a16:creationId xmlns:a16="http://schemas.microsoft.com/office/drawing/2014/main" id="{FF500CDF-41EF-448B-83FE-DEB96826B903}"/>
                </a:ext>
              </a:extLst>
            </p:cNvPr>
            <p:cNvSpPr/>
            <p:nvPr/>
          </p:nvSpPr>
          <p:spPr>
            <a:xfrm>
              <a:off x="7991723" y="3877691"/>
              <a:ext cx="1019614" cy="588249"/>
            </a:xfrm>
            <a:prstGeom prst="rect">
              <a:avLst/>
            </a:prstGeom>
            <a:solidFill>
              <a:srgbClr val="000000"/>
            </a:solidFill>
            <a:ln w="12700" cap="rnd">
              <a:solidFill>
                <a:schemeClr val="bg1">
                  <a:lumMod val="75000"/>
                </a:schemeClr>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367" rtl="0" eaLnBrk="1" fontAlgn="base" latinLnBrk="0" hangingPunct="1">
                <a:lnSpc>
                  <a:spcPct val="90000"/>
                </a:lnSpc>
                <a:spcBef>
                  <a:spcPct val="0"/>
                </a:spcBef>
                <a:spcAft>
                  <a:spcPts val="100"/>
                </a:spcAft>
                <a:buClrTx/>
                <a:buSzTx/>
                <a:buFontTx/>
                <a:buNone/>
                <a:tabLst/>
                <a:defRPr/>
              </a:pPr>
              <a:endParaRPr kumimoji="0" lang="en-US" sz="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5" name="Picture 634">
              <a:extLst>
                <a:ext uri="{FF2B5EF4-FFF2-40B4-BE49-F238E27FC236}">
                  <a16:creationId xmlns:a16="http://schemas.microsoft.com/office/drawing/2014/main" id="{BB69C889-D296-41ED-B6EB-E0F8690F213E}"/>
                </a:ext>
              </a:extLst>
            </p:cNvPr>
            <p:cNvPicPr>
              <a:picLocks noChangeAspect="1"/>
            </p:cNvPicPr>
            <p:nvPr/>
          </p:nvPicPr>
          <p:blipFill rotWithShape="1">
            <a:blip r:embed="rId55" cstate="print">
              <a:duotone>
                <a:schemeClr val="accent1">
                  <a:shade val="45000"/>
                  <a:satMod val="135000"/>
                </a:scheme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636" name="Group 4">
              <a:extLst>
                <a:ext uri="{FF2B5EF4-FFF2-40B4-BE49-F238E27FC236}">
                  <a16:creationId xmlns:a16="http://schemas.microsoft.com/office/drawing/2014/main" id="{8D93A340-6E29-4533-A75C-18B0C653DFB8}"/>
                </a:ext>
              </a:extLst>
            </p:cNvPr>
            <p:cNvGrpSpPr>
              <a:grpSpLocks noChangeAspect="1"/>
            </p:cNvGrpSpPr>
            <p:nvPr/>
          </p:nvGrpSpPr>
          <p:grpSpPr bwMode="auto">
            <a:xfrm>
              <a:off x="8081853" y="4184805"/>
              <a:ext cx="129958" cy="101811"/>
              <a:chOff x="8417" y="3367"/>
              <a:chExt cx="374" cy="293"/>
            </a:xfrm>
          </p:grpSpPr>
          <p:sp>
            <p:nvSpPr>
              <p:cNvPr id="637" name="AutoShape 3">
                <a:extLst>
                  <a:ext uri="{FF2B5EF4-FFF2-40B4-BE49-F238E27FC236}">
                    <a16:creationId xmlns:a16="http://schemas.microsoft.com/office/drawing/2014/main" id="{F82DB04B-60FE-4527-B203-A006BA20371F}"/>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5">
                <a:extLst>
                  <a:ext uri="{FF2B5EF4-FFF2-40B4-BE49-F238E27FC236}">
                    <a16:creationId xmlns:a16="http://schemas.microsoft.com/office/drawing/2014/main" id="{DD0AD2D3-721E-41BB-940D-E10824CDDB77}"/>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ectangle 6">
                <a:extLst>
                  <a:ext uri="{FF2B5EF4-FFF2-40B4-BE49-F238E27FC236}">
                    <a16:creationId xmlns:a16="http://schemas.microsoft.com/office/drawing/2014/main" id="{E5EE3881-4326-40A7-9748-800FC49911CD}"/>
                  </a:ext>
                </a:extLst>
              </p:cNvPr>
              <p:cNvSpPr>
                <a:spLocks noChangeArrowheads="1"/>
              </p:cNvSpPr>
              <p:nvPr/>
            </p:nvSpPr>
            <p:spPr bwMode="auto">
              <a:xfrm>
                <a:off x="8417" y="3367"/>
                <a:ext cx="374" cy="3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0" name="Oval 7">
                <a:extLst>
                  <a:ext uri="{FF2B5EF4-FFF2-40B4-BE49-F238E27FC236}">
                    <a16:creationId xmlns:a16="http://schemas.microsoft.com/office/drawing/2014/main" id="{17B2EEDF-F252-4F5B-9869-4B910FBB8995}"/>
                  </a:ext>
                </a:extLst>
              </p:cNvPr>
              <p:cNvSpPr>
                <a:spLocks noChangeArrowheads="1"/>
              </p:cNvSpPr>
              <p:nvPr/>
            </p:nvSpPr>
            <p:spPr bwMode="auto">
              <a:xfrm>
                <a:off x="8430"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1" name="Oval 8">
                <a:extLst>
                  <a:ext uri="{FF2B5EF4-FFF2-40B4-BE49-F238E27FC236}">
                    <a16:creationId xmlns:a16="http://schemas.microsoft.com/office/drawing/2014/main" id="{5AA5A42E-164E-41DF-89C0-2813CCB03460}"/>
                  </a:ext>
                </a:extLst>
              </p:cNvPr>
              <p:cNvSpPr>
                <a:spLocks noChangeArrowheads="1"/>
              </p:cNvSpPr>
              <p:nvPr/>
            </p:nvSpPr>
            <p:spPr bwMode="auto">
              <a:xfrm>
                <a:off x="8447" y="3379"/>
                <a:ext cx="12"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2" name="Oval 9">
                <a:extLst>
                  <a:ext uri="{FF2B5EF4-FFF2-40B4-BE49-F238E27FC236}">
                    <a16:creationId xmlns:a16="http://schemas.microsoft.com/office/drawing/2014/main" id="{13FFE8C7-0741-4CA6-BC36-40828EC39B53}"/>
                  </a:ext>
                </a:extLst>
              </p:cNvPr>
              <p:cNvSpPr>
                <a:spLocks noChangeArrowheads="1"/>
              </p:cNvSpPr>
              <p:nvPr/>
            </p:nvSpPr>
            <p:spPr bwMode="auto">
              <a:xfrm>
                <a:off x="8465" y="3379"/>
                <a:ext cx="11" cy="1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3" name="Rectangle 10">
                <a:extLst>
                  <a:ext uri="{FF2B5EF4-FFF2-40B4-BE49-F238E27FC236}">
                    <a16:creationId xmlns:a16="http://schemas.microsoft.com/office/drawing/2014/main" id="{4349AA54-3601-465E-B361-A14FB5D72EDC}"/>
                  </a:ext>
                </a:extLst>
              </p:cNvPr>
              <p:cNvSpPr>
                <a:spLocks noChangeArrowheads="1"/>
              </p:cNvSpPr>
              <p:nvPr/>
            </p:nvSpPr>
            <p:spPr bwMode="auto">
              <a:xfrm>
                <a:off x="8487" y="3461"/>
                <a:ext cx="59"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4" name="Rectangle 11">
                <a:extLst>
                  <a:ext uri="{FF2B5EF4-FFF2-40B4-BE49-F238E27FC236}">
                    <a16:creationId xmlns:a16="http://schemas.microsoft.com/office/drawing/2014/main" id="{843D4093-96DB-4C6E-898D-0EDD87DDEFED}"/>
                  </a:ext>
                </a:extLst>
              </p:cNvPr>
              <p:cNvSpPr>
                <a:spLocks noChangeArrowheads="1"/>
              </p:cNvSpPr>
              <p:nvPr/>
            </p:nvSpPr>
            <p:spPr bwMode="auto">
              <a:xfrm>
                <a:off x="8576" y="3461"/>
                <a:ext cx="58" cy="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5" name="Rectangle 12">
                <a:extLst>
                  <a:ext uri="{FF2B5EF4-FFF2-40B4-BE49-F238E27FC236}">
                    <a16:creationId xmlns:a16="http://schemas.microsoft.com/office/drawing/2014/main" id="{24F37059-1795-400C-9EC9-B44215AEBCE7}"/>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6" name="Rectangle 13">
                <a:extLst>
                  <a:ext uri="{FF2B5EF4-FFF2-40B4-BE49-F238E27FC236}">
                    <a16:creationId xmlns:a16="http://schemas.microsoft.com/office/drawing/2014/main" id="{209AC2B8-DA78-4D2D-AAAB-C436CFFE96A8}"/>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7" name="Rectangle 646">
                <a:extLst>
                  <a:ext uri="{FF2B5EF4-FFF2-40B4-BE49-F238E27FC236}">
                    <a16:creationId xmlns:a16="http://schemas.microsoft.com/office/drawing/2014/main" id="{74027152-4323-46CF-A0E3-810D0B700BB4}"/>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48" name="Rectangle 647">
                <a:extLst>
                  <a:ext uri="{FF2B5EF4-FFF2-40B4-BE49-F238E27FC236}">
                    <a16:creationId xmlns:a16="http://schemas.microsoft.com/office/drawing/2014/main" id="{E260D422-FBFF-4EDE-9A30-A11A689DCE1F}"/>
                  </a:ext>
                </a:extLst>
              </p:cNvPr>
              <p:cNvSpPr>
                <a:spLocks noChangeArrowheads="1"/>
              </p:cNvSpPr>
              <p:nvPr/>
            </p:nvSpPr>
            <p:spPr bwMode="auto">
              <a:xfrm>
                <a:off x="8662" y="3555"/>
                <a:ext cx="59" cy="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649" name="Graphic 648">
              <a:extLst>
                <a:ext uri="{FF2B5EF4-FFF2-40B4-BE49-F238E27FC236}">
                  <a16:creationId xmlns:a16="http://schemas.microsoft.com/office/drawing/2014/main" id="{48B131EA-6FE6-4156-90E2-37DA006195FC}"/>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592266" y="4177986"/>
              <a:ext cx="116428" cy="115449"/>
            </a:xfrm>
            <a:prstGeom prst="rect">
              <a:avLst/>
            </a:prstGeom>
          </p:spPr>
        </p:pic>
        <p:pic>
          <p:nvPicPr>
            <p:cNvPr id="650" name="Graphic 649">
              <a:extLst>
                <a:ext uri="{FF2B5EF4-FFF2-40B4-BE49-F238E27FC236}">
                  <a16:creationId xmlns:a16="http://schemas.microsoft.com/office/drawing/2014/main" id="{D9F8A58C-E2F5-4077-A802-595D1E66C3C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441934" y="4188468"/>
              <a:ext cx="92474" cy="94484"/>
            </a:xfrm>
            <a:prstGeom prst="rect">
              <a:avLst/>
            </a:prstGeom>
          </p:spPr>
        </p:pic>
        <p:pic>
          <p:nvPicPr>
            <p:cNvPr id="655" name="Graphic 654">
              <a:extLst>
                <a:ext uri="{FF2B5EF4-FFF2-40B4-BE49-F238E27FC236}">
                  <a16:creationId xmlns:a16="http://schemas.microsoft.com/office/drawing/2014/main" id="{70315947-6C35-442D-B6D9-A6F9E68EACD6}"/>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279680" y="4193223"/>
              <a:ext cx="97722" cy="84975"/>
            </a:xfrm>
            <a:prstGeom prst="rect">
              <a:avLst/>
            </a:prstGeom>
          </p:spPr>
        </p:pic>
        <p:grpSp>
          <p:nvGrpSpPr>
            <p:cNvPr id="712" name="Group 711">
              <a:extLst>
                <a:ext uri="{FF2B5EF4-FFF2-40B4-BE49-F238E27FC236}">
                  <a16:creationId xmlns:a16="http://schemas.microsoft.com/office/drawing/2014/main" id="{43FA5A32-3A98-4320-93D9-47D9A775DE81}"/>
                </a:ext>
              </a:extLst>
            </p:cNvPr>
            <p:cNvGrpSpPr/>
            <p:nvPr/>
          </p:nvGrpSpPr>
          <p:grpSpPr>
            <a:xfrm>
              <a:off x="3592501" y="4143040"/>
              <a:ext cx="307705" cy="201316"/>
              <a:chOff x="4151667" y="4010755"/>
              <a:chExt cx="307705" cy="201316"/>
            </a:xfrm>
          </p:grpSpPr>
          <p:sp>
            <p:nvSpPr>
              <p:cNvPr id="713" name="Rectangle 712">
                <a:extLst>
                  <a:ext uri="{FF2B5EF4-FFF2-40B4-BE49-F238E27FC236}">
                    <a16:creationId xmlns:a16="http://schemas.microsoft.com/office/drawing/2014/main" id="{73BFE005-FDB6-4824-B338-F028EAA6D725}"/>
                  </a:ext>
                </a:extLst>
              </p:cNvPr>
              <p:cNvSpPr/>
              <p:nvPr/>
            </p:nvSpPr>
            <p:spPr bwMode="auto">
              <a:xfrm>
                <a:off x="4151667" y="4010755"/>
                <a:ext cx="307705" cy="201316"/>
              </a:xfrm>
              <a:prstGeom prst="rect">
                <a:avLst/>
              </a:prstGeom>
              <a:solidFill>
                <a:srgbClr val="000000"/>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714" name="Rectangle 713">
                <a:extLst>
                  <a:ext uri="{FF2B5EF4-FFF2-40B4-BE49-F238E27FC236}">
                    <a16:creationId xmlns:a16="http://schemas.microsoft.com/office/drawing/2014/main" id="{23154D29-1020-40A9-9F87-EC0CF3C226CF}"/>
                  </a:ext>
                </a:extLst>
              </p:cNvPr>
              <p:cNvSpPr/>
              <p:nvPr/>
            </p:nvSpPr>
            <p:spPr bwMode="auto">
              <a:xfrm>
                <a:off x="4293843" y="4074799"/>
                <a:ext cx="128030"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Rectangle 714">
                <a:extLst>
                  <a:ext uri="{FF2B5EF4-FFF2-40B4-BE49-F238E27FC236}">
                    <a16:creationId xmlns:a16="http://schemas.microsoft.com/office/drawing/2014/main" id="{35D054C3-66B5-4DAF-8E23-54C5FA9A6FA0}"/>
                  </a:ext>
                </a:extLst>
              </p:cNvPr>
              <p:cNvSpPr/>
              <p:nvPr/>
            </p:nvSpPr>
            <p:spPr bwMode="auto">
              <a:xfrm>
                <a:off x="4292511" y="4123460"/>
                <a:ext cx="91477" cy="222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8" name="Oval 717">
              <a:extLst>
                <a:ext uri="{FF2B5EF4-FFF2-40B4-BE49-F238E27FC236}">
                  <a16:creationId xmlns:a16="http://schemas.microsoft.com/office/drawing/2014/main" id="{EF643C70-F71A-47D9-B48B-1222D9F3BE2F}"/>
                </a:ext>
              </a:extLst>
            </p:cNvPr>
            <p:cNvSpPr/>
            <p:nvPr/>
          </p:nvSpPr>
          <p:spPr bwMode="auto">
            <a:xfrm>
              <a:off x="3638998" y="4204510"/>
              <a:ext cx="53030" cy="5302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9" name="Group 308">
              <a:extLst>
                <a:ext uri="{FF2B5EF4-FFF2-40B4-BE49-F238E27FC236}">
                  <a16:creationId xmlns:a16="http://schemas.microsoft.com/office/drawing/2014/main" id="{78299D2E-E178-463D-9E6F-AA0490F8EBFE}"/>
                </a:ext>
              </a:extLst>
            </p:cNvPr>
            <p:cNvGrpSpPr/>
            <p:nvPr/>
          </p:nvGrpSpPr>
          <p:grpSpPr>
            <a:xfrm>
              <a:off x="8436669" y="4367493"/>
              <a:ext cx="116584" cy="27436"/>
              <a:chOff x="8729367" y="3636988"/>
              <a:chExt cx="116584" cy="27436"/>
            </a:xfrm>
          </p:grpSpPr>
          <p:sp>
            <p:nvSpPr>
              <p:cNvPr id="310" name="Oval 309">
                <a:extLst>
                  <a:ext uri="{FF2B5EF4-FFF2-40B4-BE49-F238E27FC236}">
                    <a16:creationId xmlns:a16="http://schemas.microsoft.com/office/drawing/2014/main" id="{59C2EBE4-F7A0-416F-874E-3E5E4F2469D0}"/>
                  </a:ext>
                </a:extLst>
              </p:cNvPr>
              <p:cNvSpPr/>
              <p:nvPr/>
            </p:nvSpPr>
            <p:spPr bwMode="auto">
              <a:xfrm>
                <a:off x="8729367" y="3636992"/>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1" name="Oval 310">
                <a:extLst>
                  <a:ext uri="{FF2B5EF4-FFF2-40B4-BE49-F238E27FC236}">
                    <a16:creationId xmlns:a16="http://schemas.microsoft.com/office/drawing/2014/main" id="{0AA9E0D0-1E3A-4FF6-96A5-419647F174C4}"/>
                  </a:ext>
                </a:extLst>
              </p:cNvPr>
              <p:cNvSpPr/>
              <p:nvPr/>
            </p:nvSpPr>
            <p:spPr bwMode="auto">
              <a:xfrm>
                <a:off x="8773943" y="3636990"/>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2" name="Oval 311">
                <a:extLst>
                  <a:ext uri="{FF2B5EF4-FFF2-40B4-BE49-F238E27FC236}">
                    <a16:creationId xmlns:a16="http://schemas.microsoft.com/office/drawing/2014/main" id="{F5D29559-78D5-49EB-9430-DAD2B8E74852}"/>
                  </a:ext>
                </a:extLst>
              </p:cNvPr>
              <p:cNvSpPr/>
              <p:nvPr/>
            </p:nvSpPr>
            <p:spPr bwMode="auto">
              <a:xfrm>
                <a:off x="8818519" y="3636988"/>
                <a:ext cx="27432" cy="27432"/>
              </a:xfrm>
              <a:prstGeom prst="ellipse">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 name="Freeform: Shape 35">
            <a:extLst>
              <a:ext uri="{FF2B5EF4-FFF2-40B4-BE49-F238E27FC236}">
                <a16:creationId xmlns:a16="http://schemas.microsoft.com/office/drawing/2014/main" id="{B483E6AD-A071-4AC6-8E29-1B7F12C6CA85}"/>
              </a:ext>
            </a:extLst>
          </p:cNvPr>
          <p:cNvSpPr/>
          <p:nvPr/>
        </p:nvSpPr>
        <p:spPr>
          <a:xfrm>
            <a:off x="305291" y="3667861"/>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E7CD1AF-6D8D-4215-BDE2-01476D971D69}"/>
              </a:ext>
            </a:extLst>
          </p:cNvPr>
          <p:cNvSpPr/>
          <p:nvPr/>
        </p:nvSpPr>
        <p:spPr>
          <a:xfrm>
            <a:off x="345951" y="3656973"/>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1FD59FC-CF15-4B69-B06E-E30F2BAC47BE}"/>
              </a:ext>
            </a:extLst>
          </p:cNvPr>
          <p:cNvSpPr/>
          <p:nvPr/>
        </p:nvSpPr>
        <p:spPr>
          <a:xfrm>
            <a:off x="389546" y="3667578"/>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bg1"/>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pic>
        <p:nvPicPr>
          <p:cNvPr id="40" name="Graphic 39">
            <a:extLst>
              <a:ext uri="{FF2B5EF4-FFF2-40B4-BE49-F238E27FC236}">
                <a16:creationId xmlns:a16="http://schemas.microsoft.com/office/drawing/2014/main" id="{C954AA99-CBE5-4517-92C0-D391DE526C6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9542703" y="3971306"/>
            <a:ext cx="150914" cy="116420"/>
          </a:xfrm>
          <a:prstGeom prst="rect">
            <a:avLst/>
          </a:prstGeom>
        </p:spPr>
      </p:pic>
      <p:sp>
        <p:nvSpPr>
          <p:cNvPr id="41" name="Rectangle 40">
            <a:extLst>
              <a:ext uri="{FF2B5EF4-FFF2-40B4-BE49-F238E27FC236}">
                <a16:creationId xmlns:a16="http://schemas.microsoft.com/office/drawing/2014/main" id="{B56E959D-1E88-495F-AD02-C5C538A02DAF}"/>
              </a:ext>
            </a:extLst>
          </p:cNvPr>
          <p:cNvSpPr/>
          <p:nvPr/>
        </p:nvSpPr>
        <p:spPr>
          <a:xfrm>
            <a:off x="9475737" y="3932805"/>
            <a:ext cx="279632" cy="271149"/>
          </a:xfrm>
          <a:prstGeom prst="rect">
            <a:avLst/>
          </a:prstGeom>
          <a:noFill/>
          <a:ln w="12700" cap="rnd">
            <a:solidFill>
              <a:schemeClr val="accent1"/>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27432" numCol="1" rtlCol="0" anchor="b"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42" name="Rectangle 5">
            <a:extLst>
              <a:ext uri="{FF2B5EF4-FFF2-40B4-BE49-F238E27FC236}">
                <a16:creationId xmlns:a16="http://schemas.microsoft.com/office/drawing/2014/main" id="{05FD50D8-534C-4D96-9D03-E7717309FD59}"/>
              </a:ext>
            </a:extLst>
          </p:cNvPr>
          <p:cNvSpPr>
            <a:spLocks noChangeArrowheads="1"/>
          </p:cNvSpPr>
          <p:nvPr/>
        </p:nvSpPr>
        <p:spPr bwMode="auto">
          <a:xfrm>
            <a:off x="9632719" y="3701796"/>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a:t>
            </a:r>
          </a:p>
        </p:txBody>
      </p:sp>
      <p:sp>
        <p:nvSpPr>
          <p:cNvPr id="43" name="Rectangle 6">
            <a:extLst>
              <a:ext uri="{FF2B5EF4-FFF2-40B4-BE49-F238E27FC236}">
                <a16:creationId xmlns:a16="http://schemas.microsoft.com/office/drawing/2014/main" id="{82AB07DA-F252-40E4-BE25-AE1219E5C449}"/>
              </a:ext>
            </a:extLst>
          </p:cNvPr>
          <p:cNvSpPr>
            <a:spLocks noChangeArrowheads="1"/>
          </p:cNvSpPr>
          <p:nvPr/>
        </p:nvSpPr>
        <p:spPr bwMode="auto">
          <a:xfrm>
            <a:off x="9632719" y="3646792"/>
            <a:ext cx="437700" cy="40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7">
            <a:extLst>
              <a:ext uri="{FF2B5EF4-FFF2-40B4-BE49-F238E27FC236}">
                <a16:creationId xmlns:a16="http://schemas.microsoft.com/office/drawing/2014/main" id="{19EA35B1-BFD1-4949-8B96-D94EBA195C5C}"/>
              </a:ext>
            </a:extLst>
          </p:cNvPr>
          <p:cNvSpPr>
            <a:spLocks noChangeArrowheads="1"/>
          </p:cNvSpPr>
          <p:nvPr/>
        </p:nvSpPr>
        <p:spPr bwMode="auto">
          <a:xfrm>
            <a:off x="9647933" y="3660836"/>
            <a:ext cx="1287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Oval 8">
            <a:extLst>
              <a:ext uri="{FF2B5EF4-FFF2-40B4-BE49-F238E27FC236}">
                <a16:creationId xmlns:a16="http://schemas.microsoft.com/office/drawing/2014/main" id="{DA8456BF-DA2C-4656-9926-C5F793DC09C0}"/>
              </a:ext>
            </a:extLst>
          </p:cNvPr>
          <p:cNvSpPr>
            <a:spLocks noChangeArrowheads="1"/>
          </p:cNvSpPr>
          <p:nvPr/>
        </p:nvSpPr>
        <p:spPr bwMode="auto">
          <a:xfrm>
            <a:off x="9667829" y="3660836"/>
            <a:ext cx="1404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9">
            <a:extLst>
              <a:ext uri="{FF2B5EF4-FFF2-40B4-BE49-F238E27FC236}">
                <a16:creationId xmlns:a16="http://schemas.microsoft.com/office/drawing/2014/main" id="{06B1E9D2-CCEC-4259-88FB-857820BABDE5}"/>
              </a:ext>
            </a:extLst>
          </p:cNvPr>
          <p:cNvSpPr>
            <a:spLocks noChangeArrowheads="1"/>
          </p:cNvSpPr>
          <p:nvPr/>
        </p:nvSpPr>
        <p:spPr bwMode="auto">
          <a:xfrm>
            <a:off x="9688894" y="3660836"/>
            <a:ext cx="12874" cy="14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403BD9C5-869C-44C8-BB40-70C809956A1E}"/>
              </a:ext>
            </a:extLst>
          </p:cNvPr>
          <p:cNvSpPr>
            <a:spLocks noChangeArrowheads="1"/>
          </p:cNvSpPr>
          <p:nvPr/>
        </p:nvSpPr>
        <p:spPr bwMode="auto">
          <a:xfrm>
            <a:off x="9714641" y="3756800"/>
            <a:ext cx="69049" cy="690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11">
            <a:extLst>
              <a:ext uri="{FF2B5EF4-FFF2-40B4-BE49-F238E27FC236}">
                <a16:creationId xmlns:a16="http://schemas.microsoft.com/office/drawing/2014/main" id="{BE35D8CD-433D-4FD3-AB95-7738894104FD}"/>
              </a:ext>
            </a:extLst>
          </p:cNvPr>
          <p:cNvSpPr>
            <a:spLocks noChangeArrowheads="1"/>
          </p:cNvSpPr>
          <p:nvPr/>
        </p:nvSpPr>
        <p:spPr bwMode="auto">
          <a:xfrm>
            <a:off x="9818800" y="3756800"/>
            <a:ext cx="67879" cy="690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12">
            <a:extLst>
              <a:ext uri="{FF2B5EF4-FFF2-40B4-BE49-F238E27FC236}">
                <a16:creationId xmlns:a16="http://schemas.microsoft.com/office/drawing/2014/main" id="{8316CD66-6FF6-40D6-8734-F2D385B5F0FA}"/>
              </a:ext>
            </a:extLst>
          </p:cNvPr>
          <p:cNvSpPr>
            <a:spLocks noChangeArrowheads="1"/>
          </p:cNvSpPr>
          <p:nvPr/>
        </p:nvSpPr>
        <p:spPr bwMode="auto">
          <a:xfrm>
            <a:off x="9919448" y="3756800"/>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07" name="Group 406">
            <a:extLst>
              <a:ext uri="{FF2B5EF4-FFF2-40B4-BE49-F238E27FC236}">
                <a16:creationId xmlns:a16="http://schemas.microsoft.com/office/drawing/2014/main" id="{F8611B60-5542-493D-ADE1-0286F7F93FB7}"/>
              </a:ext>
            </a:extLst>
          </p:cNvPr>
          <p:cNvGrpSpPr/>
          <p:nvPr/>
        </p:nvGrpSpPr>
        <p:grpSpPr>
          <a:xfrm>
            <a:off x="9874025" y="3806323"/>
            <a:ext cx="659457" cy="310934"/>
            <a:chOff x="9874025" y="3806323"/>
            <a:chExt cx="659457" cy="310934"/>
          </a:xfrm>
        </p:grpSpPr>
        <p:cxnSp>
          <p:nvCxnSpPr>
            <p:cNvPr id="409" name="Straight Connector 408">
              <a:extLst>
                <a:ext uri="{FF2B5EF4-FFF2-40B4-BE49-F238E27FC236}">
                  <a16:creationId xmlns:a16="http://schemas.microsoft.com/office/drawing/2014/main" id="{34B97AD0-13DD-477F-AA9B-7A823BC5D0CB}"/>
                </a:ext>
              </a:extLst>
            </p:cNvPr>
            <p:cNvCxnSpPr>
              <a:cxnSpLocks/>
            </p:cNvCxnSpPr>
            <p:nvPr/>
          </p:nvCxnSpPr>
          <p:spPr>
            <a:xfrm flipH="1">
              <a:off x="10145632" y="3806323"/>
              <a:ext cx="387850" cy="0"/>
            </a:xfrm>
            <a:prstGeom prst="line">
              <a:avLst/>
            </a:prstGeom>
            <a:ln w="12700" cap="rnd">
              <a:solidFill>
                <a:srgbClr val="00B294"/>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10" name="Rectangle: Rounded Corners 430">
              <a:extLst>
                <a:ext uri="{FF2B5EF4-FFF2-40B4-BE49-F238E27FC236}">
                  <a16:creationId xmlns:a16="http://schemas.microsoft.com/office/drawing/2014/main" id="{CF244358-935C-4EFB-B24F-5F1450FB6BB1}"/>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ln w="12700" cap="rnd">
              <a:solidFill>
                <a:srgbClr val="00B294"/>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3812B857-3E8D-4872-878D-5585C4B46EB0}"/>
              </a:ext>
            </a:extLst>
          </p:cNvPr>
          <p:cNvCxnSpPr>
            <a:cxnSpLocks/>
            <a:stCxn id="581" idx="3"/>
          </p:cNvCxnSpPr>
          <p:nvPr/>
        </p:nvCxnSpPr>
        <p:spPr>
          <a:xfrm>
            <a:off x="2988866" y="2154625"/>
            <a:ext cx="149245" cy="0"/>
          </a:xfrm>
          <a:prstGeom prst="line">
            <a:avLst/>
          </a:prstGeom>
          <a:ln w="19050">
            <a:solidFill>
              <a:srgbClr val="005A9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E5C5CF3B-F3DA-41F0-B195-9BFC57EAC810}"/>
              </a:ext>
            </a:extLst>
          </p:cNvPr>
          <p:cNvCxnSpPr>
            <a:cxnSpLocks/>
          </p:cNvCxnSpPr>
          <p:nvPr/>
        </p:nvCxnSpPr>
        <p:spPr>
          <a:xfrm>
            <a:off x="2893434" y="2737302"/>
            <a:ext cx="244677" cy="0"/>
          </a:xfrm>
          <a:prstGeom prst="line">
            <a:avLst/>
          </a:prstGeom>
          <a:ln w="19050">
            <a:solidFill>
              <a:srgbClr val="005A9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C940908C-3778-48B7-AE3E-47EF621D1EBA}"/>
              </a:ext>
            </a:extLst>
          </p:cNvPr>
          <p:cNvSpPr txBox="1"/>
          <p:nvPr/>
        </p:nvSpPr>
        <p:spPr>
          <a:xfrm>
            <a:off x="1875560" y="4619938"/>
            <a:ext cx="990977"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Workstations</a:t>
            </a:r>
          </a:p>
        </p:txBody>
      </p:sp>
      <p:sp>
        <p:nvSpPr>
          <p:cNvPr id="314" name="TextBox 313">
            <a:extLst>
              <a:ext uri="{FF2B5EF4-FFF2-40B4-BE49-F238E27FC236}">
                <a16:creationId xmlns:a16="http://schemas.microsoft.com/office/drawing/2014/main" id="{91C43E9F-20FB-4C7A-A2C1-0FC32466DBD5}"/>
              </a:ext>
            </a:extLst>
          </p:cNvPr>
          <p:cNvSpPr txBox="1"/>
          <p:nvPr/>
        </p:nvSpPr>
        <p:spPr>
          <a:xfrm>
            <a:off x="231452" y="4619938"/>
            <a:ext cx="1165704"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‘Internal’ Access</a:t>
            </a:r>
          </a:p>
        </p:txBody>
      </p:sp>
      <p:cxnSp>
        <p:nvCxnSpPr>
          <p:cNvPr id="315" name="Straight Connector 314">
            <a:extLst>
              <a:ext uri="{FF2B5EF4-FFF2-40B4-BE49-F238E27FC236}">
                <a16:creationId xmlns:a16="http://schemas.microsoft.com/office/drawing/2014/main" id="{30B368EC-2E85-4C90-A805-68086F5CE4A4}"/>
              </a:ext>
            </a:extLst>
          </p:cNvPr>
          <p:cNvCxnSpPr>
            <a:cxnSpLocks/>
          </p:cNvCxnSpPr>
          <p:nvPr/>
        </p:nvCxnSpPr>
        <p:spPr>
          <a:xfrm>
            <a:off x="3553466" y="4712272"/>
            <a:ext cx="1364219" cy="0"/>
          </a:xfrm>
          <a:prstGeom prst="line">
            <a:avLst/>
          </a:prstGeom>
          <a:ln cap="rnd">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0E3FE1EC-6D02-4A98-A524-0C10B22BEFFF}"/>
              </a:ext>
            </a:extLst>
          </p:cNvPr>
          <p:cNvCxnSpPr>
            <a:cxnSpLocks/>
            <a:endCxn id="379" idx="1"/>
          </p:cNvCxnSpPr>
          <p:nvPr/>
        </p:nvCxnSpPr>
        <p:spPr>
          <a:xfrm>
            <a:off x="6753571" y="4712272"/>
            <a:ext cx="1575273" cy="0"/>
          </a:xfrm>
          <a:prstGeom prst="line">
            <a:avLst/>
          </a:prstGeom>
          <a:ln cap="rnd">
            <a:solidFill>
              <a:schemeClr val="bg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F88ACF9F-5053-4013-92FA-BDCEFE61A8DF}"/>
              </a:ext>
            </a:extLst>
          </p:cNvPr>
          <p:cNvSpPr txBox="1"/>
          <p:nvPr/>
        </p:nvSpPr>
        <p:spPr>
          <a:xfrm>
            <a:off x="3154901" y="4650716"/>
            <a:ext cx="61106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Accounts</a:t>
            </a:r>
          </a:p>
        </p:txBody>
      </p:sp>
      <p:sp>
        <p:nvSpPr>
          <p:cNvPr id="354" name="TextBox 353">
            <a:extLst>
              <a:ext uri="{FF2B5EF4-FFF2-40B4-BE49-F238E27FC236}">
                <a16:creationId xmlns:a16="http://schemas.microsoft.com/office/drawing/2014/main" id="{AF80AA57-A948-474B-9C99-CF7EEF4B136C}"/>
              </a:ext>
            </a:extLst>
          </p:cNvPr>
          <p:cNvSpPr txBox="1"/>
          <p:nvPr/>
        </p:nvSpPr>
        <p:spPr>
          <a:xfrm>
            <a:off x="4652049" y="4650716"/>
            <a:ext cx="1173718"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Access and Privileges</a:t>
            </a:r>
          </a:p>
        </p:txBody>
      </p:sp>
      <p:sp>
        <p:nvSpPr>
          <p:cNvPr id="358" name="TextBox 357">
            <a:extLst>
              <a:ext uri="{FF2B5EF4-FFF2-40B4-BE49-F238E27FC236}">
                <a16:creationId xmlns:a16="http://schemas.microsoft.com/office/drawing/2014/main" id="{4020966F-927F-433D-905C-36E7C03BEDB0}"/>
              </a:ext>
            </a:extLst>
          </p:cNvPr>
          <p:cNvSpPr txBox="1"/>
          <p:nvPr/>
        </p:nvSpPr>
        <p:spPr>
          <a:xfrm>
            <a:off x="6307936" y="4650716"/>
            <a:ext cx="59503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Interface</a:t>
            </a:r>
          </a:p>
        </p:txBody>
      </p:sp>
      <p:sp>
        <p:nvSpPr>
          <p:cNvPr id="375" name="TextBox 374">
            <a:extLst>
              <a:ext uri="{FF2B5EF4-FFF2-40B4-BE49-F238E27FC236}">
                <a16:creationId xmlns:a16="http://schemas.microsoft.com/office/drawing/2014/main" id="{D1D95962-211E-4470-ACFD-C92F2642DC08}"/>
              </a:ext>
            </a:extLst>
          </p:cNvPr>
          <p:cNvSpPr txBox="1"/>
          <p:nvPr/>
        </p:nvSpPr>
        <p:spPr>
          <a:xfrm>
            <a:off x="3839806" y="4631479"/>
            <a:ext cx="655949" cy="161583"/>
          </a:xfrm>
          <a:prstGeom prst="rect">
            <a:avLst/>
          </a:prstGeom>
          <a:solidFill>
            <a:srgbClr val="000000"/>
          </a:solidFill>
        </p:spPr>
        <p:txBody>
          <a:bodyPr wrap="none" lIns="91440" tIns="0" rIns="9144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Identity</a:t>
            </a:r>
          </a:p>
        </p:txBody>
      </p:sp>
      <p:sp>
        <p:nvSpPr>
          <p:cNvPr id="377" name="TextBox 376">
            <a:extLst>
              <a:ext uri="{FF2B5EF4-FFF2-40B4-BE49-F238E27FC236}">
                <a16:creationId xmlns:a16="http://schemas.microsoft.com/office/drawing/2014/main" id="{2559093D-8393-4447-A2B8-D47D697F596F}"/>
              </a:ext>
            </a:extLst>
          </p:cNvPr>
          <p:cNvSpPr txBox="1"/>
          <p:nvPr/>
        </p:nvSpPr>
        <p:spPr>
          <a:xfrm>
            <a:off x="7040481" y="4619938"/>
            <a:ext cx="1143000" cy="161583"/>
          </a:xfrm>
          <a:prstGeom prst="rect">
            <a:avLst/>
          </a:prstGeom>
          <a:solidFill>
            <a:srgbClr val="000000"/>
          </a:solidFill>
        </p:spPr>
        <p:txBody>
          <a:bodyPr wrap="squar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Infrastructure</a:t>
            </a:r>
          </a:p>
        </p:txBody>
      </p:sp>
      <p:sp>
        <p:nvSpPr>
          <p:cNvPr id="378" name="TextBox 377">
            <a:extLst>
              <a:ext uri="{FF2B5EF4-FFF2-40B4-BE49-F238E27FC236}">
                <a16:creationId xmlns:a16="http://schemas.microsoft.com/office/drawing/2014/main" id="{7BB613EB-15CC-4898-9294-DA862BEB344E}"/>
              </a:ext>
            </a:extLst>
          </p:cNvPr>
          <p:cNvSpPr txBox="1"/>
          <p:nvPr/>
        </p:nvSpPr>
        <p:spPr>
          <a:xfrm>
            <a:off x="9364891" y="4619938"/>
            <a:ext cx="1880643"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Network &amp; ‘External’ Access</a:t>
            </a:r>
          </a:p>
        </p:txBody>
      </p:sp>
      <p:sp>
        <p:nvSpPr>
          <p:cNvPr id="379" name="TextBox 378">
            <a:extLst>
              <a:ext uri="{FF2B5EF4-FFF2-40B4-BE49-F238E27FC236}">
                <a16:creationId xmlns:a16="http://schemas.microsoft.com/office/drawing/2014/main" id="{F74169D3-4AA8-4C95-9902-6B14E84436D4}"/>
              </a:ext>
            </a:extLst>
          </p:cNvPr>
          <p:cNvSpPr txBox="1"/>
          <p:nvPr/>
        </p:nvSpPr>
        <p:spPr>
          <a:xfrm>
            <a:off x="8328844" y="4650716"/>
            <a:ext cx="609462"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Resource</a:t>
            </a:r>
          </a:p>
        </p:txBody>
      </p:sp>
      <p:sp>
        <p:nvSpPr>
          <p:cNvPr id="60" name="Rectangle 59">
            <a:extLst>
              <a:ext uri="{FF2B5EF4-FFF2-40B4-BE49-F238E27FC236}">
                <a16:creationId xmlns:a16="http://schemas.microsoft.com/office/drawing/2014/main" id="{9999351E-BC87-4A93-A90D-0DB57E4DCCFB}"/>
              </a:ext>
            </a:extLst>
          </p:cNvPr>
          <p:cNvSpPr/>
          <p:nvPr/>
        </p:nvSpPr>
        <p:spPr bwMode="auto">
          <a:xfrm>
            <a:off x="7726089" y="1651554"/>
            <a:ext cx="3395859" cy="287113"/>
          </a:xfrm>
          <a:prstGeom prst="rect">
            <a:avLst/>
          </a:prstGeom>
          <a:noFill/>
          <a:ln w="9525" cap="rnd">
            <a:no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36576"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600" b="0" i="1" u="none" strike="noStrike" kern="120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383" name="Rectangle 382">
            <a:hlinkClick r:id="rId6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CF5DAAB6-970F-45EA-A5FE-5732D30F9C11}"/>
              </a:ext>
            </a:extLst>
          </p:cNvPr>
          <p:cNvSpPr/>
          <p:nvPr/>
        </p:nvSpPr>
        <p:spPr>
          <a:xfrm>
            <a:off x="1972752" y="5274970"/>
            <a:ext cx="1097392" cy="146304"/>
          </a:xfrm>
          <a:prstGeom prst="rect">
            <a:avLst/>
          </a:prstGeom>
          <a:solidFill>
            <a:schemeClr val="accent1"/>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27432" rIns="45720" bIns="27432" numCol="1" rtlCol="0" anchor="ctr" anchorCtr="0" compatLnSpc="1">
            <a:prstTxWarp prst="textNoShape">
              <a:avLst/>
            </a:prstTxWarp>
            <a:noAutofit/>
          </a:bodyPr>
          <a:lstStyle/>
          <a:p>
            <a:pPr marL="0" marR="0" lvl="0" indent="0" algn="l" defTabSz="914367" rtl="0" eaLnBrk="1" fontAlgn="base" latinLnBrk="0" hangingPunct="1">
              <a:lnSpc>
                <a:spcPct val="90000"/>
              </a:lnSpc>
              <a:spcBef>
                <a:spcPct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bold"/>
                <a:ea typeface="+mn-ea"/>
                <a:cs typeface="+mn-cs"/>
              </a:rPr>
              <a:t>Microsoft Defender for Endpoint</a:t>
            </a:r>
          </a:p>
        </p:txBody>
      </p:sp>
      <p:sp>
        <p:nvSpPr>
          <p:cNvPr id="18" name="TextBox 17">
            <a:extLst>
              <a:ext uri="{FF2B5EF4-FFF2-40B4-BE49-F238E27FC236}">
                <a16:creationId xmlns:a16="http://schemas.microsoft.com/office/drawing/2014/main" id="{920C0274-96CA-4CEF-8F39-18B5977FF687}"/>
              </a:ext>
            </a:extLst>
          </p:cNvPr>
          <p:cNvSpPr txBox="1"/>
          <p:nvPr/>
        </p:nvSpPr>
        <p:spPr>
          <a:xfrm>
            <a:off x="10102453" y="95661"/>
            <a:ext cx="1916873" cy="189283"/>
          </a:xfrm>
          <a:prstGeom prst="rect">
            <a:avLst/>
          </a:prstGeom>
          <a:noFill/>
        </p:spPr>
        <p:txBody>
          <a:bodyPr wrap="square">
            <a:sp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65"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22" name="Rectangle 21">
            <a:hlinkClick r:id="rId66" tooltip="Top Azure security best practices Microsoft recommends based on lessons learned across customers and our own environments."/>
            <a:extLst>
              <a:ext uri="{FF2B5EF4-FFF2-40B4-BE49-F238E27FC236}">
                <a16:creationId xmlns:a16="http://schemas.microsoft.com/office/drawing/2014/main" id="{FBCBED8E-9948-4B7D-B461-51C50EDCB343}"/>
              </a:ext>
            </a:extLst>
          </p:cNvPr>
          <p:cNvSpPr/>
          <p:nvPr/>
        </p:nvSpPr>
        <p:spPr bwMode="auto">
          <a:xfrm>
            <a:off x="9809337" y="526292"/>
            <a:ext cx="1484673" cy="188832"/>
          </a:xfrm>
          <a:prstGeom prst="rect">
            <a:avLst/>
          </a:prstGeom>
          <a:solidFill>
            <a:schemeClr val="bg1"/>
          </a:solidFill>
          <a:ln>
            <a:noFill/>
            <a:headEnd type="none" w="med" len="med"/>
            <a:tailEnd type="none" w="med" len="med"/>
          </a:ln>
          <a:effectLst>
            <a:outerShdw blurRad="50800" dist="38100" dir="5400000" algn="t"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a:gradFill>
                  <a:gsLst>
                    <a:gs pos="34000">
                      <a:srgbClr val="1A1A1A">
                        <a:lumMod val="90000"/>
                        <a:lumOff val="10000"/>
                      </a:srgbClr>
                    </a:gs>
                    <a:gs pos="64000">
                      <a:srgbClr val="1A1A1A">
                        <a:lumMod val="90000"/>
                        <a:lumOff val="10000"/>
                      </a:srgbClr>
                    </a:gs>
                  </a:gsLst>
                  <a:lin ang="5400000" scaled="1"/>
                </a:gradFill>
                <a:latin typeface="Segoe UI"/>
              </a:rPr>
              <a:t>Top 10 Azure Security Best Practices</a:t>
            </a:r>
          </a:p>
        </p:txBody>
      </p:sp>
      <p:sp>
        <p:nvSpPr>
          <p:cNvPr id="25" name="Rectangle 24">
            <a:hlinkClick r:id="rId67"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839B655C-DA1A-47D6-8358-DB958A8B616D}"/>
              </a:ext>
            </a:extLst>
          </p:cNvPr>
          <p:cNvSpPr/>
          <p:nvPr/>
        </p:nvSpPr>
        <p:spPr bwMode="auto">
          <a:xfrm>
            <a:off x="10102453" y="2217681"/>
            <a:ext cx="968664" cy="1382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3" name="Rectangle 372">
            <a:hlinkClick r:id="rId68"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D5C2C1D-5A43-4457-A247-40E02A271567}"/>
              </a:ext>
            </a:extLst>
          </p:cNvPr>
          <p:cNvSpPr/>
          <p:nvPr/>
        </p:nvSpPr>
        <p:spPr>
          <a:xfrm>
            <a:off x="4585190" y="2290215"/>
            <a:ext cx="912411" cy="143116"/>
          </a:xfrm>
          <a:prstGeom prst="rect">
            <a:avLst/>
          </a:prstGeom>
          <a:solidFill>
            <a:schemeClr val="accent1">
              <a:lumMod val="75000"/>
            </a:schemeClr>
          </a:solid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defTabSz="914367" fontAlgn="base">
              <a:lnSpc>
                <a:spcPct val="90000"/>
              </a:lnSpc>
              <a:spcBef>
                <a:spcPct val="0"/>
              </a:spcBef>
              <a:spcAft>
                <a:spcPts val="100"/>
              </a:spcAft>
            </a:pPr>
            <a:r>
              <a:rPr lang="en-US" sz="500" b="1">
                <a:gradFill>
                  <a:gsLst>
                    <a:gs pos="0">
                      <a:srgbClr val="FFFFFF"/>
                    </a:gs>
                    <a:gs pos="100000">
                      <a:srgbClr val="FFFFFF"/>
                    </a:gs>
                  </a:gsLst>
                  <a:lin ang="5400000" scaled="0"/>
                </a:gradFill>
                <a:latin typeface="Segoe UI Semibold"/>
              </a:rPr>
              <a:t>Azure AD App Proxy</a:t>
            </a:r>
          </a:p>
        </p:txBody>
      </p:sp>
      <p:sp>
        <p:nvSpPr>
          <p:cNvPr id="382" name="Rectangle 381">
            <a:hlinkClick r:id="rId69"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6A4844C-D533-45BE-9F98-03D287697547}"/>
              </a:ext>
            </a:extLst>
          </p:cNvPr>
          <p:cNvSpPr/>
          <p:nvPr/>
        </p:nvSpPr>
        <p:spPr>
          <a:xfrm>
            <a:off x="253641" y="3570429"/>
            <a:ext cx="3923515" cy="87293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85" name="Rectangle 384">
            <a:hlinkClick r:id="rId70"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E0BE555F-5B73-4E94-AC9D-E299BB2DC0F1}"/>
              </a:ext>
            </a:extLst>
          </p:cNvPr>
          <p:cNvSpPr/>
          <p:nvPr/>
        </p:nvSpPr>
        <p:spPr>
          <a:xfrm>
            <a:off x="1905210" y="3560980"/>
            <a:ext cx="1337560" cy="87612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89" name="Rectangle 388">
            <a:hlinkClick r:id="rId71"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0E0FAC85-07EE-4305-8428-ECED3F3C8595}"/>
              </a:ext>
            </a:extLst>
          </p:cNvPr>
          <p:cNvSpPr/>
          <p:nvPr/>
        </p:nvSpPr>
        <p:spPr>
          <a:xfrm>
            <a:off x="7773870" y="2041286"/>
            <a:ext cx="322577" cy="146304"/>
          </a:xfrm>
          <a:prstGeom prst="rect">
            <a:avLst/>
          </a:prstGeom>
          <a:noFill/>
          <a:ln w="12700" cap="rnd">
            <a:noFill/>
            <a:prstDash val="solid"/>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vert="horz" wrap="square" lIns="45720" tIns="36576" rIns="45720" bIns="36576" numCol="1" rtlCol="0" anchor="ctr" anchorCtr="0" compatLnSpc="1">
            <a:prstTxWarp prst="textNoShape">
              <a:avLst/>
            </a:prstTxWarp>
            <a:spAutoFit/>
          </a:bodyPr>
          <a:lstStyle/>
          <a:p>
            <a:pPr marL="0" marR="0" lvl="0" indent="0" algn="l" defTabSz="914367" rtl="0" eaLnBrk="1" fontAlgn="base" latinLnBrk="0" hangingPunct="1">
              <a:lnSpc>
                <a:spcPct val="90000"/>
              </a:lnSpc>
              <a:spcBef>
                <a:spcPct val="0"/>
              </a:spcBef>
              <a:spcAft>
                <a:spcPts val="100"/>
              </a:spcAft>
              <a:buClrTx/>
              <a:buSzTx/>
              <a:buFontTx/>
              <a:buNone/>
              <a:tabLst/>
              <a:defRPr/>
            </a:pPr>
            <a:endParaRPr kumimoji="0" lang="en-US" sz="5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283528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par>
                                <p:cTn id="12" presetID="16" presetClass="entr" presetSubtype="42" fill="hold"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barn(outHorizontal)">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22" presetClass="entr" presetSubtype="8" fill="hold" nodeType="withEffect">
                                  <p:stCondLst>
                                    <p:cond delay="25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6"/>
                                        </p:tgtEl>
                                        <p:attrNameLst>
                                          <p:attrName>style.visibility</p:attrName>
                                        </p:attrNameLst>
                                      </p:cBhvr>
                                      <p:to>
                                        <p:strVal val="visible"/>
                                      </p:to>
                                    </p:set>
                                    <p:animEffect transition="in" filter="fade">
                                      <p:cBhvr>
                                        <p:cTn id="31" dur="500"/>
                                        <p:tgtEl>
                                          <p:spTgt spid="2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fade">
                                      <p:cBhvr>
                                        <p:cTn id="34" dur="500"/>
                                        <p:tgtEl>
                                          <p:spTgt spid="2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500"/>
                                        <p:tgtEl>
                                          <p:spTgt spid="38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7"/>
                                        </p:tgtEl>
                                        <p:attrNameLst>
                                          <p:attrName>style.visibility</p:attrName>
                                        </p:attrNameLst>
                                      </p:cBhvr>
                                      <p:to>
                                        <p:strVal val="visible"/>
                                      </p:to>
                                    </p:set>
                                    <p:animEffect transition="in" filter="fade">
                                      <p:cBhvr>
                                        <p:cTn id="40" dur="500"/>
                                        <p:tgtEl>
                                          <p:spTgt spid="26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462"/>
                                        </p:tgtEl>
                                        <p:attrNameLst>
                                          <p:attrName>style.visibility</p:attrName>
                                        </p:attrNameLst>
                                      </p:cBhvr>
                                      <p:to>
                                        <p:strVal val="visible"/>
                                      </p:to>
                                    </p:set>
                                    <p:animEffect transition="in" filter="wipe(down)">
                                      <p:cBhvr>
                                        <p:cTn id="48" dur="500"/>
                                        <p:tgtEl>
                                          <p:spTgt spid="462"/>
                                        </p:tgtEl>
                                      </p:cBhvr>
                                    </p:animEffect>
                                  </p:childTnLst>
                                </p:cTn>
                              </p:par>
                              <p:par>
                                <p:cTn id="49" presetID="10" presetClass="entr" presetSubtype="0" fill="hold" nodeType="withEffect">
                                  <p:stCondLst>
                                    <p:cond delay="25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wipe(left)">
                                      <p:cBhvr>
                                        <p:cTn id="58" dur="500"/>
                                        <p:tgtEl>
                                          <p:spTgt spid="308"/>
                                        </p:tgtEl>
                                      </p:cBhvr>
                                    </p:animEffect>
                                  </p:childTnLst>
                                </p:cTn>
                              </p:par>
                              <p:par>
                                <p:cTn id="59" presetID="42" presetClass="entr" presetSubtype="0" fill="hold" nodeType="withEffect">
                                  <p:stCondLst>
                                    <p:cond delay="2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anim calcmode="lin" valueType="num">
                                      <p:cBhvr>
                                        <p:cTn id="62" dur="500" fill="hold"/>
                                        <p:tgtEl>
                                          <p:spTgt spid="53"/>
                                        </p:tgtEl>
                                        <p:attrNameLst>
                                          <p:attrName>ppt_x</p:attrName>
                                        </p:attrNameLst>
                                      </p:cBhvr>
                                      <p:tavLst>
                                        <p:tav tm="0">
                                          <p:val>
                                            <p:strVal val="#ppt_x"/>
                                          </p:val>
                                        </p:tav>
                                        <p:tav tm="100000">
                                          <p:val>
                                            <p:strVal val="#ppt_x"/>
                                          </p:val>
                                        </p:tav>
                                      </p:tavLst>
                                    </p:anim>
                                    <p:anim calcmode="lin" valueType="num">
                                      <p:cBhvr>
                                        <p:cTn id="63" dur="500" fill="hold"/>
                                        <p:tgtEl>
                                          <p:spTgt spid="53"/>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585"/>
                                        </p:tgtEl>
                                        <p:attrNameLst>
                                          <p:attrName>style.visibility</p:attrName>
                                        </p:attrNameLst>
                                      </p:cBhvr>
                                      <p:to>
                                        <p:strVal val="visible"/>
                                      </p:to>
                                    </p:set>
                                    <p:animEffect transition="in" filter="fade">
                                      <p:cBhvr>
                                        <p:cTn id="67" dur="500"/>
                                        <p:tgtEl>
                                          <p:spTgt spid="585"/>
                                        </p:tgtEl>
                                      </p:cBhvr>
                                    </p:animEffect>
                                  </p:childTnLst>
                                </p:cTn>
                              </p:par>
                              <p:par>
                                <p:cTn id="68" presetID="10" presetClass="entr" presetSubtype="0" fill="hold" nodeType="withEffect">
                                  <p:stCondLst>
                                    <p:cond delay="25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417"/>
                                        </p:tgtEl>
                                        <p:attrNameLst>
                                          <p:attrName>style.visibility</p:attrName>
                                        </p:attrNameLst>
                                      </p:cBhvr>
                                      <p:to>
                                        <p:strVal val="visible"/>
                                      </p:to>
                                    </p:set>
                                    <p:animEffect transition="in" filter="fade">
                                      <p:cBhvr>
                                        <p:cTn id="73" dur="500"/>
                                        <p:tgtEl>
                                          <p:spTgt spid="417"/>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418"/>
                                        </p:tgtEl>
                                        <p:attrNameLst>
                                          <p:attrName>style.visibility</p:attrName>
                                        </p:attrNameLst>
                                      </p:cBhvr>
                                      <p:to>
                                        <p:strVal val="visible"/>
                                      </p:to>
                                    </p:set>
                                    <p:animEffect transition="in" filter="fade">
                                      <p:cBhvr>
                                        <p:cTn id="76" dur="500"/>
                                        <p:tgtEl>
                                          <p:spTgt spid="418"/>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73"/>
                                        </p:tgtEl>
                                        <p:attrNameLst>
                                          <p:attrName>style.visibility</p:attrName>
                                        </p:attrNameLst>
                                      </p:cBhvr>
                                      <p:to>
                                        <p:strVal val="visible"/>
                                      </p:to>
                                    </p:set>
                                    <p:animEffect transition="in" filter="fade">
                                      <p:cBhvr>
                                        <p:cTn id="79" dur="500"/>
                                        <p:tgtEl>
                                          <p:spTgt spid="373"/>
                                        </p:tgtEl>
                                      </p:cBhvr>
                                    </p:animEffect>
                                  </p:childTnLst>
                                </p:cTn>
                              </p:par>
                              <p:par>
                                <p:cTn id="80" presetID="10" presetClass="entr" presetSubtype="0" fill="hold" nodeType="withEffect">
                                  <p:stCondLst>
                                    <p:cond delay="500"/>
                                  </p:stCondLst>
                                  <p:childTnLst>
                                    <p:set>
                                      <p:cBhvr>
                                        <p:cTn id="81" dur="1" fill="hold">
                                          <p:stCondLst>
                                            <p:cond delay="0"/>
                                          </p:stCondLst>
                                        </p:cTn>
                                        <p:tgtEl>
                                          <p:spTgt spid="99"/>
                                        </p:tgtEl>
                                        <p:attrNameLst>
                                          <p:attrName>style.visibility</p:attrName>
                                        </p:attrNameLst>
                                      </p:cBhvr>
                                      <p:to>
                                        <p:strVal val="visible"/>
                                      </p:to>
                                    </p:set>
                                    <p:animEffect transition="in" filter="fade">
                                      <p:cBhvr>
                                        <p:cTn id="82" dur="500"/>
                                        <p:tgtEl>
                                          <p:spTgt spid="99"/>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397"/>
                                        </p:tgtEl>
                                        <p:attrNameLst>
                                          <p:attrName>style.visibility</p:attrName>
                                        </p:attrNameLst>
                                      </p:cBhvr>
                                      <p:to>
                                        <p:strVal val="visible"/>
                                      </p:to>
                                    </p:set>
                                    <p:animEffect transition="in" filter="fade">
                                      <p:cBhvr>
                                        <p:cTn id="85" dur="500"/>
                                        <p:tgtEl>
                                          <p:spTgt spid="397"/>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1000"/>
                                        <p:tgtEl>
                                          <p:spTgt spid="58"/>
                                        </p:tgtEl>
                                      </p:cBhvr>
                                    </p:animEffect>
                                    <p:anim calcmode="lin" valueType="num">
                                      <p:cBhvr>
                                        <p:cTn id="95" dur="1000" fill="hold"/>
                                        <p:tgtEl>
                                          <p:spTgt spid="58"/>
                                        </p:tgtEl>
                                        <p:attrNameLst>
                                          <p:attrName>ppt_x</p:attrName>
                                        </p:attrNameLst>
                                      </p:cBhvr>
                                      <p:tavLst>
                                        <p:tav tm="0">
                                          <p:val>
                                            <p:strVal val="#ppt_x"/>
                                          </p:val>
                                        </p:tav>
                                        <p:tav tm="100000">
                                          <p:val>
                                            <p:strVal val="#ppt_x"/>
                                          </p:val>
                                        </p:tav>
                                      </p:tavLst>
                                    </p:anim>
                                    <p:anim calcmode="lin" valueType="num">
                                      <p:cBhvr>
                                        <p:cTn id="96" dur="1000" fill="hold"/>
                                        <p:tgtEl>
                                          <p:spTgt spid="5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344"/>
                                        </p:tgtEl>
                                        <p:attrNameLst>
                                          <p:attrName>style.visibility</p:attrName>
                                        </p:attrNameLst>
                                      </p:cBhvr>
                                      <p:to>
                                        <p:strVal val="visible"/>
                                      </p:to>
                                    </p:set>
                                    <p:animEffect transition="in" filter="fade">
                                      <p:cBhvr>
                                        <p:cTn id="100" dur="500"/>
                                        <p:tgtEl>
                                          <p:spTgt spid="344"/>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350"/>
                                        </p:tgtEl>
                                        <p:attrNameLst>
                                          <p:attrName>style.visibility</p:attrName>
                                        </p:attrNameLst>
                                      </p:cBhvr>
                                      <p:to>
                                        <p:strVal val="visible"/>
                                      </p:to>
                                    </p:set>
                                    <p:animEffect transition="in" filter="fade">
                                      <p:cBhvr>
                                        <p:cTn id="103" dur="500"/>
                                        <p:tgtEl>
                                          <p:spTgt spid="35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360"/>
                                        </p:tgtEl>
                                        <p:attrNameLst>
                                          <p:attrName>style.visibility</p:attrName>
                                        </p:attrNameLst>
                                      </p:cBhvr>
                                      <p:to>
                                        <p:strVal val="visible"/>
                                      </p:to>
                                    </p:set>
                                    <p:animEffect transition="in" filter="fade">
                                      <p:cBhvr>
                                        <p:cTn id="110" dur="200"/>
                                        <p:tgtEl>
                                          <p:spTgt spid="360"/>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359"/>
                                        </p:tgtEl>
                                        <p:attrNameLst>
                                          <p:attrName>style.visibility</p:attrName>
                                        </p:attrNameLst>
                                      </p:cBhvr>
                                      <p:to>
                                        <p:strVal val="visible"/>
                                      </p:to>
                                    </p:set>
                                    <p:animEffect transition="in" filter="fade">
                                      <p:cBhvr>
                                        <p:cTn id="114" dur="200"/>
                                        <p:tgtEl>
                                          <p:spTgt spid="359"/>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357"/>
                                        </p:tgtEl>
                                        <p:attrNameLst>
                                          <p:attrName>style.visibility</p:attrName>
                                        </p:attrNameLst>
                                      </p:cBhvr>
                                      <p:to>
                                        <p:strVal val="visible"/>
                                      </p:to>
                                    </p:set>
                                    <p:animEffect transition="in" filter="fade">
                                      <p:cBhvr>
                                        <p:cTn id="118" dur="200"/>
                                        <p:tgtEl>
                                          <p:spTgt spid="357"/>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356"/>
                                        </p:tgtEl>
                                        <p:attrNameLst>
                                          <p:attrName>style.visibility</p:attrName>
                                        </p:attrNameLst>
                                      </p:cBhvr>
                                      <p:to>
                                        <p:strVal val="visible"/>
                                      </p:to>
                                    </p:set>
                                    <p:animEffect transition="in" filter="fade">
                                      <p:cBhvr>
                                        <p:cTn id="122" dur="200"/>
                                        <p:tgtEl>
                                          <p:spTgt spid="356"/>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355"/>
                                        </p:tgtEl>
                                        <p:attrNameLst>
                                          <p:attrName>style.visibility</p:attrName>
                                        </p:attrNameLst>
                                      </p:cBhvr>
                                      <p:to>
                                        <p:strVal val="visible"/>
                                      </p:to>
                                    </p:set>
                                    <p:animEffect transition="in" filter="fade">
                                      <p:cBhvr>
                                        <p:cTn id="126" dur="200"/>
                                        <p:tgtEl>
                                          <p:spTgt spid="35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53"/>
                                        </p:tgtEl>
                                        <p:attrNameLst>
                                          <p:attrName>style.visibility</p:attrName>
                                        </p:attrNameLst>
                                      </p:cBhvr>
                                      <p:to>
                                        <p:strVal val="visible"/>
                                      </p:to>
                                    </p:set>
                                    <p:animEffect transition="in" filter="fade">
                                      <p:cBhvr>
                                        <p:cTn id="129" dur="200"/>
                                        <p:tgtEl>
                                          <p:spTgt spid="353"/>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351"/>
                                        </p:tgtEl>
                                        <p:attrNameLst>
                                          <p:attrName>style.visibility</p:attrName>
                                        </p:attrNameLst>
                                      </p:cBhvr>
                                      <p:to>
                                        <p:strVal val="visible"/>
                                      </p:to>
                                    </p:set>
                                    <p:animEffect transition="in" filter="fade">
                                      <p:cBhvr>
                                        <p:cTn id="133" dur="200"/>
                                        <p:tgtEl>
                                          <p:spTgt spid="35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52"/>
                                        </p:tgtEl>
                                        <p:attrNameLst>
                                          <p:attrName>style.visibility</p:attrName>
                                        </p:attrNameLst>
                                      </p:cBhvr>
                                      <p:to>
                                        <p:strVal val="visible"/>
                                      </p:to>
                                    </p:set>
                                    <p:animEffect transition="in" filter="fade">
                                      <p:cBhvr>
                                        <p:cTn id="136" dur="200"/>
                                        <p:tgtEl>
                                          <p:spTgt spid="352"/>
                                        </p:tgtEl>
                                      </p:cBhvr>
                                    </p:animEffect>
                                  </p:childTnLst>
                                </p:cTn>
                              </p:par>
                            </p:childTnLst>
                          </p:cTn>
                        </p:par>
                        <p:par>
                          <p:cTn id="137" fill="hold">
                            <p:stCondLst>
                              <p:cond delay="3700"/>
                            </p:stCondLst>
                            <p:childTnLst>
                              <p:par>
                                <p:cTn id="138" presetID="22" presetClass="entr" presetSubtype="1" fill="hold" grpId="0" nodeType="afterEffect">
                                  <p:stCondLst>
                                    <p:cond delay="0"/>
                                  </p:stCondLst>
                                  <p:childTnLst>
                                    <p:set>
                                      <p:cBhvr>
                                        <p:cTn id="139" dur="1" fill="hold">
                                          <p:stCondLst>
                                            <p:cond delay="0"/>
                                          </p:stCondLst>
                                        </p:cTn>
                                        <p:tgtEl>
                                          <p:spTgt spid="367"/>
                                        </p:tgtEl>
                                        <p:attrNameLst>
                                          <p:attrName>style.visibility</p:attrName>
                                        </p:attrNameLst>
                                      </p:cBhvr>
                                      <p:to>
                                        <p:strVal val="visible"/>
                                      </p:to>
                                    </p:set>
                                    <p:animEffect transition="in" filter="wipe(up)">
                                      <p:cBhvr>
                                        <p:cTn id="140" dur="500"/>
                                        <p:tgtEl>
                                          <p:spTgt spid="36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85"/>
                                        </p:tgtEl>
                                        <p:attrNameLst>
                                          <p:attrName>style.visibility</p:attrName>
                                        </p:attrNameLst>
                                      </p:cBhvr>
                                      <p:to>
                                        <p:strVal val="visible"/>
                                      </p:to>
                                    </p:set>
                                    <p:animEffect transition="in" filter="fade">
                                      <p:cBhvr>
                                        <p:cTn id="145" dur="500"/>
                                        <p:tgtEl>
                                          <p:spTgt spid="285"/>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wipe(left)">
                                      <p:cBhvr>
                                        <p:cTn id="149" dur="750"/>
                                        <p:tgtEl>
                                          <p:spTgt spid="2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381"/>
                                        </p:tgtEl>
                                        <p:attrNameLst>
                                          <p:attrName>style.visibility</p:attrName>
                                        </p:attrNameLst>
                                      </p:cBhvr>
                                      <p:to>
                                        <p:strVal val="visible"/>
                                      </p:to>
                                    </p:set>
                                    <p:animEffect transition="in" filter="wipe(up)">
                                      <p:cBhvr>
                                        <p:cTn id="153" dur="500"/>
                                        <p:tgtEl>
                                          <p:spTgt spid="38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288"/>
                                        </p:tgtEl>
                                        <p:attrNameLst>
                                          <p:attrName>style.visibility</p:attrName>
                                        </p:attrNameLst>
                                      </p:cBhvr>
                                      <p:to>
                                        <p:strVal val="visible"/>
                                      </p:to>
                                    </p:set>
                                    <p:animEffect transition="in" filter="fade">
                                      <p:cBhvr>
                                        <p:cTn id="156" dur="1000"/>
                                        <p:tgtEl>
                                          <p:spTgt spid="288"/>
                                        </p:tgtEl>
                                      </p:cBhvr>
                                    </p:animEffect>
                                    <p:anim calcmode="lin" valueType="num">
                                      <p:cBhvr>
                                        <p:cTn id="157" dur="1000" fill="hold"/>
                                        <p:tgtEl>
                                          <p:spTgt spid="288"/>
                                        </p:tgtEl>
                                        <p:attrNameLst>
                                          <p:attrName>ppt_x</p:attrName>
                                        </p:attrNameLst>
                                      </p:cBhvr>
                                      <p:tavLst>
                                        <p:tav tm="0">
                                          <p:val>
                                            <p:strVal val="#ppt_x"/>
                                          </p:val>
                                        </p:tav>
                                        <p:tav tm="100000">
                                          <p:val>
                                            <p:strVal val="#ppt_x"/>
                                          </p:val>
                                        </p:tav>
                                      </p:tavLst>
                                    </p:anim>
                                    <p:anim calcmode="lin" valueType="num">
                                      <p:cBhvr>
                                        <p:cTn id="158" dur="1000" fill="hold"/>
                                        <p:tgtEl>
                                          <p:spTgt spid="288"/>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fade">
                                      <p:cBhvr>
                                        <p:cTn id="165" dur="500"/>
                                        <p:tgtEl>
                                          <p:spTgt spid="22"/>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389"/>
                                        </p:tgtEl>
                                        <p:attrNameLst>
                                          <p:attrName>style.visibility</p:attrName>
                                        </p:attrNameLst>
                                      </p:cBhvr>
                                      <p:to>
                                        <p:strVal val="visible"/>
                                      </p:to>
                                    </p:set>
                                    <p:animEffect transition="in" filter="fade">
                                      <p:cBhvr>
                                        <p:cTn id="169" dur="2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animBg="1"/>
      <p:bldP spid="288" grpId="0" animBg="1"/>
      <p:bldP spid="417" grpId="0" animBg="1"/>
      <p:bldP spid="418" grpId="0" animBg="1"/>
      <p:bldP spid="285" grpId="0" animBg="1"/>
      <p:bldP spid="462" grpId="0" animBg="1"/>
      <p:bldP spid="266" grpId="0" animBg="1"/>
      <p:bldP spid="267" grpId="0" animBg="1"/>
      <p:bldP spid="269" grpId="0" animBg="1"/>
      <p:bldP spid="585" grpId="0" animBg="1"/>
      <p:bldP spid="367" grpId="0" animBg="1"/>
      <p:bldP spid="397" grpId="0" animBg="1"/>
      <p:bldP spid="344" grpId="0" animBg="1"/>
      <p:bldP spid="350" grpId="0" animBg="1"/>
      <p:bldP spid="351" grpId="0" animBg="1"/>
      <p:bldP spid="352" grpId="0" animBg="1"/>
      <p:bldP spid="353" grpId="0" animBg="1"/>
      <p:bldP spid="355" grpId="0" animBg="1"/>
      <p:bldP spid="356" grpId="0" animBg="1"/>
      <p:bldP spid="357" grpId="0" animBg="1"/>
      <p:bldP spid="359" grpId="0" animBg="1"/>
      <p:bldP spid="360" grpId="0" animBg="1"/>
      <p:bldP spid="60" grpId="0"/>
      <p:bldP spid="383" grpId="0" animBg="1"/>
      <p:bldP spid="22" grpId="0" animBg="1"/>
      <p:bldP spid="373" grpId="0" animBg="1"/>
      <p:bldP spid="38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179">
            <a:extLst>
              <a:ext uri="{FF2B5EF4-FFF2-40B4-BE49-F238E27FC236}">
                <a16:creationId xmlns:a16="http://schemas.microsoft.com/office/drawing/2014/main" id="{14E6CDD2-5DAE-4C57-A806-34BC2D6BFD57}"/>
              </a:ext>
              <a:ext uri="{C183D7F6-B498-43B3-948B-1728B52AA6E4}">
                <adec:decorative xmlns:adec="http://schemas.microsoft.com/office/drawing/2017/decorative" val="1"/>
              </a:ext>
            </a:extLst>
          </p:cNvPr>
          <p:cNvCxnSpPr>
            <a:cxnSpLocks/>
            <a:stCxn id="174" idx="0"/>
            <a:endCxn id="39" idx="1"/>
          </p:cNvCxnSpPr>
          <p:nvPr/>
        </p:nvCxnSpPr>
        <p:spPr>
          <a:xfrm flipV="1">
            <a:off x="4416157" y="2579015"/>
            <a:ext cx="1032659" cy="86091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2EDBFE7-9725-4861-A4C2-86FBE97C6EB1}"/>
              </a:ext>
              <a:ext uri="{C183D7F6-B498-43B3-948B-1728B52AA6E4}">
                <adec:decorative xmlns:adec="http://schemas.microsoft.com/office/drawing/2017/decorative" val="1"/>
              </a:ext>
            </a:extLst>
          </p:cNvPr>
          <p:cNvCxnSpPr>
            <a:cxnSpLocks/>
            <a:stCxn id="3" idx="2"/>
            <a:endCxn id="254" idx="1"/>
          </p:cNvCxnSpPr>
          <p:nvPr/>
        </p:nvCxnSpPr>
        <p:spPr>
          <a:xfrm>
            <a:off x="4424511" y="4065421"/>
            <a:ext cx="1024305" cy="60947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4D1595F-A03E-409B-9E0B-38938D8B485E}"/>
              </a:ext>
              <a:ext uri="{C183D7F6-B498-43B3-948B-1728B52AA6E4}">
                <adec:decorative xmlns:adec="http://schemas.microsoft.com/office/drawing/2017/decorative" val="1"/>
              </a:ext>
            </a:extLst>
          </p:cNvPr>
          <p:cNvGrpSpPr/>
          <p:nvPr/>
        </p:nvGrpSpPr>
        <p:grpSpPr>
          <a:xfrm>
            <a:off x="3765422" y="3407104"/>
            <a:ext cx="1318178" cy="658317"/>
            <a:chOff x="3464345" y="3278791"/>
            <a:chExt cx="1318178" cy="658317"/>
          </a:xfrm>
        </p:grpSpPr>
        <p:sp>
          <p:nvSpPr>
            <p:cNvPr id="3" name="Rectangle: Rounded Corners 2">
              <a:extLst>
                <a:ext uri="{FF2B5EF4-FFF2-40B4-BE49-F238E27FC236}">
                  <a16:creationId xmlns:a16="http://schemas.microsoft.com/office/drawing/2014/main" id="{2C4F3B89-5A6B-427C-8022-793320CCE4C4}"/>
                </a:ext>
              </a:extLst>
            </p:cNvPr>
            <p:cNvSpPr/>
            <p:nvPr/>
          </p:nvSpPr>
          <p:spPr>
            <a:xfrm>
              <a:off x="3464345" y="3278791"/>
              <a:ext cx="1318178" cy="658317"/>
            </a:xfrm>
            <a:prstGeom prst="roundRect">
              <a:avLst>
                <a:gd name="adj" fmla="val 0"/>
              </a:avLst>
            </a:prstGeom>
            <a:solidFill>
              <a:schemeClr val="bg1"/>
            </a:solidFill>
            <a:ln w="12700">
              <a:solidFill>
                <a:srgbClr val="A5A5A5"/>
              </a:solidFill>
            </a:ln>
          </p:spPr>
          <p:style>
            <a:lnRef idx="2">
              <a:schemeClr val="dk1"/>
            </a:lnRef>
            <a:fillRef idx="1">
              <a:schemeClr val="lt1"/>
            </a:fillRef>
            <a:effectRef idx="0">
              <a:schemeClr val="dk1"/>
            </a:effectRef>
            <a:fontRef idx="minor">
              <a:schemeClr val="dk1"/>
            </a:fontRef>
          </p:style>
          <p:txBody>
            <a:bodyPr lIns="0" rIns="0" b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Identity Systems</a:t>
              </a:r>
            </a:p>
          </p:txBody>
        </p:sp>
        <p:grpSp>
          <p:nvGrpSpPr>
            <p:cNvPr id="17" name="Group 16">
              <a:extLst>
                <a:ext uri="{FF2B5EF4-FFF2-40B4-BE49-F238E27FC236}">
                  <a16:creationId xmlns:a16="http://schemas.microsoft.com/office/drawing/2014/main" id="{E53ED279-072E-4EBA-B927-382566B7E6DF}"/>
                </a:ext>
              </a:extLst>
            </p:cNvPr>
            <p:cNvGrpSpPr/>
            <p:nvPr/>
          </p:nvGrpSpPr>
          <p:grpSpPr>
            <a:xfrm>
              <a:off x="3665286" y="3311614"/>
              <a:ext cx="930971" cy="319258"/>
              <a:chOff x="3888860" y="3220309"/>
              <a:chExt cx="930971" cy="319258"/>
            </a:xfrm>
          </p:grpSpPr>
          <p:grpSp>
            <p:nvGrpSpPr>
              <p:cNvPr id="168" name="Group 167">
                <a:extLst>
                  <a:ext uri="{FF2B5EF4-FFF2-40B4-BE49-F238E27FC236}">
                    <a16:creationId xmlns:a16="http://schemas.microsoft.com/office/drawing/2014/main" id="{613DD3AA-F5FE-4643-840A-134EDA447246}"/>
                  </a:ext>
                </a:extLst>
              </p:cNvPr>
              <p:cNvGrpSpPr/>
              <p:nvPr/>
            </p:nvGrpSpPr>
            <p:grpSpPr>
              <a:xfrm>
                <a:off x="3888860" y="3220309"/>
                <a:ext cx="640021" cy="319258"/>
                <a:chOff x="10021470" y="2244326"/>
                <a:chExt cx="640021" cy="319258"/>
              </a:xfrm>
            </p:grpSpPr>
            <p:grpSp>
              <p:nvGrpSpPr>
                <p:cNvPr id="169" name="Group 168">
                  <a:extLst>
                    <a:ext uri="{FF2B5EF4-FFF2-40B4-BE49-F238E27FC236}">
                      <a16:creationId xmlns:a16="http://schemas.microsoft.com/office/drawing/2014/main" id="{F79CE7C2-C405-48B2-ACC9-148DC6498577}"/>
                    </a:ext>
                  </a:extLst>
                </p:cNvPr>
                <p:cNvGrpSpPr/>
                <p:nvPr/>
              </p:nvGrpSpPr>
              <p:grpSpPr>
                <a:xfrm>
                  <a:off x="10331848" y="2244326"/>
                  <a:ext cx="329643" cy="281472"/>
                  <a:chOff x="10331848" y="2244326"/>
                  <a:chExt cx="329643" cy="281472"/>
                </a:xfrm>
              </p:grpSpPr>
              <p:pic>
                <p:nvPicPr>
                  <p:cNvPr id="174" name="Picture 173">
                    <a:extLst>
                      <a:ext uri="{FF2B5EF4-FFF2-40B4-BE49-F238E27FC236}">
                        <a16:creationId xmlns:a16="http://schemas.microsoft.com/office/drawing/2014/main" id="{6CBBB743-3098-4F97-BDD6-D099D17A5621}"/>
                      </a:ext>
                    </a:extLst>
                  </p:cNvPr>
                  <p:cNvPicPr>
                    <a:picLocks noChangeAspect="1"/>
                  </p:cNvPicPr>
                  <p:nvPr/>
                </p:nvPicPr>
                <p:blipFill>
                  <a:blip r:embed="rId3">
                    <a:biLevel thresh="25000"/>
                  </a:blip>
                  <a:stretch>
                    <a:fillRect/>
                  </a:stretch>
                </p:blipFill>
                <p:spPr>
                  <a:xfrm>
                    <a:off x="10331848" y="2244326"/>
                    <a:ext cx="278831" cy="278832"/>
                  </a:xfrm>
                  <a:prstGeom prst="rect">
                    <a:avLst/>
                  </a:prstGeom>
                </p:spPr>
              </p:pic>
              <p:pic>
                <p:nvPicPr>
                  <p:cNvPr id="175" name="Picture 174">
                    <a:extLst>
                      <a:ext uri="{FF2B5EF4-FFF2-40B4-BE49-F238E27FC236}">
                        <a16:creationId xmlns:a16="http://schemas.microsoft.com/office/drawing/2014/main" id="{D3270706-17D6-4AE1-AD12-7A468DB357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6709" y="2343901"/>
                    <a:ext cx="274782" cy="181897"/>
                  </a:xfrm>
                  <a:prstGeom prst="rect">
                    <a:avLst/>
                  </a:prstGeom>
                </p:spPr>
              </p:pic>
            </p:grpSp>
            <p:pic>
              <p:nvPicPr>
                <p:cNvPr id="170" name="Graphic 169">
                  <a:extLst>
                    <a:ext uri="{FF2B5EF4-FFF2-40B4-BE49-F238E27FC236}">
                      <a16:creationId xmlns:a16="http://schemas.microsoft.com/office/drawing/2014/main" id="{10EBF92E-E065-4B95-BA1B-DC6587A2A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1470" y="2306114"/>
                  <a:ext cx="257470" cy="257470"/>
                </a:xfrm>
                <a:prstGeom prst="rect">
                  <a:avLst/>
                </a:prstGeom>
              </p:spPr>
            </p:pic>
          </p:grpSp>
          <p:grpSp>
            <p:nvGrpSpPr>
              <p:cNvPr id="176" name="Group 175">
                <a:extLst>
                  <a:ext uri="{FF2B5EF4-FFF2-40B4-BE49-F238E27FC236}">
                    <a16:creationId xmlns:a16="http://schemas.microsoft.com/office/drawing/2014/main" id="{DFA27142-898F-442D-8249-BC044EFA165A}"/>
                  </a:ext>
                </a:extLst>
              </p:cNvPr>
              <p:cNvGrpSpPr/>
              <p:nvPr/>
            </p:nvGrpSpPr>
            <p:grpSpPr>
              <a:xfrm>
                <a:off x="4640303" y="3392544"/>
                <a:ext cx="179528" cy="36576"/>
                <a:chOff x="6822686" y="2966997"/>
                <a:chExt cx="179528" cy="36576"/>
              </a:xfrm>
            </p:grpSpPr>
            <p:sp>
              <p:nvSpPr>
                <p:cNvPr id="177" name="Oval 176">
                  <a:extLst>
                    <a:ext uri="{FF2B5EF4-FFF2-40B4-BE49-F238E27FC236}">
                      <a16:creationId xmlns:a16="http://schemas.microsoft.com/office/drawing/2014/main" id="{FBC89134-64B1-4A53-B85E-2D731BAE8326}"/>
                    </a:ext>
                  </a:extLst>
                </p:cNvPr>
                <p:cNvSpPr/>
                <p:nvPr/>
              </p:nvSpPr>
              <p:spPr bwMode="auto">
                <a:xfrm>
                  <a:off x="6822686"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0C4FB04-B454-4B70-A410-7F858B4D459E}"/>
                    </a:ext>
                  </a:extLst>
                </p:cNvPr>
                <p:cNvSpPr/>
                <p:nvPr/>
              </p:nvSpPr>
              <p:spPr bwMode="auto">
                <a:xfrm>
                  <a:off x="6894162"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72F67E73-4135-4BE2-A584-222DB1BFD423}"/>
                    </a:ext>
                  </a:extLst>
                </p:cNvPr>
                <p:cNvSpPr/>
                <p:nvPr/>
              </p:nvSpPr>
              <p:spPr bwMode="auto">
                <a:xfrm>
                  <a:off x="6965638"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2" name="Title 31">
            <a:extLst>
              <a:ext uri="{FF2B5EF4-FFF2-40B4-BE49-F238E27FC236}">
                <a16:creationId xmlns:a16="http://schemas.microsoft.com/office/drawing/2014/main" id="{B95ACE72-F262-44CE-8388-E022711A08E9}"/>
              </a:ext>
            </a:extLst>
          </p:cNvPr>
          <p:cNvSpPr>
            <a:spLocks noGrp="1"/>
          </p:cNvSpPr>
          <p:nvPr>
            <p:ph type="title"/>
          </p:nvPr>
        </p:nvSpPr>
        <p:spPr>
          <a:xfrm>
            <a:off x="588263" y="457200"/>
            <a:ext cx="11018520" cy="861774"/>
          </a:xfrm>
        </p:spPr>
        <p:txBody>
          <a:bodyPr/>
          <a:lstStyle/>
          <a:p>
            <a:r>
              <a:rPr lang="en-US"/>
              <a:t>Attackers have options</a:t>
            </a:r>
            <a:br>
              <a:rPr lang="en-US"/>
            </a:br>
            <a:r>
              <a:rPr lang="en-US" sz="2000">
                <a:latin typeface="+mn-lt"/>
              </a:rPr>
              <a:t>to compromise privileged access</a:t>
            </a:r>
          </a:p>
        </p:txBody>
      </p:sp>
      <p:cxnSp>
        <p:nvCxnSpPr>
          <p:cNvPr id="164" name="Straight Connector 163">
            <a:extLst>
              <a:ext uri="{FF2B5EF4-FFF2-40B4-BE49-F238E27FC236}">
                <a16:creationId xmlns:a16="http://schemas.microsoft.com/office/drawing/2014/main" id="{9B2CE2EA-2EE9-4B88-8FAF-EE43EB64482D}"/>
              </a:ext>
              <a:ext uri="{C183D7F6-B498-43B3-948B-1728B52AA6E4}">
                <adec:decorative xmlns:adec="http://schemas.microsoft.com/office/drawing/2017/decorative" val="1"/>
              </a:ext>
            </a:extLst>
          </p:cNvPr>
          <p:cNvCxnSpPr>
            <a:cxnSpLocks/>
            <a:stCxn id="254" idx="0"/>
          </p:cNvCxnSpPr>
          <p:nvPr/>
        </p:nvCxnSpPr>
        <p:spPr>
          <a:xfrm flipV="1">
            <a:off x="5698000" y="3245259"/>
            <a:ext cx="825545" cy="1275624"/>
          </a:xfrm>
          <a:prstGeom prst="line">
            <a:avLst/>
          </a:prstGeom>
          <a:ln w="28575">
            <a:gradFill>
              <a:gsLst>
                <a:gs pos="0">
                  <a:srgbClr val="0078D4"/>
                </a:gs>
                <a:gs pos="70000">
                  <a:srgbClr val="243A5E"/>
                </a:gs>
              </a:gsLst>
              <a:lin ang="5400000" scaled="1"/>
            </a:gra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8F96A9-1BF6-4F00-A0D4-66850C5B0645}"/>
              </a:ext>
              <a:ext uri="{C183D7F6-B498-43B3-948B-1728B52AA6E4}">
                <adec:decorative xmlns:adec="http://schemas.microsoft.com/office/drawing/2017/decorative" val="1"/>
              </a:ext>
            </a:extLst>
          </p:cNvPr>
          <p:cNvSpPr txBox="1"/>
          <p:nvPr/>
        </p:nvSpPr>
        <p:spPr>
          <a:xfrm rot="18174507">
            <a:off x="5564048" y="3635350"/>
            <a:ext cx="1072731"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Authorized</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Elevation Paths</a:t>
            </a:r>
          </a:p>
        </p:txBody>
      </p:sp>
      <p:sp>
        <p:nvSpPr>
          <p:cNvPr id="4" name="Trapezoid 103">
            <a:extLst>
              <a:ext uri="{FF2B5EF4-FFF2-40B4-BE49-F238E27FC236}">
                <a16:creationId xmlns:a16="http://schemas.microsoft.com/office/drawing/2014/main" id="{5761E011-545A-4B68-AFF2-40C00A8B34C4}"/>
              </a:ext>
              <a:ext uri="{C183D7F6-B498-43B3-948B-1728B52AA6E4}">
                <adec:decorative xmlns:adec="http://schemas.microsoft.com/office/drawing/2017/decorative" val="1"/>
              </a:ext>
            </a:extLst>
          </p:cNvPr>
          <p:cNvSpPr/>
          <p:nvPr/>
        </p:nvSpPr>
        <p:spPr>
          <a:xfrm rot="5400000" flipV="1">
            <a:off x="7845039" y="2985295"/>
            <a:ext cx="2654896"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243A5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 User">
            <a:extLst>
              <a:ext uri="{FF2B5EF4-FFF2-40B4-BE49-F238E27FC236}">
                <a16:creationId xmlns:a16="http://schemas.microsoft.com/office/drawing/2014/main" id="{CCB6913D-FE82-4FF9-AD39-13BA1CA145A3}"/>
              </a:ext>
              <a:ext uri="{C183D7F6-B498-43B3-948B-1728B52AA6E4}">
                <adec:decorative xmlns:adec="http://schemas.microsoft.com/office/drawing/2017/decorative" val="1"/>
              </a:ext>
            </a:extLst>
          </p:cNvPr>
          <p:cNvSpPr txBox="1"/>
          <p:nvPr/>
        </p:nvSpPr>
        <p:spPr>
          <a:xfrm>
            <a:off x="1674084" y="4475213"/>
            <a:ext cx="1414170" cy="369332"/>
          </a:xfrm>
          <a:prstGeom prst="rect">
            <a:avLst/>
          </a:prstGeom>
          <a:noFill/>
        </p:spPr>
        <p:txBody>
          <a:bodyPr wrap="none" rtlCol="0">
            <a:spAutoFit/>
          </a:bodyPr>
          <a:lstStyle>
            <a:defPPr>
              <a:defRPr lang="en-US"/>
            </a:defPPr>
            <a:lvl1pPr marR="0" lvl="0" indent="0" algn="r" fontAlgn="auto">
              <a:lnSpc>
                <a:spcPct val="100000"/>
              </a:lnSpc>
              <a:spcBef>
                <a:spcPts val="0"/>
              </a:spcBef>
              <a:spcAft>
                <a:spcPts val="0"/>
              </a:spcAft>
              <a:buClrTx/>
              <a:buSzTx/>
              <a:buFontTx/>
              <a:buNone/>
              <a:tabLst/>
              <a:defRPr kumimoji="0" b="1" i="0" u="none" strike="noStrike" cap="none" spc="0" normalizeH="0" baseline="0">
                <a:ln>
                  <a:noFill/>
                </a:ln>
                <a:gradFill>
                  <a:gsLst>
                    <a:gs pos="83000">
                      <a:schemeClr val="accent2"/>
                    </a:gs>
                    <a:gs pos="100000">
                      <a:schemeClr val="accent2"/>
                    </a:gs>
                  </a:gsLst>
                  <a:lin ang="5400000" scaled="1"/>
                </a:gradFill>
                <a:effectLst/>
                <a:uLnTx/>
                <a:uFillTx/>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User Access</a:t>
            </a:r>
          </a:p>
        </p:txBody>
      </p:sp>
      <p:sp>
        <p:nvSpPr>
          <p:cNvPr id="5" name="!! Privileged">
            <a:extLst>
              <a:ext uri="{FF2B5EF4-FFF2-40B4-BE49-F238E27FC236}">
                <a16:creationId xmlns:a16="http://schemas.microsoft.com/office/drawing/2014/main" id="{EC4FBC96-77AD-4778-8EEC-F375A2B2CA18}"/>
              </a:ext>
              <a:ext uri="{C183D7F6-B498-43B3-948B-1728B52AA6E4}">
                <adec:decorative xmlns:adec="http://schemas.microsoft.com/office/drawing/2017/decorative" val="1"/>
              </a:ext>
            </a:extLst>
          </p:cNvPr>
          <p:cNvSpPr txBox="1"/>
          <p:nvPr/>
        </p:nvSpPr>
        <p:spPr>
          <a:xfrm>
            <a:off x="1098606" y="2388222"/>
            <a:ext cx="198964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p>
        </p:txBody>
      </p:sp>
      <p:sp>
        <p:nvSpPr>
          <p:cNvPr id="104" name="Trapezoid 103">
            <a:extLst>
              <a:ext uri="{FF2B5EF4-FFF2-40B4-BE49-F238E27FC236}">
                <a16:creationId xmlns:a16="http://schemas.microsoft.com/office/drawing/2014/main" id="{036C4E10-353A-4186-ADFC-8C5DA0D99317}"/>
              </a:ext>
              <a:ext uri="{C183D7F6-B498-43B3-948B-1728B52AA6E4}">
                <adec:decorative xmlns:adec="http://schemas.microsoft.com/office/drawing/2017/decorative" val="1"/>
              </a:ext>
            </a:extLst>
          </p:cNvPr>
          <p:cNvSpPr/>
          <p:nvPr/>
        </p:nvSpPr>
        <p:spPr>
          <a:xfrm rot="16200000">
            <a:off x="7846956" y="2998647"/>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0078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55B6A9E3-6977-413D-A24D-56F02D8757B3}"/>
              </a:ext>
              <a:ext uri="{C183D7F6-B498-43B3-948B-1728B52AA6E4}">
                <adec:decorative xmlns:adec="http://schemas.microsoft.com/office/drawing/2017/decorative" val="1"/>
              </a:ext>
            </a:extLst>
          </p:cNvPr>
          <p:cNvSpPr/>
          <p:nvPr/>
        </p:nvSpPr>
        <p:spPr bwMode="auto">
          <a:xfrm flipH="1">
            <a:off x="5953910" y="5538756"/>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B8183F82-E5BD-4E15-86E7-EAEA92A16004}"/>
              </a:ext>
              <a:ext uri="{C183D7F6-B498-43B3-948B-1728B52AA6E4}">
                <adec:decorative xmlns:adec="http://schemas.microsoft.com/office/drawing/2017/decorative" val="1"/>
              </a:ext>
            </a:extLst>
          </p:cNvPr>
          <p:cNvSpPr/>
          <p:nvPr/>
        </p:nvSpPr>
        <p:spPr bwMode="auto">
          <a:xfrm flipH="1">
            <a:off x="5947183" y="1590325"/>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1E731803-81BC-4E18-BDEA-2BD30F7E5ACE}"/>
              </a:ext>
              <a:ext uri="{C183D7F6-B498-43B3-948B-1728B52AA6E4}">
                <adec:decorative xmlns:adec="http://schemas.microsoft.com/office/drawing/2017/decorative" val="1"/>
              </a:ext>
            </a:extLst>
          </p:cNvPr>
          <p:cNvGrpSpPr/>
          <p:nvPr/>
        </p:nvGrpSpPr>
        <p:grpSpPr>
          <a:xfrm>
            <a:off x="3342275" y="2392017"/>
            <a:ext cx="5285019" cy="846691"/>
            <a:chOff x="3170825" y="2392017"/>
            <a:chExt cx="5285019" cy="846691"/>
          </a:xfrm>
        </p:grpSpPr>
        <p:cxnSp>
          <p:nvCxnSpPr>
            <p:cNvPr id="70" name="Straight Connector 69">
              <a:extLst>
                <a:ext uri="{FF2B5EF4-FFF2-40B4-BE49-F238E27FC236}">
                  <a16:creationId xmlns:a16="http://schemas.microsoft.com/office/drawing/2014/main" id="{40EA1A96-4772-401E-8873-2CB1196FB225}"/>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ED562CB-F618-4E27-BBAA-87846BF022E1}"/>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100" name="TextBox 99">
              <a:extLst>
                <a:ext uri="{FF2B5EF4-FFF2-40B4-BE49-F238E27FC236}">
                  <a16:creationId xmlns:a16="http://schemas.microsoft.com/office/drawing/2014/main" id="{FF0F6E92-F5CE-4A62-BD61-47806B74FFF7}"/>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101" name="TextBox 100">
              <a:extLst>
                <a:ext uri="{FF2B5EF4-FFF2-40B4-BE49-F238E27FC236}">
                  <a16:creationId xmlns:a16="http://schemas.microsoft.com/office/drawing/2014/main" id="{05E053AD-19DF-4B9C-BE8A-184750B8212A}"/>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102" name="TextBox 101">
              <a:extLst>
                <a:ext uri="{FF2B5EF4-FFF2-40B4-BE49-F238E27FC236}">
                  <a16:creationId xmlns:a16="http://schemas.microsoft.com/office/drawing/2014/main" id="{D898F36B-1398-444C-B607-2B597DAC3FD8}"/>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8" name="Graphic 37">
              <a:extLst>
                <a:ext uri="{FF2B5EF4-FFF2-40B4-BE49-F238E27FC236}">
                  <a16:creationId xmlns:a16="http://schemas.microsoft.com/office/drawing/2014/main" id="{B6597019-3E24-4AB7-80B9-C750BB14C2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2397" y="2392017"/>
              <a:ext cx="486194" cy="373994"/>
            </a:xfrm>
            <a:prstGeom prst="rect">
              <a:avLst/>
            </a:prstGeom>
          </p:spPr>
        </p:pic>
        <p:grpSp>
          <p:nvGrpSpPr>
            <p:cNvPr id="40" name="Group 39">
              <a:extLst>
                <a:ext uri="{FF2B5EF4-FFF2-40B4-BE49-F238E27FC236}">
                  <a16:creationId xmlns:a16="http://schemas.microsoft.com/office/drawing/2014/main" id="{23E32799-45D6-4F66-92D4-FEFADF216FC5}"/>
                </a:ext>
              </a:extLst>
            </p:cNvPr>
            <p:cNvGrpSpPr/>
            <p:nvPr/>
          </p:nvGrpSpPr>
          <p:grpSpPr>
            <a:xfrm>
              <a:off x="5277366" y="2425006"/>
              <a:ext cx="498367" cy="308017"/>
              <a:chOff x="4524585" y="2423461"/>
              <a:chExt cx="601881" cy="371994"/>
            </a:xfrm>
          </p:grpSpPr>
          <p:sp>
            <p:nvSpPr>
              <p:cNvPr id="39" name="Rectangle 38">
                <a:extLst>
                  <a:ext uri="{FF2B5EF4-FFF2-40B4-BE49-F238E27FC236}">
                    <a16:creationId xmlns:a16="http://schemas.microsoft.com/office/drawing/2014/main" id="{61458A96-F24D-4257-BD2C-55FE991CF30C}"/>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26" name="Group 89">
                <a:extLst>
                  <a:ext uri="{FF2B5EF4-FFF2-40B4-BE49-F238E27FC236}">
                    <a16:creationId xmlns:a16="http://schemas.microsoft.com/office/drawing/2014/main" id="{CBCC8F53-A5F1-4EEA-BE35-B0C3E5BED265}"/>
                  </a:ext>
                </a:extLst>
              </p:cNvPr>
              <p:cNvGrpSpPr>
                <a:grpSpLocks noChangeAspect="1"/>
              </p:cNvGrpSpPr>
              <p:nvPr/>
            </p:nvGrpSpPr>
            <p:grpSpPr bwMode="auto">
              <a:xfrm>
                <a:off x="4584855" y="2488106"/>
                <a:ext cx="194899" cy="242704"/>
                <a:chOff x="1596" y="1479"/>
                <a:chExt cx="159" cy="198"/>
              </a:xfrm>
              <a:solidFill>
                <a:schemeClr val="bg1"/>
              </a:solidFill>
            </p:grpSpPr>
            <p:sp>
              <p:nvSpPr>
                <p:cNvPr id="128" name="Freeform 90">
                  <a:extLst>
                    <a:ext uri="{FF2B5EF4-FFF2-40B4-BE49-F238E27FC236}">
                      <a16:creationId xmlns:a16="http://schemas.microsoft.com/office/drawing/2014/main" id="{8DDFCD86-9F1B-4883-83F4-224E7F09C547}"/>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9" name="Freeform 91">
                  <a:extLst>
                    <a:ext uri="{FF2B5EF4-FFF2-40B4-BE49-F238E27FC236}">
                      <a16:creationId xmlns:a16="http://schemas.microsoft.com/office/drawing/2014/main" id="{72059E1D-7CF6-4EAB-88ED-ADEE11B92D75}"/>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30" name="Group 271">
                <a:extLst>
                  <a:ext uri="{FF2B5EF4-FFF2-40B4-BE49-F238E27FC236}">
                    <a16:creationId xmlns:a16="http://schemas.microsoft.com/office/drawing/2014/main" id="{4F24F734-15B5-40F7-9ACC-CB5F12F242C0}"/>
                  </a:ext>
                </a:extLst>
              </p:cNvPr>
              <p:cNvGrpSpPr>
                <a:grpSpLocks noChangeAspect="1"/>
              </p:cNvGrpSpPr>
              <p:nvPr/>
            </p:nvGrpSpPr>
            <p:grpSpPr bwMode="auto">
              <a:xfrm>
                <a:off x="4831448" y="2572669"/>
                <a:ext cx="219261" cy="73578"/>
                <a:chOff x="778" y="3414"/>
                <a:chExt cx="149" cy="50"/>
              </a:xfrm>
              <a:solidFill>
                <a:schemeClr val="bg1"/>
              </a:solidFill>
            </p:grpSpPr>
            <p:sp>
              <p:nvSpPr>
                <p:cNvPr id="133" name="Freeform 273">
                  <a:extLst>
                    <a:ext uri="{FF2B5EF4-FFF2-40B4-BE49-F238E27FC236}">
                      <a16:creationId xmlns:a16="http://schemas.microsoft.com/office/drawing/2014/main" id="{F5ECC222-73A9-4AD9-8D0F-B0953969923C}"/>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275">
                  <a:extLst>
                    <a:ext uri="{FF2B5EF4-FFF2-40B4-BE49-F238E27FC236}">
                      <a16:creationId xmlns:a16="http://schemas.microsoft.com/office/drawing/2014/main" id="{133BAB7A-030C-4C51-BF45-721F35EAFA9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88BF02CA-C5CE-46F7-B339-C2B5BFEF1D61}"/>
                </a:ext>
              </a:extLst>
            </p:cNvPr>
            <p:cNvGrpSpPr/>
            <p:nvPr/>
          </p:nvGrpSpPr>
          <p:grpSpPr>
            <a:xfrm>
              <a:off x="6576266" y="2626962"/>
              <a:ext cx="414462" cy="328196"/>
              <a:chOff x="6750025" y="2327160"/>
              <a:chExt cx="450383" cy="356642"/>
            </a:xfrm>
          </p:grpSpPr>
          <p:sp>
            <p:nvSpPr>
              <p:cNvPr id="146" name="Freeform: Shape 145">
                <a:extLst>
                  <a:ext uri="{FF2B5EF4-FFF2-40B4-BE49-F238E27FC236}">
                    <a16:creationId xmlns:a16="http://schemas.microsoft.com/office/drawing/2014/main" id="{8855BFF6-B191-4BFF-BD19-1023078D673F}"/>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6BED2716-09F0-4A1F-9F40-B368F48DC299}"/>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68A39C32-1F6E-4809-BD6F-6C44340E29FA}"/>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8D914F2-E09F-4741-8236-F6FA52AC2F87}"/>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475087-6A44-4648-B72A-5E8BC5263C1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430F35F-9DE4-447B-9D09-078195705D6F}"/>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939F724-6394-4FEE-B913-4DF9DD05B90E}"/>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41E558B9-0757-43EF-9101-C299E784F4A6}"/>
                </a:ext>
              </a:extLst>
            </p:cNvPr>
            <p:cNvGrpSpPr/>
            <p:nvPr/>
          </p:nvGrpSpPr>
          <p:grpSpPr>
            <a:xfrm>
              <a:off x="7818630" y="2414916"/>
              <a:ext cx="414462" cy="328196"/>
              <a:chOff x="6660049" y="1655872"/>
              <a:chExt cx="1104052" cy="874260"/>
            </a:xfrm>
          </p:grpSpPr>
          <p:sp>
            <p:nvSpPr>
              <p:cNvPr id="161" name="Freeform: Shape 160">
                <a:extLst>
                  <a:ext uri="{FF2B5EF4-FFF2-40B4-BE49-F238E27FC236}">
                    <a16:creationId xmlns:a16="http://schemas.microsoft.com/office/drawing/2014/main" id="{605E0876-83C4-4243-A07B-2A9D46D4451A}"/>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191162A-7DFC-42A1-8E6A-D7D642ED1710}"/>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6852237-E46B-43FD-8370-AA43F6B362FC}"/>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C267718E-7D3C-4FD9-873B-4CE3EB648EF5}"/>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2477D288-9072-4594-AF14-50B4B9395227}"/>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33DB03E-B322-44BE-B3C2-FAF2A9D606F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F8E50A09-9CCD-4CED-818E-FAFCC41D9554}"/>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8DA1AF1-4A47-4FA5-B811-5CAD5B35CEE5}"/>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86B316C-07C5-4889-9DD9-C19EBAC6A0C0}"/>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97FAEAB-A571-4F9B-BF6E-92079B5F226C}"/>
                </a:ext>
              </a:extLst>
            </p:cNvPr>
            <p:cNvCxnSpPr>
              <a:cxnSpLocks/>
            </p:cNvCxnSpPr>
            <p:nvPr/>
          </p:nvCxnSpPr>
          <p:spPr>
            <a:xfrm>
              <a:off x="3170825" y="2575307"/>
              <a:ext cx="55837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64">
              <a:extLst>
                <a:ext uri="{FF2B5EF4-FFF2-40B4-BE49-F238E27FC236}">
                  <a16:creationId xmlns:a16="http://schemas.microsoft.com/office/drawing/2014/main" id="{6532F3DA-62EC-40F7-AE24-594E86958FC9}"/>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76">
              <a:extLst>
                <a:ext uri="{FF2B5EF4-FFF2-40B4-BE49-F238E27FC236}">
                  <a16:creationId xmlns:a16="http://schemas.microsoft.com/office/drawing/2014/main" id="{F1A428AD-097E-478F-91D5-214D620AB4D0}"/>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Group 109" descr="Attackers can gain privileged and user access through Devices/Workstations, accounts, Intermediaries and interfaces to reach business critical assets.&#10;">
            <a:extLst>
              <a:ext uri="{FF2B5EF4-FFF2-40B4-BE49-F238E27FC236}">
                <a16:creationId xmlns:a16="http://schemas.microsoft.com/office/drawing/2014/main" id="{7E09807D-2FD9-41DF-91D6-2F18CA8C6FA2}"/>
              </a:ext>
              <a:ext uri="{C183D7F6-B498-43B3-948B-1728B52AA6E4}">
                <adec:decorative xmlns:adec="http://schemas.microsoft.com/office/drawing/2017/decorative" val="0"/>
              </a:ext>
            </a:extLst>
          </p:cNvPr>
          <p:cNvGrpSpPr/>
          <p:nvPr/>
        </p:nvGrpSpPr>
        <p:grpSpPr>
          <a:xfrm>
            <a:off x="9601404" y="1995694"/>
            <a:ext cx="2153330" cy="3149490"/>
            <a:chOff x="9521394" y="1995694"/>
            <a:chExt cx="2153330" cy="3149490"/>
          </a:xfrm>
        </p:grpSpPr>
        <p:sp>
          <p:nvSpPr>
            <p:cNvPr id="79" name="Rectangle 78">
              <a:extLst>
                <a:ext uri="{FF2B5EF4-FFF2-40B4-BE49-F238E27FC236}">
                  <a16:creationId xmlns:a16="http://schemas.microsoft.com/office/drawing/2014/main" id="{00DF6D79-36FC-4422-8A33-ADF63814D3EB}"/>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0" name="Picture 89">
              <a:extLst>
                <a:ext uri="{FF2B5EF4-FFF2-40B4-BE49-F238E27FC236}">
                  <a16:creationId xmlns:a16="http://schemas.microsoft.com/office/drawing/2014/main" id="{DF23528C-2CB6-445F-972C-528D42E404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92" name="Shape 458">
              <a:extLst>
                <a:ext uri="{FF2B5EF4-FFF2-40B4-BE49-F238E27FC236}">
                  <a16:creationId xmlns:a16="http://schemas.microsoft.com/office/drawing/2014/main" id="{E32DBAFC-F00A-4602-9CF7-FC7743384276}"/>
                </a:ext>
              </a:extLst>
            </p:cNvPr>
            <p:cNvPicPr preferRelativeResize="0"/>
            <p:nvPr/>
          </p:nvPicPr>
          <p:blipFill rotWithShape="1">
            <a:blip r:embed="rId10">
              <a:alphaModFix/>
            </a:blip>
            <a:srcRect r="85330"/>
            <a:stretch/>
          </p:blipFill>
          <p:spPr>
            <a:xfrm>
              <a:off x="10620928" y="3400036"/>
              <a:ext cx="340632" cy="296379"/>
            </a:xfrm>
            <a:prstGeom prst="rect">
              <a:avLst/>
            </a:prstGeom>
            <a:noFill/>
            <a:ln>
              <a:noFill/>
            </a:ln>
          </p:spPr>
        </p:pic>
        <p:pic>
          <p:nvPicPr>
            <p:cNvPr id="96" name="Picture 95">
              <a:extLst>
                <a:ext uri="{FF2B5EF4-FFF2-40B4-BE49-F238E27FC236}">
                  <a16:creationId xmlns:a16="http://schemas.microsoft.com/office/drawing/2014/main" id="{D867D7F7-88E5-4199-8AF1-C89427ECEEF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112" name="TextBox 111">
              <a:extLst>
                <a:ext uri="{FF2B5EF4-FFF2-40B4-BE49-F238E27FC236}">
                  <a16:creationId xmlns:a16="http://schemas.microsoft.com/office/drawing/2014/main" id="{B46AD4CF-D72B-40EC-B526-9DE020BD2141}"/>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55" name="Picture 54">
              <a:extLst>
                <a:ext uri="{FF2B5EF4-FFF2-40B4-BE49-F238E27FC236}">
                  <a16:creationId xmlns:a16="http://schemas.microsoft.com/office/drawing/2014/main" id="{DE8B5D5D-287A-42BC-AF7F-B195E93490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59" name="Graphic 58">
              <a:extLst>
                <a:ext uri="{FF2B5EF4-FFF2-40B4-BE49-F238E27FC236}">
                  <a16:creationId xmlns:a16="http://schemas.microsoft.com/office/drawing/2014/main" id="{24A5F6CB-0105-4324-B513-F303565FBB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2758" y="2577836"/>
              <a:ext cx="257754" cy="257754"/>
            </a:xfrm>
            <a:prstGeom prst="rect">
              <a:avLst/>
            </a:prstGeom>
          </p:spPr>
        </p:pic>
        <p:pic>
          <p:nvPicPr>
            <p:cNvPr id="61" name="Picture 60">
              <a:extLst>
                <a:ext uri="{FF2B5EF4-FFF2-40B4-BE49-F238E27FC236}">
                  <a16:creationId xmlns:a16="http://schemas.microsoft.com/office/drawing/2014/main" id="{8C2783DA-CA5D-4BB6-8DD4-5F37470D0C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63" name="Picture 62" descr="A close up of a sign&#10;&#10;Description automatically generated">
              <a:extLst>
                <a:ext uri="{FF2B5EF4-FFF2-40B4-BE49-F238E27FC236}">
                  <a16:creationId xmlns:a16="http://schemas.microsoft.com/office/drawing/2014/main" id="{8CACB9D0-2FED-48DA-AAC5-051EE4DA5A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74" name="Picture 73">
              <a:extLst>
                <a:ext uri="{FF2B5EF4-FFF2-40B4-BE49-F238E27FC236}">
                  <a16:creationId xmlns:a16="http://schemas.microsoft.com/office/drawing/2014/main" id="{23F6A0B9-BE82-496A-A747-3BDDC5CA17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75" name="Picture 2">
              <a:extLst>
                <a:ext uri="{FF2B5EF4-FFF2-40B4-BE49-F238E27FC236}">
                  <a16:creationId xmlns:a16="http://schemas.microsoft.com/office/drawing/2014/main" id="{5A93699D-B574-40DE-AC9B-67B4B62539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D33E7D1B-00F6-4559-8B3E-284F46913A00}"/>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122" name="Group 121">
              <a:extLst>
                <a:ext uri="{FF2B5EF4-FFF2-40B4-BE49-F238E27FC236}">
                  <a16:creationId xmlns:a16="http://schemas.microsoft.com/office/drawing/2014/main" id="{6610FD6D-4C0B-4176-9372-8EAB773C38CE}"/>
                </a:ext>
              </a:extLst>
            </p:cNvPr>
            <p:cNvGrpSpPr/>
            <p:nvPr/>
          </p:nvGrpSpPr>
          <p:grpSpPr>
            <a:xfrm>
              <a:off x="11180126" y="2800057"/>
              <a:ext cx="146583" cy="35533"/>
              <a:chOff x="11292252" y="2698464"/>
              <a:chExt cx="278451" cy="67498"/>
            </a:xfrm>
          </p:grpSpPr>
          <p:sp>
            <p:nvSpPr>
              <p:cNvPr id="114" name="Oval 113">
                <a:extLst>
                  <a:ext uri="{FF2B5EF4-FFF2-40B4-BE49-F238E27FC236}">
                    <a16:creationId xmlns:a16="http://schemas.microsoft.com/office/drawing/2014/main" id="{D3BBC0F5-4020-4B06-83E1-D811C483F297}"/>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3085DCD0-B9A1-4197-926F-E6F2E1E5B5F3}"/>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58FF5492-B959-491E-B94A-CB076D144A51}"/>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 name="TextBox 112">
              <a:extLst>
                <a:ext uri="{FF2B5EF4-FFF2-40B4-BE49-F238E27FC236}">
                  <a16:creationId xmlns:a16="http://schemas.microsoft.com/office/drawing/2014/main" id="{354752B1-1AD6-4CB3-8AD2-D17A23C2E206}"/>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33" name="Graphic 32">
              <a:extLst>
                <a:ext uri="{FF2B5EF4-FFF2-40B4-BE49-F238E27FC236}">
                  <a16:creationId xmlns:a16="http://schemas.microsoft.com/office/drawing/2014/main" id="{09FC7FE1-A90F-494F-9402-CC81B7DA3FB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04619" y="4250253"/>
              <a:ext cx="544772" cy="125791"/>
            </a:xfrm>
            <a:prstGeom prst="rect">
              <a:avLst/>
            </a:prstGeom>
          </p:spPr>
        </p:pic>
        <p:pic>
          <p:nvPicPr>
            <p:cNvPr id="34" name="Picture 33" descr="A screen shot of a building&#10;&#10;Description automatically generated">
              <a:extLst>
                <a:ext uri="{FF2B5EF4-FFF2-40B4-BE49-F238E27FC236}">
                  <a16:creationId xmlns:a16="http://schemas.microsoft.com/office/drawing/2014/main" id="{B236F582-F63D-40CE-9255-261453499B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35" name="Picture 34" descr="Icon&#10;&#10;Description automatically generated">
              <a:extLst>
                <a:ext uri="{FF2B5EF4-FFF2-40B4-BE49-F238E27FC236}">
                  <a16:creationId xmlns:a16="http://schemas.microsoft.com/office/drawing/2014/main" id="{5B2A3276-FDAC-451B-B89E-D1A17EED12E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F15CBB7C-8EE6-4A98-9100-D0257AE22D6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8" name="TextBox 7">
              <a:extLst>
                <a:ext uri="{FF2B5EF4-FFF2-40B4-BE49-F238E27FC236}">
                  <a16:creationId xmlns:a16="http://schemas.microsoft.com/office/drawing/2014/main" id="{BD1B9DB0-E2D6-49D8-8539-8073987FDFA8}"/>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68" name="Graphic 67">
              <a:extLst>
                <a:ext uri="{FF2B5EF4-FFF2-40B4-BE49-F238E27FC236}">
                  <a16:creationId xmlns:a16="http://schemas.microsoft.com/office/drawing/2014/main" id="{3D049942-6BB2-406A-A5E1-0FFC5C959E5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35126" y="4288623"/>
              <a:ext cx="155035" cy="114962"/>
            </a:xfrm>
            <a:prstGeom prst="rect">
              <a:avLst/>
            </a:prstGeom>
          </p:spPr>
        </p:pic>
        <p:grpSp>
          <p:nvGrpSpPr>
            <p:cNvPr id="199" name="Group 198">
              <a:extLst>
                <a:ext uri="{FF2B5EF4-FFF2-40B4-BE49-F238E27FC236}">
                  <a16:creationId xmlns:a16="http://schemas.microsoft.com/office/drawing/2014/main" id="{DF4894D2-30F8-46EB-9B28-A7FA531B0ED7}"/>
                </a:ext>
              </a:extLst>
            </p:cNvPr>
            <p:cNvGrpSpPr/>
            <p:nvPr/>
          </p:nvGrpSpPr>
          <p:grpSpPr>
            <a:xfrm>
              <a:off x="11008883" y="3532839"/>
              <a:ext cx="146583" cy="35533"/>
              <a:chOff x="11292252" y="2698464"/>
              <a:chExt cx="278451" cy="67498"/>
            </a:xfrm>
          </p:grpSpPr>
          <p:sp>
            <p:nvSpPr>
              <p:cNvPr id="200" name="Oval 199">
                <a:extLst>
                  <a:ext uri="{FF2B5EF4-FFF2-40B4-BE49-F238E27FC236}">
                    <a16:creationId xmlns:a16="http://schemas.microsoft.com/office/drawing/2014/main" id="{722549B7-2F59-49B1-A3C3-21913D2E4148}"/>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19FC282A-DC6E-413A-892B-06C76E0593F3}"/>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34D2E4B7-9811-4D66-B0D5-67F456192004}"/>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7FFE54F1-61AA-405C-B4C6-0B2CE7556F95}"/>
                </a:ext>
              </a:extLst>
            </p:cNvPr>
            <p:cNvGrpSpPr/>
            <p:nvPr/>
          </p:nvGrpSpPr>
          <p:grpSpPr>
            <a:xfrm>
              <a:off x="11253417" y="4487049"/>
              <a:ext cx="146583" cy="35533"/>
              <a:chOff x="11292252" y="2698464"/>
              <a:chExt cx="278451" cy="67498"/>
            </a:xfrm>
          </p:grpSpPr>
          <p:sp>
            <p:nvSpPr>
              <p:cNvPr id="204" name="Oval 203">
                <a:extLst>
                  <a:ext uri="{FF2B5EF4-FFF2-40B4-BE49-F238E27FC236}">
                    <a16:creationId xmlns:a16="http://schemas.microsoft.com/office/drawing/2014/main" id="{3A9303DF-7EB1-4A72-B432-E4F84E4457E5}"/>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C47BA235-8021-4A9F-84AD-48403BEA15E8}"/>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C9974882-4E04-4C16-9E16-5630E8D4F5C9}"/>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D7781903-4CFF-49F3-86B7-750FA8371C30}"/>
                </a:ext>
              </a:extLst>
            </p:cNvPr>
            <p:cNvGrpSpPr/>
            <p:nvPr/>
          </p:nvGrpSpPr>
          <p:grpSpPr>
            <a:xfrm>
              <a:off x="9938185" y="4442477"/>
              <a:ext cx="129498" cy="102545"/>
              <a:chOff x="6660049" y="1655872"/>
              <a:chExt cx="1104052" cy="874260"/>
            </a:xfrm>
          </p:grpSpPr>
          <p:sp>
            <p:nvSpPr>
              <p:cNvPr id="208" name="Freeform: Shape 207">
                <a:extLst>
                  <a:ext uri="{FF2B5EF4-FFF2-40B4-BE49-F238E27FC236}">
                    <a16:creationId xmlns:a16="http://schemas.microsoft.com/office/drawing/2014/main" id="{135E6FED-21CF-4766-9BBC-E15DF24581A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383D7055-D445-419F-94D9-B06F68654557}"/>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0A1EDE0A-A9C9-469A-A222-B1A5AC84B9B9}"/>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B255CDAB-643F-488D-A160-7B301D184953}"/>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23B8009-68E2-41B4-9CA4-4134A7D820E4}"/>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EECE88F9-199F-4E78-88C3-B2DBE17174CD}"/>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962F4387-A702-4255-A56C-DF1A69054600}"/>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8413F175-7F37-43EF-B120-CDAF94D7A84A}"/>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158">
              <a:extLst>
                <a:ext uri="{FF2B5EF4-FFF2-40B4-BE49-F238E27FC236}">
                  <a16:creationId xmlns:a16="http://schemas.microsoft.com/office/drawing/2014/main" id="{81662CFA-D94D-4C4D-9256-125D9FB0BB1D}"/>
                </a:ext>
              </a:extLst>
            </p:cNvPr>
            <p:cNvGrpSpPr>
              <a:grpSpLocks noChangeAspect="1"/>
            </p:cNvGrpSpPr>
            <p:nvPr/>
          </p:nvGrpSpPr>
          <p:grpSpPr bwMode="auto">
            <a:xfrm>
              <a:off x="10167520" y="4441429"/>
              <a:ext cx="99442" cy="109579"/>
              <a:chOff x="5906" y="2744"/>
              <a:chExt cx="206" cy="227"/>
            </a:xfrm>
            <a:solidFill>
              <a:schemeClr val="accent1"/>
            </a:solidFill>
          </p:grpSpPr>
          <p:sp>
            <p:nvSpPr>
              <p:cNvPr id="218" name="Freeform 159">
                <a:extLst>
                  <a:ext uri="{FF2B5EF4-FFF2-40B4-BE49-F238E27FC236}">
                    <a16:creationId xmlns:a16="http://schemas.microsoft.com/office/drawing/2014/main" id="{69CB5F9C-310F-44B7-BEF2-34D601291A9D}"/>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9" name="Freeform 160">
                <a:extLst>
                  <a:ext uri="{FF2B5EF4-FFF2-40B4-BE49-F238E27FC236}">
                    <a16:creationId xmlns:a16="http://schemas.microsoft.com/office/drawing/2014/main" id="{1ADCE1BA-A1C5-435F-A622-217B4C79D597}"/>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0" name="Freeform 161">
                <a:extLst>
                  <a:ext uri="{FF2B5EF4-FFF2-40B4-BE49-F238E27FC236}">
                    <a16:creationId xmlns:a16="http://schemas.microsoft.com/office/drawing/2014/main" id="{343DA991-8FCC-49A3-AA0E-4B7FEE32B9FB}"/>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1" name="Freeform 162">
                <a:extLst>
                  <a:ext uri="{FF2B5EF4-FFF2-40B4-BE49-F238E27FC236}">
                    <a16:creationId xmlns:a16="http://schemas.microsoft.com/office/drawing/2014/main" id="{2737745B-7AA5-48EA-A526-260AAADE6510}"/>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39ECF9C8-5DF5-4364-BF61-08EEF0771084}"/>
              </a:ext>
              <a:ext uri="{C183D7F6-B498-43B3-948B-1728B52AA6E4}">
                <adec:decorative xmlns:adec="http://schemas.microsoft.com/office/drawing/2017/decorative" val="1"/>
              </a:ext>
            </a:extLst>
          </p:cNvPr>
          <p:cNvGrpSpPr/>
          <p:nvPr/>
        </p:nvGrpSpPr>
        <p:grpSpPr>
          <a:xfrm>
            <a:off x="4117921" y="1940787"/>
            <a:ext cx="4045369" cy="424529"/>
            <a:chOff x="3946471" y="1940787"/>
            <a:chExt cx="4045369" cy="424529"/>
          </a:xfrm>
        </p:grpSpPr>
        <p:sp>
          <p:nvSpPr>
            <p:cNvPr id="111" name="Left Brace 110">
              <a:extLst>
                <a:ext uri="{FF2B5EF4-FFF2-40B4-BE49-F238E27FC236}">
                  <a16:creationId xmlns:a16="http://schemas.microsoft.com/office/drawing/2014/main" id="{B31476EF-A063-49AB-84C7-B5E62F23D694}"/>
                </a:ext>
              </a:extLst>
            </p:cNvPr>
            <p:cNvSpPr/>
            <p:nvPr/>
          </p:nvSpPr>
          <p:spPr>
            <a:xfrm rot="5400000">
              <a:off x="5773226" y="114032"/>
              <a:ext cx="391859" cy="4045369"/>
            </a:xfrm>
            <a:prstGeom prst="leftBrace">
              <a:avLst>
                <a:gd name="adj1" fmla="val 0"/>
                <a:gd name="adj2" fmla="val 50000"/>
              </a:avLst>
            </a:prstGeom>
            <a:ln w="28575">
              <a:solidFill>
                <a:srgbClr val="D83B01"/>
              </a:solidFill>
              <a:prstDash val="sysDash"/>
              <a:headEnd type="arrow" w="med" len="sm"/>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7" name="Straight Arrow Connector 116">
              <a:extLst>
                <a:ext uri="{FF2B5EF4-FFF2-40B4-BE49-F238E27FC236}">
                  <a16:creationId xmlns:a16="http://schemas.microsoft.com/office/drawing/2014/main" id="{026DDE69-0FBE-4919-82B7-9A04AE56B228}"/>
                </a:ext>
              </a:extLst>
            </p:cNvPr>
            <p:cNvCxnSpPr/>
            <p:nvPr/>
          </p:nvCxnSpPr>
          <p:spPr>
            <a:xfrm>
              <a:off x="5496565" y="2122993"/>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72C4EA5A-72B5-4CFE-B522-CC44ADE22DB4}"/>
                </a:ext>
              </a:extLst>
            </p:cNvPr>
            <p:cNvCxnSpPr>
              <a:cxnSpLocks/>
            </p:cNvCxnSpPr>
            <p:nvPr/>
          </p:nvCxnSpPr>
          <p:spPr>
            <a:xfrm>
              <a:off x="6809405" y="2136716"/>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0BA4C1DF-EA11-4F71-8922-81B041887875}"/>
              </a:ext>
              <a:ext uri="{C183D7F6-B498-43B3-948B-1728B52AA6E4}">
                <adec:decorative xmlns:adec="http://schemas.microsoft.com/office/drawing/2017/decorative" val="1"/>
              </a:ext>
            </a:extLst>
          </p:cNvPr>
          <p:cNvGrpSpPr/>
          <p:nvPr/>
        </p:nvGrpSpPr>
        <p:grpSpPr>
          <a:xfrm>
            <a:off x="3342275" y="3989054"/>
            <a:ext cx="5285019" cy="1133485"/>
            <a:chOff x="3170825" y="3989054"/>
            <a:chExt cx="5285019" cy="1133485"/>
          </a:xfrm>
        </p:grpSpPr>
        <p:cxnSp>
          <p:nvCxnSpPr>
            <p:cNvPr id="226" name="Straight Connector 225">
              <a:extLst>
                <a:ext uri="{FF2B5EF4-FFF2-40B4-BE49-F238E27FC236}">
                  <a16:creationId xmlns:a16="http://schemas.microsoft.com/office/drawing/2014/main" id="{56E3236D-16C7-4D82-8298-E48B0473D58E}"/>
                </a:ext>
                <a:ext uri="{C183D7F6-B498-43B3-948B-1728B52AA6E4}">
                  <adec:decorative xmlns:adec="http://schemas.microsoft.com/office/drawing/2017/decorative" val="1"/>
                </a:ext>
              </a:extLst>
            </p:cNvPr>
            <p:cNvCxnSpPr>
              <a:cxnSpLocks/>
            </p:cNvCxnSpPr>
            <p:nvPr/>
          </p:nvCxnSpPr>
          <p:spPr>
            <a:xfrm>
              <a:off x="4344881" y="4663926"/>
              <a:ext cx="90702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54BA7AE1-98BD-4C4A-B203-889476F98EA0}"/>
                </a:ext>
                <a:ext uri="{C183D7F6-B498-43B3-948B-1728B52AA6E4}">
                  <adec:decorative xmlns:adec="http://schemas.microsoft.com/office/drawing/2017/decorative" val="1"/>
                </a:ext>
              </a:extLst>
            </p:cNvPr>
            <p:cNvSpPr txBox="1"/>
            <p:nvPr/>
          </p:nvSpPr>
          <p:spPr>
            <a:xfrm>
              <a:off x="5147278" y="4845540"/>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228" name="TextBox 227">
              <a:extLst>
                <a:ext uri="{FF2B5EF4-FFF2-40B4-BE49-F238E27FC236}">
                  <a16:creationId xmlns:a16="http://schemas.microsoft.com/office/drawing/2014/main" id="{D5314404-1EA3-4A6C-B1CD-2E830ED2C76E}"/>
                </a:ext>
                <a:ext uri="{C183D7F6-B498-43B3-948B-1728B52AA6E4}">
                  <adec:decorative xmlns:adec="http://schemas.microsoft.com/office/drawing/2017/decorative" val="1"/>
                </a:ext>
              </a:extLst>
            </p:cNvPr>
            <p:cNvSpPr txBox="1"/>
            <p:nvPr/>
          </p:nvSpPr>
          <p:spPr>
            <a:xfrm>
              <a:off x="3170825" y="4845540"/>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229" name="TextBox 228">
              <a:extLst>
                <a:ext uri="{FF2B5EF4-FFF2-40B4-BE49-F238E27FC236}">
                  <a16:creationId xmlns:a16="http://schemas.microsoft.com/office/drawing/2014/main" id="{B2453890-060A-49E6-B0B4-C1E4407BD182}"/>
                </a:ext>
                <a:ext uri="{C183D7F6-B498-43B3-948B-1728B52AA6E4}">
                  <adec:decorative xmlns:adec="http://schemas.microsoft.com/office/drawing/2017/decorative" val="1"/>
                </a:ext>
              </a:extLst>
            </p:cNvPr>
            <p:cNvSpPr txBox="1"/>
            <p:nvPr/>
          </p:nvSpPr>
          <p:spPr>
            <a:xfrm>
              <a:off x="6188270" y="3989054"/>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230" name="TextBox 229">
              <a:extLst>
                <a:ext uri="{FF2B5EF4-FFF2-40B4-BE49-F238E27FC236}">
                  <a16:creationId xmlns:a16="http://schemas.microsoft.com/office/drawing/2014/main" id="{607D4F7D-DB97-40EB-B770-BDE2B2463B40}"/>
                </a:ext>
                <a:ext uri="{C183D7F6-B498-43B3-948B-1728B52AA6E4}">
                  <adec:decorative xmlns:adec="http://schemas.microsoft.com/office/drawing/2017/decorative" val="1"/>
                </a:ext>
              </a:extLst>
            </p:cNvPr>
            <p:cNvSpPr txBox="1"/>
            <p:nvPr/>
          </p:nvSpPr>
          <p:spPr>
            <a:xfrm>
              <a:off x="7651585" y="4845540"/>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231" name="Graphic 230">
              <a:extLst>
                <a:ext uri="{FF2B5EF4-FFF2-40B4-BE49-F238E27FC236}">
                  <a16:creationId xmlns:a16="http://schemas.microsoft.com/office/drawing/2014/main" id="{B248BE22-4945-44BD-94C9-70657CC0C1B8}"/>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792397" y="4487894"/>
              <a:ext cx="486194" cy="373994"/>
            </a:xfrm>
            <a:prstGeom prst="rect">
              <a:avLst/>
            </a:prstGeom>
            <a:effectLst/>
          </p:spPr>
        </p:pic>
        <p:grpSp>
          <p:nvGrpSpPr>
            <p:cNvPr id="232" name="Group 231">
              <a:extLst>
                <a:ext uri="{FF2B5EF4-FFF2-40B4-BE49-F238E27FC236}">
                  <a16:creationId xmlns:a16="http://schemas.microsoft.com/office/drawing/2014/main" id="{0BC29064-40DB-4B90-9782-15359D0726D1}"/>
                </a:ext>
                <a:ext uri="{C183D7F6-B498-43B3-948B-1728B52AA6E4}">
                  <adec:decorative xmlns:adec="http://schemas.microsoft.com/office/drawing/2017/decorative" val="1"/>
                </a:ext>
              </a:extLst>
            </p:cNvPr>
            <p:cNvGrpSpPr/>
            <p:nvPr/>
          </p:nvGrpSpPr>
          <p:grpSpPr>
            <a:xfrm>
              <a:off x="5277366" y="4520883"/>
              <a:ext cx="498367" cy="308017"/>
              <a:chOff x="4524585" y="2423461"/>
              <a:chExt cx="601881" cy="371994"/>
            </a:xfrm>
          </p:grpSpPr>
          <p:sp>
            <p:nvSpPr>
              <p:cNvPr id="254" name="Rectangle 253">
                <a:extLst>
                  <a:ext uri="{FF2B5EF4-FFF2-40B4-BE49-F238E27FC236}">
                    <a16:creationId xmlns:a16="http://schemas.microsoft.com/office/drawing/2014/main" id="{2E5DF0A9-F919-4C63-8A5D-0971A923A776}"/>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5" name="Group 89">
                <a:extLst>
                  <a:ext uri="{FF2B5EF4-FFF2-40B4-BE49-F238E27FC236}">
                    <a16:creationId xmlns:a16="http://schemas.microsoft.com/office/drawing/2014/main" id="{4E28CDBF-8D5A-4E3B-9BA6-4AB3EB837481}"/>
                  </a:ext>
                </a:extLst>
              </p:cNvPr>
              <p:cNvGrpSpPr>
                <a:grpSpLocks noChangeAspect="1"/>
              </p:cNvGrpSpPr>
              <p:nvPr/>
            </p:nvGrpSpPr>
            <p:grpSpPr bwMode="auto">
              <a:xfrm>
                <a:off x="4584855" y="2488106"/>
                <a:ext cx="194899" cy="242704"/>
                <a:chOff x="1596" y="1479"/>
                <a:chExt cx="159" cy="198"/>
              </a:xfrm>
              <a:solidFill>
                <a:schemeClr val="bg1"/>
              </a:solidFill>
            </p:grpSpPr>
            <p:sp>
              <p:nvSpPr>
                <p:cNvPr id="259" name="Freeform 90">
                  <a:extLst>
                    <a:ext uri="{FF2B5EF4-FFF2-40B4-BE49-F238E27FC236}">
                      <a16:creationId xmlns:a16="http://schemas.microsoft.com/office/drawing/2014/main" id="{7EC18DC4-3C1C-4E69-8B8E-C3DE5249467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0" name="Freeform 91">
                  <a:extLst>
                    <a:ext uri="{FF2B5EF4-FFF2-40B4-BE49-F238E27FC236}">
                      <a16:creationId xmlns:a16="http://schemas.microsoft.com/office/drawing/2014/main" id="{E8E1C6D4-419D-4F64-A96A-4A5B48AE7F29}"/>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56" name="Group 271">
                <a:extLst>
                  <a:ext uri="{FF2B5EF4-FFF2-40B4-BE49-F238E27FC236}">
                    <a16:creationId xmlns:a16="http://schemas.microsoft.com/office/drawing/2014/main" id="{4DF1A8F1-C94B-4EE6-9297-29E1E37991B5}"/>
                  </a:ext>
                </a:extLst>
              </p:cNvPr>
              <p:cNvGrpSpPr>
                <a:grpSpLocks noChangeAspect="1"/>
              </p:cNvGrpSpPr>
              <p:nvPr/>
            </p:nvGrpSpPr>
            <p:grpSpPr bwMode="auto">
              <a:xfrm>
                <a:off x="4831448" y="2572669"/>
                <a:ext cx="219261" cy="73578"/>
                <a:chOff x="778" y="3414"/>
                <a:chExt cx="149" cy="50"/>
              </a:xfrm>
              <a:solidFill>
                <a:schemeClr val="bg1"/>
              </a:solidFill>
            </p:grpSpPr>
            <p:sp>
              <p:nvSpPr>
                <p:cNvPr id="257" name="Freeform 273">
                  <a:extLst>
                    <a:ext uri="{FF2B5EF4-FFF2-40B4-BE49-F238E27FC236}">
                      <a16:creationId xmlns:a16="http://schemas.microsoft.com/office/drawing/2014/main" id="{1BD0F1A3-E294-4E3D-ABF5-294A7F8D8FCC}"/>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8" name="Freeform 275">
                  <a:extLst>
                    <a:ext uri="{FF2B5EF4-FFF2-40B4-BE49-F238E27FC236}">
                      <a16:creationId xmlns:a16="http://schemas.microsoft.com/office/drawing/2014/main" id="{01E85CCF-BC5F-4BB1-AFDC-F712D312812D}"/>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35A64373-5C39-4A44-97FC-A64278340AC6}"/>
                </a:ext>
                <a:ext uri="{C183D7F6-B498-43B3-948B-1728B52AA6E4}">
                  <adec:decorative xmlns:adec="http://schemas.microsoft.com/office/drawing/2017/decorative" val="1"/>
                </a:ext>
              </a:extLst>
            </p:cNvPr>
            <p:cNvGrpSpPr/>
            <p:nvPr/>
          </p:nvGrpSpPr>
          <p:grpSpPr>
            <a:xfrm>
              <a:off x="6576266" y="4270171"/>
              <a:ext cx="414462" cy="328196"/>
              <a:chOff x="6750025" y="2327160"/>
              <a:chExt cx="450383" cy="356642"/>
            </a:xfrm>
          </p:grpSpPr>
          <p:sp>
            <p:nvSpPr>
              <p:cNvPr id="247" name="Freeform: Shape 246">
                <a:extLst>
                  <a:ext uri="{FF2B5EF4-FFF2-40B4-BE49-F238E27FC236}">
                    <a16:creationId xmlns:a16="http://schemas.microsoft.com/office/drawing/2014/main" id="{6C0EB1F9-5578-42C8-9970-C4EA64B415AC}"/>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8" name="Freeform: Shape 247">
                <a:extLst>
                  <a:ext uri="{FF2B5EF4-FFF2-40B4-BE49-F238E27FC236}">
                    <a16:creationId xmlns:a16="http://schemas.microsoft.com/office/drawing/2014/main" id="{EC9892B7-E4F9-4CB1-82AC-E337EB5E6443}"/>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246FE0A8-3A0A-4076-AA0F-C9428F25FF98}"/>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B6E32A74-45A6-465B-AF52-D00DF72CB445}"/>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30362FE-3EA0-45A9-BD2C-3447CA99C9B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FACBBCCE-C796-40C4-A1DE-F387403E5B2F}"/>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8650D0AB-787E-4523-8E3B-855E6ABEF539}"/>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49FE1E21-EE6F-4DD3-9FDA-022E9D8E7A66}"/>
                </a:ext>
                <a:ext uri="{C183D7F6-B498-43B3-948B-1728B52AA6E4}">
                  <adec:decorative xmlns:adec="http://schemas.microsoft.com/office/drawing/2017/decorative" val="1"/>
                </a:ext>
              </a:extLst>
            </p:cNvPr>
            <p:cNvGrpSpPr/>
            <p:nvPr/>
          </p:nvGrpSpPr>
          <p:grpSpPr>
            <a:xfrm>
              <a:off x="7818630" y="4510793"/>
              <a:ext cx="414462" cy="328196"/>
              <a:chOff x="6660049" y="1655872"/>
              <a:chExt cx="1104052" cy="874260"/>
            </a:xfrm>
          </p:grpSpPr>
          <p:sp>
            <p:nvSpPr>
              <p:cNvPr id="239" name="Freeform: Shape 238">
                <a:extLst>
                  <a:ext uri="{FF2B5EF4-FFF2-40B4-BE49-F238E27FC236}">
                    <a16:creationId xmlns:a16="http://schemas.microsoft.com/office/drawing/2014/main" id="{2D0C3F89-8772-40EA-A10A-E33A59DDFCCA}"/>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0" name="Freeform: Shape 239">
                <a:extLst>
                  <a:ext uri="{FF2B5EF4-FFF2-40B4-BE49-F238E27FC236}">
                    <a16:creationId xmlns:a16="http://schemas.microsoft.com/office/drawing/2014/main" id="{425C173D-992F-4FB5-A1B5-38FE5BBAED82}"/>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1" name="Freeform: Shape 240">
                <a:extLst>
                  <a:ext uri="{FF2B5EF4-FFF2-40B4-BE49-F238E27FC236}">
                    <a16:creationId xmlns:a16="http://schemas.microsoft.com/office/drawing/2014/main" id="{B3F550BD-229B-407E-B50C-A212AEFEF6D7}"/>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F8629A1B-C79A-42AF-84CA-07460111E324}"/>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6C4282A1-2E81-4444-BAA6-76B07EED869B}"/>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CEB9C22-8E69-4C3D-8FBC-60A07DFBEFF5}"/>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D5F79F1A-ECED-44CB-88FD-52697AA2470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0B8819E8-7F87-40E8-A0EB-122CF26B7C9D}"/>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35" name="Straight Connector 234">
              <a:extLst>
                <a:ext uri="{FF2B5EF4-FFF2-40B4-BE49-F238E27FC236}">
                  <a16:creationId xmlns:a16="http://schemas.microsoft.com/office/drawing/2014/main" id="{F2440260-C0E6-48ED-B0A2-49556F1032D2}"/>
                </a:ext>
                <a:ext uri="{C183D7F6-B498-43B3-948B-1728B52AA6E4}">
                  <adec:decorative xmlns:adec="http://schemas.microsoft.com/office/drawing/2017/decorative" val="1"/>
                </a:ext>
              </a:extLst>
            </p:cNvPr>
            <p:cNvCxnSpPr>
              <a:cxnSpLocks/>
            </p:cNvCxnSpPr>
            <p:nvPr/>
          </p:nvCxnSpPr>
          <p:spPr>
            <a:xfrm>
              <a:off x="5822510" y="4663926"/>
              <a:ext cx="195346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9DD1579-F47E-4442-9144-1B7CAD5C282E}"/>
                </a:ext>
                <a:ext uri="{C183D7F6-B498-43B3-948B-1728B52AA6E4}">
                  <adec:decorative xmlns:adec="http://schemas.microsoft.com/office/drawing/2017/decorative" val="1"/>
                </a:ext>
              </a:extLst>
            </p:cNvPr>
            <p:cNvCxnSpPr>
              <a:cxnSpLocks/>
            </p:cNvCxnSpPr>
            <p:nvPr/>
          </p:nvCxnSpPr>
          <p:spPr>
            <a:xfrm>
              <a:off x="3170825" y="4671184"/>
              <a:ext cx="558378"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37" name="Straight Connector 64">
              <a:extLst>
                <a:ext uri="{FF2B5EF4-FFF2-40B4-BE49-F238E27FC236}">
                  <a16:creationId xmlns:a16="http://schemas.microsoft.com/office/drawing/2014/main" id="{6EC1DFE0-55EC-45A4-8587-89E6596A8DF8}"/>
                </a:ext>
                <a:ext uri="{C183D7F6-B498-43B3-948B-1728B52AA6E4}">
                  <adec:decorative xmlns:adec="http://schemas.microsoft.com/office/drawing/2017/decorative" val="1"/>
                </a:ext>
              </a:extLst>
            </p:cNvPr>
            <p:cNvCxnSpPr>
              <a:cxnSpLocks/>
            </p:cNvCxnSpPr>
            <p:nvPr/>
          </p:nvCxnSpPr>
          <p:spPr>
            <a:xfrm>
              <a:off x="7053363" y="4435326"/>
              <a:ext cx="457200" cy="228600"/>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76">
              <a:extLst>
                <a:ext uri="{FF2B5EF4-FFF2-40B4-BE49-F238E27FC236}">
                  <a16:creationId xmlns:a16="http://schemas.microsoft.com/office/drawing/2014/main" id="{A365CA7C-856B-416F-BD23-167FA76BE664}"/>
                </a:ext>
                <a:ext uri="{C183D7F6-B498-43B3-948B-1728B52AA6E4}">
                  <adec:decorative xmlns:adec="http://schemas.microsoft.com/office/drawing/2017/decorative" val="1"/>
                </a:ext>
              </a:extLst>
            </p:cNvPr>
            <p:cNvCxnSpPr>
              <a:cxnSpLocks/>
            </p:cNvCxnSpPr>
            <p:nvPr/>
          </p:nvCxnSpPr>
          <p:spPr>
            <a:xfrm flipV="1">
              <a:off x="6096709" y="4435326"/>
              <a:ext cx="457200" cy="228600"/>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AAC9E43C-6135-48AC-A885-6A4791F41BC4}"/>
              </a:ext>
              <a:ext uri="{C183D7F6-B498-43B3-948B-1728B52AA6E4}">
                <adec:decorative xmlns:adec="http://schemas.microsoft.com/office/drawing/2017/decorative" val="1"/>
              </a:ext>
            </a:extLst>
          </p:cNvPr>
          <p:cNvGrpSpPr/>
          <p:nvPr/>
        </p:nvGrpSpPr>
        <p:grpSpPr>
          <a:xfrm rot="10800000">
            <a:off x="4117921" y="5066486"/>
            <a:ext cx="4045369" cy="424529"/>
            <a:chOff x="3946471" y="1940787"/>
            <a:chExt cx="4045369" cy="424529"/>
          </a:xfrm>
        </p:grpSpPr>
        <p:sp>
          <p:nvSpPr>
            <p:cNvPr id="274" name="Left Brace 273">
              <a:extLst>
                <a:ext uri="{FF2B5EF4-FFF2-40B4-BE49-F238E27FC236}">
                  <a16:creationId xmlns:a16="http://schemas.microsoft.com/office/drawing/2014/main" id="{4EED0D6C-C9CF-4EC9-A4A8-BDE26BF3EC75}"/>
                </a:ext>
              </a:extLst>
            </p:cNvPr>
            <p:cNvSpPr/>
            <p:nvPr/>
          </p:nvSpPr>
          <p:spPr>
            <a:xfrm rot="5400000">
              <a:off x="5773226" y="114032"/>
              <a:ext cx="391859" cy="4045369"/>
            </a:xfrm>
            <a:prstGeom prst="leftBrace">
              <a:avLst>
                <a:gd name="adj1" fmla="val 0"/>
                <a:gd name="adj2" fmla="val 50000"/>
              </a:avLst>
            </a:prstGeom>
            <a:ln w="28575">
              <a:solidFill>
                <a:srgbClr val="D83B01"/>
              </a:solidFill>
              <a:prstDash val="sysDash"/>
              <a:headEnd type="arrow" w="med" len="sm"/>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75" name="Straight Arrow Connector 274">
              <a:extLst>
                <a:ext uri="{FF2B5EF4-FFF2-40B4-BE49-F238E27FC236}">
                  <a16:creationId xmlns:a16="http://schemas.microsoft.com/office/drawing/2014/main" id="{1963A341-FD27-493F-83E8-81DC033BEBB9}"/>
                </a:ext>
              </a:extLst>
            </p:cNvPr>
            <p:cNvCxnSpPr/>
            <p:nvPr/>
          </p:nvCxnSpPr>
          <p:spPr>
            <a:xfrm>
              <a:off x="5128906" y="2122993"/>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8CCB133B-D174-4B24-87CE-95555FC38EE2}"/>
                </a:ext>
              </a:extLst>
            </p:cNvPr>
            <p:cNvCxnSpPr>
              <a:cxnSpLocks/>
            </p:cNvCxnSpPr>
            <p:nvPr/>
          </p:nvCxnSpPr>
          <p:spPr>
            <a:xfrm>
              <a:off x="6441746" y="2136716"/>
              <a:ext cx="0" cy="22860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sp>
        <p:nvSpPr>
          <p:cNvPr id="279" name="Freeform: Shape 278">
            <a:extLst>
              <a:ext uri="{FF2B5EF4-FFF2-40B4-BE49-F238E27FC236}">
                <a16:creationId xmlns:a16="http://schemas.microsoft.com/office/drawing/2014/main" id="{FD8733F5-ED4F-4A96-BC67-462B97E1A3E2}"/>
              </a:ext>
              <a:ext uri="{C183D7F6-B498-43B3-948B-1728B52AA6E4}">
                <adec:decorative xmlns:adec="http://schemas.microsoft.com/office/drawing/2017/decorative" val="1"/>
              </a:ext>
            </a:extLst>
          </p:cNvPr>
          <p:cNvSpPr/>
          <p:nvPr/>
        </p:nvSpPr>
        <p:spPr bwMode="auto">
          <a:xfrm flipH="1">
            <a:off x="2826378" y="3596568"/>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0" name="Straight Arrow Connector 279">
            <a:extLst>
              <a:ext uri="{FF2B5EF4-FFF2-40B4-BE49-F238E27FC236}">
                <a16:creationId xmlns:a16="http://schemas.microsoft.com/office/drawing/2014/main" id="{3804C629-9E1E-4A59-8845-75E94CF08B16}"/>
              </a:ext>
              <a:ext uri="{C183D7F6-B498-43B3-948B-1728B52AA6E4}">
                <adec:decorative xmlns:adec="http://schemas.microsoft.com/office/drawing/2017/decorative" val="1"/>
              </a:ext>
            </a:extLst>
          </p:cNvPr>
          <p:cNvCxnSpPr>
            <a:cxnSpLocks/>
          </p:cNvCxnSpPr>
          <p:nvPr/>
        </p:nvCxnSpPr>
        <p:spPr>
          <a:xfrm>
            <a:off x="3190715" y="3756592"/>
            <a:ext cx="537447" cy="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283" name="Freeform: Shape 282">
            <a:extLst>
              <a:ext uri="{FF2B5EF4-FFF2-40B4-BE49-F238E27FC236}">
                <a16:creationId xmlns:a16="http://schemas.microsoft.com/office/drawing/2014/main" id="{42414EE7-D8A9-404D-8194-5F6A5D7EE73F}"/>
              </a:ext>
              <a:ext uri="{C183D7F6-B498-43B3-948B-1728B52AA6E4}">
                <adec:decorative xmlns:adec="http://schemas.microsoft.com/office/drawing/2017/decorative" val="1"/>
              </a:ext>
            </a:extLst>
          </p:cNvPr>
          <p:cNvSpPr/>
          <p:nvPr/>
        </p:nvSpPr>
        <p:spPr bwMode="auto">
          <a:xfrm flipH="1">
            <a:off x="7215452" y="3497934"/>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4" name="Straight Arrow Connector 283">
            <a:extLst>
              <a:ext uri="{FF2B5EF4-FFF2-40B4-BE49-F238E27FC236}">
                <a16:creationId xmlns:a16="http://schemas.microsoft.com/office/drawing/2014/main" id="{EE592A27-3726-4195-9575-955228875E6F}"/>
              </a:ext>
              <a:ext uri="{C183D7F6-B498-43B3-948B-1728B52AA6E4}">
                <adec:decorative xmlns:adec="http://schemas.microsoft.com/office/drawing/2017/decorative" val="1"/>
              </a:ext>
            </a:extLst>
          </p:cNvPr>
          <p:cNvCxnSpPr>
            <a:cxnSpLocks/>
          </p:cNvCxnSpPr>
          <p:nvPr/>
        </p:nvCxnSpPr>
        <p:spPr>
          <a:xfrm flipH="1">
            <a:off x="6632936" y="3657958"/>
            <a:ext cx="537447" cy="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25AC157-B73A-4085-BCFF-B32F19A00D02}"/>
              </a:ext>
            </a:extLst>
          </p:cNvPr>
          <p:cNvGrpSpPr/>
          <p:nvPr/>
        </p:nvGrpSpPr>
        <p:grpSpPr>
          <a:xfrm>
            <a:off x="1674084" y="5481833"/>
            <a:ext cx="2222376" cy="427742"/>
            <a:chOff x="1674084" y="5481833"/>
            <a:chExt cx="2222376" cy="427742"/>
          </a:xfrm>
        </p:grpSpPr>
        <p:sp>
          <p:nvSpPr>
            <p:cNvPr id="155" name="Freeform: Shape 154">
              <a:extLst>
                <a:ext uri="{FF2B5EF4-FFF2-40B4-BE49-F238E27FC236}">
                  <a16:creationId xmlns:a16="http://schemas.microsoft.com/office/drawing/2014/main" id="{EA11CBC9-BFE0-4F02-9F65-05CB5E9F5C1A}"/>
                </a:ext>
                <a:ext uri="{C183D7F6-B498-43B3-948B-1728B52AA6E4}">
                  <adec:decorative xmlns:adec="http://schemas.microsoft.com/office/drawing/2017/decorative" val="1"/>
                </a:ext>
              </a:extLst>
            </p:cNvPr>
            <p:cNvSpPr/>
            <p:nvPr/>
          </p:nvSpPr>
          <p:spPr bwMode="auto">
            <a:xfrm flipH="1">
              <a:off x="1773197" y="5568477"/>
              <a:ext cx="273794" cy="234682"/>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1910AA7A-983D-408A-9690-1FAD12C6DC4B}"/>
                </a:ext>
              </a:extLst>
            </p:cNvPr>
            <p:cNvSpPr/>
            <p:nvPr/>
          </p:nvSpPr>
          <p:spPr bwMode="auto">
            <a:xfrm>
              <a:off x="1674084" y="5481833"/>
              <a:ext cx="2222376" cy="42774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8" name="!! User">
              <a:extLst>
                <a:ext uri="{FF2B5EF4-FFF2-40B4-BE49-F238E27FC236}">
                  <a16:creationId xmlns:a16="http://schemas.microsoft.com/office/drawing/2014/main" id="{0253D71A-322E-4115-9F97-EADFAB2D4C12}"/>
                </a:ext>
                <a:ext uri="{C183D7F6-B498-43B3-948B-1728B52AA6E4}">
                  <adec:decorative xmlns:adec="http://schemas.microsoft.com/office/drawing/2017/decorative" val="1"/>
                </a:ext>
              </a:extLst>
            </p:cNvPr>
            <p:cNvSpPr txBox="1"/>
            <p:nvPr/>
          </p:nvSpPr>
          <p:spPr>
            <a:xfrm>
              <a:off x="2081164" y="5568477"/>
              <a:ext cx="1803046" cy="276999"/>
            </a:xfrm>
            <a:prstGeom prst="rect">
              <a:avLst/>
            </a:prstGeom>
            <a:noFill/>
          </p:spPr>
          <p:txBody>
            <a:bodyPr wrap="square" lIns="45720" rIns="4572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Potential Attack Surface</a:t>
              </a:r>
            </a:p>
          </p:txBody>
        </p:sp>
      </p:grpSp>
    </p:spTree>
    <p:extLst>
      <p:ext uri="{BB962C8B-B14F-4D97-AF65-F5344CB8AC3E}">
        <p14:creationId xmlns:p14="http://schemas.microsoft.com/office/powerpoint/2010/main" val="3551811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nodeType="withEffect">
                                  <p:stCondLst>
                                    <p:cond delay="250"/>
                                  </p:stCondLst>
                                  <p:childTnLst>
                                    <p:set>
                                      <p:cBhvr>
                                        <p:cTn id="9" dur="1" fill="hold">
                                          <p:stCondLst>
                                            <p:cond delay="0"/>
                                          </p:stCondLst>
                                        </p:cTn>
                                        <p:tgtEl>
                                          <p:spTgt spid="285"/>
                                        </p:tgtEl>
                                        <p:attrNameLst>
                                          <p:attrName>style.visibility</p:attrName>
                                        </p:attrNameLst>
                                      </p:cBhvr>
                                      <p:to>
                                        <p:strVal val="visible"/>
                                      </p:to>
                                    </p:set>
                                    <p:animEffect transition="in" filter="wipe(left)">
                                      <p:cBhvr>
                                        <p:cTn id="10" dur="750"/>
                                        <p:tgtEl>
                                          <p:spTgt spid="285"/>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left)">
                                      <p:cBhvr>
                                        <p:cTn id="14" dur="500"/>
                                        <p:tgtEl>
                                          <p:spTgt spid="10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8" fill="hold" nodeType="withEffect">
                                  <p:stCondLst>
                                    <p:cond delay="250"/>
                                  </p:stCondLst>
                                  <p:childTnLst>
                                    <p:set>
                                      <p:cBhvr>
                                        <p:cTn id="20" dur="1" fill="hold">
                                          <p:stCondLst>
                                            <p:cond delay="0"/>
                                          </p:stCondLst>
                                        </p:cTn>
                                        <p:tgtEl>
                                          <p:spTgt spid="224"/>
                                        </p:tgtEl>
                                        <p:attrNameLst>
                                          <p:attrName>style.visibility</p:attrName>
                                        </p:attrNameLst>
                                      </p:cBhvr>
                                      <p:to>
                                        <p:strVal val="visible"/>
                                      </p:to>
                                    </p:set>
                                    <p:animEffect transition="in" filter="wipe(left)">
                                      <p:cBhvr>
                                        <p:cTn id="21" dur="750"/>
                                        <p:tgtEl>
                                          <p:spTgt spid="224"/>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22" presetClass="entr" presetSubtype="8" fill="hold" nodeType="withEffect">
                                  <p:stCondLst>
                                    <p:cond delay="0"/>
                                  </p:stCondLst>
                                  <p:childTnLst>
                                    <p:set>
                                      <p:cBhvr>
                                        <p:cTn id="32" dur="1" fill="hold">
                                          <p:stCondLst>
                                            <p:cond delay="0"/>
                                          </p:stCondLst>
                                        </p:cTn>
                                        <p:tgtEl>
                                          <p:spTgt spid="180"/>
                                        </p:tgtEl>
                                        <p:attrNameLst>
                                          <p:attrName>style.visibility</p:attrName>
                                        </p:attrNameLst>
                                      </p:cBhvr>
                                      <p:to>
                                        <p:strVal val="visible"/>
                                      </p:to>
                                    </p:set>
                                    <p:animEffect transition="in" filter="wipe(left)">
                                      <p:cBhvr>
                                        <p:cTn id="33" dur="500"/>
                                        <p:tgtEl>
                                          <p:spTgt spid="180"/>
                                        </p:tgtEl>
                                      </p:cBhvr>
                                    </p:animEffect>
                                  </p:childTnLst>
                                </p:cTn>
                              </p:par>
                              <p:par>
                                <p:cTn id="34" presetID="22" presetClass="entr" presetSubtype="8"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wipe(left)">
                                      <p:cBhvr>
                                        <p:cTn id="36" dur="500"/>
                                        <p:tgtEl>
                                          <p:spTgt spid="181"/>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wipe(down)">
                                      <p:cBhvr>
                                        <p:cTn id="43" dur="500"/>
                                        <p:tgtEl>
                                          <p:spTgt spid="16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22" presetClass="entr" presetSubtype="4" fill="hold" nodeType="withEffect">
                                  <p:stCondLst>
                                    <p:cond delay="0"/>
                                  </p:stCondLst>
                                  <p:childTnLst>
                                    <p:set>
                                      <p:cBhvr>
                                        <p:cTn id="57" dur="1" fill="hold">
                                          <p:stCondLst>
                                            <p:cond delay="0"/>
                                          </p:stCondLst>
                                        </p:cTn>
                                        <p:tgtEl>
                                          <p:spTgt spid="273"/>
                                        </p:tgtEl>
                                        <p:attrNameLst>
                                          <p:attrName>style.visibility</p:attrName>
                                        </p:attrNameLst>
                                      </p:cBhvr>
                                      <p:to>
                                        <p:strVal val="visible"/>
                                      </p:to>
                                    </p:set>
                                    <p:animEffect transition="in" filter="wipe(down)">
                                      <p:cBhvr>
                                        <p:cTn id="58" dur="500"/>
                                        <p:tgtEl>
                                          <p:spTgt spid="273"/>
                                        </p:tgtEl>
                                      </p:cBhvr>
                                    </p:animEffect>
                                  </p:childTnLst>
                                </p:cTn>
                              </p:par>
                              <p:par>
                                <p:cTn id="59" presetID="22" presetClass="entr" presetSubtype="1" fill="hold" nodeType="withEffect">
                                  <p:stCondLst>
                                    <p:cond delay="0"/>
                                  </p:stCondLst>
                                  <p:childTnLst>
                                    <p:set>
                                      <p:cBhvr>
                                        <p:cTn id="60" dur="1" fill="hold">
                                          <p:stCondLst>
                                            <p:cond delay="0"/>
                                          </p:stCondLst>
                                        </p:cTn>
                                        <p:tgtEl>
                                          <p:spTgt spid="272"/>
                                        </p:tgtEl>
                                        <p:attrNameLst>
                                          <p:attrName>style.visibility</p:attrName>
                                        </p:attrNameLst>
                                      </p:cBhvr>
                                      <p:to>
                                        <p:strVal val="visible"/>
                                      </p:to>
                                    </p:set>
                                    <p:animEffect transition="in" filter="wipe(up)">
                                      <p:cBhvr>
                                        <p:cTn id="61" dur="500"/>
                                        <p:tgtEl>
                                          <p:spTgt spid="27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3"/>
                                        </p:tgtEl>
                                        <p:attrNameLst>
                                          <p:attrName>style.visibility</p:attrName>
                                        </p:attrNameLst>
                                      </p:cBhvr>
                                      <p:to>
                                        <p:strVal val="visible"/>
                                      </p:to>
                                    </p:set>
                                    <p:animEffect transition="in" filter="fade">
                                      <p:cBhvr>
                                        <p:cTn id="64" dur="500"/>
                                        <p:tgtEl>
                                          <p:spTgt spid="2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fade">
                                      <p:cBhvr>
                                        <p:cTn id="67" dur="500"/>
                                        <p:tgtEl>
                                          <p:spTgt spid="279"/>
                                        </p:tgtEl>
                                      </p:cBhvr>
                                    </p:animEffect>
                                  </p:childTnLst>
                                </p:cTn>
                              </p:par>
                              <p:par>
                                <p:cTn id="68" presetID="22" presetClass="entr" presetSubtype="8" fill="hold" nodeType="withEffect">
                                  <p:stCondLst>
                                    <p:cond delay="0"/>
                                  </p:stCondLst>
                                  <p:childTnLst>
                                    <p:set>
                                      <p:cBhvr>
                                        <p:cTn id="69" dur="1" fill="hold">
                                          <p:stCondLst>
                                            <p:cond delay="0"/>
                                          </p:stCondLst>
                                        </p:cTn>
                                        <p:tgtEl>
                                          <p:spTgt spid="280"/>
                                        </p:tgtEl>
                                        <p:attrNameLst>
                                          <p:attrName>style.visibility</p:attrName>
                                        </p:attrNameLst>
                                      </p:cBhvr>
                                      <p:to>
                                        <p:strVal val="visible"/>
                                      </p:to>
                                    </p:set>
                                    <p:animEffect transition="in" filter="wipe(left)">
                                      <p:cBhvr>
                                        <p:cTn id="70" dur="500"/>
                                        <p:tgtEl>
                                          <p:spTgt spid="280"/>
                                        </p:tgtEl>
                                      </p:cBhvr>
                                    </p:animEffect>
                                  </p:childTnLst>
                                </p:cTn>
                              </p:par>
                              <p:par>
                                <p:cTn id="71" presetID="22" presetClass="entr" presetSubtype="2" fill="hold" nodeType="withEffect">
                                  <p:stCondLst>
                                    <p:cond delay="0"/>
                                  </p:stCondLst>
                                  <p:childTnLst>
                                    <p:set>
                                      <p:cBhvr>
                                        <p:cTn id="72" dur="1" fill="hold">
                                          <p:stCondLst>
                                            <p:cond delay="0"/>
                                          </p:stCondLst>
                                        </p:cTn>
                                        <p:tgtEl>
                                          <p:spTgt spid="284"/>
                                        </p:tgtEl>
                                        <p:attrNameLst>
                                          <p:attrName>style.visibility</p:attrName>
                                        </p:attrNameLst>
                                      </p:cBhvr>
                                      <p:to>
                                        <p:strVal val="visible"/>
                                      </p:to>
                                    </p:set>
                                    <p:animEffect transition="in" filter="wipe(right)">
                                      <p:cBhvr>
                                        <p:cTn id="73"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2" grpId="0"/>
      <p:bldP spid="5" grpId="0"/>
      <p:bldP spid="104" grpId="0" animBg="1"/>
      <p:bldP spid="52" grpId="0" animBg="1"/>
      <p:bldP spid="53" grpId="0" animBg="1"/>
      <p:bldP spid="279" grpId="0" animBg="1"/>
      <p:bldP spid="28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B95ACE72-F262-44CE-8388-E022711A08E9}"/>
              </a:ext>
            </a:extLst>
          </p:cNvPr>
          <p:cNvSpPr>
            <a:spLocks noGrp="1"/>
          </p:cNvSpPr>
          <p:nvPr>
            <p:ph type="title"/>
          </p:nvPr>
        </p:nvSpPr>
        <p:spPr>
          <a:xfrm>
            <a:off x="588263" y="457200"/>
            <a:ext cx="11018520" cy="861774"/>
          </a:xfrm>
        </p:spPr>
        <p:txBody>
          <a:bodyPr/>
          <a:lstStyle/>
          <a:p>
            <a:r>
              <a:rPr lang="en-US"/>
              <a:t>Limit and protect pathways to privileged access</a:t>
            </a:r>
            <a:br>
              <a:rPr lang="en-US"/>
            </a:br>
            <a:r>
              <a:rPr lang="en-US" sz="2000">
                <a:latin typeface="+mn-lt"/>
              </a:rPr>
              <a:t>Prevention and rapid response</a:t>
            </a:r>
          </a:p>
        </p:txBody>
      </p:sp>
      <p:cxnSp>
        <p:nvCxnSpPr>
          <p:cNvPr id="331" name="Straight Connector 330">
            <a:extLst>
              <a:ext uri="{FF2B5EF4-FFF2-40B4-BE49-F238E27FC236}">
                <a16:creationId xmlns:a16="http://schemas.microsoft.com/office/drawing/2014/main" id="{EDAA32E7-3BEB-414A-8367-E7C28366134F}"/>
              </a:ext>
              <a:ext uri="{C183D7F6-B498-43B3-948B-1728B52AA6E4}">
                <adec:decorative xmlns:adec="http://schemas.microsoft.com/office/drawing/2017/decorative" val="1"/>
              </a:ext>
            </a:extLst>
          </p:cNvPr>
          <p:cNvCxnSpPr>
            <a:cxnSpLocks/>
            <a:stCxn id="343" idx="0"/>
            <a:endCxn id="382" idx="1"/>
          </p:cNvCxnSpPr>
          <p:nvPr/>
        </p:nvCxnSpPr>
        <p:spPr>
          <a:xfrm flipV="1">
            <a:off x="4416157" y="2579015"/>
            <a:ext cx="1032659" cy="860912"/>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FB90293-1807-434E-B3BF-A039896F4362}"/>
              </a:ext>
              <a:ext uri="{C183D7F6-B498-43B3-948B-1728B52AA6E4}">
                <adec:decorative xmlns:adec="http://schemas.microsoft.com/office/drawing/2017/decorative" val="1"/>
              </a:ext>
            </a:extLst>
          </p:cNvPr>
          <p:cNvCxnSpPr>
            <a:cxnSpLocks/>
            <a:stCxn id="334" idx="2"/>
            <a:endCxn id="446" idx="1"/>
          </p:cNvCxnSpPr>
          <p:nvPr/>
        </p:nvCxnSpPr>
        <p:spPr>
          <a:xfrm>
            <a:off x="4424511" y="4065421"/>
            <a:ext cx="1024305" cy="60947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33" name="Group 332">
            <a:extLst>
              <a:ext uri="{FF2B5EF4-FFF2-40B4-BE49-F238E27FC236}">
                <a16:creationId xmlns:a16="http://schemas.microsoft.com/office/drawing/2014/main" id="{9DAD9872-30C1-4295-9DEA-17C705E63E76}"/>
              </a:ext>
              <a:ext uri="{C183D7F6-B498-43B3-948B-1728B52AA6E4}">
                <adec:decorative xmlns:adec="http://schemas.microsoft.com/office/drawing/2017/decorative" val="1"/>
              </a:ext>
            </a:extLst>
          </p:cNvPr>
          <p:cNvGrpSpPr/>
          <p:nvPr/>
        </p:nvGrpSpPr>
        <p:grpSpPr>
          <a:xfrm>
            <a:off x="3765422" y="3407104"/>
            <a:ext cx="1318178" cy="658317"/>
            <a:chOff x="3464345" y="3278791"/>
            <a:chExt cx="1318178" cy="658317"/>
          </a:xfrm>
        </p:grpSpPr>
        <p:sp>
          <p:nvSpPr>
            <p:cNvPr id="334" name="Rectangle: Rounded Corners 333">
              <a:extLst>
                <a:ext uri="{FF2B5EF4-FFF2-40B4-BE49-F238E27FC236}">
                  <a16:creationId xmlns:a16="http://schemas.microsoft.com/office/drawing/2014/main" id="{EEE29E3E-38DF-4CE9-9F86-8B5B6F3DF8CF}"/>
                </a:ext>
              </a:extLst>
            </p:cNvPr>
            <p:cNvSpPr/>
            <p:nvPr/>
          </p:nvSpPr>
          <p:spPr>
            <a:xfrm>
              <a:off x="3464345" y="3278791"/>
              <a:ext cx="1318178" cy="658317"/>
            </a:xfrm>
            <a:prstGeom prst="roundRect">
              <a:avLst>
                <a:gd name="adj" fmla="val 0"/>
              </a:avLst>
            </a:prstGeom>
            <a:solidFill>
              <a:schemeClr val="bg1"/>
            </a:solidFill>
            <a:ln w="12700">
              <a:solidFill>
                <a:srgbClr val="A5A5A5"/>
              </a:solidFill>
            </a:ln>
          </p:spPr>
          <p:style>
            <a:lnRef idx="2">
              <a:schemeClr val="dk1"/>
            </a:lnRef>
            <a:fillRef idx="1">
              <a:schemeClr val="lt1"/>
            </a:fillRef>
            <a:effectRef idx="0">
              <a:schemeClr val="dk1"/>
            </a:effectRef>
            <a:fontRef idx="minor">
              <a:schemeClr val="dk1"/>
            </a:fontRef>
          </p:style>
          <p:txBody>
            <a:bodyPr lIns="0" rIns="0" b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Identity Systems</a:t>
              </a:r>
            </a:p>
          </p:txBody>
        </p:sp>
        <p:grpSp>
          <p:nvGrpSpPr>
            <p:cNvPr id="335" name="Group 334">
              <a:extLst>
                <a:ext uri="{FF2B5EF4-FFF2-40B4-BE49-F238E27FC236}">
                  <a16:creationId xmlns:a16="http://schemas.microsoft.com/office/drawing/2014/main" id="{1AB289A6-DDCE-4E84-B554-F95B49CECB48}"/>
                </a:ext>
              </a:extLst>
            </p:cNvPr>
            <p:cNvGrpSpPr/>
            <p:nvPr/>
          </p:nvGrpSpPr>
          <p:grpSpPr>
            <a:xfrm>
              <a:off x="3665286" y="3311614"/>
              <a:ext cx="930971" cy="319258"/>
              <a:chOff x="3888860" y="3220309"/>
              <a:chExt cx="930971" cy="319258"/>
            </a:xfrm>
          </p:grpSpPr>
          <p:grpSp>
            <p:nvGrpSpPr>
              <p:cNvPr id="336" name="Group 335">
                <a:extLst>
                  <a:ext uri="{FF2B5EF4-FFF2-40B4-BE49-F238E27FC236}">
                    <a16:creationId xmlns:a16="http://schemas.microsoft.com/office/drawing/2014/main" id="{6E309D87-506C-48D6-989B-7499A679745B}"/>
                  </a:ext>
                </a:extLst>
              </p:cNvPr>
              <p:cNvGrpSpPr/>
              <p:nvPr/>
            </p:nvGrpSpPr>
            <p:grpSpPr>
              <a:xfrm>
                <a:off x="3888860" y="3220309"/>
                <a:ext cx="640021" cy="319258"/>
                <a:chOff x="10021470" y="2244326"/>
                <a:chExt cx="640021" cy="319258"/>
              </a:xfrm>
            </p:grpSpPr>
            <p:grpSp>
              <p:nvGrpSpPr>
                <p:cNvPr id="341" name="Group 340">
                  <a:extLst>
                    <a:ext uri="{FF2B5EF4-FFF2-40B4-BE49-F238E27FC236}">
                      <a16:creationId xmlns:a16="http://schemas.microsoft.com/office/drawing/2014/main" id="{CBE95CD0-E206-4DB9-91A5-AC080369C257}"/>
                    </a:ext>
                  </a:extLst>
                </p:cNvPr>
                <p:cNvGrpSpPr/>
                <p:nvPr/>
              </p:nvGrpSpPr>
              <p:grpSpPr>
                <a:xfrm>
                  <a:off x="10331848" y="2244326"/>
                  <a:ext cx="329643" cy="281472"/>
                  <a:chOff x="10331848" y="2244326"/>
                  <a:chExt cx="329643" cy="281472"/>
                </a:xfrm>
              </p:grpSpPr>
              <p:pic>
                <p:nvPicPr>
                  <p:cNvPr id="343" name="Picture 342">
                    <a:extLst>
                      <a:ext uri="{FF2B5EF4-FFF2-40B4-BE49-F238E27FC236}">
                        <a16:creationId xmlns:a16="http://schemas.microsoft.com/office/drawing/2014/main" id="{34DCB708-4728-4D0E-9325-A2399077FD2A}"/>
                      </a:ext>
                    </a:extLst>
                  </p:cNvPr>
                  <p:cNvPicPr>
                    <a:picLocks noChangeAspect="1"/>
                  </p:cNvPicPr>
                  <p:nvPr/>
                </p:nvPicPr>
                <p:blipFill>
                  <a:blip r:embed="rId3">
                    <a:biLevel thresh="25000"/>
                  </a:blip>
                  <a:stretch>
                    <a:fillRect/>
                  </a:stretch>
                </p:blipFill>
                <p:spPr>
                  <a:xfrm>
                    <a:off x="10331848" y="2244326"/>
                    <a:ext cx="278831" cy="278832"/>
                  </a:xfrm>
                  <a:prstGeom prst="rect">
                    <a:avLst/>
                  </a:prstGeom>
                </p:spPr>
              </p:pic>
              <p:pic>
                <p:nvPicPr>
                  <p:cNvPr id="344" name="Picture 343">
                    <a:extLst>
                      <a:ext uri="{FF2B5EF4-FFF2-40B4-BE49-F238E27FC236}">
                        <a16:creationId xmlns:a16="http://schemas.microsoft.com/office/drawing/2014/main" id="{576D845A-365F-4C5E-9F39-50CF842FA7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6709" y="2343901"/>
                    <a:ext cx="274782" cy="181897"/>
                  </a:xfrm>
                  <a:prstGeom prst="rect">
                    <a:avLst/>
                  </a:prstGeom>
                </p:spPr>
              </p:pic>
            </p:grpSp>
            <p:pic>
              <p:nvPicPr>
                <p:cNvPr id="342" name="Graphic 341">
                  <a:extLst>
                    <a:ext uri="{FF2B5EF4-FFF2-40B4-BE49-F238E27FC236}">
                      <a16:creationId xmlns:a16="http://schemas.microsoft.com/office/drawing/2014/main" id="{CD60A965-D8DE-4251-85E1-E46BD14103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1470" y="2306114"/>
                  <a:ext cx="257470" cy="257470"/>
                </a:xfrm>
                <a:prstGeom prst="rect">
                  <a:avLst/>
                </a:prstGeom>
              </p:spPr>
            </p:pic>
          </p:grpSp>
          <p:grpSp>
            <p:nvGrpSpPr>
              <p:cNvPr id="337" name="Group 336">
                <a:extLst>
                  <a:ext uri="{FF2B5EF4-FFF2-40B4-BE49-F238E27FC236}">
                    <a16:creationId xmlns:a16="http://schemas.microsoft.com/office/drawing/2014/main" id="{4EC5AF8D-82EE-4C45-875D-FBA387BA7EE4}"/>
                  </a:ext>
                </a:extLst>
              </p:cNvPr>
              <p:cNvGrpSpPr/>
              <p:nvPr/>
            </p:nvGrpSpPr>
            <p:grpSpPr>
              <a:xfrm>
                <a:off x="4640303" y="3392544"/>
                <a:ext cx="179528" cy="36576"/>
                <a:chOff x="6822686" y="2966997"/>
                <a:chExt cx="179528" cy="36576"/>
              </a:xfrm>
            </p:grpSpPr>
            <p:sp>
              <p:nvSpPr>
                <p:cNvPr id="338" name="Oval 337">
                  <a:extLst>
                    <a:ext uri="{FF2B5EF4-FFF2-40B4-BE49-F238E27FC236}">
                      <a16:creationId xmlns:a16="http://schemas.microsoft.com/office/drawing/2014/main" id="{0044EE77-3912-4BC0-9300-5E056069690A}"/>
                    </a:ext>
                  </a:extLst>
                </p:cNvPr>
                <p:cNvSpPr/>
                <p:nvPr/>
              </p:nvSpPr>
              <p:spPr bwMode="auto">
                <a:xfrm>
                  <a:off x="6822686"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CFF59E7-B73D-4E76-A73A-75B7BF41A065}"/>
                    </a:ext>
                  </a:extLst>
                </p:cNvPr>
                <p:cNvSpPr/>
                <p:nvPr/>
              </p:nvSpPr>
              <p:spPr bwMode="auto">
                <a:xfrm>
                  <a:off x="6894162"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Oval 339">
                  <a:extLst>
                    <a:ext uri="{FF2B5EF4-FFF2-40B4-BE49-F238E27FC236}">
                      <a16:creationId xmlns:a16="http://schemas.microsoft.com/office/drawing/2014/main" id="{91DCC733-7AB2-405A-B8BF-98233A2138C3}"/>
                    </a:ext>
                  </a:extLst>
                </p:cNvPr>
                <p:cNvSpPr/>
                <p:nvPr/>
              </p:nvSpPr>
              <p:spPr bwMode="auto">
                <a:xfrm>
                  <a:off x="6965638" y="2966997"/>
                  <a:ext cx="36576" cy="3657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345" name="Straight Connector 344">
            <a:extLst>
              <a:ext uri="{FF2B5EF4-FFF2-40B4-BE49-F238E27FC236}">
                <a16:creationId xmlns:a16="http://schemas.microsoft.com/office/drawing/2014/main" id="{07B9DC03-EAB9-4531-B8B1-6238EFFC3BDE}"/>
              </a:ext>
              <a:ext uri="{C183D7F6-B498-43B3-948B-1728B52AA6E4}">
                <adec:decorative xmlns:adec="http://schemas.microsoft.com/office/drawing/2017/decorative" val="1"/>
              </a:ext>
            </a:extLst>
          </p:cNvPr>
          <p:cNvCxnSpPr>
            <a:cxnSpLocks/>
            <a:stCxn id="446" idx="0"/>
          </p:cNvCxnSpPr>
          <p:nvPr/>
        </p:nvCxnSpPr>
        <p:spPr>
          <a:xfrm flipV="1">
            <a:off x="5698000" y="3245259"/>
            <a:ext cx="825545" cy="1275624"/>
          </a:xfrm>
          <a:prstGeom prst="line">
            <a:avLst/>
          </a:prstGeom>
          <a:ln w="28575">
            <a:gradFill>
              <a:gsLst>
                <a:gs pos="0">
                  <a:srgbClr val="0078D4"/>
                </a:gs>
                <a:gs pos="70000">
                  <a:srgbClr val="243A5E"/>
                </a:gs>
              </a:gsLst>
              <a:lin ang="5400000" scaled="1"/>
            </a:gra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5722D345-5388-491E-9B81-033AE2E407C7}"/>
              </a:ext>
              <a:ext uri="{C183D7F6-B498-43B3-948B-1728B52AA6E4}">
                <adec:decorative xmlns:adec="http://schemas.microsoft.com/office/drawing/2017/decorative" val="1"/>
              </a:ext>
            </a:extLst>
          </p:cNvPr>
          <p:cNvSpPr txBox="1"/>
          <p:nvPr/>
        </p:nvSpPr>
        <p:spPr>
          <a:xfrm rot="18174507">
            <a:off x="5564048" y="3635350"/>
            <a:ext cx="1072731" cy="477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Authorized</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Elevation Paths</a:t>
            </a:r>
          </a:p>
        </p:txBody>
      </p:sp>
      <p:sp>
        <p:nvSpPr>
          <p:cNvPr id="347" name="Trapezoid 103">
            <a:extLst>
              <a:ext uri="{FF2B5EF4-FFF2-40B4-BE49-F238E27FC236}">
                <a16:creationId xmlns:a16="http://schemas.microsoft.com/office/drawing/2014/main" id="{D0A614FD-C8E9-4A71-AF97-A25A94F8FBE8}"/>
              </a:ext>
              <a:ext uri="{C183D7F6-B498-43B3-948B-1728B52AA6E4}">
                <adec:decorative xmlns:adec="http://schemas.microsoft.com/office/drawing/2017/decorative" val="1"/>
              </a:ext>
            </a:extLst>
          </p:cNvPr>
          <p:cNvSpPr/>
          <p:nvPr/>
        </p:nvSpPr>
        <p:spPr>
          <a:xfrm rot="5400000" flipV="1">
            <a:off x="7845039" y="2985295"/>
            <a:ext cx="2654896"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243A5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 User">
            <a:extLst>
              <a:ext uri="{FF2B5EF4-FFF2-40B4-BE49-F238E27FC236}">
                <a16:creationId xmlns:a16="http://schemas.microsoft.com/office/drawing/2014/main" id="{59C62650-F2D4-4097-B8F5-9843A10435C2}"/>
              </a:ext>
              <a:ext uri="{C183D7F6-B498-43B3-948B-1728B52AA6E4}">
                <adec:decorative xmlns:adec="http://schemas.microsoft.com/office/drawing/2017/decorative" val="1"/>
              </a:ext>
            </a:extLst>
          </p:cNvPr>
          <p:cNvSpPr txBox="1"/>
          <p:nvPr/>
        </p:nvSpPr>
        <p:spPr>
          <a:xfrm>
            <a:off x="1674084" y="4475213"/>
            <a:ext cx="1414170" cy="369332"/>
          </a:xfrm>
          <a:prstGeom prst="rect">
            <a:avLst/>
          </a:prstGeom>
          <a:noFill/>
        </p:spPr>
        <p:txBody>
          <a:bodyPr wrap="none" rtlCol="0">
            <a:spAutoFit/>
          </a:bodyPr>
          <a:lstStyle>
            <a:defPPr>
              <a:defRPr lang="en-US"/>
            </a:defPPr>
            <a:lvl1pPr marR="0" lvl="0" indent="0" algn="r" fontAlgn="auto">
              <a:lnSpc>
                <a:spcPct val="100000"/>
              </a:lnSpc>
              <a:spcBef>
                <a:spcPts val="0"/>
              </a:spcBef>
              <a:spcAft>
                <a:spcPts val="0"/>
              </a:spcAft>
              <a:buClrTx/>
              <a:buSzTx/>
              <a:buFontTx/>
              <a:buNone/>
              <a:tabLst/>
              <a:defRPr kumimoji="0" b="1" i="0" u="none" strike="noStrike" cap="none" spc="0" normalizeH="0" baseline="0">
                <a:ln>
                  <a:noFill/>
                </a:ln>
                <a:gradFill>
                  <a:gsLst>
                    <a:gs pos="83000">
                      <a:schemeClr val="accent2"/>
                    </a:gs>
                    <a:gs pos="100000">
                      <a:schemeClr val="accent2"/>
                    </a:gs>
                  </a:gsLst>
                  <a:lin ang="5400000" scaled="1"/>
                </a:gradFill>
                <a:effectLst/>
                <a:uLnTx/>
                <a:uFillTx/>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User Access</a:t>
            </a:r>
          </a:p>
        </p:txBody>
      </p:sp>
      <p:sp>
        <p:nvSpPr>
          <p:cNvPr id="349" name="!! Privileged">
            <a:extLst>
              <a:ext uri="{FF2B5EF4-FFF2-40B4-BE49-F238E27FC236}">
                <a16:creationId xmlns:a16="http://schemas.microsoft.com/office/drawing/2014/main" id="{DC36EC3C-A8A8-4D85-BA36-2DD983FA41C3}"/>
              </a:ext>
              <a:ext uri="{C183D7F6-B498-43B3-948B-1728B52AA6E4}">
                <adec:decorative xmlns:adec="http://schemas.microsoft.com/office/drawing/2017/decorative" val="1"/>
              </a:ext>
            </a:extLst>
          </p:cNvPr>
          <p:cNvSpPr txBox="1"/>
          <p:nvPr/>
        </p:nvSpPr>
        <p:spPr>
          <a:xfrm>
            <a:off x="1098606" y="2388222"/>
            <a:ext cx="198964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p>
        </p:txBody>
      </p:sp>
      <p:sp>
        <p:nvSpPr>
          <p:cNvPr id="350" name="Trapezoid 103">
            <a:extLst>
              <a:ext uri="{FF2B5EF4-FFF2-40B4-BE49-F238E27FC236}">
                <a16:creationId xmlns:a16="http://schemas.microsoft.com/office/drawing/2014/main" id="{7C0D5BA7-13D7-47A2-A9B0-D768236DC7D2}"/>
              </a:ext>
              <a:ext uri="{C183D7F6-B498-43B3-948B-1728B52AA6E4}">
                <adec:decorative xmlns:adec="http://schemas.microsoft.com/office/drawing/2017/decorative" val="1"/>
              </a:ext>
            </a:extLst>
          </p:cNvPr>
          <p:cNvSpPr/>
          <p:nvPr/>
        </p:nvSpPr>
        <p:spPr>
          <a:xfrm rot="16200000">
            <a:off x="7846956" y="2998647"/>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0078D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3" name="Group 352">
            <a:extLst>
              <a:ext uri="{FF2B5EF4-FFF2-40B4-BE49-F238E27FC236}">
                <a16:creationId xmlns:a16="http://schemas.microsoft.com/office/drawing/2014/main" id="{033E5558-FBE9-4F17-A7AA-FAC493A38D7A}"/>
              </a:ext>
              <a:ext uri="{C183D7F6-B498-43B3-948B-1728B52AA6E4}">
                <adec:decorative xmlns:adec="http://schemas.microsoft.com/office/drawing/2017/decorative" val="1"/>
              </a:ext>
            </a:extLst>
          </p:cNvPr>
          <p:cNvGrpSpPr/>
          <p:nvPr/>
        </p:nvGrpSpPr>
        <p:grpSpPr>
          <a:xfrm>
            <a:off x="3342275" y="2392017"/>
            <a:ext cx="5285019" cy="846691"/>
            <a:chOff x="3170825" y="2392017"/>
            <a:chExt cx="5285019" cy="846691"/>
          </a:xfrm>
        </p:grpSpPr>
        <p:cxnSp>
          <p:nvCxnSpPr>
            <p:cNvPr id="354" name="Straight Connector 353">
              <a:extLst>
                <a:ext uri="{FF2B5EF4-FFF2-40B4-BE49-F238E27FC236}">
                  <a16:creationId xmlns:a16="http://schemas.microsoft.com/office/drawing/2014/main" id="{84AA66EA-BFAC-4D65-8ACC-EE19E73D175C}"/>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D46688C7-5DAA-4FA8-BF68-C4F0F0A8E2FE}"/>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356" name="TextBox 355">
              <a:extLst>
                <a:ext uri="{FF2B5EF4-FFF2-40B4-BE49-F238E27FC236}">
                  <a16:creationId xmlns:a16="http://schemas.microsoft.com/office/drawing/2014/main" id="{8C73DB74-B6A0-4913-9695-DDBA4F467BF1}"/>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357" name="TextBox 356">
              <a:extLst>
                <a:ext uri="{FF2B5EF4-FFF2-40B4-BE49-F238E27FC236}">
                  <a16:creationId xmlns:a16="http://schemas.microsoft.com/office/drawing/2014/main" id="{4D5168EA-794B-4C1A-9E61-9090565C5BA6}"/>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358" name="TextBox 357">
              <a:extLst>
                <a:ext uri="{FF2B5EF4-FFF2-40B4-BE49-F238E27FC236}">
                  <a16:creationId xmlns:a16="http://schemas.microsoft.com/office/drawing/2014/main" id="{EF7662CB-3033-4B96-AAE4-11A9213FFA02}"/>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59" name="Graphic 358">
              <a:extLst>
                <a:ext uri="{FF2B5EF4-FFF2-40B4-BE49-F238E27FC236}">
                  <a16:creationId xmlns:a16="http://schemas.microsoft.com/office/drawing/2014/main" id="{57FA5C5A-C652-4E9F-B47E-51238BB20A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2397" y="2392017"/>
              <a:ext cx="486194" cy="373994"/>
            </a:xfrm>
            <a:prstGeom prst="rect">
              <a:avLst/>
            </a:prstGeom>
          </p:spPr>
        </p:pic>
        <p:grpSp>
          <p:nvGrpSpPr>
            <p:cNvPr id="360" name="Group 359">
              <a:extLst>
                <a:ext uri="{FF2B5EF4-FFF2-40B4-BE49-F238E27FC236}">
                  <a16:creationId xmlns:a16="http://schemas.microsoft.com/office/drawing/2014/main" id="{55B80C42-9CB3-41FD-A00C-D787601829C9}"/>
                </a:ext>
              </a:extLst>
            </p:cNvPr>
            <p:cNvGrpSpPr/>
            <p:nvPr/>
          </p:nvGrpSpPr>
          <p:grpSpPr>
            <a:xfrm>
              <a:off x="5277366" y="2425006"/>
              <a:ext cx="498367" cy="308017"/>
              <a:chOff x="4524585" y="2423461"/>
              <a:chExt cx="601881" cy="371994"/>
            </a:xfrm>
          </p:grpSpPr>
          <p:sp>
            <p:nvSpPr>
              <p:cNvPr id="382" name="Rectangle 381">
                <a:extLst>
                  <a:ext uri="{FF2B5EF4-FFF2-40B4-BE49-F238E27FC236}">
                    <a16:creationId xmlns:a16="http://schemas.microsoft.com/office/drawing/2014/main" id="{1CA77AA0-527F-4F71-B351-94D057BB8331}"/>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3" name="Group 89">
                <a:extLst>
                  <a:ext uri="{FF2B5EF4-FFF2-40B4-BE49-F238E27FC236}">
                    <a16:creationId xmlns:a16="http://schemas.microsoft.com/office/drawing/2014/main" id="{4CFB1908-DAAA-4FD8-86CB-9C5ED1AF7B0F}"/>
                  </a:ext>
                </a:extLst>
              </p:cNvPr>
              <p:cNvGrpSpPr>
                <a:grpSpLocks noChangeAspect="1"/>
              </p:cNvGrpSpPr>
              <p:nvPr/>
            </p:nvGrpSpPr>
            <p:grpSpPr bwMode="auto">
              <a:xfrm>
                <a:off x="4584855" y="2488106"/>
                <a:ext cx="194899" cy="242704"/>
                <a:chOff x="1596" y="1479"/>
                <a:chExt cx="159" cy="198"/>
              </a:xfrm>
              <a:solidFill>
                <a:schemeClr val="bg1"/>
              </a:solidFill>
            </p:grpSpPr>
            <p:sp>
              <p:nvSpPr>
                <p:cNvPr id="387" name="Freeform 90">
                  <a:extLst>
                    <a:ext uri="{FF2B5EF4-FFF2-40B4-BE49-F238E27FC236}">
                      <a16:creationId xmlns:a16="http://schemas.microsoft.com/office/drawing/2014/main" id="{1303844F-6F8E-4890-A47C-44B54BAAD6A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8" name="Freeform 91">
                  <a:extLst>
                    <a:ext uri="{FF2B5EF4-FFF2-40B4-BE49-F238E27FC236}">
                      <a16:creationId xmlns:a16="http://schemas.microsoft.com/office/drawing/2014/main" id="{5F495A7F-8A3B-44CE-A6D3-6CDF6C0B5B4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84" name="Group 271">
                <a:extLst>
                  <a:ext uri="{FF2B5EF4-FFF2-40B4-BE49-F238E27FC236}">
                    <a16:creationId xmlns:a16="http://schemas.microsoft.com/office/drawing/2014/main" id="{543CB35F-ACEC-4541-8C2A-BA9C72B05323}"/>
                  </a:ext>
                </a:extLst>
              </p:cNvPr>
              <p:cNvGrpSpPr>
                <a:grpSpLocks noChangeAspect="1"/>
              </p:cNvGrpSpPr>
              <p:nvPr/>
            </p:nvGrpSpPr>
            <p:grpSpPr bwMode="auto">
              <a:xfrm>
                <a:off x="4831448" y="2572669"/>
                <a:ext cx="219261" cy="73578"/>
                <a:chOff x="778" y="3414"/>
                <a:chExt cx="149" cy="50"/>
              </a:xfrm>
              <a:solidFill>
                <a:schemeClr val="bg1"/>
              </a:solidFill>
            </p:grpSpPr>
            <p:sp>
              <p:nvSpPr>
                <p:cNvPr id="385" name="Freeform 273">
                  <a:extLst>
                    <a:ext uri="{FF2B5EF4-FFF2-40B4-BE49-F238E27FC236}">
                      <a16:creationId xmlns:a16="http://schemas.microsoft.com/office/drawing/2014/main" id="{5CC5C3F8-9482-4253-90A0-952F710143F7}"/>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6" name="Freeform 275">
                  <a:extLst>
                    <a:ext uri="{FF2B5EF4-FFF2-40B4-BE49-F238E27FC236}">
                      <a16:creationId xmlns:a16="http://schemas.microsoft.com/office/drawing/2014/main" id="{FE2EDD5E-677F-44CC-B5B3-C273EDC0A4FD}"/>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61" name="Group 360">
              <a:extLst>
                <a:ext uri="{FF2B5EF4-FFF2-40B4-BE49-F238E27FC236}">
                  <a16:creationId xmlns:a16="http://schemas.microsoft.com/office/drawing/2014/main" id="{CD482412-73A2-4ED9-ABA3-CEC2317D722B}"/>
                </a:ext>
              </a:extLst>
            </p:cNvPr>
            <p:cNvGrpSpPr/>
            <p:nvPr/>
          </p:nvGrpSpPr>
          <p:grpSpPr>
            <a:xfrm>
              <a:off x="6576266" y="2626962"/>
              <a:ext cx="414462" cy="328196"/>
              <a:chOff x="6750025" y="2327160"/>
              <a:chExt cx="450383" cy="356642"/>
            </a:xfrm>
          </p:grpSpPr>
          <p:sp>
            <p:nvSpPr>
              <p:cNvPr id="375" name="Freeform: Shape 374">
                <a:extLst>
                  <a:ext uri="{FF2B5EF4-FFF2-40B4-BE49-F238E27FC236}">
                    <a16:creationId xmlns:a16="http://schemas.microsoft.com/office/drawing/2014/main" id="{8F834208-12BD-4E20-B384-05EC2AB183D5}"/>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96581625-8D7E-4F55-B928-196EB265CE0D}"/>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A52A1161-1076-42DF-834A-001B0E8E49F6}"/>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2EA59195-D970-462F-BB77-CA0091C679A6}"/>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A37716B9-B537-48FE-9C71-744F784D9FF3}"/>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10890D88-9D48-4175-93F4-8518A017E07E}"/>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A94BA9AF-9488-4FE9-A70C-1B44A5B43E8C}"/>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2" name="Group 361">
              <a:extLst>
                <a:ext uri="{FF2B5EF4-FFF2-40B4-BE49-F238E27FC236}">
                  <a16:creationId xmlns:a16="http://schemas.microsoft.com/office/drawing/2014/main" id="{D7B87328-2472-42FA-BBB1-4DF29D79C1DE}"/>
                </a:ext>
              </a:extLst>
            </p:cNvPr>
            <p:cNvGrpSpPr/>
            <p:nvPr/>
          </p:nvGrpSpPr>
          <p:grpSpPr>
            <a:xfrm>
              <a:off x="7818630" y="2414916"/>
              <a:ext cx="414462" cy="328196"/>
              <a:chOff x="6660049" y="1655872"/>
              <a:chExt cx="1104052" cy="874260"/>
            </a:xfrm>
          </p:grpSpPr>
          <p:sp>
            <p:nvSpPr>
              <p:cNvPr id="367" name="Freeform: Shape 366">
                <a:extLst>
                  <a:ext uri="{FF2B5EF4-FFF2-40B4-BE49-F238E27FC236}">
                    <a16:creationId xmlns:a16="http://schemas.microsoft.com/office/drawing/2014/main" id="{9643BAD8-4E97-4518-BBAB-2E3F2738FCB1}"/>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Shape 367">
                <a:extLst>
                  <a:ext uri="{FF2B5EF4-FFF2-40B4-BE49-F238E27FC236}">
                    <a16:creationId xmlns:a16="http://schemas.microsoft.com/office/drawing/2014/main" id="{626B79C3-CA69-4DD7-B865-2140ACCFC054}"/>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7DFD0932-05A7-489B-8AF4-5104467FFFED}"/>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09593EE9-4728-4CD9-916A-5EC6113FF103}"/>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05DB53D3-F924-488E-9DF0-FF19046EB79A}"/>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AF2F9BDE-EC8F-425E-B19A-1C2A55E3141A}"/>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D4835211-0EC9-46AB-8AC0-7FB2343B5C30}"/>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8F56C02A-26B0-46F4-8F5D-7F30DCCA937F}"/>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63" name="Straight Connector 362">
              <a:extLst>
                <a:ext uri="{FF2B5EF4-FFF2-40B4-BE49-F238E27FC236}">
                  <a16:creationId xmlns:a16="http://schemas.microsoft.com/office/drawing/2014/main" id="{3F56A34D-D1EE-43A5-9F0D-7846D130A985}"/>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5B2FC74-9B98-4637-849A-DF24B3901543}"/>
                </a:ext>
              </a:extLst>
            </p:cNvPr>
            <p:cNvCxnSpPr>
              <a:cxnSpLocks/>
            </p:cNvCxnSpPr>
            <p:nvPr/>
          </p:nvCxnSpPr>
          <p:spPr>
            <a:xfrm>
              <a:off x="3170825" y="2575307"/>
              <a:ext cx="55837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5" name="Straight Connector 64">
              <a:extLst>
                <a:ext uri="{FF2B5EF4-FFF2-40B4-BE49-F238E27FC236}">
                  <a16:creationId xmlns:a16="http://schemas.microsoft.com/office/drawing/2014/main" id="{1CCF9020-B00D-4E3A-B710-E74BE137EEBE}"/>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76">
              <a:extLst>
                <a:ext uri="{FF2B5EF4-FFF2-40B4-BE49-F238E27FC236}">
                  <a16:creationId xmlns:a16="http://schemas.microsoft.com/office/drawing/2014/main" id="{BF016025-6D3D-4C1B-A5A2-2087A3BA9AD2}"/>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id="{5E32DF07-350D-4A99-86BA-0DA419A52D46}"/>
              </a:ext>
              <a:ext uri="{C183D7F6-B498-43B3-948B-1728B52AA6E4}">
                <adec:decorative xmlns:adec="http://schemas.microsoft.com/office/drawing/2017/decorative" val="1"/>
              </a:ext>
            </a:extLst>
          </p:cNvPr>
          <p:cNvGrpSpPr/>
          <p:nvPr/>
        </p:nvGrpSpPr>
        <p:grpSpPr>
          <a:xfrm>
            <a:off x="9601404" y="1995694"/>
            <a:ext cx="2153330" cy="3149490"/>
            <a:chOff x="9521394" y="1995694"/>
            <a:chExt cx="2153330" cy="3149490"/>
          </a:xfrm>
        </p:grpSpPr>
        <p:sp>
          <p:nvSpPr>
            <p:cNvPr id="390" name="Rectangle 389">
              <a:extLst>
                <a:ext uri="{FF2B5EF4-FFF2-40B4-BE49-F238E27FC236}">
                  <a16:creationId xmlns:a16="http://schemas.microsoft.com/office/drawing/2014/main" id="{7D057C5A-0E08-4315-B544-091047A62293}"/>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1" name="Picture 390">
              <a:extLst>
                <a:ext uri="{FF2B5EF4-FFF2-40B4-BE49-F238E27FC236}">
                  <a16:creationId xmlns:a16="http://schemas.microsoft.com/office/drawing/2014/main" id="{CF7F9F5B-FACB-4F5D-BF9B-BD268D1647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392" name="Shape 458">
              <a:extLst>
                <a:ext uri="{FF2B5EF4-FFF2-40B4-BE49-F238E27FC236}">
                  <a16:creationId xmlns:a16="http://schemas.microsoft.com/office/drawing/2014/main" id="{BCA085D9-FD93-4482-9339-84114FA06B10}"/>
                </a:ext>
              </a:extLst>
            </p:cNvPr>
            <p:cNvPicPr preferRelativeResize="0"/>
            <p:nvPr/>
          </p:nvPicPr>
          <p:blipFill rotWithShape="1">
            <a:blip r:embed="rId10">
              <a:alphaModFix/>
            </a:blip>
            <a:srcRect r="85330"/>
            <a:stretch/>
          </p:blipFill>
          <p:spPr>
            <a:xfrm>
              <a:off x="10620928" y="3400036"/>
              <a:ext cx="340632" cy="296379"/>
            </a:xfrm>
            <a:prstGeom prst="rect">
              <a:avLst/>
            </a:prstGeom>
            <a:noFill/>
            <a:ln>
              <a:noFill/>
            </a:ln>
          </p:spPr>
        </p:pic>
        <p:pic>
          <p:nvPicPr>
            <p:cNvPr id="393" name="Picture 392">
              <a:extLst>
                <a:ext uri="{FF2B5EF4-FFF2-40B4-BE49-F238E27FC236}">
                  <a16:creationId xmlns:a16="http://schemas.microsoft.com/office/drawing/2014/main" id="{0E5B39AB-D947-4366-BF5E-98D72EA7A5F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394" name="TextBox 393">
              <a:extLst>
                <a:ext uri="{FF2B5EF4-FFF2-40B4-BE49-F238E27FC236}">
                  <a16:creationId xmlns:a16="http://schemas.microsoft.com/office/drawing/2014/main" id="{172A0E9E-7B07-4148-9650-15E197BD3CCE}"/>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395" name="Picture 394">
              <a:extLst>
                <a:ext uri="{FF2B5EF4-FFF2-40B4-BE49-F238E27FC236}">
                  <a16:creationId xmlns:a16="http://schemas.microsoft.com/office/drawing/2014/main" id="{44A29B5D-0F12-4266-9F02-6DD4E57B6E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396" name="Graphic 395">
              <a:extLst>
                <a:ext uri="{FF2B5EF4-FFF2-40B4-BE49-F238E27FC236}">
                  <a16:creationId xmlns:a16="http://schemas.microsoft.com/office/drawing/2014/main" id="{C3AA8BFC-6AE8-4C3A-A428-1E85FA87B3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2758" y="2577836"/>
              <a:ext cx="257754" cy="257754"/>
            </a:xfrm>
            <a:prstGeom prst="rect">
              <a:avLst/>
            </a:prstGeom>
          </p:spPr>
        </p:pic>
        <p:pic>
          <p:nvPicPr>
            <p:cNvPr id="397" name="Picture 396">
              <a:extLst>
                <a:ext uri="{FF2B5EF4-FFF2-40B4-BE49-F238E27FC236}">
                  <a16:creationId xmlns:a16="http://schemas.microsoft.com/office/drawing/2014/main" id="{AA57B083-8EDA-422C-8022-E8A32B73D9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398" name="Picture 397" descr="A close up of a sign&#10;&#10;Description automatically generated">
              <a:extLst>
                <a:ext uri="{FF2B5EF4-FFF2-40B4-BE49-F238E27FC236}">
                  <a16:creationId xmlns:a16="http://schemas.microsoft.com/office/drawing/2014/main" id="{D1327ECC-74F2-4AE4-88E6-629EB0A7B0D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399" name="Picture 398">
              <a:extLst>
                <a:ext uri="{FF2B5EF4-FFF2-40B4-BE49-F238E27FC236}">
                  <a16:creationId xmlns:a16="http://schemas.microsoft.com/office/drawing/2014/main" id="{BB7B3BDB-9D39-49A6-91D9-8FD294F1CD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400" name="Picture 2">
              <a:extLst>
                <a:ext uri="{FF2B5EF4-FFF2-40B4-BE49-F238E27FC236}">
                  <a16:creationId xmlns:a16="http://schemas.microsoft.com/office/drawing/2014/main" id="{14800915-453B-456C-BA96-394E313920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401" name="TextBox 400">
              <a:extLst>
                <a:ext uri="{FF2B5EF4-FFF2-40B4-BE49-F238E27FC236}">
                  <a16:creationId xmlns:a16="http://schemas.microsoft.com/office/drawing/2014/main" id="{789CADBF-98EA-42BC-9884-A3D7205FAF61}"/>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402" name="Group 401">
              <a:extLst>
                <a:ext uri="{FF2B5EF4-FFF2-40B4-BE49-F238E27FC236}">
                  <a16:creationId xmlns:a16="http://schemas.microsoft.com/office/drawing/2014/main" id="{1713AA32-C18A-44D2-A499-8B3CEEE83E5D}"/>
                </a:ext>
              </a:extLst>
            </p:cNvPr>
            <p:cNvGrpSpPr/>
            <p:nvPr/>
          </p:nvGrpSpPr>
          <p:grpSpPr>
            <a:xfrm>
              <a:off x="11180085" y="2800057"/>
              <a:ext cx="146582" cy="35533"/>
              <a:chOff x="11292252" y="2698464"/>
              <a:chExt cx="278451" cy="67498"/>
            </a:xfrm>
          </p:grpSpPr>
          <p:sp>
            <p:nvSpPr>
              <p:cNvPr id="432" name="Oval 431">
                <a:extLst>
                  <a:ext uri="{FF2B5EF4-FFF2-40B4-BE49-F238E27FC236}">
                    <a16:creationId xmlns:a16="http://schemas.microsoft.com/office/drawing/2014/main" id="{F9F740CA-7426-471E-9D64-87D2EDCACA62}"/>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6A5AFCDF-2F64-4EB4-B689-1D872FA57C69}"/>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1EF36BB9-E85D-4D49-A82C-35801C2B468E}"/>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3" name="TextBox 402">
              <a:extLst>
                <a:ext uri="{FF2B5EF4-FFF2-40B4-BE49-F238E27FC236}">
                  <a16:creationId xmlns:a16="http://schemas.microsoft.com/office/drawing/2014/main" id="{E4495EF4-5B56-406C-A681-0166858E1384}"/>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404" name="Graphic 403">
              <a:extLst>
                <a:ext uri="{FF2B5EF4-FFF2-40B4-BE49-F238E27FC236}">
                  <a16:creationId xmlns:a16="http://schemas.microsoft.com/office/drawing/2014/main" id="{AB6C5F37-9F80-4C70-9B70-CE59FABC67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04619" y="4250253"/>
              <a:ext cx="544772" cy="125791"/>
            </a:xfrm>
            <a:prstGeom prst="rect">
              <a:avLst/>
            </a:prstGeom>
          </p:spPr>
        </p:pic>
        <p:pic>
          <p:nvPicPr>
            <p:cNvPr id="405" name="Picture 404" descr="A screen shot of a building&#10;&#10;Description automatically generated">
              <a:extLst>
                <a:ext uri="{FF2B5EF4-FFF2-40B4-BE49-F238E27FC236}">
                  <a16:creationId xmlns:a16="http://schemas.microsoft.com/office/drawing/2014/main" id="{BA119E57-A232-4A79-8035-16636D9513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406" name="Picture 405" descr="Icon&#10;&#10;Description automatically generated">
              <a:extLst>
                <a:ext uri="{FF2B5EF4-FFF2-40B4-BE49-F238E27FC236}">
                  <a16:creationId xmlns:a16="http://schemas.microsoft.com/office/drawing/2014/main" id="{2DD1B3C5-7DDD-45C8-BDBB-D5033A19B2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407" name="Picture 406" descr="A picture containing drawing&#10;&#10;Description automatically generated">
              <a:extLst>
                <a:ext uri="{FF2B5EF4-FFF2-40B4-BE49-F238E27FC236}">
                  <a16:creationId xmlns:a16="http://schemas.microsoft.com/office/drawing/2014/main" id="{59124ABC-16E9-4DA1-B4B0-8DB4437C1D0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408" name="TextBox 407">
              <a:extLst>
                <a:ext uri="{FF2B5EF4-FFF2-40B4-BE49-F238E27FC236}">
                  <a16:creationId xmlns:a16="http://schemas.microsoft.com/office/drawing/2014/main" id="{998639A2-B017-4F19-80FB-6EACF39A6A71}"/>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409" name="Graphic 408">
              <a:extLst>
                <a:ext uri="{FF2B5EF4-FFF2-40B4-BE49-F238E27FC236}">
                  <a16:creationId xmlns:a16="http://schemas.microsoft.com/office/drawing/2014/main" id="{19964AF6-348C-4F93-B805-F7BACA27B2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35126" y="4288623"/>
              <a:ext cx="155035" cy="114962"/>
            </a:xfrm>
            <a:prstGeom prst="rect">
              <a:avLst/>
            </a:prstGeom>
          </p:spPr>
        </p:pic>
        <p:grpSp>
          <p:nvGrpSpPr>
            <p:cNvPr id="410" name="Group 409">
              <a:extLst>
                <a:ext uri="{FF2B5EF4-FFF2-40B4-BE49-F238E27FC236}">
                  <a16:creationId xmlns:a16="http://schemas.microsoft.com/office/drawing/2014/main" id="{D04DF69A-D38B-4316-A939-7C5F3955D73F}"/>
                </a:ext>
              </a:extLst>
            </p:cNvPr>
            <p:cNvGrpSpPr/>
            <p:nvPr/>
          </p:nvGrpSpPr>
          <p:grpSpPr>
            <a:xfrm>
              <a:off x="11008842" y="3532839"/>
              <a:ext cx="146582" cy="35533"/>
              <a:chOff x="11292252" y="2698464"/>
              <a:chExt cx="278451" cy="67498"/>
            </a:xfrm>
          </p:grpSpPr>
          <p:sp>
            <p:nvSpPr>
              <p:cNvPr id="429" name="Oval 428">
                <a:extLst>
                  <a:ext uri="{FF2B5EF4-FFF2-40B4-BE49-F238E27FC236}">
                    <a16:creationId xmlns:a16="http://schemas.microsoft.com/office/drawing/2014/main" id="{613FEF32-1620-429A-AEED-480677B47662}"/>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C6DC0984-51B8-4661-8864-211C5501B9AB}"/>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71D2B876-66A8-46FB-B5D4-7A1EA721AC21}"/>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1" name="Group 410">
              <a:extLst>
                <a:ext uri="{FF2B5EF4-FFF2-40B4-BE49-F238E27FC236}">
                  <a16:creationId xmlns:a16="http://schemas.microsoft.com/office/drawing/2014/main" id="{BA14CC5A-8B79-4B28-BF6C-A1160E0D5AF6}"/>
                </a:ext>
              </a:extLst>
            </p:cNvPr>
            <p:cNvGrpSpPr/>
            <p:nvPr/>
          </p:nvGrpSpPr>
          <p:grpSpPr>
            <a:xfrm>
              <a:off x="11253376" y="4487049"/>
              <a:ext cx="146582" cy="35533"/>
              <a:chOff x="11292252" y="2698464"/>
              <a:chExt cx="278451" cy="67498"/>
            </a:xfrm>
          </p:grpSpPr>
          <p:sp>
            <p:nvSpPr>
              <p:cNvPr id="426" name="Oval 425">
                <a:extLst>
                  <a:ext uri="{FF2B5EF4-FFF2-40B4-BE49-F238E27FC236}">
                    <a16:creationId xmlns:a16="http://schemas.microsoft.com/office/drawing/2014/main" id="{26787667-BE68-4D0B-A06F-3D66479866C9}"/>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Oval 426">
                <a:extLst>
                  <a:ext uri="{FF2B5EF4-FFF2-40B4-BE49-F238E27FC236}">
                    <a16:creationId xmlns:a16="http://schemas.microsoft.com/office/drawing/2014/main" id="{B09C9398-1273-42B6-A668-4BC65D460DFD}"/>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Oval 427">
                <a:extLst>
                  <a:ext uri="{FF2B5EF4-FFF2-40B4-BE49-F238E27FC236}">
                    <a16:creationId xmlns:a16="http://schemas.microsoft.com/office/drawing/2014/main" id="{8F8D7B0C-E5EB-4C9B-81E6-E7235562C127}"/>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2" name="Group 411">
              <a:extLst>
                <a:ext uri="{FF2B5EF4-FFF2-40B4-BE49-F238E27FC236}">
                  <a16:creationId xmlns:a16="http://schemas.microsoft.com/office/drawing/2014/main" id="{DE645E99-6734-4229-97DF-B495330EFE7F}"/>
                </a:ext>
              </a:extLst>
            </p:cNvPr>
            <p:cNvGrpSpPr/>
            <p:nvPr/>
          </p:nvGrpSpPr>
          <p:grpSpPr>
            <a:xfrm>
              <a:off x="9938185" y="4442477"/>
              <a:ext cx="129498" cy="102545"/>
              <a:chOff x="6660049" y="1655872"/>
              <a:chExt cx="1104052" cy="874260"/>
            </a:xfrm>
          </p:grpSpPr>
          <p:sp>
            <p:nvSpPr>
              <p:cNvPr id="418" name="Freeform: Shape 417">
                <a:extLst>
                  <a:ext uri="{FF2B5EF4-FFF2-40B4-BE49-F238E27FC236}">
                    <a16:creationId xmlns:a16="http://schemas.microsoft.com/office/drawing/2014/main" id="{DC60BE96-0BFB-459E-A2AF-1B6A1A988734}"/>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E22AB61C-F04C-424E-9465-44DA4704DEB2}"/>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3B3837C9-6CAA-4AC6-A3F2-55665B1A334E}"/>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BC8F073-28F1-4500-A15C-D5C585A3563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B0360CDA-21E6-4821-BB8E-5C3B63556BE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ED48D7A7-CE8C-45C3-887E-12AB68BAEF54}"/>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AD26C268-864E-4BCF-B32A-82F33106CCF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8ADC8017-338E-4E97-AEDE-51EFF50D88DB}"/>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3" name="Group 158">
              <a:extLst>
                <a:ext uri="{FF2B5EF4-FFF2-40B4-BE49-F238E27FC236}">
                  <a16:creationId xmlns:a16="http://schemas.microsoft.com/office/drawing/2014/main" id="{425A3549-AADB-4DFC-8DBD-3361154E0319}"/>
                </a:ext>
              </a:extLst>
            </p:cNvPr>
            <p:cNvGrpSpPr>
              <a:grpSpLocks noChangeAspect="1"/>
            </p:cNvGrpSpPr>
            <p:nvPr/>
          </p:nvGrpSpPr>
          <p:grpSpPr bwMode="auto">
            <a:xfrm>
              <a:off x="10167520" y="4441404"/>
              <a:ext cx="99442" cy="109577"/>
              <a:chOff x="5906" y="2744"/>
              <a:chExt cx="206" cy="227"/>
            </a:xfrm>
            <a:solidFill>
              <a:schemeClr val="accent1"/>
            </a:solidFill>
          </p:grpSpPr>
          <p:sp>
            <p:nvSpPr>
              <p:cNvPr id="414" name="Freeform 159">
                <a:extLst>
                  <a:ext uri="{FF2B5EF4-FFF2-40B4-BE49-F238E27FC236}">
                    <a16:creationId xmlns:a16="http://schemas.microsoft.com/office/drawing/2014/main" id="{B4542411-EE30-4D29-8B3F-6DE4E7083C88}"/>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5" name="Freeform 160">
                <a:extLst>
                  <a:ext uri="{FF2B5EF4-FFF2-40B4-BE49-F238E27FC236}">
                    <a16:creationId xmlns:a16="http://schemas.microsoft.com/office/drawing/2014/main" id="{07E54773-DC12-496A-BA6D-F116144F32B8}"/>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6" name="Freeform 161">
                <a:extLst>
                  <a:ext uri="{FF2B5EF4-FFF2-40B4-BE49-F238E27FC236}">
                    <a16:creationId xmlns:a16="http://schemas.microsoft.com/office/drawing/2014/main" id="{FF199CF4-A79D-437D-871D-D259634ABAB4}"/>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7" name="Freeform 162">
                <a:extLst>
                  <a:ext uri="{FF2B5EF4-FFF2-40B4-BE49-F238E27FC236}">
                    <a16:creationId xmlns:a16="http://schemas.microsoft.com/office/drawing/2014/main" id="{BA9BED18-6D1A-4E9A-A38C-C27AF4BD2B8B}"/>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439" name="Straight Connector 438">
            <a:extLst>
              <a:ext uri="{FF2B5EF4-FFF2-40B4-BE49-F238E27FC236}">
                <a16:creationId xmlns:a16="http://schemas.microsoft.com/office/drawing/2014/main" id="{027B8898-599C-48EF-8B9A-ABD86574DE48}"/>
              </a:ext>
              <a:ext uri="{C183D7F6-B498-43B3-948B-1728B52AA6E4}">
                <adec:decorative xmlns:adec="http://schemas.microsoft.com/office/drawing/2017/decorative" val="1"/>
              </a:ext>
            </a:extLst>
          </p:cNvPr>
          <p:cNvCxnSpPr>
            <a:cxnSpLocks/>
          </p:cNvCxnSpPr>
          <p:nvPr/>
        </p:nvCxnSpPr>
        <p:spPr>
          <a:xfrm>
            <a:off x="4516331" y="4663926"/>
            <a:ext cx="90702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D2E0E994-9ABF-477A-B367-CB73D6EC3591}"/>
              </a:ext>
              <a:ext uri="{C183D7F6-B498-43B3-948B-1728B52AA6E4}">
                <adec:decorative xmlns:adec="http://schemas.microsoft.com/office/drawing/2017/decorative" val="1"/>
              </a:ext>
            </a:extLst>
          </p:cNvPr>
          <p:cNvSpPr txBox="1"/>
          <p:nvPr/>
        </p:nvSpPr>
        <p:spPr>
          <a:xfrm>
            <a:off x="5318728" y="4845540"/>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441" name="TextBox 440">
            <a:extLst>
              <a:ext uri="{FF2B5EF4-FFF2-40B4-BE49-F238E27FC236}">
                <a16:creationId xmlns:a16="http://schemas.microsoft.com/office/drawing/2014/main" id="{E4A91F08-2E2C-491D-B1A2-E686E6519970}"/>
              </a:ext>
              <a:ext uri="{C183D7F6-B498-43B3-948B-1728B52AA6E4}">
                <adec:decorative xmlns:adec="http://schemas.microsoft.com/office/drawing/2017/decorative" val="1"/>
              </a:ext>
            </a:extLst>
          </p:cNvPr>
          <p:cNvSpPr txBox="1"/>
          <p:nvPr/>
        </p:nvSpPr>
        <p:spPr>
          <a:xfrm>
            <a:off x="3342275" y="4845540"/>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442" name="TextBox 441">
            <a:extLst>
              <a:ext uri="{FF2B5EF4-FFF2-40B4-BE49-F238E27FC236}">
                <a16:creationId xmlns:a16="http://schemas.microsoft.com/office/drawing/2014/main" id="{7D911540-9D54-45B0-83C7-D80E7610DA30}"/>
              </a:ext>
              <a:ext uri="{C183D7F6-B498-43B3-948B-1728B52AA6E4}">
                <adec:decorative xmlns:adec="http://schemas.microsoft.com/office/drawing/2017/decorative" val="1"/>
              </a:ext>
            </a:extLst>
          </p:cNvPr>
          <p:cNvSpPr txBox="1"/>
          <p:nvPr/>
        </p:nvSpPr>
        <p:spPr>
          <a:xfrm>
            <a:off x="6359720" y="3989054"/>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443" name="TextBox 442">
            <a:extLst>
              <a:ext uri="{FF2B5EF4-FFF2-40B4-BE49-F238E27FC236}">
                <a16:creationId xmlns:a16="http://schemas.microsoft.com/office/drawing/2014/main" id="{E968883C-E026-4169-83E8-459B75C90208}"/>
              </a:ext>
              <a:ext uri="{C183D7F6-B498-43B3-948B-1728B52AA6E4}">
                <adec:decorative xmlns:adec="http://schemas.microsoft.com/office/drawing/2017/decorative" val="1"/>
              </a:ext>
            </a:extLst>
          </p:cNvPr>
          <p:cNvSpPr txBox="1"/>
          <p:nvPr/>
        </p:nvSpPr>
        <p:spPr>
          <a:xfrm>
            <a:off x="7811605" y="4845540"/>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444" name="Graphic 443">
            <a:extLst>
              <a:ext uri="{FF2B5EF4-FFF2-40B4-BE49-F238E27FC236}">
                <a16:creationId xmlns:a16="http://schemas.microsoft.com/office/drawing/2014/main" id="{FEC33799-1032-4EE1-8FB4-CA50E08BC2DD}"/>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63847" y="4487894"/>
            <a:ext cx="486194" cy="373994"/>
          </a:xfrm>
          <a:prstGeom prst="rect">
            <a:avLst/>
          </a:prstGeom>
          <a:effectLst/>
        </p:spPr>
      </p:pic>
      <p:grpSp>
        <p:nvGrpSpPr>
          <p:cNvPr id="445" name="Group 444">
            <a:extLst>
              <a:ext uri="{FF2B5EF4-FFF2-40B4-BE49-F238E27FC236}">
                <a16:creationId xmlns:a16="http://schemas.microsoft.com/office/drawing/2014/main" id="{0237A04F-E9F2-4F5C-BB4B-11DB86DFC62E}"/>
              </a:ext>
              <a:ext uri="{C183D7F6-B498-43B3-948B-1728B52AA6E4}">
                <adec:decorative xmlns:adec="http://schemas.microsoft.com/office/drawing/2017/decorative" val="1"/>
              </a:ext>
            </a:extLst>
          </p:cNvPr>
          <p:cNvGrpSpPr/>
          <p:nvPr/>
        </p:nvGrpSpPr>
        <p:grpSpPr>
          <a:xfrm>
            <a:off x="5448816" y="4520883"/>
            <a:ext cx="498367" cy="308017"/>
            <a:chOff x="4524585" y="2423461"/>
            <a:chExt cx="601881" cy="371994"/>
          </a:xfrm>
        </p:grpSpPr>
        <p:sp>
          <p:nvSpPr>
            <p:cNvPr id="446" name="Rectangle 445">
              <a:extLst>
                <a:ext uri="{FF2B5EF4-FFF2-40B4-BE49-F238E27FC236}">
                  <a16:creationId xmlns:a16="http://schemas.microsoft.com/office/drawing/2014/main" id="{0CD15917-8DBC-41D3-9E7C-C7EBCD39EC3E}"/>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47" name="Group 89">
              <a:extLst>
                <a:ext uri="{FF2B5EF4-FFF2-40B4-BE49-F238E27FC236}">
                  <a16:creationId xmlns:a16="http://schemas.microsoft.com/office/drawing/2014/main" id="{9DE887CE-C8D0-4DBD-B2FA-E8905D41BB7E}"/>
                </a:ext>
              </a:extLst>
            </p:cNvPr>
            <p:cNvGrpSpPr>
              <a:grpSpLocks noChangeAspect="1"/>
            </p:cNvGrpSpPr>
            <p:nvPr/>
          </p:nvGrpSpPr>
          <p:grpSpPr bwMode="auto">
            <a:xfrm>
              <a:off x="4584855" y="2488106"/>
              <a:ext cx="194899" cy="242704"/>
              <a:chOff x="1596" y="1479"/>
              <a:chExt cx="159" cy="198"/>
            </a:xfrm>
            <a:solidFill>
              <a:schemeClr val="bg1"/>
            </a:solidFill>
          </p:grpSpPr>
          <p:sp>
            <p:nvSpPr>
              <p:cNvPr id="451" name="Freeform 90">
                <a:extLst>
                  <a:ext uri="{FF2B5EF4-FFF2-40B4-BE49-F238E27FC236}">
                    <a16:creationId xmlns:a16="http://schemas.microsoft.com/office/drawing/2014/main" id="{AD6E1B47-FFD2-4EE6-BFE7-0EC2C8587110}"/>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2" name="Freeform 91">
                <a:extLst>
                  <a:ext uri="{FF2B5EF4-FFF2-40B4-BE49-F238E27FC236}">
                    <a16:creationId xmlns:a16="http://schemas.microsoft.com/office/drawing/2014/main" id="{49124564-157F-41E3-BC8D-B1725A0BFAC7}"/>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48" name="Group 271">
              <a:extLst>
                <a:ext uri="{FF2B5EF4-FFF2-40B4-BE49-F238E27FC236}">
                  <a16:creationId xmlns:a16="http://schemas.microsoft.com/office/drawing/2014/main" id="{7AC8F07B-BBDD-4410-BF29-5F3779308A95}"/>
                </a:ext>
              </a:extLst>
            </p:cNvPr>
            <p:cNvGrpSpPr>
              <a:grpSpLocks noChangeAspect="1"/>
            </p:cNvGrpSpPr>
            <p:nvPr/>
          </p:nvGrpSpPr>
          <p:grpSpPr bwMode="auto">
            <a:xfrm>
              <a:off x="4831448" y="2572669"/>
              <a:ext cx="219261" cy="73578"/>
              <a:chOff x="778" y="3414"/>
              <a:chExt cx="149" cy="50"/>
            </a:xfrm>
            <a:solidFill>
              <a:schemeClr val="bg1"/>
            </a:solidFill>
          </p:grpSpPr>
          <p:sp>
            <p:nvSpPr>
              <p:cNvPr id="449" name="Freeform 273">
                <a:extLst>
                  <a:ext uri="{FF2B5EF4-FFF2-40B4-BE49-F238E27FC236}">
                    <a16:creationId xmlns:a16="http://schemas.microsoft.com/office/drawing/2014/main" id="{3556DE48-A052-4552-A53F-1A4A7F40A108}"/>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0" name="Freeform 275">
                <a:extLst>
                  <a:ext uri="{FF2B5EF4-FFF2-40B4-BE49-F238E27FC236}">
                    <a16:creationId xmlns:a16="http://schemas.microsoft.com/office/drawing/2014/main" id="{953D65C7-517F-496B-AA7B-6ED7CFD6A3D5}"/>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53" name="Group 452">
            <a:extLst>
              <a:ext uri="{FF2B5EF4-FFF2-40B4-BE49-F238E27FC236}">
                <a16:creationId xmlns:a16="http://schemas.microsoft.com/office/drawing/2014/main" id="{86537068-55F4-4BE6-92CD-0609459E093A}"/>
              </a:ext>
              <a:ext uri="{C183D7F6-B498-43B3-948B-1728B52AA6E4}">
                <adec:decorative xmlns:adec="http://schemas.microsoft.com/office/drawing/2017/decorative" val="1"/>
              </a:ext>
            </a:extLst>
          </p:cNvPr>
          <p:cNvGrpSpPr/>
          <p:nvPr/>
        </p:nvGrpSpPr>
        <p:grpSpPr>
          <a:xfrm>
            <a:off x="6747716" y="4270171"/>
            <a:ext cx="414462" cy="328196"/>
            <a:chOff x="6750025" y="2327160"/>
            <a:chExt cx="450383" cy="356642"/>
          </a:xfrm>
        </p:grpSpPr>
        <p:sp>
          <p:nvSpPr>
            <p:cNvPr id="454" name="Freeform: Shape 453">
              <a:extLst>
                <a:ext uri="{FF2B5EF4-FFF2-40B4-BE49-F238E27FC236}">
                  <a16:creationId xmlns:a16="http://schemas.microsoft.com/office/drawing/2014/main" id="{55103DB6-D94B-4363-BBDB-1BF2DC615876}"/>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5" name="Freeform: Shape 454">
              <a:extLst>
                <a:ext uri="{FF2B5EF4-FFF2-40B4-BE49-F238E27FC236}">
                  <a16:creationId xmlns:a16="http://schemas.microsoft.com/office/drawing/2014/main" id="{DA0EDDD5-0836-4F6F-AC6D-DD4D45D5E5AF}"/>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6" name="Freeform: Shape 455">
              <a:extLst>
                <a:ext uri="{FF2B5EF4-FFF2-40B4-BE49-F238E27FC236}">
                  <a16:creationId xmlns:a16="http://schemas.microsoft.com/office/drawing/2014/main" id="{E9EA1662-441F-45A5-9673-AFA25A6F9785}"/>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F36D704F-8811-41CD-865F-606BB2453507}"/>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A3713188-5F8C-4E32-A42E-FA23DAB8F30E}"/>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9C48143A-452D-4E11-B4B6-B96CAF706418}"/>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CC5B853C-19C9-4E53-8070-B9979CFF3B5D}"/>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1" name="Group 460">
            <a:extLst>
              <a:ext uri="{FF2B5EF4-FFF2-40B4-BE49-F238E27FC236}">
                <a16:creationId xmlns:a16="http://schemas.microsoft.com/office/drawing/2014/main" id="{31AD0CFE-7ABD-406E-BEAD-BE954C064125}"/>
              </a:ext>
              <a:ext uri="{C183D7F6-B498-43B3-948B-1728B52AA6E4}">
                <adec:decorative xmlns:adec="http://schemas.microsoft.com/office/drawing/2017/decorative" val="1"/>
              </a:ext>
            </a:extLst>
          </p:cNvPr>
          <p:cNvGrpSpPr/>
          <p:nvPr/>
        </p:nvGrpSpPr>
        <p:grpSpPr>
          <a:xfrm>
            <a:off x="7990080" y="4510793"/>
            <a:ext cx="414462" cy="328196"/>
            <a:chOff x="6660049" y="1655872"/>
            <a:chExt cx="1104052" cy="874260"/>
          </a:xfrm>
        </p:grpSpPr>
        <p:sp>
          <p:nvSpPr>
            <p:cNvPr id="462" name="Freeform: Shape 461">
              <a:extLst>
                <a:ext uri="{FF2B5EF4-FFF2-40B4-BE49-F238E27FC236}">
                  <a16:creationId xmlns:a16="http://schemas.microsoft.com/office/drawing/2014/main" id="{1FCC2DA4-12D7-4CF0-8C04-A63EBB297D22}"/>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3" name="Freeform: Shape 462">
              <a:extLst>
                <a:ext uri="{FF2B5EF4-FFF2-40B4-BE49-F238E27FC236}">
                  <a16:creationId xmlns:a16="http://schemas.microsoft.com/office/drawing/2014/main" id="{F7EE265D-8F8A-482F-ABDB-1FCBA84DBEC6}"/>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4" name="Freeform: Shape 463">
              <a:extLst>
                <a:ext uri="{FF2B5EF4-FFF2-40B4-BE49-F238E27FC236}">
                  <a16:creationId xmlns:a16="http://schemas.microsoft.com/office/drawing/2014/main" id="{A0A99EA8-3D85-4595-AC89-BF8A44C58A79}"/>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864317C0-39F3-4CFA-B37C-F71FBB83A0F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DA29D2D1-12A1-451C-B62B-0A4582131DB9}"/>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23AB4C32-7219-469D-8A95-93739F9412F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3AFC5DA6-9F86-42AD-96D9-1881ACAB63D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2A9EBE8B-EC8F-40F2-8D4D-C453814B8BA6}"/>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70" name="Straight Connector 469">
            <a:extLst>
              <a:ext uri="{FF2B5EF4-FFF2-40B4-BE49-F238E27FC236}">
                <a16:creationId xmlns:a16="http://schemas.microsoft.com/office/drawing/2014/main" id="{1081AB28-9851-4BA7-AB10-58472C68DF5D}"/>
              </a:ext>
              <a:ext uri="{C183D7F6-B498-43B3-948B-1728B52AA6E4}">
                <adec:decorative xmlns:adec="http://schemas.microsoft.com/office/drawing/2017/decorative" val="1"/>
              </a:ext>
            </a:extLst>
          </p:cNvPr>
          <p:cNvCxnSpPr>
            <a:cxnSpLocks/>
          </p:cNvCxnSpPr>
          <p:nvPr/>
        </p:nvCxnSpPr>
        <p:spPr>
          <a:xfrm>
            <a:off x="5993960" y="4663926"/>
            <a:ext cx="1953461"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7B352F-A117-4FBD-9F04-205082129EAB}"/>
              </a:ext>
              <a:ext uri="{C183D7F6-B498-43B3-948B-1728B52AA6E4}">
                <adec:decorative xmlns:adec="http://schemas.microsoft.com/office/drawing/2017/decorative" val="1"/>
              </a:ext>
            </a:extLst>
          </p:cNvPr>
          <p:cNvCxnSpPr>
            <a:cxnSpLocks/>
          </p:cNvCxnSpPr>
          <p:nvPr/>
        </p:nvCxnSpPr>
        <p:spPr>
          <a:xfrm>
            <a:off x="3342275" y="4671184"/>
            <a:ext cx="558378" cy="0"/>
          </a:xfrm>
          <a:prstGeom prst="line">
            <a:avLst/>
          </a:prstGeom>
          <a:ln w="28575">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472" name="Straight Connector 64">
            <a:extLst>
              <a:ext uri="{FF2B5EF4-FFF2-40B4-BE49-F238E27FC236}">
                <a16:creationId xmlns:a16="http://schemas.microsoft.com/office/drawing/2014/main" id="{DFF1CFAE-975E-4F28-9235-474F0A7137E2}"/>
              </a:ext>
              <a:ext uri="{C183D7F6-B498-43B3-948B-1728B52AA6E4}">
                <adec:decorative xmlns:adec="http://schemas.microsoft.com/office/drawing/2017/decorative" val="1"/>
              </a:ext>
            </a:extLst>
          </p:cNvPr>
          <p:cNvCxnSpPr>
            <a:cxnSpLocks/>
          </p:cNvCxnSpPr>
          <p:nvPr/>
        </p:nvCxnSpPr>
        <p:spPr>
          <a:xfrm>
            <a:off x="7224813" y="4435326"/>
            <a:ext cx="457200" cy="228600"/>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76">
            <a:extLst>
              <a:ext uri="{FF2B5EF4-FFF2-40B4-BE49-F238E27FC236}">
                <a16:creationId xmlns:a16="http://schemas.microsoft.com/office/drawing/2014/main" id="{E0C0F947-C705-43B1-A447-44FE972CF19F}"/>
              </a:ext>
              <a:ext uri="{C183D7F6-B498-43B3-948B-1728B52AA6E4}">
                <adec:decorative xmlns:adec="http://schemas.microsoft.com/office/drawing/2017/decorative" val="1"/>
              </a:ext>
            </a:extLst>
          </p:cNvPr>
          <p:cNvCxnSpPr>
            <a:cxnSpLocks/>
          </p:cNvCxnSpPr>
          <p:nvPr/>
        </p:nvCxnSpPr>
        <p:spPr>
          <a:xfrm flipV="1">
            <a:off x="6268159" y="4435326"/>
            <a:ext cx="457200" cy="228600"/>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sp>
        <p:nvSpPr>
          <p:cNvPr id="478" name="Freeform: Shape 477">
            <a:extLst>
              <a:ext uri="{FF2B5EF4-FFF2-40B4-BE49-F238E27FC236}">
                <a16:creationId xmlns:a16="http://schemas.microsoft.com/office/drawing/2014/main" id="{55723159-6C0B-42FC-B5B9-A8EE531099A2}"/>
              </a:ext>
              <a:ext uri="{C183D7F6-B498-43B3-948B-1728B52AA6E4}">
                <adec:decorative xmlns:adec="http://schemas.microsoft.com/office/drawing/2017/decorative" val="1"/>
              </a:ext>
            </a:extLst>
          </p:cNvPr>
          <p:cNvSpPr/>
          <p:nvPr/>
        </p:nvSpPr>
        <p:spPr bwMode="auto">
          <a:xfrm flipH="1">
            <a:off x="2917579" y="3718759"/>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9" name="Straight Arrow Connector 478">
            <a:extLst>
              <a:ext uri="{FF2B5EF4-FFF2-40B4-BE49-F238E27FC236}">
                <a16:creationId xmlns:a16="http://schemas.microsoft.com/office/drawing/2014/main" id="{332C11A1-34A8-4E0F-9F18-B21FDCE788BC}"/>
              </a:ext>
              <a:ext uri="{C183D7F6-B498-43B3-948B-1728B52AA6E4}">
                <adec:decorative xmlns:adec="http://schemas.microsoft.com/office/drawing/2017/decorative" val="1"/>
              </a:ext>
            </a:extLst>
          </p:cNvPr>
          <p:cNvCxnSpPr>
            <a:cxnSpLocks/>
          </p:cNvCxnSpPr>
          <p:nvPr/>
        </p:nvCxnSpPr>
        <p:spPr>
          <a:xfrm flipV="1">
            <a:off x="3239186" y="3738581"/>
            <a:ext cx="392579" cy="12311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480" name="Freeform: Shape 479">
            <a:extLst>
              <a:ext uri="{FF2B5EF4-FFF2-40B4-BE49-F238E27FC236}">
                <a16:creationId xmlns:a16="http://schemas.microsoft.com/office/drawing/2014/main" id="{4E86D2E6-D158-4381-A31C-BDE9CD731672}"/>
              </a:ext>
              <a:ext uri="{C183D7F6-B498-43B3-948B-1728B52AA6E4}">
                <adec:decorative xmlns:adec="http://schemas.microsoft.com/office/drawing/2017/decorative" val="1"/>
              </a:ext>
            </a:extLst>
          </p:cNvPr>
          <p:cNvSpPr/>
          <p:nvPr/>
        </p:nvSpPr>
        <p:spPr bwMode="auto">
          <a:xfrm flipH="1">
            <a:off x="7129992" y="3657412"/>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1" name="Straight Arrow Connector 480">
            <a:extLst>
              <a:ext uri="{FF2B5EF4-FFF2-40B4-BE49-F238E27FC236}">
                <a16:creationId xmlns:a16="http://schemas.microsoft.com/office/drawing/2014/main" id="{835B2F22-F98C-4054-BBB1-F2C5AFFDB9EB}"/>
              </a:ext>
              <a:ext uri="{C183D7F6-B498-43B3-948B-1728B52AA6E4}">
                <adec:decorative xmlns:adec="http://schemas.microsoft.com/office/drawing/2017/decorative" val="1"/>
              </a:ext>
            </a:extLst>
          </p:cNvPr>
          <p:cNvCxnSpPr>
            <a:cxnSpLocks/>
          </p:cNvCxnSpPr>
          <p:nvPr/>
        </p:nvCxnSpPr>
        <p:spPr>
          <a:xfrm flipH="1" flipV="1">
            <a:off x="6861731" y="3736262"/>
            <a:ext cx="308654" cy="98267"/>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7" name="L-Shape 6" descr="The key is to reduce the number of entry points an attacker can exploit and defend and monitor the ones they could.">
            <a:extLst>
              <a:ext uri="{FF2B5EF4-FFF2-40B4-BE49-F238E27FC236}">
                <a16:creationId xmlns:a16="http://schemas.microsoft.com/office/drawing/2014/main" id="{14B1EEF4-5087-470B-AB3C-AC2EAF488B41}"/>
              </a:ext>
            </a:extLst>
          </p:cNvPr>
          <p:cNvSpPr/>
          <p:nvPr/>
        </p:nvSpPr>
        <p:spPr>
          <a:xfrm flipH="1" flipV="1">
            <a:off x="3133973" y="1910447"/>
            <a:ext cx="8780983" cy="3357227"/>
          </a:xfrm>
          <a:prstGeom prst="corner">
            <a:avLst>
              <a:gd name="adj1" fmla="val 51882"/>
              <a:gd name="adj2" fmla="val 98937"/>
            </a:avLst>
          </a:prstGeom>
          <a:gradFill flip="none" rotWithShape="1">
            <a:gsLst>
              <a:gs pos="86000">
                <a:srgbClr val="243A5E">
                  <a:alpha val="14000"/>
                </a:srgbClr>
              </a:gs>
              <a:gs pos="87000">
                <a:schemeClr val="tx1">
                  <a:alpha val="0"/>
                </a:schemeClr>
              </a:gs>
            </a:gsLst>
            <a:lin ang="10800000" scaled="1"/>
            <a:tileRect/>
          </a:gradFill>
          <a:ln w="22225">
            <a:gradFill flip="none" rotWithShape="1">
              <a:gsLst>
                <a:gs pos="85000">
                  <a:srgbClr val="243A5E"/>
                </a:gs>
                <a:gs pos="87000">
                  <a:srgbClr val="243A5E">
                    <a:alpha val="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llegal">
            <a:extLst>
              <a:ext uri="{FF2B5EF4-FFF2-40B4-BE49-F238E27FC236}">
                <a16:creationId xmlns:a16="http://schemas.microsoft.com/office/drawing/2014/main" id="{BDDCA642-B28F-471E-8DB6-7E041E15D511}"/>
              </a:ext>
              <a:ext uri="{C183D7F6-B498-43B3-948B-1728B52AA6E4}">
                <adec:decorative xmlns:adec="http://schemas.microsoft.com/office/drawing/2017/decorative" val="1"/>
              </a:ext>
            </a:extLst>
          </p:cNvPr>
          <p:cNvSpPr>
            <a:spLocks noChangeAspect="1" noEditPoints="1"/>
          </p:cNvSpPr>
          <p:nvPr/>
        </p:nvSpPr>
        <p:spPr bwMode="auto">
          <a:xfrm>
            <a:off x="3641219" y="3539503"/>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illegal">
            <a:extLst>
              <a:ext uri="{FF2B5EF4-FFF2-40B4-BE49-F238E27FC236}">
                <a16:creationId xmlns:a16="http://schemas.microsoft.com/office/drawing/2014/main" id="{6FBFF273-7999-49BA-AEAD-ED1304A961B5}"/>
              </a:ext>
              <a:ext uri="{C183D7F6-B498-43B3-948B-1728B52AA6E4}">
                <adec:decorative xmlns:adec="http://schemas.microsoft.com/office/drawing/2017/decorative" val="1"/>
              </a:ext>
            </a:extLst>
          </p:cNvPr>
          <p:cNvSpPr>
            <a:spLocks noChangeAspect="1" noEditPoints="1"/>
          </p:cNvSpPr>
          <p:nvPr/>
        </p:nvSpPr>
        <p:spPr bwMode="auto">
          <a:xfrm>
            <a:off x="6555208" y="3554901"/>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illegal">
            <a:extLst>
              <a:ext uri="{FF2B5EF4-FFF2-40B4-BE49-F238E27FC236}">
                <a16:creationId xmlns:a16="http://schemas.microsoft.com/office/drawing/2014/main" id="{A470E5B9-A25B-4D71-B000-D040CE096998}"/>
              </a:ext>
              <a:ext uri="{C183D7F6-B498-43B3-948B-1728B52AA6E4}">
                <adec:decorative xmlns:adec="http://schemas.microsoft.com/office/drawing/2017/decorative" val="1"/>
              </a:ext>
            </a:extLst>
          </p:cNvPr>
          <p:cNvSpPr>
            <a:spLocks noChangeAspect="1" noEditPoints="1"/>
          </p:cNvSpPr>
          <p:nvPr/>
        </p:nvSpPr>
        <p:spPr bwMode="auto">
          <a:xfrm>
            <a:off x="8511913" y="5103196"/>
            <a:ext cx="240328" cy="24002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solidFill>
            <a:schemeClr val="bg1"/>
          </a:solidFill>
          <a:ln w="3175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AF50C8D6-881A-4F07-808C-AAA225FEF48D}"/>
              </a:ext>
              <a:ext uri="{C183D7F6-B498-43B3-948B-1728B52AA6E4}">
                <adec:decorative xmlns:adec="http://schemas.microsoft.com/office/drawing/2017/decorative" val="1"/>
              </a:ext>
            </a:extLst>
          </p:cNvPr>
          <p:cNvSpPr/>
          <p:nvPr/>
        </p:nvSpPr>
        <p:spPr bwMode="auto">
          <a:xfrm flipH="1">
            <a:off x="7760726" y="5243446"/>
            <a:ext cx="373390" cy="320049"/>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7" name="Straight Arrow Connector 486">
            <a:extLst>
              <a:ext uri="{FF2B5EF4-FFF2-40B4-BE49-F238E27FC236}">
                <a16:creationId xmlns:a16="http://schemas.microsoft.com/office/drawing/2014/main" id="{50854E2B-45BC-418D-B45A-4138F3CFBCCF}"/>
              </a:ext>
              <a:ext uri="{C183D7F6-B498-43B3-948B-1728B52AA6E4}">
                <adec:decorative xmlns:adec="http://schemas.microsoft.com/office/drawing/2017/decorative" val="1"/>
              </a:ext>
            </a:extLst>
          </p:cNvPr>
          <p:cNvCxnSpPr>
            <a:cxnSpLocks/>
          </p:cNvCxnSpPr>
          <p:nvPr/>
        </p:nvCxnSpPr>
        <p:spPr>
          <a:xfrm flipV="1">
            <a:off x="8063023" y="5266043"/>
            <a:ext cx="445026" cy="115770"/>
          </a:xfrm>
          <a:prstGeom prst="straightConnector1">
            <a:avLst/>
          </a:prstGeom>
          <a:ln w="28575">
            <a:solidFill>
              <a:srgbClr val="D83B01"/>
            </a:solidFill>
            <a:prstDash val="sysDash"/>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0F614DA-A8FB-4EEC-96BF-273C99AF0B3F}"/>
              </a:ext>
              <a:ext uri="{C183D7F6-B498-43B3-948B-1728B52AA6E4}">
                <adec:decorative xmlns:adec="http://schemas.microsoft.com/office/drawing/2017/decorative" val="1"/>
              </a:ext>
            </a:extLst>
          </p:cNvPr>
          <p:cNvCxnSpPr>
            <a:cxnSpLocks/>
          </p:cNvCxnSpPr>
          <p:nvPr/>
        </p:nvCxnSpPr>
        <p:spPr>
          <a:xfrm>
            <a:off x="3148623" y="6020345"/>
            <a:ext cx="8686323" cy="0"/>
          </a:xfrm>
          <a:prstGeom prst="straightConnector1">
            <a:avLst/>
          </a:prstGeom>
          <a:ln w="444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8A848D66-C4F5-4275-8DD0-F16FB82F70CF}"/>
              </a:ext>
            </a:extLst>
          </p:cNvPr>
          <p:cNvSpPr txBox="1"/>
          <p:nvPr/>
        </p:nvSpPr>
        <p:spPr>
          <a:xfrm>
            <a:off x="5630423" y="5727799"/>
            <a:ext cx="3722722" cy="62632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8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Complete End-to-end approach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Required for meaningful security</a:t>
            </a:r>
          </a:p>
        </p:txBody>
      </p:sp>
      <p:sp>
        <p:nvSpPr>
          <p:cNvPr id="155" name="!!End-to-End">
            <a:extLst>
              <a:ext uri="{FF2B5EF4-FFF2-40B4-BE49-F238E27FC236}">
                <a16:creationId xmlns:a16="http://schemas.microsoft.com/office/drawing/2014/main" id="{82521615-1089-4EB4-9981-CF695EB7E495}"/>
              </a:ext>
            </a:extLst>
          </p:cNvPr>
          <p:cNvSpPr txBox="1"/>
          <p:nvPr/>
        </p:nvSpPr>
        <p:spPr>
          <a:xfrm>
            <a:off x="6809653" y="5700670"/>
            <a:ext cx="1492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End-to-end </a:t>
            </a:r>
            <a:endParaRPr kumimoji="0" lang="en-US" sz="1800" b="0" i="0" u="none" strike="noStrike" kern="1200" cap="none" spc="0" normalizeH="0" baseline="0" noProof="0">
              <a:ln>
                <a:noFill/>
              </a:ln>
              <a:solidFill>
                <a:srgbClr val="000000"/>
              </a:solidFill>
              <a:effectLst/>
              <a:uLnTx/>
              <a:uFillTx/>
              <a:latin typeface="Segoe UI"/>
              <a:ea typeface="+mn-ea"/>
            </a:endParaRPr>
          </a:p>
        </p:txBody>
      </p:sp>
      <p:sp>
        <p:nvSpPr>
          <p:cNvPr id="156" name="Speech Bubble: Rectangle 155">
            <a:extLst>
              <a:ext uri="{FF2B5EF4-FFF2-40B4-BE49-F238E27FC236}">
                <a16:creationId xmlns:a16="http://schemas.microsoft.com/office/drawing/2014/main" id="{EE7C4C18-21ED-4400-BB9A-DB8D4E06E907}"/>
              </a:ext>
            </a:extLst>
          </p:cNvPr>
          <p:cNvSpPr/>
          <p:nvPr/>
        </p:nvSpPr>
        <p:spPr>
          <a:xfrm>
            <a:off x="9429750" y="1067102"/>
            <a:ext cx="2418779" cy="689101"/>
          </a:xfrm>
          <a:prstGeom prst="wedgeRectCallout">
            <a:avLst>
              <a:gd name="adj1" fmla="val 23641"/>
              <a:gd name="adj2" fmla="val 80273"/>
            </a:avLst>
          </a:prstGeom>
          <a:solidFill>
            <a:srgbClr val="ECECEC"/>
          </a:solidFill>
          <a:ln>
            <a:solidFill>
              <a:schemeClr val="bg1">
                <a:lumMod val="75000"/>
              </a:schemeClr>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rgbClr val="515151"/>
                </a:solidFill>
                <a:effectLst/>
                <a:uLnTx/>
                <a:uFillTx/>
                <a:latin typeface="Segoe UI"/>
                <a:cs typeface="Segoe UI" pitchFamily="34" charset="0"/>
              </a:rPr>
              <a:t>Asset Protection also required</a:t>
            </a:r>
            <a:br>
              <a:rPr kumimoji="0" lang="en-US" sz="1200" b="1" i="0" u="none" strike="noStrike" kern="1200" cap="none" spc="0" normalizeH="0" baseline="0" noProof="0">
                <a:ln>
                  <a:noFill/>
                </a:ln>
                <a:solidFill>
                  <a:srgbClr val="515151"/>
                </a:solidFill>
                <a:effectLst/>
                <a:uLnTx/>
                <a:uFillTx/>
                <a:latin typeface="Segoe UI"/>
                <a:ea typeface="Segoe UI" pitchFamily="34" charset="0"/>
                <a:cs typeface="Segoe UI" pitchFamily="34" charset="0"/>
              </a:rPr>
            </a:br>
            <a:r>
              <a:rPr kumimoji="0" lang="en-US" sz="1200" b="0" i="1" u="none" strike="noStrike" kern="1200" cap="none" spc="0" normalizeH="0" baseline="0" noProof="0">
                <a:ln>
                  <a:noFill/>
                </a:ln>
                <a:solidFill>
                  <a:srgbClr val="515151"/>
                </a:solidFill>
                <a:effectLst/>
                <a:uLnTx/>
                <a:uFillTx/>
                <a:latin typeface="Segoe UI"/>
                <a:ea typeface="Segoe UI" pitchFamily="34" charset="0"/>
                <a:cs typeface="Segoe UI" pitchFamily="34" charset="0"/>
              </a:rPr>
              <a:t>Security updates, DevSecOps, data at rest / in transit, etc. </a:t>
            </a:r>
          </a:p>
        </p:txBody>
      </p:sp>
    </p:spTree>
    <p:extLst>
      <p:ext uri="{BB962C8B-B14F-4D97-AF65-F5344CB8AC3E}">
        <p14:creationId xmlns:p14="http://schemas.microsoft.com/office/powerpoint/2010/main" val="409866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ntr" presetSubtype="32"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circle(out)">
                                      <p:cBhvr>
                                        <p:cTn id="10" dur="500"/>
                                        <p:tgtEl>
                                          <p:spTgt spid="8"/>
                                        </p:tgtEl>
                                      </p:cBhvr>
                                    </p:animEffect>
                                  </p:childTnLst>
                                </p:cTn>
                              </p:par>
                              <p:par>
                                <p:cTn id="11" presetID="6" presetClass="entr" presetSubtype="32"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circle(out)">
                                      <p:cBhvr>
                                        <p:cTn id="13" dur="500"/>
                                        <p:tgtEl>
                                          <p:spTgt spid="11"/>
                                        </p:tgtEl>
                                      </p:cBhvr>
                                    </p:animEffect>
                                  </p:childTnLst>
                                </p:cTn>
                              </p:par>
                              <p:par>
                                <p:cTn id="14" presetID="6" presetClass="entr" presetSubtype="32" fill="hold" grpId="0"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circle(out)">
                                      <p:cBhvr>
                                        <p:cTn id="16" dur="500"/>
                                        <p:tgtEl>
                                          <p:spTgt spid="27"/>
                                        </p:tgtEl>
                                      </p:cBhvr>
                                    </p:animEffect>
                                  </p:childTnLst>
                                </p:cTn>
                              </p:par>
                              <p:par>
                                <p:cTn id="17" presetID="22" presetClass="entr" presetSubtype="8" fill="hold" nodeType="withEffect">
                                  <p:stCondLst>
                                    <p:cond delay="250"/>
                                  </p:stCondLst>
                                  <p:childTnLst>
                                    <p:set>
                                      <p:cBhvr>
                                        <p:cTn id="18" dur="1" fill="hold">
                                          <p:stCondLst>
                                            <p:cond delay="0"/>
                                          </p:stCondLst>
                                        </p:cTn>
                                        <p:tgtEl>
                                          <p:spTgt spid="479"/>
                                        </p:tgtEl>
                                        <p:attrNameLst>
                                          <p:attrName>style.visibility</p:attrName>
                                        </p:attrNameLst>
                                      </p:cBhvr>
                                      <p:to>
                                        <p:strVal val="visible"/>
                                      </p:to>
                                    </p:set>
                                    <p:animEffect transition="in" filter="wipe(left)">
                                      <p:cBhvr>
                                        <p:cTn id="19" dur="500"/>
                                        <p:tgtEl>
                                          <p:spTgt spid="479"/>
                                        </p:tgtEl>
                                      </p:cBhvr>
                                    </p:animEffect>
                                  </p:childTnLst>
                                </p:cTn>
                              </p:par>
                              <p:par>
                                <p:cTn id="20" presetID="22" presetClass="entr" presetSubtype="2" fill="hold" nodeType="withEffect">
                                  <p:stCondLst>
                                    <p:cond delay="250"/>
                                  </p:stCondLst>
                                  <p:childTnLst>
                                    <p:set>
                                      <p:cBhvr>
                                        <p:cTn id="21" dur="1" fill="hold">
                                          <p:stCondLst>
                                            <p:cond delay="0"/>
                                          </p:stCondLst>
                                        </p:cTn>
                                        <p:tgtEl>
                                          <p:spTgt spid="481"/>
                                        </p:tgtEl>
                                        <p:attrNameLst>
                                          <p:attrName>style.visibility</p:attrName>
                                        </p:attrNameLst>
                                      </p:cBhvr>
                                      <p:to>
                                        <p:strVal val="visible"/>
                                      </p:to>
                                    </p:set>
                                    <p:animEffect transition="in" filter="wipe(right)">
                                      <p:cBhvr>
                                        <p:cTn id="22" dur="500"/>
                                        <p:tgtEl>
                                          <p:spTgt spid="481"/>
                                        </p:tgtEl>
                                      </p:cBhvr>
                                    </p:animEffect>
                                  </p:childTnLst>
                                </p:cTn>
                              </p:par>
                              <p:par>
                                <p:cTn id="23" presetID="22" presetClass="entr" presetSubtype="8" fill="hold" nodeType="withEffect">
                                  <p:stCondLst>
                                    <p:cond delay="250"/>
                                  </p:stCondLst>
                                  <p:childTnLst>
                                    <p:set>
                                      <p:cBhvr>
                                        <p:cTn id="24" dur="1" fill="hold">
                                          <p:stCondLst>
                                            <p:cond delay="0"/>
                                          </p:stCondLst>
                                        </p:cTn>
                                        <p:tgtEl>
                                          <p:spTgt spid="487"/>
                                        </p:tgtEl>
                                        <p:attrNameLst>
                                          <p:attrName>style.visibility</p:attrName>
                                        </p:attrNameLst>
                                      </p:cBhvr>
                                      <p:to>
                                        <p:strVal val="visible"/>
                                      </p:to>
                                    </p:set>
                                    <p:animEffect transition="in" filter="wipe(left)">
                                      <p:cBhvr>
                                        <p:cTn id="25" dur="500"/>
                                        <p:tgtEl>
                                          <p:spTgt spid="487"/>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486"/>
                                        </p:tgtEl>
                                        <p:attrNameLst>
                                          <p:attrName>style.visibility</p:attrName>
                                        </p:attrNameLst>
                                      </p:cBhvr>
                                      <p:to>
                                        <p:strVal val="visible"/>
                                      </p:to>
                                    </p:set>
                                    <p:animEffect transition="in" filter="fade">
                                      <p:cBhvr>
                                        <p:cTn id="28" dur="500"/>
                                        <p:tgtEl>
                                          <p:spTgt spid="48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80"/>
                                        </p:tgtEl>
                                        <p:attrNameLst>
                                          <p:attrName>style.visibility</p:attrName>
                                        </p:attrNameLst>
                                      </p:cBhvr>
                                      <p:to>
                                        <p:strVal val="visible"/>
                                      </p:to>
                                    </p:set>
                                    <p:animEffect transition="in" filter="fade">
                                      <p:cBhvr>
                                        <p:cTn id="31" dur="500"/>
                                        <p:tgtEl>
                                          <p:spTgt spid="480"/>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78"/>
                                        </p:tgtEl>
                                        <p:attrNameLst>
                                          <p:attrName>style.visibility</p:attrName>
                                        </p:attrNameLst>
                                      </p:cBhvr>
                                      <p:to>
                                        <p:strVal val="visible"/>
                                      </p:to>
                                    </p:set>
                                    <p:animEffect transition="in" filter="fade">
                                      <p:cBhvr>
                                        <p:cTn id="34" dur="500"/>
                                        <p:tgtEl>
                                          <p:spTgt spid="478"/>
                                        </p:tgtEl>
                                      </p:cBhvr>
                                    </p:animEffect>
                                  </p:childTnLst>
                                </p:cTn>
                              </p:par>
                            </p:childTnLst>
                          </p:cTn>
                        </p:par>
                        <p:par>
                          <p:cTn id="35" fill="hold">
                            <p:stCondLst>
                              <p:cond delay="750"/>
                            </p:stCondLst>
                            <p:childTnLst>
                              <p:par>
                                <p:cTn id="36" presetID="16" presetClass="entr" presetSubtype="37"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barn(outVertical)">
                                      <p:cBhvr>
                                        <p:cTn id="38" dur="500"/>
                                        <p:tgtEl>
                                          <p:spTgt spid="1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fade">
                                      <p:cBhvr>
                                        <p:cTn id="41" dur="500"/>
                                        <p:tgtEl>
                                          <p:spTgt spid="15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animBg="1"/>
      <p:bldP spid="480" grpId="0" animBg="1"/>
      <p:bldP spid="7" grpId="0" animBg="1"/>
      <p:bldP spid="8" grpId="0" animBg="1"/>
      <p:bldP spid="11" grpId="0" animBg="1"/>
      <p:bldP spid="27" grpId="0" animBg="1"/>
      <p:bldP spid="486" grpId="0" animBg="1"/>
      <p:bldP spid="151" grpId="0" animBg="1"/>
      <p:bldP spid="155" grpId="0"/>
      <p:bldP spid="15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42DA6B-E660-43A7-ABF1-CA51A40742BC}"/>
              </a:ext>
            </a:extLst>
          </p:cNvPr>
          <p:cNvSpPr>
            <a:spLocks noGrp="1"/>
          </p:cNvSpPr>
          <p:nvPr>
            <p:ph type="title"/>
          </p:nvPr>
        </p:nvSpPr>
        <p:spPr>
          <a:xfrm>
            <a:off x="588263" y="457200"/>
            <a:ext cx="10790479" cy="861774"/>
          </a:xfrm>
        </p:spPr>
        <p:txBody>
          <a:bodyPr/>
          <a:lstStyle/>
          <a:p>
            <a:r>
              <a:rPr lang="en-US"/>
              <a:t>End-to-end approach to security</a:t>
            </a:r>
            <a:br>
              <a:rPr lang="en-US"/>
            </a:br>
            <a:r>
              <a:rPr lang="en-US" sz="2000">
                <a:latin typeface="+mn-lt"/>
              </a:rPr>
              <a:t>Increase the attacker’s cost to gain access and reach business critical assets</a:t>
            </a:r>
          </a:p>
        </p:txBody>
      </p:sp>
      <p:sp>
        <p:nvSpPr>
          <p:cNvPr id="273" name="Trapezoid 103">
            <a:extLst>
              <a:ext uri="{FF2B5EF4-FFF2-40B4-BE49-F238E27FC236}">
                <a16:creationId xmlns:a16="http://schemas.microsoft.com/office/drawing/2014/main" id="{03E985A1-AD63-4FEE-96F4-9B20B09D4680}"/>
              </a:ext>
              <a:ext uri="{C183D7F6-B498-43B3-948B-1728B52AA6E4}">
                <adec:decorative xmlns:adec="http://schemas.microsoft.com/office/drawing/2017/decorative" val="1"/>
              </a:ext>
            </a:extLst>
          </p:cNvPr>
          <p:cNvSpPr/>
          <p:nvPr/>
        </p:nvSpPr>
        <p:spPr>
          <a:xfrm rot="16200000">
            <a:off x="7499689" y="3418452"/>
            <a:ext cx="2654897" cy="1170289"/>
          </a:xfrm>
          <a:custGeom>
            <a:avLst/>
            <a:gdLst>
              <a:gd name="connsiteX0" fmla="*/ 0 w 604169"/>
              <a:gd name="connsiteY0" fmla="*/ 906095 h 906095"/>
              <a:gd name="connsiteX1" fmla="*/ 151042 w 604169"/>
              <a:gd name="connsiteY1" fmla="*/ 0 h 906095"/>
              <a:gd name="connsiteX2" fmla="*/ 453127 w 604169"/>
              <a:gd name="connsiteY2" fmla="*/ 0 h 906095"/>
              <a:gd name="connsiteX3" fmla="*/ 604169 w 604169"/>
              <a:gd name="connsiteY3" fmla="*/ 906095 h 906095"/>
              <a:gd name="connsiteX4" fmla="*/ 0 w 604169"/>
              <a:gd name="connsiteY4" fmla="*/ 906095 h 906095"/>
              <a:gd name="connsiteX0" fmla="*/ 0 w 2411538"/>
              <a:gd name="connsiteY0" fmla="*/ 906095 h 906095"/>
              <a:gd name="connsiteX1" fmla="*/ 151042 w 2411538"/>
              <a:gd name="connsiteY1" fmla="*/ 0 h 906095"/>
              <a:gd name="connsiteX2" fmla="*/ 453127 w 2411538"/>
              <a:gd name="connsiteY2" fmla="*/ 0 h 906095"/>
              <a:gd name="connsiteX3" fmla="*/ 2411538 w 2411538"/>
              <a:gd name="connsiteY3" fmla="*/ 906095 h 906095"/>
              <a:gd name="connsiteX4" fmla="*/ 0 w 2411538"/>
              <a:gd name="connsiteY4" fmla="*/ 906095 h 906095"/>
              <a:gd name="connsiteX0" fmla="*/ 0 w 2411538"/>
              <a:gd name="connsiteY0" fmla="*/ 915618 h 915618"/>
              <a:gd name="connsiteX1" fmla="*/ 151042 w 2411538"/>
              <a:gd name="connsiteY1" fmla="*/ 9523 h 915618"/>
              <a:gd name="connsiteX2" fmla="*/ 343590 w 2411538"/>
              <a:gd name="connsiteY2" fmla="*/ 0 h 915618"/>
              <a:gd name="connsiteX3" fmla="*/ 2411538 w 2411538"/>
              <a:gd name="connsiteY3" fmla="*/ 915618 h 915618"/>
              <a:gd name="connsiteX4" fmla="*/ 0 w 2411538"/>
              <a:gd name="connsiteY4" fmla="*/ 915618 h 915618"/>
              <a:gd name="connsiteX0" fmla="*/ 0 w 2411538"/>
              <a:gd name="connsiteY0" fmla="*/ 906095 h 906095"/>
              <a:gd name="connsiteX1" fmla="*/ 151042 w 2411538"/>
              <a:gd name="connsiteY1" fmla="*/ 0 h 906095"/>
              <a:gd name="connsiteX2" fmla="*/ 412647 w 2411538"/>
              <a:gd name="connsiteY2" fmla="*/ 18415 h 906095"/>
              <a:gd name="connsiteX3" fmla="*/ 2411538 w 2411538"/>
              <a:gd name="connsiteY3" fmla="*/ 906095 h 906095"/>
              <a:gd name="connsiteX4" fmla="*/ 0 w 2411538"/>
              <a:gd name="connsiteY4" fmla="*/ 906095 h 906095"/>
              <a:gd name="connsiteX0" fmla="*/ 0 w 2411538"/>
              <a:gd name="connsiteY0" fmla="*/ 906095 h 906095"/>
              <a:gd name="connsiteX1" fmla="*/ 151042 w 2411538"/>
              <a:gd name="connsiteY1" fmla="*/ 0 h 906095"/>
              <a:gd name="connsiteX2" fmla="*/ 413837 w 2411538"/>
              <a:gd name="connsiteY2" fmla="*/ 1345 h 906095"/>
              <a:gd name="connsiteX3" fmla="*/ 2411538 w 2411538"/>
              <a:gd name="connsiteY3" fmla="*/ 906095 h 906095"/>
              <a:gd name="connsiteX4" fmla="*/ 0 w 2411538"/>
              <a:gd name="connsiteY4" fmla="*/ 906095 h 906095"/>
              <a:gd name="connsiteX0" fmla="*/ 0 w 2411538"/>
              <a:gd name="connsiteY0" fmla="*/ 907644 h 907644"/>
              <a:gd name="connsiteX1" fmla="*/ 162952 w 2411538"/>
              <a:gd name="connsiteY1" fmla="*/ 0 h 907644"/>
              <a:gd name="connsiteX2" fmla="*/ 413837 w 2411538"/>
              <a:gd name="connsiteY2" fmla="*/ 2894 h 907644"/>
              <a:gd name="connsiteX3" fmla="*/ 2411538 w 2411538"/>
              <a:gd name="connsiteY3" fmla="*/ 907644 h 907644"/>
              <a:gd name="connsiteX4" fmla="*/ 0 w 2411538"/>
              <a:gd name="connsiteY4" fmla="*/ 907644 h 90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538" h="907644">
                <a:moveTo>
                  <a:pt x="0" y="907644"/>
                </a:moveTo>
                <a:lnTo>
                  <a:pt x="162952" y="0"/>
                </a:lnTo>
                <a:lnTo>
                  <a:pt x="413837" y="2894"/>
                </a:lnTo>
                <a:lnTo>
                  <a:pt x="2411538" y="907644"/>
                </a:lnTo>
                <a:lnTo>
                  <a:pt x="0" y="907644"/>
                </a:lnTo>
                <a:close/>
              </a:path>
            </a:pathLst>
          </a:custGeom>
          <a:solidFill>
            <a:srgbClr val="75767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4" name="Group 273">
            <a:extLst>
              <a:ext uri="{FF2B5EF4-FFF2-40B4-BE49-F238E27FC236}">
                <a16:creationId xmlns:a16="http://schemas.microsoft.com/office/drawing/2014/main" id="{F4DC1E88-7D79-488C-97F0-827C1439D855}"/>
              </a:ext>
              <a:ext uri="{C183D7F6-B498-43B3-948B-1728B52AA6E4}">
                <adec:decorative xmlns:adec="http://schemas.microsoft.com/office/drawing/2017/decorative" val="1"/>
              </a:ext>
            </a:extLst>
          </p:cNvPr>
          <p:cNvGrpSpPr/>
          <p:nvPr/>
        </p:nvGrpSpPr>
        <p:grpSpPr>
          <a:xfrm>
            <a:off x="9254137" y="2415499"/>
            <a:ext cx="2153330" cy="3149490"/>
            <a:chOff x="9521394" y="1995694"/>
            <a:chExt cx="2153330" cy="3149490"/>
          </a:xfrm>
        </p:grpSpPr>
        <p:sp>
          <p:nvSpPr>
            <p:cNvPr id="275" name="Rectangle 274">
              <a:extLst>
                <a:ext uri="{FF2B5EF4-FFF2-40B4-BE49-F238E27FC236}">
                  <a16:creationId xmlns:a16="http://schemas.microsoft.com/office/drawing/2014/main" id="{4914742F-CA5E-43EA-816E-5CD04895E9AB}"/>
                </a:ext>
              </a:extLst>
            </p:cNvPr>
            <p:cNvSpPr/>
            <p:nvPr/>
          </p:nvSpPr>
          <p:spPr>
            <a:xfrm>
              <a:off x="9521394" y="1995694"/>
              <a:ext cx="2153330" cy="3149490"/>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6" name="Picture 275">
              <a:extLst>
                <a:ext uri="{FF2B5EF4-FFF2-40B4-BE49-F238E27FC236}">
                  <a16:creationId xmlns:a16="http://schemas.microsoft.com/office/drawing/2014/main" id="{E6AB5B02-95C3-4103-B0EF-DA033281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6100" y="3474938"/>
              <a:ext cx="333813" cy="199566"/>
            </a:xfrm>
            <a:prstGeom prst="rect">
              <a:avLst/>
            </a:prstGeom>
          </p:spPr>
        </p:pic>
        <p:pic>
          <p:nvPicPr>
            <p:cNvPr id="277" name="Shape 458">
              <a:extLst>
                <a:ext uri="{FF2B5EF4-FFF2-40B4-BE49-F238E27FC236}">
                  <a16:creationId xmlns:a16="http://schemas.microsoft.com/office/drawing/2014/main" id="{4EFDD212-FB3D-4206-801F-999756A6536F}"/>
                </a:ext>
              </a:extLst>
            </p:cNvPr>
            <p:cNvPicPr preferRelativeResize="0"/>
            <p:nvPr/>
          </p:nvPicPr>
          <p:blipFill rotWithShape="1">
            <a:blip r:embed="rId4">
              <a:alphaModFix/>
            </a:blip>
            <a:srcRect r="85330"/>
            <a:stretch/>
          </p:blipFill>
          <p:spPr>
            <a:xfrm>
              <a:off x="10620928" y="3400036"/>
              <a:ext cx="340632" cy="296379"/>
            </a:xfrm>
            <a:prstGeom prst="rect">
              <a:avLst/>
            </a:prstGeom>
            <a:noFill/>
            <a:ln>
              <a:noFill/>
            </a:ln>
          </p:spPr>
        </p:pic>
        <p:pic>
          <p:nvPicPr>
            <p:cNvPr id="278" name="Picture 277">
              <a:extLst>
                <a:ext uri="{FF2B5EF4-FFF2-40B4-BE49-F238E27FC236}">
                  <a16:creationId xmlns:a16="http://schemas.microsoft.com/office/drawing/2014/main" id="{A158E62E-CD8C-4F6C-A5AB-0A561657B41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7730" y="3423014"/>
              <a:ext cx="377459" cy="281456"/>
            </a:xfrm>
            <a:prstGeom prst="rect">
              <a:avLst/>
            </a:prstGeom>
          </p:spPr>
        </p:pic>
        <p:sp>
          <p:nvSpPr>
            <p:cNvPr id="279" name="TextBox 278">
              <a:extLst>
                <a:ext uri="{FF2B5EF4-FFF2-40B4-BE49-F238E27FC236}">
                  <a16:creationId xmlns:a16="http://schemas.microsoft.com/office/drawing/2014/main" id="{1AD2EEAB-385E-4708-BB88-AEBB59EEC7EF}"/>
                </a:ext>
              </a:extLst>
            </p:cNvPr>
            <p:cNvSpPr txBox="1"/>
            <p:nvPr/>
          </p:nvSpPr>
          <p:spPr>
            <a:xfrm>
              <a:off x="9897386" y="3708420"/>
              <a:ext cx="1401346"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Cloud Service Admin</a:t>
              </a:r>
            </a:p>
          </p:txBody>
        </p:sp>
        <p:pic>
          <p:nvPicPr>
            <p:cNvPr id="280" name="Picture 279">
              <a:extLst>
                <a:ext uri="{FF2B5EF4-FFF2-40B4-BE49-F238E27FC236}">
                  <a16:creationId xmlns:a16="http://schemas.microsoft.com/office/drawing/2014/main" id="{F227988A-4E8B-4A43-9F21-DE85CB364D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0601" y="2857433"/>
              <a:ext cx="226640" cy="150030"/>
            </a:xfrm>
            <a:prstGeom prst="rect">
              <a:avLst/>
            </a:prstGeom>
          </p:spPr>
        </p:pic>
        <p:pic>
          <p:nvPicPr>
            <p:cNvPr id="281" name="Graphic 280">
              <a:extLst>
                <a:ext uri="{FF2B5EF4-FFF2-40B4-BE49-F238E27FC236}">
                  <a16:creationId xmlns:a16="http://schemas.microsoft.com/office/drawing/2014/main" id="{25EB1E63-2633-4CAF-B88E-802CA7704B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2758" y="2577836"/>
              <a:ext cx="257754" cy="257754"/>
            </a:xfrm>
            <a:prstGeom prst="rect">
              <a:avLst/>
            </a:prstGeom>
          </p:spPr>
        </p:pic>
        <p:pic>
          <p:nvPicPr>
            <p:cNvPr id="282" name="Picture 281">
              <a:extLst>
                <a:ext uri="{FF2B5EF4-FFF2-40B4-BE49-F238E27FC236}">
                  <a16:creationId xmlns:a16="http://schemas.microsoft.com/office/drawing/2014/main" id="{81252CEE-9D7D-4E64-A857-6364A8B09D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7421" y="2599153"/>
              <a:ext cx="181039" cy="181039"/>
            </a:xfrm>
            <a:prstGeom prst="rect">
              <a:avLst/>
            </a:prstGeom>
          </p:spPr>
        </p:pic>
        <p:pic>
          <p:nvPicPr>
            <p:cNvPr id="283" name="Picture 282" descr="A close up of a sign&#10;&#10;Description automatically generated">
              <a:extLst>
                <a:ext uri="{FF2B5EF4-FFF2-40B4-BE49-F238E27FC236}">
                  <a16:creationId xmlns:a16="http://schemas.microsoft.com/office/drawing/2014/main" id="{D01EC87C-7174-4F56-AF21-697CDC27E7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8805" y="2870318"/>
              <a:ext cx="458322" cy="93186"/>
            </a:xfrm>
            <a:prstGeom prst="rect">
              <a:avLst/>
            </a:prstGeom>
          </p:spPr>
        </p:pic>
        <p:pic>
          <p:nvPicPr>
            <p:cNvPr id="284" name="Picture 283">
              <a:extLst>
                <a:ext uri="{FF2B5EF4-FFF2-40B4-BE49-F238E27FC236}">
                  <a16:creationId xmlns:a16="http://schemas.microsoft.com/office/drawing/2014/main" id="{B5E0B1AC-8E15-4BFE-8F85-E5B544954E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6606" y="2861133"/>
              <a:ext cx="280590" cy="94699"/>
            </a:xfrm>
            <a:prstGeom prst="rect">
              <a:avLst/>
            </a:prstGeom>
          </p:spPr>
        </p:pic>
        <p:pic>
          <p:nvPicPr>
            <p:cNvPr id="285" name="Picture 2">
              <a:extLst>
                <a:ext uri="{FF2B5EF4-FFF2-40B4-BE49-F238E27FC236}">
                  <a16:creationId xmlns:a16="http://schemas.microsoft.com/office/drawing/2014/main" id="{54634555-FB0C-498B-A422-B0B1BA89DE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1379" y="2627011"/>
              <a:ext cx="651495" cy="132506"/>
            </a:xfrm>
            <a:prstGeom prst="rect">
              <a:avLst/>
            </a:prstGeom>
            <a:noFill/>
            <a:extLst>
              <a:ext uri="{909E8E84-426E-40DD-AFC4-6F175D3DCCD1}">
                <a14:hiddenFill xmlns:a14="http://schemas.microsoft.com/office/drawing/2010/main">
                  <a:solidFill>
                    <a:srgbClr val="FFFFFF"/>
                  </a:solidFill>
                </a14:hiddenFill>
              </a:ext>
            </a:extLst>
          </p:spPr>
        </p:pic>
        <p:sp>
          <p:nvSpPr>
            <p:cNvPr id="286" name="TextBox 285">
              <a:extLst>
                <a:ext uri="{FF2B5EF4-FFF2-40B4-BE49-F238E27FC236}">
                  <a16:creationId xmlns:a16="http://schemas.microsoft.com/office/drawing/2014/main" id="{20B842A8-AA46-4BE7-A4F9-E2A89762BCFB}"/>
                </a:ext>
              </a:extLst>
            </p:cNvPr>
            <p:cNvSpPr txBox="1"/>
            <p:nvPr/>
          </p:nvSpPr>
          <p:spPr>
            <a:xfrm>
              <a:off x="10025627" y="3027031"/>
              <a:ext cx="1144865" cy="24622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cap="none" spc="0" normalizeH="0" baseline="0">
                  <a:ln>
                    <a:noFill/>
                  </a:ln>
                  <a:gradFill>
                    <a:gsLst>
                      <a:gs pos="83000">
                        <a:srgbClr val="737373"/>
                      </a:gs>
                      <a:gs pos="100000">
                        <a:srgbClr val="737373"/>
                      </a:gs>
                    </a:gsLst>
                    <a:lin ang="540000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Identity Systems</a:t>
              </a:r>
            </a:p>
          </p:txBody>
        </p:sp>
        <p:grpSp>
          <p:nvGrpSpPr>
            <p:cNvPr id="287" name="Group 286">
              <a:extLst>
                <a:ext uri="{FF2B5EF4-FFF2-40B4-BE49-F238E27FC236}">
                  <a16:creationId xmlns:a16="http://schemas.microsoft.com/office/drawing/2014/main" id="{AD4B7FED-4198-4D95-AC32-B8D7FED63B86}"/>
                </a:ext>
              </a:extLst>
            </p:cNvPr>
            <p:cNvGrpSpPr/>
            <p:nvPr/>
          </p:nvGrpSpPr>
          <p:grpSpPr>
            <a:xfrm>
              <a:off x="11180085" y="2800057"/>
              <a:ext cx="146582" cy="35533"/>
              <a:chOff x="11292252" y="2698464"/>
              <a:chExt cx="278451" cy="67498"/>
            </a:xfrm>
          </p:grpSpPr>
          <p:sp>
            <p:nvSpPr>
              <p:cNvPr id="317" name="Oval 316">
                <a:extLst>
                  <a:ext uri="{FF2B5EF4-FFF2-40B4-BE49-F238E27FC236}">
                    <a16:creationId xmlns:a16="http://schemas.microsoft.com/office/drawing/2014/main" id="{FB49AF46-5BBF-4AD2-9A5C-09A7CE4D3CED}"/>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Oval 317">
                <a:extLst>
                  <a:ext uri="{FF2B5EF4-FFF2-40B4-BE49-F238E27FC236}">
                    <a16:creationId xmlns:a16="http://schemas.microsoft.com/office/drawing/2014/main" id="{E970C00A-8241-4977-9C45-0BE147188D99}"/>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Oval 318">
                <a:extLst>
                  <a:ext uri="{FF2B5EF4-FFF2-40B4-BE49-F238E27FC236}">
                    <a16:creationId xmlns:a16="http://schemas.microsoft.com/office/drawing/2014/main" id="{9FE0AEB8-1231-43BE-B6ED-3DA6058EFDB5}"/>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8" name="TextBox 287">
              <a:extLst>
                <a:ext uri="{FF2B5EF4-FFF2-40B4-BE49-F238E27FC236}">
                  <a16:creationId xmlns:a16="http://schemas.microsoft.com/office/drawing/2014/main" id="{17FCF847-0EC3-4301-A28C-CD83FA5D1706}"/>
                </a:ext>
              </a:extLst>
            </p:cNvPr>
            <p:cNvSpPr txBox="1"/>
            <p:nvPr/>
          </p:nvSpPr>
          <p:spPr>
            <a:xfrm>
              <a:off x="9784375" y="4630875"/>
              <a:ext cx="1627369" cy="246221"/>
            </a:xfrm>
            <a:prstGeom prst="rect">
              <a:avLst/>
            </a:prstGeom>
            <a:noFill/>
          </p:spPr>
          <p:txBody>
            <a:bodyPr wrap="none" rtlCol="0">
              <a:spAutoFit/>
            </a:bodyPr>
            <a:lstStyle>
              <a:defPPr>
                <a:defRPr lang="en-US"/>
              </a:defPPr>
              <a:lvl1pPr algn="ctr">
                <a:defRPr sz="900">
                  <a:solidFill>
                    <a:schemeClr val="bg1">
                      <a:lumMod val="50000"/>
                    </a:schemeClr>
                  </a:soli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Business Critical Systems</a:t>
              </a:r>
            </a:p>
          </p:txBody>
        </p:sp>
        <p:pic>
          <p:nvPicPr>
            <p:cNvPr id="289" name="Graphic 288">
              <a:extLst>
                <a:ext uri="{FF2B5EF4-FFF2-40B4-BE49-F238E27FC236}">
                  <a16:creationId xmlns:a16="http://schemas.microsoft.com/office/drawing/2014/main" id="{2DF22658-9A3D-47AD-BA6C-6BBA0B2DF2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04619" y="4250253"/>
              <a:ext cx="544772" cy="125791"/>
            </a:xfrm>
            <a:prstGeom prst="rect">
              <a:avLst/>
            </a:prstGeom>
          </p:spPr>
        </p:pic>
        <p:pic>
          <p:nvPicPr>
            <p:cNvPr id="290" name="Picture 289" descr="A screen shot of a building&#10;&#10;Description automatically generated">
              <a:extLst>
                <a:ext uri="{FF2B5EF4-FFF2-40B4-BE49-F238E27FC236}">
                  <a16:creationId xmlns:a16="http://schemas.microsoft.com/office/drawing/2014/main" id="{7A7B2742-9CBD-4026-AB3A-09C0472E443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32952" y="4253064"/>
              <a:ext cx="301993" cy="120169"/>
            </a:xfrm>
            <a:prstGeom prst="rect">
              <a:avLst/>
            </a:prstGeom>
          </p:spPr>
        </p:pic>
        <p:pic>
          <p:nvPicPr>
            <p:cNvPr id="291" name="Picture 290" descr="Icon&#10;&#10;Description automatically generated">
              <a:extLst>
                <a:ext uri="{FF2B5EF4-FFF2-40B4-BE49-F238E27FC236}">
                  <a16:creationId xmlns:a16="http://schemas.microsoft.com/office/drawing/2014/main" id="{210F2EF1-8809-4EA2-9A28-D5AF15F368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85695" y="4423146"/>
              <a:ext cx="163339" cy="163339"/>
            </a:xfrm>
            <a:prstGeom prst="rect">
              <a:avLst/>
            </a:prstGeom>
          </p:spPr>
        </p:pic>
        <p:pic>
          <p:nvPicPr>
            <p:cNvPr id="292" name="Picture 291" descr="A picture containing drawing&#10;&#10;Description automatically generated">
              <a:extLst>
                <a:ext uri="{FF2B5EF4-FFF2-40B4-BE49-F238E27FC236}">
                  <a16:creationId xmlns:a16="http://schemas.microsoft.com/office/drawing/2014/main" id="{AE1C8CB0-1768-4CEE-97F4-879918973B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6804" y="4453543"/>
              <a:ext cx="580145" cy="102545"/>
            </a:xfrm>
            <a:prstGeom prst="rect">
              <a:avLst/>
            </a:prstGeom>
          </p:spPr>
        </p:pic>
        <p:sp>
          <p:nvSpPr>
            <p:cNvPr id="293" name="TextBox 292">
              <a:extLst>
                <a:ext uri="{FF2B5EF4-FFF2-40B4-BE49-F238E27FC236}">
                  <a16:creationId xmlns:a16="http://schemas.microsoft.com/office/drawing/2014/main" id="{9EEF0A5F-B013-4CB0-9C64-823F33F0E05E}"/>
                </a:ext>
              </a:extLst>
            </p:cNvPr>
            <p:cNvSpPr txBox="1"/>
            <p:nvPr/>
          </p:nvSpPr>
          <p:spPr>
            <a:xfrm>
              <a:off x="9567750" y="2048146"/>
              <a:ext cx="2056973"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Business Critical Assets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Across On-Premises, Cloud, OT, &amp; IoT</a:t>
              </a:r>
            </a:p>
          </p:txBody>
        </p:sp>
        <p:pic>
          <p:nvPicPr>
            <p:cNvPr id="294" name="Graphic 293">
              <a:extLst>
                <a:ext uri="{FF2B5EF4-FFF2-40B4-BE49-F238E27FC236}">
                  <a16:creationId xmlns:a16="http://schemas.microsoft.com/office/drawing/2014/main" id="{DCE25649-E5D7-4CD4-9BDA-F9109C3201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35126" y="4288623"/>
              <a:ext cx="155035" cy="114962"/>
            </a:xfrm>
            <a:prstGeom prst="rect">
              <a:avLst/>
            </a:prstGeom>
          </p:spPr>
        </p:pic>
        <p:grpSp>
          <p:nvGrpSpPr>
            <p:cNvPr id="295" name="Group 294">
              <a:extLst>
                <a:ext uri="{FF2B5EF4-FFF2-40B4-BE49-F238E27FC236}">
                  <a16:creationId xmlns:a16="http://schemas.microsoft.com/office/drawing/2014/main" id="{CB29CD2D-F005-4AAA-81EA-825A1BAADAB0}"/>
                </a:ext>
              </a:extLst>
            </p:cNvPr>
            <p:cNvGrpSpPr/>
            <p:nvPr/>
          </p:nvGrpSpPr>
          <p:grpSpPr>
            <a:xfrm>
              <a:off x="11008842" y="3532839"/>
              <a:ext cx="146582" cy="35533"/>
              <a:chOff x="11292252" y="2698464"/>
              <a:chExt cx="278451" cy="67498"/>
            </a:xfrm>
          </p:grpSpPr>
          <p:sp>
            <p:nvSpPr>
              <p:cNvPr id="314" name="Oval 313">
                <a:extLst>
                  <a:ext uri="{FF2B5EF4-FFF2-40B4-BE49-F238E27FC236}">
                    <a16:creationId xmlns:a16="http://schemas.microsoft.com/office/drawing/2014/main" id="{E63EF4D6-E6AD-4ED7-BC05-423F84CCEB31}"/>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Oval 314">
                <a:extLst>
                  <a:ext uri="{FF2B5EF4-FFF2-40B4-BE49-F238E27FC236}">
                    <a16:creationId xmlns:a16="http://schemas.microsoft.com/office/drawing/2014/main" id="{620BCF2C-E1CF-4CD1-87FD-65E3A8EAE0A0}"/>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Oval 315">
                <a:extLst>
                  <a:ext uri="{FF2B5EF4-FFF2-40B4-BE49-F238E27FC236}">
                    <a16:creationId xmlns:a16="http://schemas.microsoft.com/office/drawing/2014/main" id="{B7C0D302-EE8E-4A3D-80F6-90439FB8A816}"/>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C842589E-8D29-46FF-AAD3-6BB95EE75608}"/>
                </a:ext>
              </a:extLst>
            </p:cNvPr>
            <p:cNvGrpSpPr/>
            <p:nvPr/>
          </p:nvGrpSpPr>
          <p:grpSpPr>
            <a:xfrm>
              <a:off x="11253376" y="4487049"/>
              <a:ext cx="146582" cy="35533"/>
              <a:chOff x="11292252" y="2698464"/>
              <a:chExt cx="278451" cy="67498"/>
            </a:xfrm>
          </p:grpSpPr>
          <p:sp>
            <p:nvSpPr>
              <p:cNvPr id="311" name="Oval 310">
                <a:extLst>
                  <a:ext uri="{FF2B5EF4-FFF2-40B4-BE49-F238E27FC236}">
                    <a16:creationId xmlns:a16="http://schemas.microsoft.com/office/drawing/2014/main" id="{FDD0DA1A-0B13-4AFF-99EE-62338CF901CB}"/>
                  </a:ext>
                </a:extLst>
              </p:cNvPr>
              <p:cNvSpPr/>
              <p:nvPr/>
            </p:nvSpPr>
            <p:spPr bwMode="auto">
              <a:xfrm flipV="1">
                <a:off x="11292252"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5FCE32D8-C398-4B54-BCBA-32B8F3FDFB1F}"/>
                  </a:ext>
                </a:extLst>
              </p:cNvPr>
              <p:cNvSpPr/>
              <p:nvPr/>
            </p:nvSpPr>
            <p:spPr bwMode="auto">
              <a:xfrm flipV="1">
                <a:off x="11397746" y="2698483"/>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Oval 312">
                <a:extLst>
                  <a:ext uri="{FF2B5EF4-FFF2-40B4-BE49-F238E27FC236}">
                    <a16:creationId xmlns:a16="http://schemas.microsoft.com/office/drawing/2014/main" id="{3C9C451A-EE30-48CC-86CD-BE59FA3E15DD}"/>
                  </a:ext>
                </a:extLst>
              </p:cNvPr>
              <p:cNvSpPr/>
              <p:nvPr/>
            </p:nvSpPr>
            <p:spPr bwMode="auto">
              <a:xfrm flipV="1">
                <a:off x="11503223" y="2698464"/>
                <a:ext cx="67480" cy="6747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49A6F1DE-D06E-4453-A455-A25075C1B317}"/>
                </a:ext>
              </a:extLst>
            </p:cNvPr>
            <p:cNvGrpSpPr/>
            <p:nvPr/>
          </p:nvGrpSpPr>
          <p:grpSpPr>
            <a:xfrm>
              <a:off x="9938185" y="4442477"/>
              <a:ext cx="129498" cy="102545"/>
              <a:chOff x="6660049" y="1655872"/>
              <a:chExt cx="1104052" cy="874260"/>
            </a:xfrm>
          </p:grpSpPr>
          <p:sp>
            <p:nvSpPr>
              <p:cNvPr id="303" name="Freeform: Shape 302">
                <a:extLst>
                  <a:ext uri="{FF2B5EF4-FFF2-40B4-BE49-F238E27FC236}">
                    <a16:creationId xmlns:a16="http://schemas.microsoft.com/office/drawing/2014/main" id="{1AD0F10F-5FA7-4D2B-9B9E-0B997122FAC9}"/>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720E20D1-07D0-4C2E-B032-0A09701B8A26}"/>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4C541AA0-7F1F-4DA4-933B-51FEEC8C5FC7}"/>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EA11BE3-80C2-42F1-A717-52CF09E25944}"/>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F998D0A9-EC6C-4B86-A2F8-B257BB75DEE0}"/>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A10D249C-0980-451C-840D-1993C8848B5F}"/>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CF8ADA30-85E4-41C4-AD5F-3CEE2BD0FACB}"/>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CDC290C-FF8C-4184-8FAD-2E55F7353AE2}"/>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8" name="Group 158">
              <a:extLst>
                <a:ext uri="{FF2B5EF4-FFF2-40B4-BE49-F238E27FC236}">
                  <a16:creationId xmlns:a16="http://schemas.microsoft.com/office/drawing/2014/main" id="{967A57A2-9FF9-4E6E-BCB5-9C2BE920CA35}"/>
                </a:ext>
              </a:extLst>
            </p:cNvPr>
            <p:cNvGrpSpPr>
              <a:grpSpLocks noChangeAspect="1"/>
            </p:cNvGrpSpPr>
            <p:nvPr/>
          </p:nvGrpSpPr>
          <p:grpSpPr bwMode="auto">
            <a:xfrm>
              <a:off x="10167520" y="4441404"/>
              <a:ext cx="99442" cy="109577"/>
              <a:chOff x="5906" y="2744"/>
              <a:chExt cx="206" cy="227"/>
            </a:xfrm>
            <a:solidFill>
              <a:schemeClr val="accent1"/>
            </a:solidFill>
          </p:grpSpPr>
          <p:sp>
            <p:nvSpPr>
              <p:cNvPr id="299" name="Freeform 159">
                <a:extLst>
                  <a:ext uri="{FF2B5EF4-FFF2-40B4-BE49-F238E27FC236}">
                    <a16:creationId xmlns:a16="http://schemas.microsoft.com/office/drawing/2014/main" id="{0810CAE0-51CB-45D6-A2DA-D37869F2538D}"/>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0" name="Freeform 160">
                <a:extLst>
                  <a:ext uri="{FF2B5EF4-FFF2-40B4-BE49-F238E27FC236}">
                    <a16:creationId xmlns:a16="http://schemas.microsoft.com/office/drawing/2014/main" id="{CC066655-48C6-447F-9B15-B24436BE6860}"/>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1" name="Freeform 161">
                <a:extLst>
                  <a:ext uri="{FF2B5EF4-FFF2-40B4-BE49-F238E27FC236}">
                    <a16:creationId xmlns:a16="http://schemas.microsoft.com/office/drawing/2014/main" id="{54E5A52C-FB5D-4873-B4E3-1DE9745CC19E}"/>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2" name="Freeform 162">
                <a:extLst>
                  <a:ext uri="{FF2B5EF4-FFF2-40B4-BE49-F238E27FC236}">
                    <a16:creationId xmlns:a16="http://schemas.microsoft.com/office/drawing/2014/main" id="{A04F7CD7-9E29-478D-AA9A-16162A62C0CA}"/>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58" name="Group 357">
            <a:extLst>
              <a:ext uri="{FF2B5EF4-FFF2-40B4-BE49-F238E27FC236}">
                <a16:creationId xmlns:a16="http://schemas.microsoft.com/office/drawing/2014/main" id="{75D03F54-C394-4A9D-AA68-BDB9DB202FCB}"/>
              </a:ext>
              <a:ext uri="{C183D7F6-B498-43B3-948B-1728B52AA6E4}">
                <adec:decorative xmlns:adec="http://schemas.microsoft.com/office/drawing/2017/decorative" val="1"/>
              </a:ext>
            </a:extLst>
          </p:cNvPr>
          <p:cNvGrpSpPr/>
          <p:nvPr/>
        </p:nvGrpSpPr>
        <p:grpSpPr>
          <a:xfrm>
            <a:off x="2995008" y="4793357"/>
            <a:ext cx="5285019" cy="846691"/>
            <a:chOff x="3170825" y="2392017"/>
            <a:chExt cx="5285019" cy="846691"/>
          </a:xfrm>
        </p:grpSpPr>
        <p:cxnSp>
          <p:nvCxnSpPr>
            <p:cNvPr id="359" name="Straight Connector 358">
              <a:extLst>
                <a:ext uri="{FF2B5EF4-FFF2-40B4-BE49-F238E27FC236}">
                  <a16:creationId xmlns:a16="http://schemas.microsoft.com/office/drawing/2014/main" id="{16E26160-A760-44B0-9540-648441F485BD}"/>
                </a:ext>
              </a:extLst>
            </p:cNvPr>
            <p:cNvCxnSpPr>
              <a:cxnSpLocks/>
            </p:cNvCxnSpPr>
            <p:nvPr/>
          </p:nvCxnSpPr>
          <p:spPr>
            <a:xfrm>
              <a:off x="4344881" y="2568049"/>
              <a:ext cx="9070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271DBA46-ACAF-4B06-9870-8ED17026B891}"/>
                </a:ext>
              </a:extLst>
            </p:cNvPr>
            <p:cNvSpPr txBox="1"/>
            <p:nvPr/>
          </p:nvSpPr>
          <p:spPr>
            <a:xfrm>
              <a:off x="5147278" y="2749663"/>
              <a:ext cx="758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Account</a:t>
              </a:r>
            </a:p>
          </p:txBody>
        </p:sp>
        <p:sp>
          <p:nvSpPr>
            <p:cNvPr id="361" name="TextBox 360">
              <a:extLst>
                <a:ext uri="{FF2B5EF4-FFF2-40B4-BE49-F238E27FC236}">
                  <a16:creationId xmlns:a16="http://schemas.microsoft.com/office/drawing/2014/main" id="{000D564E-C7D7-4D0F-9D1D-8482B618AA47}"/>
                </a:ext>
              </a:extLst>
            </p:cNvPr>
            <p:cNvSpPr txBox="1"/>
            <p:nvPr/>
          </p:nvSpPr>
          <p:spPr>
            <a:xfrm>
              <a:off x="3170825" y="2749663"/>
              <a:ext cx="169879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Devices/Workstations</a:t>
              </a:r>
            </a:p>
          </p:txBody>
        </p:sp>
        <p:sp>
          <p:nvSpPr>
            <p:cNvPr id="362" name="TextBox 361">
              <a:extLst>
                <a:ext uri="{FF2B5EF4-FFF2-40B4-BE49-F238E27FC236}">
                  <a16:creationId xmlns:a16="http://schemas.microsoft.com/office/drawing/2014/main" id="{9454CCC5-E6AA-4653-8472-B7172250CBED}"/>
                </a:ext>
              </a:extLst>
            </p:cNvPr>
            <p:cNvSpPr txBox="1"/>
            <p:nvPr/>
          </p:nvSpPr>
          <p:spPr>
            <a:xfrm>
              <a:off x="6188270" y="2961709"/>
              <a:ext cx="119045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Intermediaries</a:t>
              </a:r>
            </a:p>
          </p:txBody>
        </p:sp>
        <p:sp>
          <p:nvSpPr>
            <p:cNvPr id="363" name="TextBox 362">
              <a:extLst>
                <a:ext uri="{FF2B5EF4-FFF2-40B4-BE49-F238E27FC236}">
                  <a16:creationId xmlns:a16="http://schemas.microsoft.com/office/drawing/2014/main" id="{20720580-7420-47A2-8E07-7C5D3989B541}"/>
                </a:ext>
              </a:extLst>
            </p:cNvPr>
            <p:cNvSpPr txBox="1"/>
            <p:nvPr/>
          </p:nvSpPr>
          <p:spPr>
            <a:xfrm>
              <a:off x="7651585" y="2749663"/>
              <a:ext cx="80425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Interface</a:t>
              </a:r>
            </a:p>
          </p:txBody>
        </p:sp>
        <p:pic>
          <p:nvPicPr>
            <p:cNvPr id="364" name="Graphic 363">
              <a:extLst>
                <a:ext uri="{FF2B5EF4-FFF2-40B4-BE49-F238E27FC236}">
                  <a16:creationId xmlns:a16="http://schemas.microsoft.com/office/drawing/2014/main" id="{BD601B5A-9EE6-4E70-A5A2-A0C8D2698C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92397" y="2392017"/>
              <a:ext cx="486194" cy="373994"/>
            </a:xfrm>
            <a:prstGeom prst="rect">
              <a:avLst/>
            </a:prstGeom>
          </p:spPr>
        </p:pic>
        <p:grpSp>
          <p:nvGrpSpPr>
            <p:cNvPr id="365" name="Group 364">
              <a:extLst>
                <a:ext uri="{FF2B5EF4-FFF2-40B4-BE49-F238E27FC236}">
                  <a16:creationId xmlns:a16="http://schemas.microsoft.com/office/drawing/2014/main" id="{F4B7DCE4-64B6-4C10-80F2-CAC919F89DB8}"/>
                </a:ext>
              </a:extLst>
            </p:cNvPr>
            <p:cNvGrpSpPr/>
            <p:nvPr/>
          </p:nvGrpSpPr>
          <p:grpSpPr>
            <a:xfrm>
              <a:off x="5277366" y="2425006"/>
              <a:ext cx="498367" cy="308017"/>
              <a:chOff x="4524585" y="2423461"/>
              <a:chExt cx="601881" cy="371994"/>
            </a:xfrm>
          </p:grpSpPr>
          <p:sp>
            <p:nvSpPr>
              <p:cNvPr id="387" name="Rectangle 386">
                <a:extLst>
                  <a:ext uri="{FF2B5EF4-FFF2-40B4-BE49-F238E27FC236}">
                    <a16:creationId xmlns:a16="http://schemas.microsoft.com/office/drawing/2014/main" id="{8D2E43AC-0B5E-438C-9908-6039D969ABC5}"/>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88" name="Group 89">
                <a:extLst>
                  <a:ext uri="{FF2B5EF4-FFF2-40B4-BE49-F238E27FC236}">
                    <a16:creationId xmlns:a16="http://schemas.microsoft.com/office/drawing/2014/main" id="{6361F914-2387-4A58-A5B5-1CB4FF7BD4A7}"/>
                  </a:ext>
                </a:extLst>
              </p:cNvPr>
              <p:cNvGrpSpPr>
                <a:grpSpLocks noChangeAspect="1"/>
              </p:cNvGrpSpPr>
              <p:nvPr/>
            </p:nvGrpSpPr>
            <p:grpSpPr bwMode="auto">
              <a:xfrm>
                <a:off x="4584855" y="2488106"/>
                <a:ext cx="194899" cy="242704"/>
                <a:chOff x="1596" y="1479"/>
                <a:chExt cx="159" cy="198"/>
              </a:xfrm>
              <a:solidFill>
                <a:schemeClr val="bg1"/>
              </a:solidFill>
            </p:grpSpPr>
            <p:sp>
              <p:nvSpPr>
                <p:cNvPr id="392" name="Freeform 90">
                  <a:extLst>
                    <a:ext uri="{FF2B5EF4-FFF2-40B4-BE49-F238E27FC236}">
                      <a16:creationId xmlns:a16="http://schemas.microsoft.com/office/drawing/2014/main" id="{51193264-CED2-44D2-8C5D-5866E62FEB2C}"/>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3" name="Freeform 91">
                  <a:extLst>
                    <a:ext uri="{FF2B5EF4-FFF2-40B4-BE49-F238E27FC236}">
                      <a16:creationId xmlns:a16="http://schemas.microsoft.com/office/drawing/2014/main" id="{35D97B60-42CA-4DD5-8493-2A36D75AFE6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89" name="Group 271">
                <a:extLst>
                  <a:ext uri="{FF2B5EF4-FFF2-40B4-BE49-F238E27FC236}">
                    <a16:creationId xmlns:a16="http://schemas.microsoft.com/office/drawing/2014/main" id="{04470E77-C9AB-4A47-8A59-239E5667320B}"/>
                  </a:ext>
                </a:extLst>
              </p:cNvPr>
              <p:cNvGrpSpPr>
                <a:grpSpLocks noChangeAspect="1"/>
              </p:cNvGrpSpPr>
              <p:nvPr/>
            </p:nvGrpSpPr>
            <p:grpSpPr bwMode="auto">
              <a:xfrm>
                <a:off x="4831448" y="2572669"/>
                <a:ext cx="219261" cy="73578"/>
                <a:chOff x="778" y="3414"/>
                <a:chExt cx="149" cy="50"/>
              </a:xfrm>
              <a:solidFill>
                <a:schemeClr val="bg1"/>
              </a:solidFill>
            </p:grpSpPr>
            <p:sp>
              <p:nvSpPr>
                <p:cNvPr id="390" name="Freeform 273">
                  <a:extLst>
                    <a:ext uri="{FF2B5EF4-FFF2-40B4-BE49-F238E27FC236}">
                      <a16:creationId xmlns:a16="http://schemas.microsoft.com/office/drawing/2014/main" id="{7298E271-A305-4730-BD72-37BF1CB88EBA}"/>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1" name="Freeform 275">
                  <a:extLst>
                    <a:ext uri="{FF2B5EF4-FFF2-40B4-BE49-F238E27FC236}">
                      <a16:creationId xmlns:a16="http://schemas.microsoft.com/office/drawing/2014/main" id="{B49F56FE-E9D6-46FB-A804-53164453F269}"/>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66" name="Group 365">
              <a:extLst>
                <a:ext uri="{FF2B5EF4-FFF2-40B4-BE49-F238E27FC236}">
                  <a16:creationId xmlns:a16="http://schemas.microsoft.com/office/drawing/2014/main" id="{F2B3ED16-9BC7-4F17-9CB8-84CBF66B2855}"/>
                </a:ext>
              </a:extLst>
            </p:cNvPr>
            <p:cNvGrpSpPr/>
            <p:nvPr/>
          </p:nvGrpSpPr>
          <p:grpSpPr>
            <a:xfrm>
              <a:off x="6576266" y="2626962"/>
              <a:ext cx="414462" cy="328196"/>
              <a:chOff x="6750025" y="2327160"/>
              <a:chExt cx="450383" cy="356642"/>
            </a:xfrm>
          </p:grpSpPr>
          <p:sp>
            <p:nvSpPr>
              <p:cNvPr id="380" name="Freeform: Shape 379">
                <a:extLst>
                  <a:ext uri="{FF2B5EF4-FFF2-40B4-BE49-F238E27FC236}">
                    <a16:creationId xmlns:a16="http://schemas.microsoft.com/office/drawing/2014/main" id="{3212C564-A9A9-4919-8B05-DC52A8E08D2E}"/>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DEBCB603-D558-4FEE-B2D5-9DCDB47CFAC9}"/>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7BAED8D5-C06A-4A04-93CD-BE1B0103CB35}"/>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Shape 382">
                <a:extLst>
                  <a:ext uri="{FF2B5EF4-FFF2-40B4-BE49-F238E27FC236}">
                    <a16:creationId xmlns:a16="http://schemas.microsoft.com/office/drawing/2014/main" id="{8EDB92D1-72E3-427B-BB20-5454C236C31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Shape 383">
                <a:extLst>
                  <a:ext uri="{FF2B5EF4-FFF2-40B4-BE49-F238E27FC236}">
                    <a16:creationId xmlns:a16="http://schemas.microsoft.com/office/drawing/2014/main" id="{C8E4930B-8C73-42FB-8D87-650A33797F81}"/>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Shape 384">
                <a:extLst>
                  <a:ext uri="{FF2B5EF4-FFF2-40B4-BE49-F238E27FC236}">
                    <a16:creationId xmlns:a16="http://schemas.microsoft.com/office/drawing/2014/main" id="{EDF4D430-1BBB-4002-BCC6-D5B8FBCA0150}"/>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Shape 385">
                <a:extLst>
                  <a:ext uri="{FF2B5EF4-FFF2-40B4-BE49-F238E27FC236}">
                    <a16:creationId xmlns:a16="http://schemas.microsoft.com/office/drawing/2014/main" id="{DB70DAA7-E651-4268-8A53-AE02372F84DA}"/>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7" name="Group 366">
              <a:extLst>
                <a:ext uri="{FF2B5EF4-FFF2-40B4-BE49-F238E27FC236}">
                  <a16:creationId xmlns:a16="http://schemas.microsoft.com/office/drawing/2014/main" id="{65A005AB-E3C5-461C-8C6E-DABEAA6D4353}"/>
                </a:ext>
              </a:extLst>
            </p:cNvPr>
            <p:cNvGrpSpPr/>
            <p:nvPr/>
          </p:nvGrpSpPr>
          <p:grpSpPr>
            <a:xfrm>
              <a:off x="7818630" y="2414916"/>
              <a:ext cx="414462" cy="328196"/>
              <a:chOff x="6660049" y="1655872"/>
              <a:chExt cx="1104052" cy="874260"/>
            </a:xfrm>
          </p:grpSpPr>
          <p:sp>
            <p:nvSpPr>
              <p:cNvPr id="372" name="Freeform: Shape 371">
                <a:extLst>
                  <a:ext uri="{FF2B5EF4-FFF2-40B4-BE49-F238E27FC236}">
                    <a16:creationId xmlns:a16="http://schemas.microsoft.com/office/drawing/2014/main" id="{180E77D3-63C8-4D3E-9647-AB16230C7EC1}"/>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746DF480-9EA7-484C-9FA5-AC003DFCD25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E5A89832-0EA5-4493-87B6-F98E501DF8CA}"/>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051DB674-A9C7-4D7B-BF9C-9F1C497DAE5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EEBCE8E7-A078-4DDE-9E9D-96C375753BC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B7273CDE-26EE-4AC4-993B-63E6ECBE1BFC}"/>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0F616FEF-CFC5-4484-BB1F-5D79991FDCE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D4B40439-205F-4882-80E7-AEAD27562F10}"/>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68" name="Straight Connector 367">
              <a:extLst>
                <a:ext uri="{FF2B5EF4-FFF2-40B4-BE49-F238E27FC236}">
                  <a16:creationId xmlns:a16="http://schemas.microsoft.com/office/drawing/2014/main" id="{6BBBE441-6EE5-4994-B3E4-019F61E00A68}"/>
                </a:ext>
              </a:extLst>
            </p:cNvPr>
            <p:cNvCxnSpPr>
              <a:cxnSpLocks/>
            </p:cNvCxnSpPr>
            <p:nvPr/>
          </p:nvCxnSpPr>
          <p:spPr>
            <a:xfrm>
              <a:off x="5822510" y="2568049"/>
              <a:ext cx="195346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0" name="Straight Connector 64">
              <a:extLst>
                <a:ext uri="{FF2B5EF4-FFF2-40B4-BE49-F238E27FC236}">
                  <a16:creationId xmlns:a16="http://schemas.microsoft.com/office/drawing/2014/main" id="{C8A65935-5F37-46D6-A35D-5AD7AD8240C6}"/>
                </a:ext>
              </a:extLst>
            </p:cNvPr>
            <p:cNvCxnSpPr>
              <a:cxnSpLocks/>
            </p:cNvCxnSpPr>
            <p:nvPr/>
          </p:nvCxnSpPr>
          <p:spPr>
            <a:xfrm flipV="1">
              <a:off x="7053363" y="2568049"/>
              <a:ext cx="457200" cy="228600"/>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76">
              <a:extLst>
                <a:ext uri="{FF2B5EF4-FFF2-40B4-BE49-F238E27FC236}">
                  <a16:creationId xmlns:a16="http://schemas.microsoft.com/office/drawing/2014/main" id="{7570A0F9-C752-4167-B46A-82628307B880}"/>
                </a:ext>
              </a:extLst>
            </p:cNvPr>
            <p:cNvCxnSpPr>
              <a:cxnSpLocks/>
            </p:cNvCxnSpPr>
            <p:nvPr/>
          </p:nvCxnSpPr>
          <p:spPr>
            <a:xfrm>
              <a:off x="6096709" y="2568049"/>
              <a:ext cx="457200" cy="228600"/>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394" name="L-Shape 393">
            <a:extLst>
              <a:ext uri="{FF2B5EF4-FFF2-40B4-BE49-F238E27FC236}">
                <a16:creationId xmlns:a16="http://schemas.microsoft.com/office/drawing/2014/main" id="{220200C2-3BD6-452C-8D94-5CE989F1E1AC}"/>
              </a:ext>
              <a:ext uri="{C183D7F6-B498-43B3-948B-1728B52AA6E4}">
                <adec:decorative xmlns:adec="http://schemas.microsoft.com/office/drawing/2017/decorative" val="1"/>
              </a:ext>
            </a:extLst>
          </p:cNvPr>
          <p:cNvSpPr/>
          <p:nvPr/>
        </p:nvSpPr>
        <p:spPr>
          <a:xfrm flipH="1">
            <a:off x="2828134" y="2263147"/>
            <a:ext cx="8780983" cy="3509579"/>
          </a:xfrm>
          <a:prstGeom prst="corner">
            <a:avLst>
              <a:gd name="adj1" fmla="val 35133"/>
              <a:gd name="adj2" fmla="val 72883"/>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7" name="!! User">
            <a:extLst>
              <a:ext uri="{FF2B5EF4-FFF2-40B4-BE49-F238E27FC236}">
                <a16:creationId xmlns:a16="http://schemas.microsoft.com/office/drawing/2014/main" id="{16480A97-846E-4016-B2A1-AB581612BDA3}"/>
              </a:ext>
              <a:ext uri="{C183D7F6-B498-43B3-948B-1728B52AA6E4}">
                <adec:decorative xmlns:adec="http://schemas.microsoft.com/office/drawing/2017/decorative" val="1"/>
              </a:ext>
            </a:extLst>
          </p:cNvPr>
          <p:cNvSpPr txBox="1"/>
          <p:nvPr/>
        </p:nvSpPr>
        <p:spPr>
          <a:xfrm>
            <a:off x="4473121" y="4361383"/>
            <a:ext cx="2934036" cy="338554"/>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Typical path of user access</a:t>
            </a:r>
          </a:p>
        </p:txBody>
      </p:sp>
      <p:sp>
        <p:nvSpPr>
          <p:cNvPr id="191" name="!! E">
            <a:extLst>
              <a:ext uri="{FF2B5EF4-FFF2-40B4-BE49-F238E27FC236}">
                <a16:creationId xmlns:a16="http://schemas.microsoft.com/office/drawing/2014/main" id="{4737C2CD-80E2-46B3-AF77-6CB52FC89532}"/>
              </a:ext>
              <a:ext uri="{C183D7F6-B498-43B3-948B-1728B52AA6E4}">
                <adec:decorative xmlns:adec="http://schemas.microsoft.com/office/drawing/2017/decorative" val="1"/>
              </a:ext>
            </a:extLst>
          </p:cNvPr>
          <p:cNvSpPr/>
          <p:nvPr/>
        </p:nvSpPr>
        <p:spPr bwMode="auto">
          <a:xfrm>
            <a:off x="2957655" y="3675423"/>
            <a:ext cx="5820148"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192" name="!! S">
            <a:extLst>
              <a:ext uri="{FF2B5EF4-FFF2-40B4-BE49-F238E27FC236}">
                <a16:creationId xmlns:a16="http://schemas.microsoft.com/office/drawing/2014/main" id="{A79B9019-A5CC-4AF1-8546-BDB4F69D4DF7}"/>
              </a:ext>
              <a:ext uri="{C183D7F6-B498-43B3-948B-1728B52AA6E4}">
                <adec:decorative xmlns:adec="http://schemas.microsoft.com/office/drawing/2017/decorative" val="1"/>
              </a:ext>
            </a:extLst>
          </p:cNvPr>
          <p:cNvSpPr/>
          <p:nvPr/>
        </p:nvSpPr>
        <p:spPr bwMode="auto">
          <a:xfrm>
            <a:off x="2957656" y="3095171"/>
            <a:ext cx="5820147"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193" name="!! P">
            <a:extLst>
              <a:ext uri="{FF2B5EF4-FFF2-40B4-BE49-F238E27FC236}">
                <a16:creationId xmlns:a16="http://schemas.microsoft.com/office/drawing/2014/main" id="{94C2F7ED-72C6-4B05-86D8-6ABBA5BA7B72}"/>
              </a:ext>
              <a:ext uri="{C183D7F6-B498-43B3-948B-1728B52AA6E4}">
                <adec:decorative xmlns:adec="http://schemas.microsoft.com/office/drawing/2017/decorative" val="1"/>
              </a:ext>
            </a:extLst>
          </p:cNvPr>
          <p:cNvSpPr/>
          <p:nvPr/>
        </p:nvSpPr>
        <p:spPr bwMode="auto">
          <a:xfrm>
            <a:off x="2957655" y="2537904"/>
            <a:ext cx="5820148" cy="411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Privileged Access</a:t>
            </a:r>
          </a:p>
        </p:txBody>
      </p:sp>
      <p:grpSp>
        <p:nvGrpSpPr>
          <p:cNvPr id="7" name="Group 6">
            <a:extLst>
              <a:ext uri="{FF2B5EF4-FFF2-40B4-BE49-F238E27FC236}">
                <a16:creationId xmlns:a16="http://schemas.microsoft.com/office/drawing/2014/main" id="{FDA746D2-74E1-41F3-B30D-9AFC617B3E57}"/>
              </a:ext>
              <a:ext uri="{C183D7F6-B498-43B3-948B-1728B52AA6E4}">
                <adec:decorative xmlns:adec="http://schemas.microsoft.com/office/drawing/2017/decorative" val="1"/>
              </a:ext>
            </a:extLst>
          </p:cNvPr>
          <p:cNvGrpSpPr/>
          <p:nvPr/>
        </p:nvGrpSpPr>
        <p:grpSpPr>
          <a:xfrm>
            <a:off x="2828134" y="2058041"/>
            <a:ext cx="6079190" cy="2192197"/>
            <a:chOff x="2828134" y="2058041"/>
            <a:chExt cx="6079190" cy="2192197"/>
          </a:xfrm>
        </p:grpSpPr>
        <p:sp>
          <p:nvSpPr>
            <p:cNvPr id="92" name="Rectangle 91">
              <a:extLst>
                <a:ext uri="{FF2B5EF4-FFF2-40B4-BE49-F238E27FC236}">
                  <a16:creationId xmlns:a16="http://schemas.microsoft.com/office/drawing/2014/main" id="{B60B87B7-6E84-4C86-B3FD-0BE113067C3B}"/>
                </a:ext>
              </a:extLst>
            </p:cNvPr>
            <p:cNvSpPr/>
            <p:nvPr/>
          </p:nvSpPr>
          <p:spPr bwMode="auto">
            <a:xfrm>
              <a:off x="2828134" y="2263147"/>
              <a:ext cx="6079190" cy="1987091"/>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3" name="!! User">
              <a:extLst>
                <a:ext uri="{FF2B5EF4-FFF2-40B4-BE49-F238E27FC236}">
                  <a16:creationId xmlns:a16="http://schemas.microsoft.com/office/drawing/2014/main" id="{912E8D60-6AB5-4F6A-B008-17672395F3A2}"/>
                </a:ext>
                <a:ext uri="{C183D7F6-B498-43B3-948B-1728B52AA6E4}">
                  <adec:decorative xmlns:adec="http://schemas.microsoft.com/office/drawing/2017/decorative" val="1"/>
                </a:ext>
              </a:extLst>
            </p:cNvPr>
            <p:cNvSpPr txBox="1"/>
            <p:nvPr/>
          </p:nvSpPr>
          <p:spPr>
            <a:xfrm>
              <a:off x="4857912" y="2058041"/>
              <a:ext cx="2019634" cy="338554"/>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Levels of security</a:t>
              </a:r>
            </a:p>
          </p:txBody>
        </p:sp>
      </p:grpSp>
      <p:sp>
        <p:nvSpPr>
          <p:cNvPr id="96" name="TextBox 95">
            <a:extLst>
              <a:ext uri="{FF2B5EF4-FFF2-40B4-BE49-F238E27FC236}">
                <a16:creationId xmlns:a16="http://schemas.microsoft.com/office/drawing/2014/main" id="{38B7D55D-A14B-4595-A351-36332BF394D5}"/>
              </a:ext>
              <a:ext uri="{C183D7F6-B498-43B3-948B-1728B52AA6E4}">
                <adec:decorative xmlns:adec="http://schemas.microsoft.com/office/drawing/2017/decorative" val="0"/>
              </a:ext>
            </a:extLst>
          </p:cNvPr>
          <p:cNvSpPr txBox="1"/>
          <p:nvPr/>
        </p:nvSpPr>
        <p:spPr>
          <a:xfrm>
            <a:off x="549074" y="4536364"/>
            <a:ext cx="2113012" cy="1157240"/>
          </a:xfrm>
          <a:prstGeom prst="rect">
            <a:avLst/>
          </a:prstGeom>
          <a:noFill/>
          <a:ln w="25400">
            <a:solidFill>
              <a:srgbClr val="D83B0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46304" rIns="137160" bIns="146304" numCol="1" spcCol="0" rtlCol="0" fromWordArt="0" anchor="t" anchorCtr="0" forceAA="0" compatLnSpc="1">
            <a:prstTxWarp prst="textNoShape">
              <a:avLst/>
            </a:prstTxWarp>
            <a:spAutoFit/>
          </a:bodyPr>
          <a:lstStyle>
            <a:defPPr>
              <a:defRPr lang="en-US"/>
            </a:defPPr>
            <a:lvl1pPr defTabSz="932472" fontAlgn="base">
              <a:spcBef>
                <a:spcPct val="0"/>
              </a:spcBef>
              <a:spcAft>
                <a:spcPts val="300"/>
              </a:spcAft>
              <a:defRPr sz="1050" b="1">
                <a:gradFill>
                  <a:gsLst>
                    <a:gs pos="97000">
                      <a:schemeClr val="tx1"/>
                    </a:gs>
                    <a:gs pos="0">
                      <a:schemeClr val="tx1"/>
                    </a:gs>
                  </a:gsLst>
                  <a:lin ang="0" scaled="1"/>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cs typeface="Segoe UI" pitchFamily="34" charset="0"/>
              </a:rPr>
              <a:t>Increase attacker cost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cs typeface="Segoe UI" pitchFamily="34" charset="0"/>
              </a:rPr>
              <a:t>with stronger security defenses on high business impact assets</a:t>
            </a:r>
          </a:p>
        </p:txBody>
      </p:sp>
      <p:grpSp>
        <p:nvGrpSpPr>
          <p:cNvPr id="8" name="Group 7">
            <a:extLst>
              <a:ext uri="{FF2B5EF4-FFF2-40B4-BE49-F238E27FC236}">
                <a16:creationId xmlns:a16="http://schemas.microsoft.com/office/drawing/2014/main" id="{EB4F37ED-CBB7-4FD5-A82F-3CEA213373B3}"/>
              </a:ext>
              <a:ext uri="{C183D7F6-B498-43B3-948B-1728B52AA6E4}">
                <adec:decorative xmlns:adec="http://schemas.microsoft.com/office/drawing/2017/decorative" val="1"/>
              </a:ext>
            </a:extLst>
          </p:cNvPr>
          <p:cNvGrpSpPr/>
          <p:nvPr/>
        </p:nvGrpSpPr>
        <p:grpSpPr>
          <a:xfrm>
            <a:off x="549074" y="2058041"/>
            <a:ext cx="2113012" cy="2192197"/>
            <a:chOff x="549074" y="2058041"/>
            <a:chExt cx="2113012" cy="2192197"/>
          </a:xfrm>
        </p:grpSpPr>
        <p:sp>
          <p:nvSpPr>
            <p:cNvPr id="95" name="Rectangle 94">
              <a:extLst>
                <a:ext uri="{FF2B5EF4-FFF2-40B4-BE49-F238E27FC236}">
                  <a16:creationId xmlns:a16="http://schemas.microsoft.com/office/drawing/2014/main" id="{1AF4A046-EC45-4D8E-AA47-FAE7A01A6853}"/>
                </a:ext>
              </a:extLst>
            </p:cNvPr>
            <p:cNvSpPr/>
            <p:nvPr/>
          </p:nvSpPr>
          <p:spPr bwMode="auto">
            <a:xfrm>
              <a:off x="549074" y="2263147"/>
              <a:ext cx="2113012" cy="1987091"/>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4" name="!! User">
              <a:extLst>
                <a:ext uri="{FF2B5EF4-FFF2-40B4-BE49-F238E27FC236}">
                  <a16:creationId xmlns:a16="http://schemas.microsoft.com/office/drawing/2014/main" id="{5E30C5EC-243A-4CB2-906D-7080BE72240C}"/>
                </a:ext>
                <a:ext uri="{C183D7F6-B498-43B3-948B-1728B52AA6E4}">
                  <adec:decorative xmlns:adec="http://schemas.microsoft.com/office/drawing/2017/decorative" val="1"/>
                </a:ext>
              </a:extLst>
            </p:cNvPr>
            <p:cNvSpPr txBox="1"/>
            <p:nvPr/>
          </p:nvSpPr>
          <p:spPr>
            <a:xfrm>
              <a:off x="696007" y="2058041"/>
              <a:ext cx="1803046" cy="338554"/>
            </a:xfrm>
            <a:prstGeom prst="rect">
              <a:avLst/>
            </a:prstGeom>
            <a:solidFill>
              <a:schemeClr val="bg1"/>
            </a:solidFill>
          </p:spPr>
          <p:txBody>
            <a:bodyPr wrap="square" lIns="45720" rIns="45720" rtlCol="0">
              <a:spAutoFit/>
            </a:bodyPr>
            <a:lstStyle>
              <a:defPPr>
                <a:defRPr lang="en-US"/>
              </a:defPPr>
              <a:lvl1pPr marR="0" lvl="0" indent="0" algn="ctr" fontAlgn="auto">
                <a:lnSpc>
                  <a:spcPct val="100000"/>
                </a:lnSpc>
                <a:spcBef>
                  <a:spcPts val="0"/>
                </a:spcBef>
                <a:spcAft>
                  <a:spcPts val="0"/>
                </a:spcAft>
                <a:buClrTx/>
                <a:buSzTx/>
                <a:buFontTx/>
                <a:buNone/>
                <a:tabLst/>
                <a:defRPr kumimoji="0" sz="1200" i="0" u="none" strike="noStrike"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Attacker’s cost</a:t>
              </a:r>
            </a:p>
          </p:txBody>
        </p:sp>
      </p:grpSp>
      <p:sp>
        <p:nvSpPr>
          <p:cNvPr id="97" name="!! E">
            <a:extLst>
              <a:ext uri="{FF2B5EF4-FFF2-40B4-BE49-F238E27FC236}">
                <a16:creationId xmlns:a16="http://schemas.microsoft.com/office/drawing/2014/main" id="{32FB7E8D-A3D8-45D5-9CFE-7AC51E709235}"/>
              </a:ext>
              <a:ext uri="{C183D7F6-B498-43B3-948B-1728B52AA6E4}">
                <adec:decorative xmlns:adec="http://schemas.microsoft.com/office/drawing/2017/decorative" val="1"/>
              </a:ext>
            </a:extLst>
          </p:cNvPr>
          <p:cNvSpPr/>
          <p:nvPr/>
        </p:nvSpPr>
        <p:spPr bwMode="auto">
          <a:xfrm>
            <a:off x="696007" y="3675423"/>
            <a:ext cx="1770042" cy="41148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98" name="!! S">
            <a:extLst>
              <a:ext uri="{FF2B5EF4-FFF2-40B4-BE49-F238E27FC236}">
                <a16:creationId xmlns:a16="http://schemas.microsoft.com/office/drawing/2014/main" id="{72F58BA6-524B-4C86-A88C-9E6CE2BF5FED}"/>
              </a:ext>
              <a:ext uri="{C183D7F6-B498-43B3-948B-1728B52AA6E4}">
                <adec:decorative xmlns:adec="http://schemas.microsoft.com/office/drawing/2017/decorative" val="1"/>
              </a:ext>
            </a:extLst>
          </p:cNvPr>
          <p:cNvSpPr/>
          <p:nvPr/>
        </p:nvSpPr>
        <p:spPr bwMode="auto">
          <a:xfrm>
            <a:off x="696009" y="3095171"/>
            <a:ext cx="1770042" cy="41148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99" name="!! P">
            <a:extLst>
              <a:ext uri="{FF2B5EF4-FFF2-40B4-BE49-F238E27FC236}">
                <a16:creationId xmlns:a16="http://schemas.microsoft.com/office/drawing/2014/main" id="{88DF948A-3074-4071-9451-676E0C760DF2}"/>
              </a:ext>
              <a:ext uri="{C183D7F6-B498-43B3-948B-1728B52AA6E4}">
                <adec:decorative xmlns:adec="http://schemas.microsoft.com/office/drawing/2017/decorative" val="1"/>
              </a:ext>
            </a:extLst>
          </p:cNvPr>
          <p:cNvSpPr/>
          <p:nvPr/>
        </p:nvSpPr>
        <p:spPr bwMode="auto">
          <a:xfrm>
            <a:off x="696007" y="2537904"/>
            <a:ext cx="1770042" cy="411480"/>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101" name="Speech Bubble: Rectangle 100">
            <a:extLst>
              <a:ext uri="{FF2B5EF4-FFF2-40B4-BE49-F238E27FC236}">
                <a16:creationId xmlns:a16="http://schemas.microsoft.com/office/drawing/2014/main" id="{3E1B1E4A-4B10-4775-B7D2-79F4F2D1C29B}"/>
              </a:ext>
            </a:extLst>
          </p:cNvPr>
          <p:cNvSpPr/>
          <p:nvPr/>
        </p:nvSpPr>
        <p:spPr bwMode="auto">
          <a:xfrm>
            <a:off x="2828134" y="5813578"/>
            <a:ext cx="5207896" cy="457200"/>
          </a:xfrm>
          <a:prstGeom prst="wedgeRectCallout">
            <a:avLst>
              <a:gd name="adj1" fmla="val -25673"/>
              <a:gd name="adj2" fmla="val -125596"/>
            </a:avLst>
          </a:prstGeom>
          <a:solidFill>
            <a:schemeClr val="bg1"/>
          </a:solidFill>
          <a:ln>
            <a:solidFill>
              <a:schemeClr val="bg1">
                <a:lumMod val="75000"/>
              </a:schemeClr>
            </a:solidFill>
            <a:headEnd type="none" w="med" len="med"/>
            <a:tailEnd type="none" w="med" len="med"/>
          </a:ln>
          <a:effectLst>
            <a:outerShdw blurRad="1016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rPr>
              <a:t>See </a:t>
            </a: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hlinkClick r:id="rId22"/>
              </a:rPr>
              <a:t>https://aka.ms/deploySPA</a:t>
            </a:r>
            <a:r>
              <a:rPr kumimoji="0" lang="en-US" sz="1200" b="1" i="0" u="none" strike="noStrike" kern="1200" cap="none" spc="0" normalizeH="0" baseline="0" noProof="0">
                <a:ln>
                  <a:noFill/>
                </a:ln>
                <a:gradFill>
                  <a:gsLst>
                    <a:gs pos="85000">
                      <a:srgbClr val="000000"/>
                    </a:gs>
                    <a:gs pos="43000">
                      <a:srgbClr val="000000"/>
                    </a:gs>
                  </a:gsLst>
                  <a:lin ang="10800000" scaled="1"/>
                </a:gradFill>
                <a:effectLst/>
                <a:uLnTx/>
                <a:uFillTx/>
                <a:latin typeface="Segoe UI"/>
                <a:ea typeface="+mn-ea"/>
                <a:cs typeface="Segoe UI" pitchFamily="34" charset="0"/>
              </a:rPr>
              <a:t> for implementation guidance</a:t>
            </a:r>
          </a:p>
        </p:txBody>
      </p:sp>
    </p:spTree>
    <p:extLst>
      <p:ext uri="{BB962C8B-B14F-4D97-AF65-F5344CB8AC3E}">
        <p14:creationId xmlns:p14="http://schemas.microsoft.com/office/powerpoint/2010/main" val="225017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500"/>
                                        <p:tgtEl>
                                          <p:spTgt spid="19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P spid="192" grpId="0" animBg="1"/>
      <p:bldP spid="193" grpId="0" animBg="1"/>
      <p:bldP spid="96" grpId="0" animBg="1"/>
      <p:bldP spid="97" grpId="0" animBg="1"/>
      <p:bldP spid="98" grpId="0" animBg="1"/>
      <p:bldP spid="99" grpId="0" animBg="1"/>
      <p:bldP spid="1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773772-16E7-4EC1-B136-BD472569CAC1}"/>
              </a:ext>
            </a:extLst>
          </p:cNvPr>
          <p:cNvGrpSpPr/>
          <p:nvPr/>
        </p:nvGrpSpPr>
        <p:grpSpPr>
          <a:xfrm>
            <a:off x="3683235" y="4120863"/>
            <a:ext cx="5073886" cy="680838"/>
            <a:chOff x="3683235" y="4120863"/>
            <a:chExt cx="5073886" cy="680838"/>
          </a:xfrm>
        </p:grpSpPr>
        <p:sp>
          <p:nvSpPr>
            <p:cNvPr id="183" name="Rectangle: Rounded Corners 182">
              <a:extLst>
                <a:ext uri="{FF2B5EF4-FFF2-40B4-BE49-F238E27FC236}">
                  <a16:creationId xmlns:a16="http://schemas.microsoft.com/office/drawing/2014/main" id="{24331B55-7147-4CEB-A5EA-B38B79AF1BC0}"/>
                </a:ext>
              </a:extLst>
            </p:cNvPr>
            <p:cNvSpPr/>
            <p:nvPr/>
          </p:nvSpPr>
          <p:spPr bwMode="auto">
            <a:xfrm>
              <a:off x="3750037" y="4120863"/>
              <a:ext cx="5007084" cy="680838"/>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24482A20-4C7B-48EC-A4ED-8D1AD8226412}"/>
                </a:ext>
              </a:extLst>
            </p:cNvPr>
            <p:cNvSpPr txBox="1"/>
            <p:nvPr/>
          </p:nvSpPr>
          <p:spPr>
            <a:xfrm>
              <a:off x="8245670" y="4162488"/>
              <a:ext cx="449765" cy="3815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 &amp; Data Teams</a:t>
              </a:r>
            </a:p>
          </p:txBody>
        </p:sp>
        <p:sp>
          <p:nvSpPr>
            <p:cNvPr id="237" name="Rectangle: Rounded Corners 236">
              <a:extLst>
                <a:ext uri="{FF2B5EF4-FFF2-40B4-BE49-F238E27FC236}">
                  <a16:creationId xmlns:a16="http://schemas.microsoft.com/office/drawing/2014/main" id="{28FF5824-E025-412B-92EA-2BCAB02DCDFF}"/>
                </a:ext>
              </a:extLst>
            </p:cNvPr>
            <p:cNvSpPr/>
            <p:nvPr/>
          </p:nvSpPr>
          <p:spPr bwMode="auto">
            <a:xfrm>
              <a:off x="3683235" y="4207669"/>
              <a:ext cx="4351750" cy="353884"/>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8" name="TextBox 237">
              <a:extLst>
                <a:ext uri="{FF2B5EF4-FFF2-40B4-BE49-F238E27FC236}">
                  <a16:creationId xmlns:a16="http://schemas.microsoft.com/office/drawing/2014/main" id="{C9836FE7-4CAD-4DFD-A747-04D47AD66CF5}"/>
                </a:ext>
              </a:extLst>
            </p:cNvPr>
            <p:cNvSpPr txBox="1"/>
            <p:nvPr/>
          </p:nvSpPr>
          <p:spPr>
            <a:xfrm>
              <a:off x="5600434" y="432947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App Security</a:t>
              </a:r>
            </a:p>
          </p:txBody>
        </p:sp>
        <p:sp>
          <p:nvSpPr>
            <p:cNvPr id="239" name="TextBox 238">
              <a:extLst>
                <a:ext uri="{FF2B5EF4-FFF2-40B4-BE49-F238E27FC236}">
                  <a16:creationId xmlns:a16="http://schemas.microsoft.com/office/drawing/2014/main" id="{3B5B86A9-01B9-44A8-856B-AAAEDA989C7F}"/>
                </a:ext>
              </a:extLst>
            </p:cNvPr>
            <p:cNvSpPr txBox="1"/>
            <p:nvPr/>
          </p:nvSpPr>
          <p:spPr>
            <a:xfrm>
              <a:off x="3882935" y="4324453"/>
              <a:ext cx="1865732"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Dev Education &amp; Awareness</a:t>
              </a:r>
            </a:p>
          </p:txBody>
        </p:sp>
        <p:sp>
          <p:nvSpPr>
            <p:cNvPr id="240" name="TextBox 239">
              <a:extLst>
                <a:ext uri="{FF2B5EF4-FFF2-40B4-BE49-F238E27FC236}">
                  <a16:creationId xmlns:a16="http://schemas.microsoft.com/office/drawing/2014/main" id="{1039D94D-A0CA-43A7-B100-4706038D8586}"/>
                </a:ext>
              </a:extLst>
            </p:cNvPr>
            <p:cNvSpPr txBox="1"/>
            <p:nvPr/>
          </p:nvSpPr>
          <p:spPr>
            <a:xfrm>
              <a:off x="3769322" y="4134298"/>
              <a:ext cx="1143442" cy="146390"/>
            </a:xfrm>
            <a:prstGeom prst="rect">
              <a:avLst/>
            </a:prstGeom>
            <a:solidFill>
              <a:srgbClr val="E1F2FF"/>
            </a:solidFill>
          </p:spPr>
          <p:txBody>
            <a:bodyPr wrap="square" lIns="118872"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Apps &amp; Data</a:t>
              </a:r>
            </a:p>
          </p:txBody>
        </p:sp>
        <p:sp>
          <p:nvSpPr>
            <p:cNvPr id="4" name="TextBox 3">
              <a:extLst>
                <a:ext uri="{FF2B5EF4-FFF2-40B4-BE49-F238E27FC236}">
                  <a16:creationId xmlns:a16="http://schemas.microsoft.com/office/drawing/2014/main" id="{C59A92A9-8273-48BE-900E-61892E62966E}"/>
                </a:ext>
              </a:extLst>
            </p:cNvPr>
            <p:cNvSpPr txBox="1"/>
            <p:nvPr/>
          </p:nvSpPr>
          <p:spPr>
            <a:xfrm>
              <a:off x="6502923" y="4325847"/>
              <a:ext cx="1577331"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Data Security</a:t>
              </a:r>
            </a:p>
          </p:txBody>
        </p:sp>
      </p:grpSp>
      <p:grpSp>
        <p:nvGrpSpPr>
          <p:cNvPr id="178" name="Group 177">
            <a:extLst>
              <a:ext uri="{FF2B5EF4-FFF2-40B4-BE49-F238E27FC236}">
                <a16:creationId xmlns:a16="http://schemas.microsoft.com/office/drawing/2014/main" id="{37D68E92-E685-4E8F-8006-ACE12A61EA2A}"/>
              </a:ext>
            </a:extLst>
          </p:cNvPr>
          <p:cNvGrpSpPr/>
          <p:nvPr/>
        </p:nvGrpSpPr>
        <p:grpSpPr>
          <a:xfrm>
            <a:off x="3750037" y="3563631"/>
            <a:ext cx="5021914" cy="559795"/>
            <a:chOff x="3750036" y="4413390"/>
            <a:chExt cx="5549998" cy="715886"/>
          </a:xfrm>
        </p:grpSpPr>
        <p:sp>
          <p:nvSpPr>
            <p:cNvPr id="179" name="Rectangle: Rounded Corners 178">
              <a:extLst>
                <a:ext uri="{FF2B5EF4-FFF2-40B4-BE49-F238E27FC236}">
                  <a16:creationId xmlns:a16="http://schemas.microsoft.com/office/drawing/2014/main" id="{8C4369C2-017F-4AF3-B53F-332C905D08A1}"/>
                </a:ext>
              </a:extLst>
            </p:cNvPr>
            <p:cNvSpPr/>
            <p:nvPr/>
          </p:nvSpPr>
          <p:spPr bwMode="auto">
            <a:xfrm>
              <a:off x="3750036" y="4413390"/>
              <a:ext cx="5531582"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80" name="TextBox 179">
              <a:extLst>
                <a:ext uri="{FF2B5EF4-FFF2-40B4-BE49-F238E27FC236}">
                  <a16:creationId xmlns:a16="http://schemas.microsoft.com/office/drawing/2014/main" id="{41628695-3F6F-4F86-8969-A2E4860B31A6}"/>
                </a:ext>
              </a:extLst>
            </p:cNvPr>
            <p:cNvSpPr txBox="1"/>
            <p:nvPr/>
          </p:nvSpPr>
          <p:spPr>
            <a:xfrm>
              <a:off x="8711554" y="4650445"/>
              <a:ext cx="588480" cy="35423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189" name="Group 188">
            <a:extLst>
              <a:ext uri="{FF2B5EF4-FFF2-40B4-BE49-F238E27FC236}">
                <a16:creationId xmlns:a16="http://schemas.microsoft.com/office/drawing/2014/main" id="{446DFB0B-6A93-40B0-9D54-FAA45B9998AC}"/>
              </a:ext>
            </a:extLst>
          </p:cNvPr>
          <p:cNvGrpSpPr/>
          <p:nvPr/>
        </p:nvGrpSpPr>
        <p:grpSpPr>
          <a:xfrm>
            <a:off x="3750035" y="5047844"/>
            <a:ext cx="5036794" cy="660218"/>
            <a:chOff x="3750035" y="5340371"/>
            <a:chExt cx="4912200" cy="715886"/>
          </a:xfrm>
        </p:grpSpPr>
        <p:sp>
          <p:nvSpPr>
            <p:cNvPr id="200" name="Rectangle: Rounded Corners 199">
              <a:extLst>
                <a:ext uri="{FF2B5EF4-FFF2-40B4-BE49-F238E27FC236}">
                  <a16:creationId xmlns:a16="http://schemas.microsoft.com/office/drawing/2014/main" id="{492937CB-21BF-4302-8F1D-1C1D80C914C1}"/>
                </a:ext>
              </a:extLst>
            </p:cNvPr>
            <p:cNvSpPr/>
            <p:nvPr/>
          </p:nvSpPr>
          <p:spPr bwMode="auto">
            <a:xfrm>
              <a:off x="3750035" y="5340371"/>
              <a:ext cx="4881438" cy="715886"/>
            </a:xfrm>
            <a:prstGeom prst="roundRect">
              <a:avLst>
                <a:gd name="adj" fmla="val 6642"/>
              </a:avLst>
            </a:prstGeom>
            <a:solidFill>
              <a:srgbClr val="E1F2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A6A3881-320C-4F68-8BCB-34C152CCCEA8}"/>
                </a:ext>
              </a:extLst>
            </p:cNvPr>
            <p:cNvSpPr txBox="1"/>
            <p:nvPr/>
          </p:nvSpPr>
          <p:spPr>
            <a:xfrm>
              <a:off x="8130938" y="5672392"/>
              <a:ext cx="531297" cy="300355"/>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800" b="0" i="1" u="none" strike="noStrike" cap="none" spc="0" normalizeH="0" baseline="0">
                  <a:ln>
                    <a:noFill/>
                  </a:ln>
                  <a:gradFill>
                    <a:gsLst>
                      <a:gs pos="100000">
                        <a:srgbClr val="1A1A1A"/>
                      </a:gs>
                      <a:gs pos="16000">
                        <a:srgbClr val="1A1A1A"/>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a:t>
              </a:r>
              <a:b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br>
              <a:r>
                <a:rPr kumimoji="0" lang="en-US" sz="80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Teams</a:t>
              </a:r>
            </a:p>
          </p:txBody>
        </p:sp>
      </p:grpSp>
      <p:grpSp>
        <p:nvGrpSpPr>
          <p:cNvPr id="204" name="Group 203">
            <a:extLst>
              <a:ext uri="{FF2B5EF4-FFF2-40B4-BE49-F238E27FC236}">
                <a16:creationId xmlns:a16="http://schemas.microsoft.com/office/drawing/2014/main" id="{5741109E-35BF-45A0-B437-9EB567B197AD}"/>
              </a:ext>
            </a:extLst>
          </p:cNvPr>
          <p:cNvGrpSpPr/>
          <p:nvPr/>
        </p:nvGrpSpPr>
        <p:grpSpPr>
          <a:xfrm>
            <a:off x="3750036" y="4586047"/>
            <a:ext cx="5684931" cy="603003"/>
            <a:chOff x="3750036" y="4878574"/>
            <a:chExt cx="5308622" cy="603003"/>
          </a:xfrm>
        </p:grpSpPr>
        <p:sp>
          <p:nvSpPr>
            <p:cNvPr id="218" name="Rectangle: Rounded Corners 217">
              <a:extLst>
                <a:ext uri="{FF2B5EF4-FFF2-40B4-BE49-F238E27FC236}">
                  <a16:creationId xmlns:a16="http://schemas.microsoft.com/office/drawing/2014/main" id="{78F526FB-2281-41F2-91A9-7595B6C504A3}"/>
                </a:ext>
              </a:extLst>
            </p:cNvPr>
            <p:cNvSpPr/>
            <p:nvPr/>
          </p:nvSpPr>
          <p:spPr bwMode="auto">
            <a:xfrm>
              <a:off x="3750036" y="4878574"/>
              <a:ext cx="5167992"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8BE6FB69-7ECC-4EC9-9FA4-FF57A80F7FC0}"/>
                </a:ext>
              </a:extLst>
            </p:cNvPr>
            <p:cNvSpPr txBox="1"/>
            <p:nvPr/>
          </p:nvSpPr>
          <p:spPr>
            <a:xfrm>
              <a:off x="7945372" y="5092640"/>
              <a:ext cx="1113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IT Operations</a:t>
              </a:r>
            </a:p>
          </p:txBody>
        </p:sp>
      </p:grpSp>
      <p:grpSp>
        <p:nvGrpSpPr>
          <p:cNvPr id="222" name="Group 221">
            <a:extLst>
              <a:ext uri="{FF2B5EF4-FFF2-40B4-BE49-F238E27FC236}">
                <a16:creationId xmlns:a16="http://schemas.microsoft.com/office/drawing/2014/main" id="{C58BAC15-1DD7-4C1A-9935-E3C19159007F}"/>
              </a:ext>
            </a:extLst>
          </p:cNvPr>
          <p:cNvGrpSpPr/>
          <p:nvPr/>
        </p:nvGrpSpPr>
        <p:grpSpPr>
          <a:xfrm>
            <a:off x="3677432" y="3616133"/>
            <a:ext cx="4357553" cy="460426"/>
            <a:chOff x="3677432" y="3908660"/>
            <a:chExt cx="4224461" cy="460426"/>
          </a:xfrm>
        </p:grpSpPr>
        <p:sp>
          <p:nvSpPr>
            <p:cNvPr id="232" name="Rectangle: Rounded Corners 231">
              <a:extLst>
                <a:ext uri="{FF2B5EF4-FFF2-40B4-BE49-F238E27FC236}">
                  <a16:creationId xmlns:a16="http://schemas.microsoft.com/office/drawing/2014/main" id="{D0BFB76D-56EA-4BF7-A2FC-97C0DCCC1749}"/>
                </a:ext>
              </a:extLst>
            </p:cNvPr>
            <p:cNvSpPr/>
            <p:nvPr/>
          </p:nvSpPr>
          <p:spPr bwMode="auto">
            <a:xfrm>
              <a:off x="3677432" y="4021951"/>
              <a:ext cx="4224461" cy="34713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33" name="TextBox 232">
              <a:extLst>
                <a:ext uri="{FF2B5EF4-FFF2-40B4-BE49-F238E27FC236}">
                  <a16:creationId xmlns:a16="http://schemas.microsoft.com/office/drawing/2014/main" id="{7ADA0DAD-089B-47BC-8411-1FD1CF654F98}"/>
                </a:ext>
              </a:extLst>
            </p:cNvPr>
            <p:cNvSpPr txBox="1"/>
            <p:nvPr/>
          </p:nvSpPr>
          <p:spPr>
            <a:xfrm>
              <a:off x="5784320" y="4115342"/>
              <a:ext cx="134785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Insider Risk</a:t>
              </a:r>
            </a:p>
          </p:txBody>
        </p:sp>
        <p:sp>
          <p:nvSpPr>
            <p:cNvPr id="234" name="TextBox 233">
              <a:extLst>
                <a:ext uri="{FF2B5EF4-FFF2-40B4-BE49-F238E27FC236}">
                  <a16:creationId xmlns:a16="http://schemas.microsoft.com/office/drawing/2014/main" id="{BC73A42F-B231-41D0-A0FB-BF2512D52E03}"/>
                </a:ext>
              </a:extLst>
            </p:cNvPr>
            <p:cNvSpPr txBox="1"/>
            <p:nvPr/>
          </p:nvSpPr>
          <p:spPr>
            <a:xfrm>
              <a:off x="3893615" y="4115342"/>
              <a:ext cx="20231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User Education &amp; Awareness</a:t>
              </a:r>
            </a:p>
          </p:txBody>
        </p:sp>
        <p:sp>
          <p:nvSpPr>
            <p:cNvPr id="235" name="TextBox 234">
              <a:extLst>
                <a:ext uri="{FF2B5EF4-FFF2-40B4-BE49-F238E27FC236}">
                  <a16:creationId xmlns:a16="http://schemas.microsoft.com/office/drawing/2014/main" id="{3DA05A80-6505-4EE0-947C-33996AE02AC1}"/>
                </a:ext>
              </a:extLst>
            </p:cNvPr>
            <p:cNvSpPr txBox="1"/>
            <p:nvPr/>
          </p:nvSpPr>
          <p:spPr>
            <a:xfrm>
              <a:off x="3767023" y="3908660"/>
              <a:ext cx="637460" cy="169277"/>
            </a:xfrm>
            <a:prstGeom prst="rect">
              <a:avLst/>
            </a:prstGeom>
            <a:solidFill>
              <a:srgbClr val="E1F2FF"/>
            </a:solidFill>
          </p:spPr>
          <p:txBody>
            <a:bodyPr wrap="square" lIns="13716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People</a:t>
              </a:r>
            </a:p>
          </p:txBody>
        </p:sp>
      </p:grpSp>
      <p:grpSp>
        <p:nvGrpSpPr>
          <p:cNvPr id="241" name="Group 240">
            <a:extLst>
              <a:ext uri="{FF2B5EF4-FFF2-40B4-BE49-F238E27FC236}">
                <a16:creationId xmlns:a16="http://schemas.microsoft.com/office/drawing/2014/main" id="{B2602CC4-7EB5-47DE-9C1C-01AD3CEA159C}"/>
              </a:ext>
            </a:extLst>
          </p:cNvPr>
          <p:cNvGrpSpPr/>
          <p:nvPr/>
        </p:nvGrpSpPr>
        <p:grpSpPr>
          <a:xfrm>
            <a:off x="3684284" y="5212112"/>
            <a:ext cx="4349097" cy="448250"/>
            <a:chOff x="3677433" y="5505889"/>
            <a:chExt cx="4091784" cy="514288"/>
          </a:xfrm>
        </p:grpSpPr>
        <p:sp>
          <p:nvSpPr>
            <p:cNvPr id="242" name="Rectangle: Rounded Corners 241">
              <a:extLst>
                <a:ext uri="{FF2B5EF4-FFF2-40B4-BE49-F238E27FC236}">
                  <a16:creationId xmlns:a16="http://schemas.microsoft.com/office/drawing/2014/main" id="{69D5EC61-7629-4F3B-AFE6-B7AE705C7B76}"/>
                </a:ext>
              </a:extLst>
            </p:cNvPr>
            <p:cNvSpPr/>
            <p:nvPr/>
          </p:nvSpPr>
          <p:spPr bwMode="auto">
            <a:xfrm>
              <a:off x="3677433" y="5591680"/>
              <a:ext cx="4091784" cy="428497"/>
            </a:xfrm>
            <a:prstGeom prst="roundRect">
              <a:avLst>
                <a:gd name="adj" fmla="val 1702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43" name="TextBox 242">
              <a:extLst>
                <a:ext uri="{FF2B5EF4-FFF2-40B4-BE49-F238E27FC236}">
                  <a16:creationId xmlns:a16="http://schemas.microsoft.com/office/drawing/2014/main" id="{10168FAA-0AA7-4F37-A8CE-96EC3061A050}"/>
                </a:ext>
              </a:extLst>
            </p:cNvPr>
            <p:cNvSpPr txBox="1"/>
            <p:nvPr/>
          </p:nvSpPr>
          <p:spPr>
            <a:xfrm>
              <a:off x="3762995" y="5505889"/>
              <a:ext cx="1303410" cy="178523"/>
            </a:xfrm>
            <a:prstGeom prst="rect">
              <a:avLst/>
            </a:prstGeom>
            <a:solidFill>
              <a:srgbClr val="E1F2FF"/>
            </a:solidFill>
          </p:spPr>
          <p:txBody>
            <a:bodyPr wrap="square" lIns="9144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3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Identity &amp; Keys</a:t>
              </a:r>
            </a:p>
          </p:txBody>
        </p:sp>
        <p:sp>
          <p:nvSpPr>
            <p:cNvPr id="244" name="TextBox 243">
              <a:extLst>
                <a:ext uri="{FF2B5EF4-FFF2-40B4-BE49-F238E27FC236}">
                  <a16:creationId xmlns:a16="http://schemas.microsoft.com/office/drawing/2014/main" id="{6CC608B9-1CBC-4BDB-BAEB-BD9C43BB6909}"/>
                </a:ext>
              </a:extLst>
            </p:cNvPr>
            <p:cNvSpPr txBox="1"/>
            <p:nvPr/>
          </p:nvSpPr>
          <p:spPr>
            <a:xfrm>
              <a:off x="5092977" y="5700068"/>
              <a:ext cx="973044"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Administrator Security</a:t>
              </a:r>
            </a:p>
          </p:txBody>
        </p:sp>
        <p:sp>
          <p:nvSpPr>
            <p:cNvPr id="245" name="TextBox 244">
              <a:extLst>
                <a:ext uri="{FF2B5EF4-FFF2-40B4-BE49-F238E27FC236}">
                  <a16:creationId xmlns:a16="http://schemas.microsoft.com/office/drawing/2014/main" id="{5F224D58-C50B-4871-BF63-8E2E88AC2A40}"/>
                </a:ext>
              </a:extLst>
            </p:cNvPr>
            <p:cNvSpPr txBox="1"/>
            <p:nvPr/>
          </p:nvSpPr>
          <p:spPr>
            <a:xfrm>
              <a:off x="6147497" y="5700068"/>
              <a:ext cx="949999" cy="262915"/>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Identity System Security</a:t>
              </a:r>
            </a:p>
          </p:txBody>
        </p:sp>
        <p:sp>
          <p:nvSpPr>
            <p:cNvPr id="246" name="TextBox 245">
              <a:extLst>
                <a:ext uri="{FF2B5EF4-FFF2-40B4-BE49-F238E27FC236}">
                  <a16:creationId xmlns:a16="http://schemas.microsoft.com/office/drawing/2014/main" id="{36E2EC0A-82E5-4F97-BC8D-BD77B4C7CCFD}"/>
                </a:ext>
              </a:extLst>
            </p:cNvPr>
            <p:cNvSpPr txBox="1"/>
            <p:nvPr/>
          </p:nvSpPr>
          <p:spPr>
            <a:xfrm>
              <a:off x="3861712" y="5760018"/>
              <a:ext cx="1136796" cy="143014"/>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Key Management</a:t>
              </a:r>
            </a:p>
          </p:txBody>
        </p:sp>
      </p:grpSp>
      <p:cxnSp>
        <p:nvCxnSpPr>
          <p:cNvPr id="247" name="Straight Arrow Connector 246">
            <a:extLst>
              <a:ext uri="{FF2B5EF4-FFF2-40B4-BE49-F238E27FC236}">
                <a16:creationId xmlns:a16="http://schemas.microsoft.com/office/drawing/2014/main" id="{B7F572B3-133B-430B-A2D9-B349D98D688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8" name="Straight Arrow Connector 247">
            <a:extLst>
              <a:ext uri="{FF2B5EF4-FFF2-40B4-BE49-F238E27FC236}">
                <a16:creationId xmlns:a16="http://schemas.microsoft.com/office/drawing/2014/main" id="{B1BFAFCE-E256-4C7C-8CFD-65B5790E0832}"/>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249" name="Straight Arrow Connector 248">
            <a:extLst>
              <a:ext uri="{FF2B5EF4-FFF2-40B4-BE49-F238E27FC236}">
                <a16:creationId xmlns:a16="http://schemas.microsoft.com/office/drawing/2014/main" id="{FCEF7F9E-4128-4FA1-9566-C4D18145E7C7}"/>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grpSp>
        <p:nvGrpSpPr>
          <p:cNvPr id="250" name="Group 249">
            <a:extLst>
              <a:ext uri="{FF2B5EF4-FFF2-40B4-BE49-F238E27FC236}">
                <a16:creationId xmlns:a16="http://schemas.microsoft.com/office/drawing/2014/main" id="{F70A273D-3F34-4A04-B202-0930A02DACB4}"/>
              </a:ext>
            </a:extLst>
          </p:cNvPr>
          <p:cNvGrpSpPr/>
          <p:nvPr/>
        </p:nvGrpSpPr>
        <p:grpSpPr>
          <a:xfrm>
            <a:off x="3681632" y="4606964"/>
            <a:ext cx="4351750" cy="546552"/>
            <a:chOff x="3677434" y="4899491"/>
            <a:chExt cx="4094437" cy="546552"/>
          </a:xfrm>
        </p:grpSpPr>
        <p:sp>
          <p:nvSpPr>
            <p:cNvPr id="251" name="TextBox 250">
              <a:extLst>
                <a:ext uri="{FF2B5EF4-FFF2-40B4-BE49-F238E27FC236}">
                  <a16:creationId xmlns:a16="http://schemas.microsoft.com/office/drawing/2014/main" id="{2031BB43-97AC-4FB0-A28C-D27FE1D05B8D}"/>
                </a:ext>
              </a:extLst>
            </p:cNvPr>
            <p:cNvSpPr txBox="1"/>
            <p:nvPr/>
          </p:nvSpPr>
          <p:spPr>
            <a:xfrm>
              <a:off x="4898844" y="5116324"/>
              <a:ext cx="547471"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Endpoint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Security</a:t>
              </a:r>
            </a:p>
          </p:txBody>
        </p:sp>
        <p:sp>
          <p:nvSpPr>
            <p:cNvPr id="252" name="TextBox 251">
              <a:extLst>
                <a:ext uri="{FF2B5EF4-FFF2-40B4-BE49-F238E27FC236}">
                  <a16:creationId xmlns:a16="http://schemas.microsoft.com/office/drawing/2014/main" id="{2982CA79-4CE3-4728-8419-71315777C334}"/>
                </a:ext>
              </a:extLst>
            </p:cNvPr>
            <p:cNvSpPr txBox="1"/>
            <p:nvPr/>
          </p:nvSpPr>
          <p:spPr>
            <a:xfrm>
              <a:off x="6067720" y="5116324"/>
              <a:ext cx="86477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Mitigate Vulnerabilities</a:t>
              </a:r>
            </a:p>
          </p:txBody>
        </p:sp>
        <p:sp>
          <p:nvSpPr>
            <p:cNvPr id="253" name="Rectangle: Rounded Corners 252">
              <a:extLst>
                <a:ext uri="{FF2B5EF4-FFF2-40B4-BE49-F238E27FC236}">
                  <a16:creationId xmlns:a16="http://schemas.microsoft.com/office/drawing/2014/main" id="{BCF62FDC-E6F6-4916-9BA3-C559CB83AF4F}"/>
                </a:ext>
              </a:extLst>
            </p:cNvPr>
            <p:cNvSpPr/>
            <p:nvPr/>
          </p:nvSpPr>
          <p:spPr bwMode="auto">
            <a:xfrm>
              <a:off x="3677434" y="5003678"/>
              <a:ext cx="4094437" cy="442365"/>
            </a:xfrm>
            <a:prstGeom prst="roundRect">
              <a:avLst>
                <a:gd name="adj" fmla="val 13639"/>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4" name="TextBox 253">
              <a:extLst>
                <a:ext uri="{FF2B5EF4-FFF2-40B4-BE49-F238E27FC236}">
                  <a16:creationId xmlns:a16="http://schemas.microsoft.com/office/drawing/2014/main" id="{5B4039B6-2B9E-421A-8601-4B00E813F679}"/>
                </a:ext>
              </a:extLst>
            </p:cNvPr>
            <p:cNvSpPr txBox="1"/>
            <p:nvPr/>
          </p:nvSpPr>
          <p:spPr>
            <a:xfrm>
              <a:off x="3756416" y="4899491"/>
              <a:ext cx="2063061"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Infrastructure &amp; Endpoint</a:t>
              </a:r>
            </a:p>
          </p:txBody>
        </p:sp>
        <p:sp>
          <p:nvSpPr>
            <p:cNvPr id="255" name="TextBox 254">
              <a:extLst>
                <a:ext uri="{FF2B5EF4-FFF2-40B4-BE49-F238E27FC236}">
                  <a16:creationId xmlns:a16="http://schemas.microsoft.com/office/drawing/2014/main" id="{AD3F8253-3B20-4756-B145-1D02CB090BEF}"/>
                </a:ext>
              </a:extLst>
            </p:cNvPr>
            <p:cNvSpPr txBox="1"/>
            <p:nvPr/>
          </p:nvSpPr>
          <p:spPr>
            <a:xfrm>
              <a:off x="3856148" y="5116324"/>
              <a:ext cx="964657"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Infrastructure &amp; Network Security</a:t>
              </a:r>
            </a:p>
          </p:txBody>
        </p:sp>
        <p:sp>
          <p:nvSpPr>
            <p:cNvPr id="256" name="TextBox 255">
              <a:extLst>
                <a:ext uri="{FF2B5EF4-FFF2-40B4-BE49-F238E27FC236}">
                  <a16:creationId xmlns:a16="http://schemas.microsoft.com/office/drawing/2014/main" id="{9C68CDCE-3E8E-4563-A14E-FEE0F4262879}"/>
                </a:ext>
              </a:extLst>
            </p:cNvPr>
            <p:cNvSpPr txBox="1"/>
            <p:nvPr/>
          </p:nvSpPr>
          <p:spPr>
            <a:xfrm>
              <a:off x="5531292" y="5116324"/>
              <a:ext cx="436494" cy="2492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Deploy </a:t>
              </a:r>
              <a:b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100000">
                        <a:srgbClr val="1A1A1A"/>
                      </a:gs>
                      <a:gs pos="16000">
                        <a:srgbClr val="1A1A1A"/>
                      </a:gs>
                    </a:gsLst>
                    <a:lin ang="0" scaled="1"/>
                  </a:gradFill>
                  <a:effectLst/>
                  <a:uLnTx/>
                  <a:uFillTx/>
                  <a:latin typeface="Segoe UI Semibold" panose="020B0702040204020203" pitchFamily="34" charset="0"/>
                  <a:ea typeface="+mn-ea"/>
                  <a:cs typeface="Segoe UI Semibold" panose="020B0702040204020203" pitchFamily="34" charset="0"/>
                </a:rPr>
                <a:t>Tools</a:t>
              </a:r>
            </a:p>
          </p:txBody>
        </p:sp>
      </p:grpSp>
      <p:grpSp>
        <p:nvGrpSpPr>
          <p:cNvPr id="257" name="Group 256">
            <a:extLst>
              <a:ext uri="{FF2B5EF4-FFF2-40B4-BE49-F238E27FC236}">
                <a16:creationId xmlns:a16="http://schemas.microsoft.com/office/drawing/2014/main" id="{165DE845-8A83-45CC-986D-A49BD5E38E80}"/>
              </a:ext>
            </a:extLst>
          </p:cNvPr>
          <p:cNvGrpSpPr/>
          <p:nvPr/>
        </p:nvGrpSpPr>
        <p:grpSpPr>
          <a:xfrm>
            <a:off x="3762995" y="5708188"/>
            <a:ext cx="5674878" cy="345457"/>
            <a:chOff x="3619825" y="5845949"/>
            <a:chExt cx="5299235" cy="603003"/>
          </a:xfrm>
        </p:grpSpPr>
        <p:sp>
          <p:nvSpPr>
            <p:cNvPr id="258" name="Rectangle: Rounded Corners 257">
              <a:extLst>
                <a:ext uri="{FF2B5EF4-FFF2-40B4-BE49-F238E27FC236}">
                  <a16:creationId xmlns:a16="http://schemas.microsoft.com/office/drawing/2014/main" id="{3DA61884-E675-40DC-BF8F-0FC23938CE2B}"/>
                </a:ext>
              </a:extLst>
            </p:cNvPr>
            <p:cNvSpPr/>
            <p:nvPr/>
          </p:nvSpPr>
          <p:spPr bwMode="auto">
            <a:xfrm>
              <a:off x="3619825" y="5845949"/>
              <a:ext cx="5155891" cy="603003"/>
            </a:xfrm>
            <a:prstGeom prst="roundRect">
              <a:avLst>
                <a:gd name="adj" fmla="val 6642"/>
              </a:avLst>
            </a:prstGeom>
            <a:solidFill>
              <a:srgbClr val="B7E0FF"/>
            </a:solidFill>
            <a:ln w="12700">
              <a:solidFill>
                <a:schemeClr val="accent1"/>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59" name="TextBox 258">
              <a:extLst>
                <a:ext uri="{FF2B5EF4-FFF2-40B4-BE49-F238E27FC236}">
                  <a16:creationId xmlns:a16="http://schemas.microsoft.com/office/drawing/2014/main" id="{DFA734B2-7438-4159-8A8A-872227097B34}"/>
                </a:ext>
              </a:extLst>
            </p:cNvPr>
            <p:cNvSpPr txBox="1"/>
            <p:nvPr/>
          </p:nvSpPr>
          <p:spPr>
            <a:xfrm>
              <a:off x="7805774" y="5994533"/>
              <a:ext cx="1113286" cy="2954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OT Operations</a:t>
              </a:r>
            </a:p>
          </p:txBody>
        </p:sp>
      </p:grpSp>
      <p:grpSp>
        <p:nvGrpSpPr>
          <p:cNvPr id="260" name="Group 259">
            <a:extLst>
              <a:ext uri="{FF2B5EF4-FFF2-40B4-BE49-F238E27FC236}">
                <a16:creationId xmlns:a16="http://schemas.microsoft.com/office/drawing/2014/main" id="{87D796AE-E44B-4B97-8052-66DB6C3D5D7D}"/>
              </a:ext>
            </a:extLst>
          </p:cNvPr>
          <p:cNvGrpSpPr/>
          <p:nvPr/>
        </p:nvGrpSpPr>
        <p:grpSpPr>
          <a:xfrm>
            <a:off x="3684284" y="5740486"/>
            <a:ext cx="4349097" cy="241794"/>
            <a:chOff x="3677432" y="5754775"/>
            <a:chExt cx="4091785" cy="241794"/>
          </a:xfrm>
        </p:grpSpPr>
        <p:sp>
          <p:nvSpPr>
            <p:cNvPr id="261" name="Rectangle: Rounded Corners 260">
              <a:extLst>
                <a:ext uri="{FF2B5EF4-FFF2-40B4-BE49-F238E27FC236}">
                  <a16:creationId xmlns:a16="http://schemas.microsoft.com/office/drawing/2014/main" id="{B72C2E48-95FE-46DB-9E3A-15B0224061A1}"/>
                </a:ext>
              </a:extLst>
            </p:cNvPr>
            <p:cNvSpPr/>
            <p:nvPr/>
          </p:nvSpPr>
          <p:spPr bwMode="auto">
            <a:xfrm>
              <a:off x="3677432" y="5860701"/>
              <a:ext cx="4091785" cy="135868"/>
            </a:xfrm>
            <a:prstGeom prst="roundRect">
              <a:avLst>
                <a:gd name="adj" fmla="val 35838"/>
              </a:avLst>
            </a:prstGeom>
            <a:noFill/>
            <a:ln w="19050">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26A924FD-9E86-48A2-ACD9-D3A7A28D0686}"/>
                </a:ext>
              </a:extLst>
            </p:cNvPr>
            <p:cNvSpPr txBox="1"/>
            <p:nvPr/>
          </p:nvSpPr>
          <p:spPr>
            <a:xfrm>
              <a:off x="3777060" y="5754775"/>
              <a:ext cx="2659093" cy="169277"/>
            </a:xfrm>
            <a:prstGeom prst="rect">
              <a:avLst/>
            </a:prstGeom>
            <a:solidFill>
              <a:srgbClr val="B7E0FF"/>
            </a:solidFill>
          </p:spPr>
          <p:txBody>
            <a:bodyPr wrap="square" lIns="118872"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gradFill>
                    <a:gsLst>
                      <a:gs pos="100000">
                        <a:schemeClr val="tx1"/>
                      </a:gs>
                      <a:gs pos="16000">
                        <a:schemeClr val="tx1"/>
                      </a:gs>
                    </a:gsLst>
                    <a:lin ang="0" scaled="1"/>
                  </a:gra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Operational Technology (OT) Security</a:t>
              </a:r>
            </a:p>
          </p:txBody>
        </p:sp>
      </p:grpSp>
      <p:cxnSp>
        <p:nvCxnSpPr>
          <p:cNvPr id="263" name="Straight Arrow Connector 262">
            <a:extLst>
              <a:ext uri="{FF2B5EF4-FFF2-40B4-BE49-F238E27FC236}">
                <a16:creationId xmlns:a16="http://schemas.microsoft.com/office/drawing/2014/main" id="{313BA5A9-1FDA-4C10-B8CE-9B34C11C5C71}"/>
              </a:ext>
            </a:extLst>
          </p:cNvPr>
          <p:cNvCxnSpPr>
            <a:cxnSpLocks/>
            <a:stCxn id="232" idx="1"/>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264" name="Straight Arrow Connector 263">
            <a:extLst>
              <a:ext uri="{FF2B5EF4-FFF2-40B4-BE49-F238E27FC236}">
                <a16:creationId xmlns:a16="http://schemas.microsoft.com/office/drawing/2014/main" id="{E227AA59-529C-4CE9-8C69-344BC1E68876}"/>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sp>
        <p:nvSpPr>
          <p:cNvPr id="193" name="Rectangle 192">
            <a:extLst>
              <a:ext uri="{FF2B5EF4-FFF2-40B4-BE49-F238E27FC236}">
                <a16:creationId xmlns:a16="http://schemas.microsoft.com/office/drawing/2014/main" id="{C6122488-72CB-49D5-9D5F-FC080BD9721B}"/>
              </a:ext>
            </a:extLst>
          </p:cNvPr>
          <p:cNvSpPr/>
          <p:nvPr/>
        </p:nvSpPr>
        <p:spPr bwMode="auto">
          <a:xfrm>
            <a:off x="0" y="2071783"/>
            <a:ext cx="12182332" cy="1326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67AB7F51-B564-409F-8C1B-B26C3FC5CD5E}"/>
              </a:ext>
            </a:extLst>
          </p:cNvPr>
          <p:cNvSpPr/>
          <p:nvPr/>
        </p:nvSpPr>
        <p:spPr bwMode="auto">
          <a:xfrm>
            <a:off x="3750037" y="2303196"/>
            <a:ext cx="1920240" cy="971747"/>
          </a:xfrm>
          <a:prstGeom prst="roundRect">
            <a:avLst>
              <a:gd name="adj" fmla="val 0"/>
            </a:avLst>
          </a:prstGeom>
          <a:solidFill>
            <a:srgbClr val="FFFFFF"/>
          </a:solid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Leadership and Culture</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Risk Management</a:t>
            </a:r>
          </a:p>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Policy &amp; Standards </a:t>
            </a:r>
          </a:p>
        </p:txBody>
      </p:sp>
      <p:cxnSp>
        <p:nvCxnSpPr>
          <p:cNvPr id="195" name="Straight Arrow Connector 194">
            <a:extLst>
              <a:ext uri="{FF2B5EF4-FFF2-40B4-BE49-F238E27FC236}">
                <a16:creationId xmlns:a16="http://schemas.microsoft.com/office/drawing/2014/main" id="{A6254646-A522-4238-A60E-CAA4F248CEF4}"/>
              </a:ext>
            </a:extLst>
          </p:cNvPr>
          <p:cNvCxnSpPr>
            <a:cxnSpLocks/>
          </p:cNvCxnSpPr>
          <p:nvPr/>
        </p:nvCxnSpPr>
        <p:spPr>
          <a:xfrm>
            <a:off x="10165492" y="2647429"/>
            <a:ext cx="392599" cy="0"/>
          </a:xfrm>
          <a:prstGeom prst="straightConnector1">
            <a:avLst/>
          </a:prstGeom>
          <a:noFill/>
          <a:ln w="19050" cap="flat" cmpd="sng" algn="ctr">
            <a:solidFill>
              <a:srgbClr val="054B16"/>
            </a:solidFill>
            <a:prstDash val="sysDash"/>
            <a:headEnd type="arrow" w="lg" len="lg"/>
            <a:tailEnd type="arrow" w="lg" len="lg"/>
          </a:ln>
          <a:effectLst/>
        </p:spPr>
      </p:cxnSp>
      <p:sp>
        <p:nvSpPr>
          <p:cNvPr id="197" name="TextBox 196">
            <a:extLst>
              <a:ext uri="{FF2B5EF4-FFF2-40B4-BE49-F238E27FC236}">
                <a16:creationId xmlns:a16="http://schemas.microsoft.com/office/drawing/2014/main" id="{4BDE8536-08CA-45B2-BE47-5BB9404DE050}"/>
              </a:ext>
            </a:extLst>
          </p:cNvPr>
          <p:cNvSpPr txBox="1"/>
          <p:nvPr/>
        </p:nvSpPr>
        <p:spPr>
          <a:xfrm>
            <a:off x="3978637" y="2212575"/>
            <a:ext cx="146304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Security Leadership</a:t>
            </a:r>
          </a:p>
        </p:txBody>
      </p:sp>
      <p:sp>
        <p:nvSpPr>
          <p:cNvPr id="198" name="Rectangle 197">
            <a:extLst>
              <a:ext uri="{FF2B5EF4-FFF2-40B4-BE49-F238E27FC236}">
                <a16:creationId xmlns:a16="http://schemas.microsoft.com/office/drawing/2014/main" id="{0BE9B7C9-DFEC-4370-AB31-D6E709CE68DA}"/>
              </a:ext>
            </a:extLst>
          </p:cNvPr>
          <p:cNvSpPr/>
          <p:nvPr/>
        </p:nvSpPr>
        <p:spPr bwMode="auto">
          <a:xfrm>
            <a:off x="3863953" y="3069609"/>
            <a:ext cx="288703" cy="222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34000">
                    <a:srgbClr val="1A1A1A"/>
                  </a:gs>
                  <a:gs pos="67000">
                    <a:srgbClr val="1A1A1A"/>
                  </a:gs>
                </a:gsLst>
                <a:lin ang="0" scaled="1"/>
              </a:gradFill>
              <a:effectLst/>
              <a:uLnTx/>
              <a:uFillTx/>
              <a:latin typeface="Segoe UI"/>
              <a:ea typeface="Segoe UI" pitchFamily="34" charset="0"/>
              <a:cs typeface="Segoe UI" pitchFamily="34" charset="0"/>
            </a:endParaRPr>
          </a:p>
        </p:txBody>
      </p:sp>
      <p:sp>
        <p:nvSpPr>
          <p:cNvPr id="199" name="TextBox 198">
            <a:extLst>
              <a:ext uri="{FF2B5EF4-FFF2-40B4-BE49-F238E27FC236}">
                <a16:creationId xmlns:a16="http://schemas.microsoft.com/office/drawing/2014/main" id="{32844EC2-0D0C-4105-A1FA-1AA64DFBB8B1}"/>
              </a:ext>
            </a:extLst>
          </p:cNvPr>
          <p:cNvSpPr txBox="1"/>
          <p:nvPr/>
        </p:nvSpPr>
        <p:spPr>
          <a:xfrm>
            <a:off x="689766" y="2196456"/>
            <a:ext cx="2401811"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8D4">
                    <a:lumMod val="75000"/>
                  </a:srgbClr>
                </a:solidFill>
                <a:effectLst/>
                <a:uLnTx/>
                <a:uFillTx/>
                <a:latin typeface="Segoe UI"/>
                <a:ea typeface="+mn-ea"/>
                <a:cs typeface="+mn-cs"/>
              </a:rPr>
              <a:t>Information Risk Management</a:t>
            </a:r>
          </a:p>
        </p:txBody>
      </p:sp>
      <p:cxnSp>
        <p:nvCxnSpPr>
          <p:cNvPr id="202" name="Straight Connector 201">
            <a:extLst>
              <a:ext uri="{FF2B5EF4-FFF2-40B4-BE49-F238E27FC236}">
                <a16:creationId xmlns:a16="http://schemas.microsoft.com/office/drawing/2014/main" id="{64A949D6-0A0C-489C-91FE-9E0A71E53EF7}"/>
              </a:ext>
            </a:extLst>
          </p:cNvPr>
          <p:cNvCxnSpPr>
            <a:cxnSpLocks/>
            <a:stCxn id="206" idx="1"/>
          </p:cNvCxnSpPr>
          <p:nvPr/>
        </p:nvCxnSpPr>
        <p:spPr>
          <a:xfrm flipH="1">
            <a:off x="406154" y="2445553"/>
            <a:ext cx="2274" cy="1172959"/>
          </a:xfrm>
          <a:prstGeom prst="line">
            <a:avLst/>
          </a:prstGeom>
          <a:noFill/>
          <a:ln w="50800" cap="flat" cmpd="sng" algn="ctr">
            <a:solidFill>
              <a:schemeClr val="accent1">
                <a:lumMod val="75000"/>
              </a:schemeClr>
            </a:solidFill>
            <a:prstDash val="solid"/>
            <a:headEnd type="none"/>
            <a:tailEnd type="none" w="med" len="med"/>
          </a:ln>
          <a:effectLst/>
        </p:spPr>
      </p:cxnSp>
      <p:sp>
        <p:nvSpPr>
          <p:cNvPr id="207" name="TextBox 206">
            <a:extLst>
              <a:ext uri="{FF2B5EF4-FFF2-40B4-BE49-F238E27FC236}">
                <a16:creationId xmlns:a16="http://schemas.microsoft.com/office/drawing/2014/main" id="{19397528-2013-4214-9B9C-0BD08D476A89}"/>
              </a:ext>
            </a:extLst>
          </p:cNvPr>
          <p:cNvSpPr txBox="1"/>
          <p:nvPr/>
        </p:nvSpPr>
        <p:spPr>
          <a:xfrm>
            <a:off x="689766" y="2473009"/>
            <a:ext cx="3053652" cy="153888"/>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Segoe UI Semibold" panose="020B0702040204020203" pitchFamily="34" charset="0"/>
              </a:rPr>
              <a:t>Supply Chain Risk </a:t>
            </a:r>
            <a:r>
              <a:rPr kumimoji="0" lang="en-US" sz="1000" b="0" i="1" u="none" strike="noStrike" kern="120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(People, Process, Technology)</a:t>
            </a:r>
          </a:p>
        </p:txBody>
      </p:sp>
      <p:cxnSp>
        <p:nvCxnSpPr>
          <p:cNvPr id="208" name="Straight Arrow Connector 207">
            <a:extLst>
              <a:ext uri="{FF2B5EF4-FFF2-40B4-BE49-F238E27FC236}">
                <a16:creationId xmlns:a16="http://schemas.microsoft.com/office/drawing/2014/main" id="{8EA0630E-7DA5-4EF2-B5BD-8E63DC989F87}"/>
              </a:ext>
            </a:extLst>
          </p:cNvPr>
          <p:cNvCxnSpPr>
            <a:cxnSpLocks/>
          </p:cNvCxnSpPr>
          <p:nvPr/>
        </p:nvCxnSpPr>
        <p:spPr>
          <a:xfrm>
            <a:off x="3400897" y="2569003"/>
            <a:ext cx="274320" cy="0"/>
          </a:xfrm>
          <a:prstGeom prst="straightConnector1">
            <a:avLst/>
          </a:prstGeom>
          <a:noFill/>
          <a:ln w="19050" cap="flat" cmpd="sng" algn="ctr">
            <a:solidFill>
              <a:schemeClr val="accent1">
                <a:lumMod val="75000"/>
              </a:schemeClr>
            </a:solidFill>
            <a:prstDash val="solid"/>
            <a:headEnd type="none" w="med" len="sm"/>
            <a:tailEnd type="arrow" w="med" len="sm"/>
          </a:ln>
          <a:effectLst/>
        </p:spPr>
      </p:cxnSp>
      <p:sp>
        <p:nvSpPr>
          <p:cNvPr id="211" name="Rectangle 210">
            <a:extLst>
              <a:ext uri="{FF2B5EF4-FFF2-40B4-BE49-F238E27FC236}">
                <a16:creationId xmlns:a16="http://schemas.microsoft.com/office/drawing/2014/main" id="{257FE0F2-DD02-4EF1-9E05-2A1B28D81CC3}"/>
              </a:ext>
            </a:extLst>
          </p:cNvPr>
          <p:cNvSpPr/>
          <p:nvPr/>
        </p:nvSpPr>
        <p:spPr bwMode="auto">
          <a:xfrm>
            <a:off x="2642860" y="2153173"/>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a:extLst>
              <a:ext uri="{FF2B5EF4-FFF2-40B4-BE49-F238E27FC236}">
                <a16:creationId xmlns:a16="http://schemas.microsoft.com/office/drawing/2014/main" id="{328FFD91-EB36-4C01-95D5-1A007FA5CE6D}"/>
              </a:ext>
            </a:extLst>
          </p:cNvPr>
          <p:cNvGrpSpPr/>
          <p:nvPr/>
        </p:nvGrpSpPr>
        <p:grpSpPr>
          <a:xfrm>
            <a:off x="3614704" y="2842667"/>
            <a:ext cx="398434" cy="398434"/>
            <a:chOff x="4395274" y="3098729"/>
            <a:chExt cx="398434" cy="398434"/>
          </a:xfrm>
        </p:grpSpPr>
        <p:sp>
          <p:nvSpPr>
            <p:cNvPr id="213" name="Oval 212">
              <a:extLst>
                <a:ext uri="{FF2B5EF4-FFF2-40B4-BE49-F238E27FC236}">
                  <a16:creationId xmlns:a16="http://schemas.microsoft.com/office/drawing/2014/main" id="{57B5DAD7-F344-48C2-A08D-386E945A5620}"/>
                </a:ext>
              </a:extLst>
            </p:cNvPr>
            <p:cNvSpPr/>
            <p:nvPr/>
          </p:nvSpPr>
          <p:spPr bwMode="auto">
            <a:xfrm>
              <a:off x="4395274" y="3098729"/>
              <a:ext cx="398434" cy="3984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descr="Line arrow Rotate right">
              <a:extLst>
                <a:ext uri="{FF2B5EF4-FFF2-40B4-BE49-F238E27FC236}">
                  <a16:creationId xmlns:a16="http://schemas.microsoft.com/office/drawing/2014/main" id="{8B9A596F-5784-44D9-8896-31A3B9191C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000000">
              <a:off x="4425180" y="3139872"/>
              <a:ext cx="318712" cy="318712"/>
            </a:xfrm>
            <a:prstGeom prst="rect">
              <a:avLst/>
            </a:prstGeom>
          </p:spPr>
        </p:pic>
      </p:grpSp>
      <p:sp>
        <p:nvSpPr>
          <p:cNvPr id="215" name="Speech Bubble: Rectangle 214">
            <a:extLst>
              <a:ext uri="{FF2B5EF4-FFF2-40B4-BE49-F238E27FC236}">
                <a16:creationId xmlns:a16="http://schemas.microsoft.com/office/drawing/2014/main" id="{1066531D-B44C-4B3C-8B5E-4BCBB2DC3AEE}"/>
              </a:ext>
            </a:extLst>
          </p:cNvPr>
          <p:cNvSpPr/>
          <p:nvPr/>
        </p:nvSpPr>
        <p:spPr bwMode="auto">
          <a:xfrm>
            <a:off x="689767" y="2792799"/>
            <a:ext cx="2880106" cy="596108"/>
          </a:xfrm>
          <a:prstGeom prst="wedgeRectCallout">
            <a:avLst>
              <a:gd name="adj1" fmla="val 54722"/>
              <a:gd name="adj2" fmla="val -19945"/>
            </a:avLst>
          </a:prstGeom>
          <a:solidFill>
            <a:srgbClr val="BFF7BF"/>
          </a:solidFill>
          <a:ln w="15875">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Enable Productivity </a:t>
            </a:r>
            <a:r>
              <a:rPr kumimoji="0" lang="en-US" sz="9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and</a:t>
            </a: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Security</a:t>
            </a:r>
            <a:b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br>
            <a:r>
              <a:rPr kumimoji="0" lang="en-US" sz="900" b="1"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Stay Agile - </a:t>
            </a:r>
            <a:r>
              <a:rPr kumimoji="0" lang="en-US" sz="900" b="0" i="0"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Adapt to changes to threat environment, technology, regulations, business model, and more</a:t>
            </a:r>
          </a:p>
        </p:txBody>
      </p:sp>
      <p:sp>
        <p:nvSpPr>
          <p:cNvPr id="220" name="TextBox 219">
            <a:extLst>
              <a:ext uri="{FF2B5EF4-FFF2-40B4-BE49-F238E27FC236}">
                <a16:creationId xmlns:a16="http://schemas.microsoft.com/office/drawing/2014/main" id="{0E392EDD-69AF-40B6-B3EA-D00E95B044CD}"/>
              </a:ext>
            </a:extLst>
          </p:cNvPr>
          <p:cNvSpPr txBox="1"/>
          <p:nvPr/>
        </p:nvSpPr>
        <p:spPr>
          <a:xfrm>
            <a:off x="6249753" y="2306172"/>
            <a:ext cx="2199162" cy="1538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lumMod val="75000"/>
                  </a:srgbClr>
                </a:solidFill>
                <a:effectLst/>
                <a:uLnTx/>
                <a:uFillTx/>
                <a:latin typeface="Segoe UI Semibold"/>
                <a:ea typeface="+mn-ea"/>
                <a:cs typeface="+mn-cs"/>
              </a:rPr>
              <a:t>Program Management Office (PMO)</a:t>
            </a:r>
          </a:p>
        </p:txBody>
      </p:sp>
      <p:cxnSp>
        <p:nvCxnSpPr>
          <p:cNvPr id="221" name="Straight Arrow Connector 220">
            <a:extLst>
              <a:ext uri="{FF2B5EF4-FFF2-40B4-BE49-F238E27FC236}">
                <a16:creationId xmlns:a16="http://schemas.microsoft.com/office/drawing/2014/main" id="{B3EE482A-FAC9-492E-980F-C89D0BC87E57}"/>
              </a:ext>
            </a:extLst>
          </p:cNvPr>
          <p:cNvCxnSpPr>
            <a:cxnSpLocks/>
          </p:cNvCxnSpPr>
          <p:nvPr/>
        </p:nvCxnSpPr>
        <p:spPr>
          <a:xfrm flipH="1">
            <a:off x="5739891" y="2391449"/>
            <a:ext cx="482490" cy="0"/>
          </a:xfrm>
          <a:prstGeom prst="straightConnector1">
            <a:avLst/>
          </a:prstGeom>
          <a:noFill/>
          <a:ln w="19050" cap="flat" cmpd="sng" algn="ctr">
            <a:solidFill>
              <a:schemeClr val="accent1">
                <a:lumMod val="75000"/>
              </a:schemeClr>
            </a:solidFill>
            <a:prstDash val="solid"/>
            <a:headEnd type="none" w="med" len="med"/>
            <a:tailEnd type="none" w="med" len="med"/>
          </a:ln>
          <a:effectLst/>
        </p:spPr>
      </p:cxnSp>
      <p:cxnSp>
        <p:nvCxnSpPr>
          <p:cNvPr id="73" name="Straight Connector 72">
            <a:extLst>
              <a:ext uri="{FF2B5EF4-FFF2-40B4-BE49-F238E27FC236}">
                <a16:creationId xmlns:a16="http://schemas.microsoft.com/office/drawing/2014/main" id="{519EA167-D9C5-4ECB-8E52-A2DAEB5EC3D8}"/>
              </a:ext>
            </a:extLst>
          </p:cNvPr>
          <p:cNvCxnSpPr>
            <a:cxnSpLocks/>
          </p:cNvCxnSpPr>
          <p:nvPr/>
        </p:nvCxnSpPr>
        <p:spPr>
          <a:xfrm>
            <a:off x="403484" y="6467734"/>
            <a:ext cx="11370620" cy="0"/>
          </a:xfrm>
          <a:prstGeom prst="line">
            <a:avLst/>
          </a:prstGeom>
          <a:ln w="28575">
            <a:solidFill>
              <a:schemeClr val="tx1"/>
            </a:solidFill>
            <a:prstDash val="sysDot"/>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C60E4039-4E6E-4A7F-8FD2-3E34006BE037}"/>
              </a:ext>
            </a:extLst>
          </p:cNvPr>
          <p:cNvSpPr/>
          <p:nvPr/>
        </p:nvSpPr>
        <p:spPr bwMode="auto">
          <a:xfrm>
            <a:off x="768122" y="6360012"/>
            <a:ext cx="1735155"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Plan (Governance)</a:t>
            </a:r>
          </a:p>
        </p:txBody>
      </p:sp>
      <p:sp>
        <p:nvSpPr>
          <p:cNvPr id="72" name="Rectangle 71">
            <a:extLst>
              <a:ext uri="{FF2B5EF4-FFF2-40B4-BE49-F238E27FC236}">
                <a16:creationId xmlns:a16="http://schemas.microsoft.com/office/drawing/2014/main" id="{A1B13564-898F-4958-B67E-7AABC086911F}"/>
              </a:ext>
            </a:extLst>
          </p:cNvPr>
          <p:cNvSpPr/>
          <p:nvPr/>
        </p:nvSpPr>
        <p:spPr bwMode="auto">
          <a:xfrm>
            <a:off x="9791700" y="6360012"/>
            <a:ext cx="1632178"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Run (Operations)</a:t>
            </a:r>
          </a:p>
        </p:txBody>
      </p:sp>
      <p:sp>
        <p:nvSpPr>
          <p:cNvPr id="230" name="Rectangle 229">
            <a:extLst>
              <a:ext uri="{FF2B5EF4-FFF2-40B4-BE49-F238E27FC236}">
                <a16:creationId xmlns:a16="http://schemas.microsoft.com/office/drawing/2014/main" id="{D1F11614-CEC3-4CD3-AC35-6B135A48734D}"/>
              </a:ext>
            </a:extLst>
          </p:cNvPr>
          <p:cNvSpPr/>
          <p:nvPr/>
        </p:nvSpPr>
        <p:spPr bwMode="auto">
          <a:xfrm>
            <a:off x="5610253" y="6360012"/>
            <a:ext cx="622286" cy="215444"/>
          </a:xfrm>
          <a:prstGeom prst="rect">
            <a:avLst/>
          </a:prstGeom>
          <a:solidFill>
            <a:schemeClr val="bg1"/>
          </a:solid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rPr>
              <a:t>Build</a:t>
            </a:r>
          </a:p>
        </p:txBody>
      </p:sp>
      <p:sp>
        <p:nvSpPr>
          <p:cNvPr id="3" name="Title 2">
            <a:extLst>
              <a:ext uri="{FF2B5EF4-FFF2-40B4-BE49-F238E27FC236}">
                <a16:creationId xmlns:a16="http://schemas.microsoft.com/office/drawing/2014/main" id="{8E562AEB-B223-4566-B5E3-75088364BC73}"/>
              </a:ext>
            </a:extLst>
          </p:cNvPr>
          <p:cNvSpPr>
            <a:spLocks noGrp="1"/>
          </p:cNvSpPr>
          <p:nvPr>
            <p:ph type="title"/>
          </p:nvPr>
        </p:nvSpPr>
        <p:spPr>
          <a:xfrm>
            <a:off x="584200" y="264548"/>
            <a:ext cx="5508625" cy="710964"/>
          </a:xfrm>
        </p:spPr>
        <p:txBody>
          <a:bodyPr/>
          <a:lstStyle/>
          <a:p>
            <a:r>
              <a:rPr lang="en-US" sz="2800"/>
              <a:t>Managing Information\Cyber Risk</a:t>
            </a:r>
            <a:br>
              <a:rPr lang="en-US" sz="2800"/>
            </a:br>
            <a:r>
              <a:rPr lang="en-US" sz="1400" i="1">
                <a:latin typeface="+mn-lt"/>
              </a:rPr>
              <a:t>Security responsibilities or “jobs to be done”</a:t>
            </a:r>
            <a:endParaRPr lang="en-US" sz="2800" i="1">
              <a:latin typeface="+mn-lt"/>
            </a:endParaRPr>
          </a:p>
        </p:txBody>
      </p:sp>
      <p:sp>
        <p:nvSpPr>
          <p:cNvPr id="67" name="TextBox 66">
            <a:extLst>
              <a:ext uri="{FF2B5EF4-FFF2-40B4-BE49-F238E27FC236}">
                <a16:creationId xmlns:a16="http://schemas.microsoft.com/office/drawing/2014/main" id="{68B53E5B-81C2-4696-BD2A-422E050A9628}"/>
              </a:ext>
            </a:extLst>
          </p:cNvPr>
          <p:cNvSpPr txBox="1"/>
          <p:nvPr/>
        </p:nvSpPr>
        <p:spPr>
          <a:xfrm>
            <a:off x="689766" y="1163724"/>
            <a:ext cx="2052165" cy="200055"/>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lumMod val="50000"/>
                      </a:srgbClr>
                    </a:gs>
                    <a:gs pos="16000">
                      <a:srgbClr val="0078D4">
                        <a:lumMod val="50000"/>
                      </a:srgbClr>
                    </a:gs>
                  </a:gsLst>
                  <a:lin ang="0" scaled="1"/>
                </a:gradFill>
                <a:effectLst/>
                <a:uLnTx/>
                <a:uFillTx/>
                <a:latin typeface="Segoe UI"/>
                <a:ea typeface="+mn-ea"/>
                <a:cs typeface="+mn-cs"/>
              </a:rPr>
              <a:t>Organizational Leadership</a:t>
            </a:r>
          </a:p>
        </p:txBody>
      </p:sp>
      <p:cxnSp>
        <p:nvCxnSpPr>
          <p:cNvPr id="76" name="Straight Connector 75">
            <a:extLst>
              <a:ext uri="{FF2B5EF4-FFF2-40B4-BE49-F238E27FC236}">
                <a16:creationId xmlns:a16="http://schemas.microsoft.com/office/drawing/2014/main" id="{13652DC3-397A-4EF0-BADE-C656CE4EADFF}"/>
              </a:ext>
            </a:extLst>
          </p:cNvPr>
          <p:cNvCxnSpPr>
            <a:cxnSpLocks/>
            <a:endCxn id="206" idx="5"/>
          </p:cNvCxnSpPr>
          <p:nvPr/>
        </p:nvCxnSpPr>
        <p:spPr>
          <a:xfrm>
            <a:off x="408032" y="1367892"/>
            <a:ext cx="396" cy="867362"/>
          </a:xfrm>
          <a:prstGeom prst="line">
            <a:avLst/>
          </a:prstGeom>
          <a:noFill/>
          <a:ln w="50800" cap="flat" cmpd="sng" algn="ctr">
            <a:solidFill>
              <a:schemeClr val="accent1">
                <a:lumMod val="50000"/>
              </a:schemeClr>
            </a:solidFill>
            <a:prstDash val="solid"/>
            <a:headEnd type="none"/>
            <a:tailEnd type="none" w="med" len="med"/>
          </a:ln>
          <a:effectLst/>
        </p:spPr>
      </p:cxnSp>
      <p:sp>
        <p:nvSpPr>
          <p:cNvPr id="90" name="Rectangle: Rounded Corners 89">
            <a:extLst>
              <a:ext uri="{FF2B5EF4-FFF2-40B4-BE49-F238E27FC236}">
                <a16:creationId xmlns:a16="http://schemas.microsoft.com/office/drawing/2014/main" id="{846F8FDF-E1C9-42F4-BFDC-A319A412E1AF}"/>
              </a:ext>
            </a:extLst>
          </p:cNvPr>
          <p:cNvSpPr/>
          <p:nvPr/>
        </p:nvSpPr>
        <p:spPr bwMode="auto">
          <a:xfrm>
            <a:off x="1154144" y="1526429"/>
            <a:ext cx="2313448" cy="365760"/>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&amp; Risk Oversight</a:t>
            </a:r>
          </a:p>
        </p:txBody>
      </p:sp>
      <p:sp>
        <p:nvSpPr>
          <p:cNvPr id="93" name="TextBox 92">
            <a:extLst>
              <a:ext uri="{FF2B5EF4-FFF2-40B4-BE49-F238E27FC236}">
                <a16:creationId xmlns:a16="http://schemas.microsoft.com/office/drawing/2014/main" id="{AF525147-CC19-4BAC-A1CB-CF7A6CD78DD0}"/>
              </a:ext>
            </a:extLst>
          </p:cNvPr>
          <p:cNvSpPr txBox="1"/>
          <p:nvPr/>
        </p:nvSpPr>
        <p:spPr>
          <a:xfrm>
            <a:off x="1877803" y="1433695"/>
            <a:ext cx="8661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Board</a:t>
            </a:r>
          </a:p>
        </p:txBody>
      </p:sp>
      <p:sp>
        <p:nvSpPr>
          <p:cNvPr id="56" name="TextBox 55">
            <a:extLst>
              <a:ext uri="{FF2B5EF4-FFF2-40B4-BE49-F238E27FC236}">
                <a16:creationId xmlns:a16="http://schemas.microsoft.com/office/drawing/2014/main" id="{EF617F86-B340-484F-A56B-5A61349C99E5}"/>
              </a:ext>
            </a:extLst>
          </p:cNvPr>
          <p:cNvSpPr txBox="1"/>
          <p:nvPr/>
        </p:nvSpPr>
        <p:spPr>
          <a:xfrm>
            <a:off x="3560100" y="1521231"/>
            <a:ext cx="4102803" cy="365760"/>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82880" rIns="182880" bIns="73152"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E268B5F2-E0BB-4647-BAEF-D4189FC07E65}"/>
              </a:ext>
            </a:extLst>
          </p:cNvPr>
          <p:cNvSpPr txBox="1"/>
          <p:nvPr/>
        </p:nvSpPr>
        <p:spPr>
          <a:xfrm>
            <a:off x="4929769" y="1440568"/>
            <a:ext cx="1363467"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lumMod val="75000"/>
                      </a:srgbClr>
                    </a:gs>
                    <a:gs pos="16000">
                      <a:srgbClr val="0078D4">
                        <a:lumMod val="75000"/>
                      </a:srgbClr>
                    </a:gs>
                  </a:gsLst>
                  <a:lin ang="0" scaled="1"/>
                </a:gradFill>
                <a:effectLst/>
                <a:uLnTx/>
                <a:uFillTx/>
                <a:latin typeface="Segoe UI"/>
                <a:ea typeface="+mn-ea"/>
                <a:cs typeface="+mn-cs"/>
              </a:rPr>
              <a:t>Management</a:t>
            </a:r>
          </a:p>
        </p:txBody>
      </p:sp>
      <p:sp>
        <p:nvSpPr>
          <p:cNvPr id="120" name="TextBox 119">
            <a:extLst>
              <a:ext uri="{FF2B5EF4-FFF2-40B4-BE49-F238E27FC236}">
                <a16:creationId xmlns:a16="http://schemas.microsoft.com/office/drawing/2014/main" id="{051379C1-01F4-4B57-BCEA-FF378255F3F9}"/>
              </a:ext>
            </a:extLst>
          </p:cNvPr>
          <p:cNvSpPr txBox="1"/>
          <p:nvPr/>
        </p:nvSpPr>
        <p:spPr>
          <a:xfrm>
            <a:off x="5702039" y="1646468"/>
            <a:ext cx="1814450" cy="18288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Organizational Risk Appetite</a:t>
            </a:r>
          </a:p>
        </p:txBody>
      </p:sp>
      <p:sp>
        <p:nvSpPr>
          <p:cNvPr id="20" name="Rectangle 19">
            <a:extLst>
              <a:ext uri="{FF2B5EF4-FFF2-40B4-BE49-F238E27FC236}">
                <a16:creationId xmlns:a16="http://schemas.microsoft.com/office/drawing/2014/main" id="{A4C94683-3BBC-47F3-8ED2-E4A220962705}"/>
              </a:ext>
            </a:extLst>
          </p:cNvPr>
          <p:cNvSpPr/>
          <p:nvPr/>
        </p:nvSpPr>
        <p:spPr>
          <a:xfrm>
            <a:off x="3677433" y="1646468"/>
            <a:ext cx="2019416" cy="182880"/>
          </a:xfrm>
          <a:prstGeom prst="rect">
            <a:avLst/>
          </a:prstGeom>
        </p:spPr>
        <p:txBody>
          <a:bodyPr wrap="square" t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565656"/>
                    </a:gs>
                    <a:gs pos="100000">
                      <a:srgbClr val="565656"/>
                    </a:gs>
                  </a:gsLst>
                  <a:lin ang="5400000" scaled="0"/>
                </a:gradFill>
                <a:effectLst/>
                <a:uLnTx/>
                <a:uFillTx/>
                <a:latin typeface="Segoe UI Semibold"/>
                <a:ea typeface="+mn-ea"/>
                <a:cs typeface="+mn-cs"/>
              </a:rPr>
              <a:t>Business Model and Vision</a:t>
            </a:r>
          </a:p>
        </p:txBody>
      </p:sp>
      <p:sp>
        <p:nvSpPr>
          <p:cNvPr id="133" name="TextBox 132">
            <a:extLst>
              <a:ext uri="{FF2B5EF4-FFF2-40B4-BE49-F238E27FC236}">
                <a16:creationId xmlns:a16="http://schemas.microsoft.com/office/drawing/2014/main" id="{22D44B84-0F76-439F-BCED-78FCF5647830}"/>
              </a:ext>
            </a:extLst>
          </p:cNvPr>
          <p:cNvSpPr txBox="1"/>
          <p:nvPr/>
        </p:nvSpPr>
        <p:spPr>
          <a:xfrm>
            <a:off x="10768551" y="114217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sp>
        <p:nvSpPr>
          <p:cNvPr id="141" name="Rectangle 140">
            <a:extLst>
              <a:ext uri="{FF2B5EF4-FFF2-40B4-BE49-F238E27FC236}">
                <a16:creationId xmlns:a16="http://schemas.microsoft.com/office/drawing/2014/main" id="{3375D096-EB65-4373-B778-A6D05DFBB3FE}"/>
              </a:ext>
            </a:extLst>
          </p:cNvPr>
          <p:cNvSpPr/>
          <p:nvPr/>
        </p:nvSpPr>
        <p:spPr bwMode="auto">
          <a:xfrm>
            <a:off x="3180773" y="1840495"/>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F89A4F95-EA0B-48ED-8B53-E9C1D8CC656E}"/>
              </a:ext>
            </a:extLst>
          </p:cNvPr>
          <p:cNvSpPr txBox="1"/>
          <p:nvPr/>
        </p:nvSpPr>
        <p:spPr>
          <a:xfrm>
            <a:off x="7483628" y="530736"/>
            <a:ext cx="304164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a:ea typeface="+mn-ea"/>
                <a:cs typeface="+mn-cs"/>
              </a:rPr>
              <a:t>December 2021 - </a:t>
            </a:r>
            <a:r>
              <a:rPr kumimoji="0" lang="en-US"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https://aka.ms/SecurityRoles</a:t>
            </a:r>
            <a:r>
              <a:rPr kumimoji="0" lang="en-US" sz="1200" b="0" i="0" u="none" strike="noStrike" kern="1200" cap="none" spc="0" normalizeH="0" baseline="0" noProof="0">
                <a:ln>
                  <a:noFill/>
                </a:ln>
                <a:solidFill>
                  <a:srgbClr val="1A1A1A"/>
                </a:solidFill>
                <a:effectLst/>
                <a:uLnTx/>
                <a:uFillTx/>
                <a:latin typeface="Segoe UI"/>
                <a:ea typeface="+mn-ea"/>
                <a:cs typeface="+mn-cs"/>
              </a:rPr>
              <a:t> </a:t>
            </a:r>
          </a:p>
        </p:txBody>
      </p:sp>
      <p:grpSp>
        <p:nvGrpSpPr>
          <p:cNvPr id="22" name="Group 21">
            <a:extLst>
              <a:ext uri="{FF2B5EF4-FFF2-40B4-BE49-F238E27FC236}">
                <a16:creationId xmlns:a16="http://schemas.microsoft.com/office/drawing/2014/main" id="{8E5C32D6-8B2F-4398-B49D-5565A0CD0B18}"/>
              </a:ext>
            </a:extLst>
          </p:cNvPr>
          <p:cNvGrpSpPr/>
          <p:nvPr/>
        </p:nvGrpSpPr>
        <p:grpSpPr>
          <a:xfrm>
            <a:off x="218440" y="1072000"/>
            <a:ext cx="365760" cy="365760"/>
            <a:chOff x="218440" y="1012906"/>
            <a:chExt cx="365760" cy="365760"/>
          </a:xfrm>
        </p:grpSpPr>
        <p:sp>
          <p:nvSpPr>
            <p:cNvPr id="105" name="Oval 104">
              <a:extLst>
                <a:ext uri="{FF2B5EF4-FFF2-40B4-BE49-F238E27FC236}">
                  <a16:creationId xmlns:a16="http://schemas.microsoft.com/office/drawing/2014/main" id="{6A233D86-FEE7-4079-B70D-35FCA7F9A248}"/>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 name="Group 184">
              <a:extLst>
                <a:ext uri="{FF2B5EF4-FFF2-40B4-BE49-F238E27FC236}">
                  <a16:creationId xmlns:a16="http://schemas.microsoft.com/office/drawing/2014/main" id="{3F164310-FB75-4772-A6D7-F627FC9E0F2D}"/>
                </a:ext>
              </a:extLst>
            </p:cNvPr>
            <p:cNvGrpSpPr/>
            <p:nvPr/>
          </p:nvGrpSpPr>
          <p:grpSpPr>
            <a:xfrm>
              <a:off x="291361" y="1089062"/>
              <a:ext cx="219919" cy="213448"/>
              <a:chOff x="790277" y="4729555"/>
              <a:chExt cx="541458" cy="525527"/>
            </a:xfrm>
            <a:solidFill>
              <a:schemeClr val="bg1"/>
            </a:solidFill>
          </p:grpSpPr>
          <p:sp>
            <p:nvSpPr>
              <p:cNvPr id="186" name="Freeform 1099">
                <a:extLst>
                  <a:ext uri="{FF2B5EF4-FFF2-40B4-BE49-F238E27FC236}">
                    <a16:creationId xmlns:a16="http://schemas.microsoft.com/office/drawing/2014/main" id="{A8BD98DC-BCD0-49D7-BE4F-670F013497CA}"/>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1100">
                <a:extLst>
                  <a:ext uri="{FF2B5EF4-FFF2-40B4-BE49-F238E27FC236}">
                    <a16:creationId xmlns:a16="http://schemas.microsoft.com/office/drawing/2014/main" id="{BE570814-34B0-4488-BA51-ABB058FFDE03}"/>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1101">
                <a:extLst>
                  <a:ext uri="{FF2B5EF4-FFF2-40B4-BE49-F238E27FC236}">
                    <a16:creationId xmlns:a16="http://schemas.microsoft.com/office/drawing/2014/main" id="{64F34326-86A2-4D1F-B369-BA3609D43E7A}"/>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1102">
                <a:extLst>
                  <a:ext uri="{FF2B5EF4-FFF2-40B4-BE49-F238E27FC236}">
                    <a16:creationId xmlns:a16="http://schemas.microsoft.com/office/drawing/2014/main" id="{562445C1-B1F4-4E86-967D-1AEA43D85DD8}"/>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1103">
                <a:extLst>
                  <a:ext uri="{FF2B5EF4-FFF2-40B4-BE49-F238E27FC236}">
                    <a16:creationId xmlns:a16="http://schemas.microsoft.com/office/drawing/2014/main" id="{3D01D150-CB26-4553-AD60-CE81E4F0D66C}"/>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2" name="Freeform 1104">
                <a:extLst>
                  <a:ext uri="{FF2B5EF4-FFF2-40B4-BE49-F238E27FC236}">
                    <a16:creationId xmlns:a16="http://schemas.microsoft.com/office/drawing/2014/main" id="{492D5098-993D-4412-838F-739984641BE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cxnSp>
        <p:nvCxnSpPr>
          <p:cNvPr id="196" name="Straight Arrow Connector 195">
            <a:extLst>
              <a:ext uri="{FF2B5EF4-FFF2-40B4-BE49-F238E27FC236}">
                <a16:creationId xmlns:a16="http://schemas.microsoft.com/office/drawing/2014/main" id="{AEC91E64-4798-405E-8F37-696DDF8E68A5}"/>
              </a:ext>
            </a:extLst>
          </p:cNvPr>
          <p:cNvCxnSpPr>
            <a:cxnSpLocks/>
          </p:cNvCxnSpPr>
          <p:nvPr/>
        </p:nvCxnSpPr>
        <p:spPr>
          <a:xfrm flipH="1">
            <a:off x="5670277" y="2535397"/>
            <a:ext cx="3654248" cy="0"/>
          </a:xfrm>
          <a:prstGeom prst="straightConnector1">
            <a:avLst/>
          </a:prstGeom>
          <a:noFill/>
          <a:ln w="19050" cap="flat" cmpd="sng" algn="ctr">
            <a:solidFill>
              <a:srgbClr val="054B16"/>
            </a:solidFill>
            <a:prstDash val="sysDash"/>
            <a:headEnd type="none"/>
            <a:tailEnd type="arrow" w="lg" len="lg"/>
          </a:ln>
          <a:effectLst/>
        </p:spPr>
      </p:cxnSp>
      <p:cxnSp>
        <p:nvCxnSpPr>
          <p:cNvPr id="209" name="Straight Arrow Connector 156">
            <a:extLst>
              <a:ext uri="{FF2B5EF4-FFF2-40B4-BE49-F238E27FC236}">
                <a16:creationId xmlns:a16="http://schemas.microsoft.com/office/drawing/2014/main" id="{30FC5069-F9AF-44D1-8A63-3EC122E3EAFE}"/>
              </a:ext>
            </a:extLst>
          </p:cNvPr>
          <p:cNvCxnSpPr>
            <a:cxnSpLocks/>
          </p:cNvCxnSpPr>
          <p:nvPr/>
        </p:nvCxnSpPr>
        <p:spPr>
          <a:xfrm rot="16200000" flipV="1">
            <a:off x="3593289" y="2000382"/>
            <a:ext cx="384048" cy="182880"/>
          </a:xfrm>
          <a:prstGeom prst="bentConnector3">
            <a:avLst>
              <a:gd name="adj1" fmla="val 33952"/>
            </a:avLst>
          </a:prstGeom>
          <a:noFill/>
          <a:ln w="12700" cap="flat" cmpd="sng" algn="ctr">
            <a:solidFill>
              <a:srgbClr val="054B16"/>
            </a:solidFill>
            <a:prstDash val="sysDash"/>
            <a:headEnd type="none" w="lg" len="lg"/>
            <a:tailEnd type="arrow" w="med" len="med"/>
          </a:ln>
          <a:effectLst/>
        </p:spPr>
      </p:cxnSp>
      <p:cxnSp>
        <p:nvCxnSpPr>
          <p:cNvPr id="210" name="Straight Arrow Connector 156">
            <a:extLst>
              <a:ext uri="{FF2B5EF4-FFF2-40B4-BE49-F238E27FC236}">
                <a16:creationId xmlns:a16="http://schemas.microsoft.com/office/drawing/2014/main" id="{E37F5BD3-C326-4C60-9314-2689D90EF501}"/>
              </a:ext>
            </a:extLst>
          </p:cNvPr>
          <p:cNvCxnSpPr>
            <a:cxnSpLocks/>
          </p:cNvCxnSpPr>
          <p:nvPr/>
        </p:nvCxnSpPr>
        <p:spPr>
          <a:xfrm rot="16200000" flipV="1">
            <a:off x="3410409" y="1817502"/>
            <a:ext cx="384048" cy="548640"/>
          </a:xfrm>
          <a:prstGeom prst="bentConnector3">
            <a:avLst>
              <a:gd name="adj1" fmla="val 32837"/>
            </a:avLst>
          </a:prstGeom>
          <a:noFill/>
          <a:ln w="12700" cap="flat" cmpd="sng" algn="ctr">
            <a:solidFill>
              <a:srgbClr val="054B16"/>
            </a:solidFill>
            <a:prstDash val="sysDash"/>
            <a:headEnd type="none" w="lg" len="lg"/>
            <a:tailEnd type="arrow" w="med" len="med"/>
          </a:ln>
          <a:effectLst/>
        </p:spPr>
      </p:cxnSp>
      <p:sp>
        <p:nvSpPr>
          <p:cNvPr id="223" name="Rectangle: Rounded Corners 222">
            <a:extLst>
              <a:ext uri="{FF2B5EF4-FFF2-40B4-BE49-F238E27FC236}">
                <a16:creationId xmlns:a16="http://schemas.microsoft.com/office/drawing/2014/main" id="{58F6BDBF-4AFD-4432-A426-D0F94B8DA241}"/>
              </a:ext>
            </a:extLst>
          </p:cNvPr>
          <p:cNvSpPr/>
          <p:nvPr/>
        </p:nvSpPr>
        <p:spPr bwMode="auto">
          <a:xfrm>
            <a:off x="8847660" y="1142172"/>
            <a:ext cx="1280160" cy="3177571"/>
          </a:xfrm>
          <a:prstGeom prst="roundRect">
            <a:avLst>
              <a:gd name="adj" fmla="val 2778"/>
            </a:avLst>
          </a:prstGeom>
          <a:solidFill>
            <a:srgbClr val="107C10"/>
          </a:solid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224" name="TextBox 223">
            <a:extLst>
              <a:ext uri="{FF2B5EF4-FFF2-40B4-BE49-F238E27FC236}">
                <a16:creationId xmlns:a16="http://schemas.microsoft.com/office/drawing/2014/main" id="{A35B4324-4EE6-4470-96DC-4C0D42B0BFAD}"/>
              </a:ext>
            </a:extLst>
          </p:cNvPr>
          <p:cNvSpPr txBox="1"/>
          <p:nvPr/>
        </p:nvSpPr>
        <p:spPr>
          <a:xfrm>
            <a:off x="8617084" y="1273899"/>
            <a:ext cx="1741312" cy="338554"/>
          </a:xfrm>
          <a:prstGeom prst="rect">
            <a:avLst/>
          </a:prstGeom>
          <a:no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a:t>
            </a:r>
            <a:b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Intelligence</a:t>
            </a:r>
          </a:p>
        </p:txBody>
      </p:sp>
      <p:sp>
        <p:nvSpPr>
          <p:cNvPr id="225" name="TextBox 224">
            <a:extLst>
              <a:ext uri="{FF2B5EF4-FFF2-40B4-BE49-F238E27FC236}">
                <a16:creationId xmlns:a16="http://schemas.microsoft.com/office/drawing/2014/main" id="{8154E26A-FC73-4702-B825-87FC2244F576}"/>
              </a:ext>
            </a:extLst>
          </p:cNvPr>
          <p:cNvSpPr txBox="1"/>
          <p:nvPr/>
        </p:nvSpPr>
        <p:spPr>
          <a:xfrm>
            <a:off x="8790938" y="1699031"/>
            <a:ext cx="139360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sp>
        <p:nvSpPr>
          <p:cNvPr id="226" name="TextBox 225">
            <a:extLst>
              <a:ext uri="{FF2B5EF4-FFF2-40B4-BE49-F238E27FC236}">
                <a16:creationId xmlns:a16="http://schemas.microsoft.com/office/drawing/2014/main" id="{CCBABAE4-56EF-4305-9245-521614AB8DE4}"/>
              </a:ext>
            </a:extLst>
          </p:cNvPr>
          <p:cNvSpPr txBox="1"/>
          <p:nvPr/>
        </p:nvSpPr>
        <p:spPr>
          <a:xfrm>
            <a:off x="8968628" y="3795648"/>
            <a:ext cx="1038224" cy="307777"/>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a:t>
            </a:r>
            <a:b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Insight/Trends</a:t>
            </a:r>
          </a:p>
        </p:txBody>
      </p:sp>
      <p:cxnSp>
        <p:nvCxnSpPr>
          <p:cNvPr id="227" name="Straight Arrow Connector 226">
            <a:extLst>
              <a:ext uri="{FF2B5EF4-FFF2-40B4-BE49-F238E27FC236}">
                <a16:creationId xmlns:a16="http://schemas.microsoft.com/office/drawing/2014/main" id="{28B7736A-9E9F-411D-8B23-7FEA9E574636}"/>
              </a:ext>
            </a:extLst>
          </p:cNvPr>
          <p:cNvCxnSpPr>
            <a:cxnSpLocks/>
          </p:cNvCxnSpPr>
          <p:nvPr/>
        </p:nvCxnSpPr>
        <p:spPr>
          <a:xfrm>
            <a:off x="9487740" y="2117660"/>
            <a:ext cx="0" cy="1572838"/>
          </a:xfrm>
          <a:prstGeom prst="straightConnector1">
            <a:avLst/>
          </a:prstGeom>
          <a:noFill/>
          <a:ln w="19050" cap="flat" cmpd="sng" algn="ctr">
            <a:solidFill>
              <a:schemeClr val="bg1"/>
            </a:solidFill>
            <a:prstDash val="solid"/>
            <a:headEnd type="arrow" w="lg" len="lg"/>
            <a:tailEnd type="arrow" w="lg" len="lg"/>
          </a:ln>
          <a:effectLst/>
        </p:spPr>
      </p:cxnSp>
      <p:cxnSp>
        <p:nvCxnSpPr>
          <p:cNvPr id="229" name="Straight Arrow Connector 228">
            <a:extLst>
              <a:ext uri="{FF2B5EF4-FFF2-40B4-BE49-F238E27FC236}">
                <a16:creationId xmlns:a16="http://schemas.microsoft.com/office/drawing/2014/main" id="{495B4DB1-CAAF-40F8-BA15-1DF9866F3ED4}"/>
              </a:ext>
            </a:extLst>
          </p:cNvPr>
          <p:cNvCxnSpPr>
            <a:cxnSpLocks/>
          </p:cNvCxnSpPr>
          <p:nvPr/>
        </p:nvCxnSpPr>
        <p:spPr>
          <a:xfrm flipH="1" flipV="1">
            <a:off x="10146761" y="4025877"/>
            <a:ext cx="530504" cy="425064"/>
          </a:xfrm>
          <a:prstGeom prst="straightConnector1">
            <a:avLst/>
          </a:prstGeom>
          <a:noFill/>
          <a:ln w="38100" cap="flat" cmpd="sng" algn="ctr">
            <a:solidFill>
              <a:srgbClr val="054B16"/>
            </a:solidFill>
            <a:prstDash val="sysDash"/>
            <a:headEnd type="arrow" w="lg" len="lg"/>
            <a:tailEnd type="arrow" w="lg" len="lg"/>
          </a:ln>
          <a:effectLst/>
        </p:spPr>
      </p:cxnSp>
      <p:pic>
        <p:nvPicPr>
          <p:cNvPr id="66" name="Picture 65">
            <a:extLst>
              <a:ext uri="{FF2B5EF4-FFF2-40B4-BE49-F238E27FC236}">
                <a16:creationId xmlns:a16="http://schemas.microsoft.com/office/drawing/2014/main" id="{EC239A74-6FD8-4942-87ED-335F155FE86A}"/>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bwMode="invGray">
          <a:xfrm>
            <a:off x="10607789" y="566009"/>
            <a:ext cx="1038388" cy="222436"/>
          </a:xfrm>
          <a:prstGeom prst="rect">
            <a:avLst/>
          </a:prstGeom>
        </p:spPr>
      </p:pic>
      <p:cxnSp>
        <p:nvCxnSpPr>
          <p:cNvPr id="231" name="Straight Arrow Connector 230">
            <a:extLst>
              <a:ext uri="{FF2B5EF4-FFF2-40B4-BE49-F238E27FC236}">
                <a16:creationId xmlns:a16="http://schemas.microsoft.com/office/drawing/2014/main" id="{F1C672DD-2E7D-4349-B31F-E8251AD14268}"/>
              </a:ext>
            </a:extLst>
          </p:cNvPr>
          <p:cNvCxnSpPr>
            <a:cxnSpLocks/>
          </p:cNvCxnSpPr>
          <p:nvPr/>
        </p:nvCxnSpPr>
        <p:spPr>
          <a:xfrm flipH="1">
            <a:off x="8072657" y="3229202"/>
            <a:ext cx="720560" cy="503126"/>
          </a:xfrm>
          <a:prstGeom prst="straightConnector1">
            <a:avLst/>
          </a:prstGeom>
          <a:noFill/>
          <a:ln w="19050" cap="flat" cmpd="sng" algn="ctr">
            <a:solidFill>
              <a:srgbClr val="054B16"/>
            </a:solidFill>
            <a:prstDash val="sysDash"/>
            <a:headEnd type="arrow" w="lg" len="lg"/>
            <a:tailEnd type="arrow" w="lg" len="lg"/>
          </a:ln>
          <a:effectLst/>
        </p:spPr>
      </p:cxnSp>
      <p:grpSp>
        <p:nvGrpSpPr>
          <p:cNvPr id="31" name="Group 30">
            <a:extLst>
              <a:ext uri="{FF2B5EF4-FFF2-40B4-BE49-F238E27FC236}">
                <a16:creationId xmlns:a16="http://schemas.microsoft.com/office/drawing/2014/main" id="{1B2031EE-61D1-407E-9532-F8F891D7ED01}"/>
              </a:ext>
            </a:extLst>
          </p:cNvPr>
          <p:cNvGrpSpPr/>
          <p:nvPr/>
        </p:nvGrpSpPr>
        <p:grpSpPr>
          <a:xfrm>
            <a:off x="5785873" y="2763752"/>
            <a:ext cx="2098363" cy="3408277"/>
            <a:chOff x="5785873" y="2654423"/>
            <a:chExt cx="2098363" cy="3408277"/>
          </a:xfrm>
        </p:grpSpPr>
        <p:sp>
          <p:nvSpPr>
            <p:cNvPr id="81" name="Rectangle: Rounded Corners 80">
              <a:extLst>
                <a:ext uri="{FF2B5EF4-FFF2-40B4-BE49-F238E27FC236}">
                  <a16:creationId xmlns:a16="http://schemas.microsoft.com/office/drawing/2014/main" id="{05F6B5BF-13E6-466F-A7CF-17AE8CB5FEAA}"/>
                </a:ext>
              </a:extLst>
            </p:cNvPr>
            <p:cNvSpPr/>
            <p:nvPr/>
          </p:nvSpPr>
          <p:spPr bwMode="auto">
            <a:xfrm>
              <a:off x="7476514" y="2751159"/>
              <a:ext cx="407722" cy="3311541"/>
            </a:xfrm>
            <a:prstGeom prst="roundRect">
              <a:avLst>
                <a:gd name="adj" fmla="val 7306"/>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grpSp>
          <p:nvGrpSpPr>
            <p:cNvPr id="19" name="Group 18">
              <a:extLst>
                <a:ext uri="{FF2B5EF4-FFF2-40B4-BE49-F238E27FC236}">
                  <a16:creationId xmlns:a16="http://schemas.microsoft.com/office/drawing/2014/main" id="{A75D789B-F51B-4B57-A7B2-061EC9A2BA46}"/>
                </a:ext>
              </a:extLst>
            </p:cNvPr>
            <p:cNvGrpSpPr/>
            <p:nvPr/>
          </p:nvGrpSpPr>
          <p:grpSpPr>
            <a:xfrm>
              <a:off x="5785873" y="2654423"/>
              <a:ext cx="2096947" cy="3264521"/>
              <a:chOff x="5970805" y="2654423"/>
              <a:chExt cx="2096947" cy="3264521"/>
            </a:xfrm>
          </p:grpSpPr>
          <p:sp>
            <p:nvSpPr>
              <p:cNvPr id="82" name="Rectangle: Rounded Corners 81">
                <a:extLst>
                  <a:ext uri="{FF2B5EF4-FFF2-40B4-BE49-F238E27FC236}">
                    <a16:creationId xmlns:a16="http://schemas.microsoft.com/office/drawing/2014/main" id="{83AE0727-1908-4ED3-BE88-CF79928ECC26}"/>
                  </a:ext>
                </a:extLst>
              </p:cNvPr>
              <p:cNvSpPr/>
              <p:nvPr/>
            </p:nvSpPr>
            <p:spPr bwMode="auto">
              <a:xfrm>
                <a:off x="5970805" y="2741014"/>
                <a:ext cx="2096947" cy="727875"/>
              </a:xfrm>
              <a:prstGeom prst="roundRect">
                <a:avLst>
                  <a:gd name="adj" fmla="val 0"/>
                </a:avLst>
              </a:prstGeom>
              <a:solidFill>
                <a:schemeClr val="bg1"/>
              </a:solidFill>
              <a:ln w="31750">
                <a:solidFill>
                  <a:schemeClr val="tx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83" name="TextBox 82">
                <a:extLst>
                  <a:ext uri="{FF2B5EF4-FFF2-40B4-BE49-F238E27FC236}">
                    <a16:creationId xmlns:a16="http://schemas.microsoft.com/office/drawing/2014/main" id="{E7DAA146-A55B-4D7C-90F4-03AA7F82D792}"/>
                  </a:ext>
                </a:extLst>
              </p:cNvPr>
              <p:cNvSpPr txBox="1"/>
              <p:nvPr/>
            </p:nvSpPr>
            <p:spPr>
              <a:xfrm>
                <a:off x="6178809" y="2654423"/>
                <a:ext cx="1697012" cy="169277"/>
              </a:xfrm>
              <a:prstGeom prst="rect">
                <a:avLst/>
              </a:prstGeom>
              <a:solidFill>
                <a:schemeClr val="bg1"/>
              </a:solidFill>
            </p:spPr>
            <p:txBody>
              <a:bodyPr wrap="square" lIns="4572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A1A1A"/>
                    </a:solidFill>
                    <a:effectLst/>
                    <a:uLnTx/>
                    <a:uFillTx/>
                    <a:latin typeface="Segoe UI"/>
                    <a:ea typeface="+mn-ea"/>
                    <a:cs typeface="+mn-cs"/>
                  </a:rPr>
                  <a:t>Posture Management</a:t>
                </a:r>
              </a:p>
            </p:txBody>
          </p:sp>
          <p:sp>
            <p:nvSpPr>
              <p:cNvPr id="84" name="Rectangle 83">
                <a:extLst>
                  <a:ext uri="{FF2B5EF4-FFF2-40B4-BE49-F238E27FC236}">
                    <a16:creationId xmlns:a16="http://schemas.microsoft.com/office/drawing/2014/main" id="{572ADFAD-D8DB-4C1C-ACD7-C77AD1D03101}"/>
                  </a:ext>
                </a:extLst>
              </p:cNvPr>
              <p:cNvSpPr/>
              <p:nvPr/>
            </p:nvSpPr>
            <p:spPr bwMode="auto">
              <a:xfrm>
                <a:off x="7677855" y="3350298"/>
                <a:ext cx="374904" cy="223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A13C404-8983-43FD-8FC6-288D622FAA5A}"/>
                  </a:ext>
                </a:extLst>
              </p:cNvPr>
              <p:cNvSpPr txBox="1"/>
              <p:nvPr/>
            </p:nvSpPr>
            <p:spPr>
              <a:xfrm>
                <a:off x="6020559" y="2861027"/>
                <a:ext cx="1983040" cy="5488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gradFill>
                      <a:gsLst>
                        <a:gs pos="100000">
                          <a:srgbClr val="535353"/>
                        </a:gs>
                        <a:gs pos="16000">
                          <a:srgbClr val="535353"/>
                        </a:gs>
                      </a:gsLst>
                      <a:lin ang="0" scaled="1"/>
                    </a:gradFill>
                    <a:effectLst/>
                    <a:uLnTx/>
                    <a:uFillTx/>
                    <a:latin typeface="Segoe UI Semibold" panose="020B0702040204020203" pitchFamily="34" charset="0"/>
                    <a:ea typeface="+mn-ea"/>
                    <a:cs typeface="Segoe UI Semibold" panose="020B0702040204020203" pitchFamily="34" charset="0"/>
                  </a:rPr>
                  <a:t>Monitor &amp; Remediate Risk</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800" b="0" i="1" u="none" strike="noStrike" kern="1200" cap="none" spc="0" normalizeH="0" baseline="0" noProof="0">
                    <a:ln>
                      <a:noFill/>
                    </a:ln>
                    <a:gradFill>
                      <a:gsLst>
                        <a:gs pos="100000">
                          <a:srgbClr val="535353"/>
                        </a:gs>
                        <a:gs pos="16000">
                          <a:srgbClr val="535353"/>
                        </a:gs>
                      </a:gsLst>
                      <a:lin ang="0" scaled="1"/>
                    </a:gradFill>
                    <a:effectLst/>
                    <a:uLnTx/>
                    <a:uFillTx/>
                    <a:latin typeface="Segoe UI" panose="020B0502040204020203" pitchFamily="34" charset="0"/>
                    <a:ea typeface="+mn-ea"/>
                    <a:cs typeface="Segoe UI" panose="020B0502040204020203" pitchFamily="34" charset="0"/>
                  </a:rPr>
                  <a:t>(Conditional Access, Secure Score, Sharing Risks, Threat and Vulnerability Management (TVM) User &amp; Asset Scores, etc.)</a:t>
                </a:r>
                <a:endParaRPr kumimoji="0" lang="en-US" sz="1000" b="0" i="1" u="none" strike="noStrike" kern="1200" cap="none" spc="0" normalizeH="0" baseline="0" noProof="0">
                  <a:ln>
                    <a:noFill/>
                  </a:ln>
                  <a:gradFill>
                    <a:gsLst>
                      <a:gs pos="100000">
                        <a:srgbClr val="535353"/>
                      </a:gs>
                      <a:gs pos="16000">
                        <a:srgbClr val="535353"/>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91" name="Group 89">
                <a:extLst>
                  <a:ext uri="{FF2B5EF4-FFF2-40B4-BE49-F238E27FC236}">
                    <a16:creationId xmlns:a16="http://schemas.microsoft.com/office/drawing/2014/main" id="{949DFF7B-FB31-4E77-9576-DED31B70B53E}"/>
                  </a:ext>
                </a:extLst>
              </p:cNvPr>
              <p:cNvGrpSpPr>
                <a:grpSpLocks noChangeAspect="1"/>
              </p:cNvGrpSpPr>
              <p:nvPr/>
            </p:nvGrpSpPr>
            <p:grpSpPr bwMode="auto">
              <a:xfrm>
                <a:off x="7769614" y="3763423"/>
                <a:ext cx="191386" cy="238329"/>
                <a:chOff x="1596" y="1569"/>
                <a:chExt cx="159" cy="198"/>
              </a:xfrm>
              <a:solidFill>
                <a:srgbClr val="000000"/>
              </a:solidFill>
            </p:grpSpPr>
            <p:sp>
              <p:nvSpPr>
                <p:cNvPr id="92" name="Freeform 90">
                  <a:extLst>
                    <a:ext uri="{FF2B5EF4-FFF2-40B4-BE49-F238E27FC236}">
                      <a16:creationId xmlns:a16="http://schemas.microsoft.com/office/drawing/2014/main" id="{67E93C7F-E761-4362-A726-06C25BC83C63}"/>
                    </a:ext>
                  </a:extLst>
                </p:cNvPr>
                <p:cNvSpPr>
                  <a:spLocks/>
                </p:cNvSpPr>
                <p:nvPr/>
              </p:nvSpPr>
              <p:spPr bwMode="auto">
                <a:xfrm>
                  <a:off x="1622" y="156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1">
                  <a:extLst>
                    <a:ext uri="{FF2B5EF4-FFF2-40B4-BE49-F238E27FC236}">
                      <a16:creationId xmlns:a16="http://schemas.microsoft.com/office/drawing/2014/main" id="{9D5BD97D-B66D-4F61-BA9B-F706188AC8F2}"/>
                    </a:ext>
                  </a:extLst>
                </p:cNvPr>
                <p:cNvSpPr>
                  <a:spLocks/>
                </p:cNvSpPr>
                <p:nvPr/>
              </p:nvSpPr>
              <p:spPr bwMode="auto">
                <a:xfrm>
                  <a:off x="1596" y="168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0" name="factory" descr="factory, manufacturing">
                <a:extLst>
                  <a:ext uri="{FF2B5EF4-FFF2-40B4-BE49-F238E27FC236}">
                    <a16:creationId xmlns:a16="http://schemas.microsoft.com/office/drawing/2014/main" id="{489E4D24-CAA7-4235-A5FF-5010D6E2BC92}"/>
                  </a:ext>
                </a:extLst>
              </p:cNvPr>
              <p:cNvGrpSpPr/>
              <p:nvPr/>
            </p:nvGrpSpPr>
            <p:grpSpPr>
              <a:xfrm>
                <a:off x="7738328" y="5741050"/>
                <a:ext cx="253958" cy="177894"/>
                <a:chOff x="4298951" y="1210045"/>
                <a:chExt cx="328613" cy="230189"/>
              </a:xfrm>
              <a:solidFill>
                <a:schemeClr val="accent2"/>
              </a:solidFill>
            </p:grpSpPr>
            <p:sp>
              <p:nvSpPr>
                <p:cNvPr id="101" name="Rectangle 100">
                  <a:extLst>
                    <a:ext uri="{FF2B5EF4-FFF2-40B4-BE49-F238E27FC236}">
                      <a16:creationId xmlns:a16="http://schemas.microsoft.com/office/drawing/2014/main" id="{2086C23D-D492-4253-BB6B-01BF9D737A22}"/>
                    </a:ext>
                  </a:extLst>
                </p:cNvPr>
                <p:cNvSpPr>
                  <a:spLocks noChangeArrowheads="1"/>
                </p:cNvSpPr>
                <p:nvPr/>
              </p:nvSpPr>
              <p:spPr bwMode="auto">
                <a:xfrm>
                  <a:off x="4298951" y="1295772"/>
                  <a:ext cx="328613" cy="144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0F352C3B-5282-4371-A59F-6919A54108CD}"/>
                    </a:ext>
                  </a:extLst>
                </p:cNvPr>
                <p:cNvSpPr>
                  <a:spLocks noChangeArrowheads="1"/>
                </p:cNvSpPr>
                <p:nvPr/>
              </p:nvSpPr>
              <p:spPr bwMode="auto">
                <a:xfrm>
                  <a:off x="4473576" y="1210045"/>
                  <a:ext cx="38100"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896A1704-8984-42A9-8F30-311480148C6A}"/>
                    </a:ext>
                  </a:extLst>
                </p:cNvPr>
                <p:cNvSpPr>
                  <a:spLocks noChangeArrowheads="1"/>
                </p:cNvSpPr>
                <p:nvPr/>
              </p:nvSpPr>
              <p:spPr bwMode="auto">
                <a:xfrm>
                  <a:off x="4546601" y="1210045"/>
                  <a:ext cx="34925" cy="136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1CC9D7E1-720C-4E38-9726-669867F653F5}"/>
                    </a:ext>
                  </a:extLst>
                </p:cNvPr>
                <p:cNvSpPr>
                  <a:spLocks noChangeArrowheads="1"/>
                </p:cNvSpPr>
                <p:nvPr/>
              </p:nvSpPr>
              <p:spPr bwMode="auto">
                <a:xfrm>
                  <a:off x="4403726" y="1310057"/>
                  <a:ext cx="3492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A2A73EAC-78EC-453C-8D9C-655056EF1842}"/>
                    </a:ext>
                  </a:extLst>
                </p:cNvPr>
                <p:cNvSpPr>
                  <a:spLocks noChangeArrowheads="1"/>
                </p:cNvSpPr>
                <p:nvPr/>
              </p:nvSpPr>
              <p:spPr bwMode="auto">
                <a:xfrm>
                  <a:off x="4332289" y="1310057"/>
                  <a:ext cx="36513"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4" name="Graphic 113">
                <a:extLst>
                  <a:ext uri="{FF2B5EF4-FFF2-40B4-BE49-F238E27FC236}">
                    <a16:creationId xmlns:a16="http://schemas.microsoft.com/office/drawing/2014/main" id="{07384C3A-523E-4351-AE70-88846105A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9523" y="5224565"/>
                <a:ext cx="171568" cy="319951"/>
              </a:xfrm>
              <a:prstGeom prst="rect">
                <a:avLst/>
              </a:prstGeom>
            </p:spPr>
          </p:pic>
          <p:grpSp>
            <p:nvGrpSpPr>
              <p:cNvPr id="115" name="data" descr="data, laptop">
                <a:extLst>
                  <a:ext uri="{FF2B5EF4-FFF2-40B4-BE49-F238E27FC236}">
                    <a16:creationId xmlns:a16="http://schemas.microsoft.com/office/drawing/2014/main" id="{8CBEEDD7-814E-4D18-9C23-43B3FE6E102B}"/>
                  </a:ext>
                </a:extLst>
              </p:cNvPr>
              <p:cNvGrpSpPr/>
              <p:nvPr/>
            </p:nvGrpSpPr>
            <p:grpSpPr>
              <a:xfrm>
                <a:off x="7710549" y="4571418"/>
                <a:ext cx="309517" cy="196348"/>
                <a:chOff x="653001" y="1319265"/>
                <a:chExt cx="472844" cy="299960"/>
              </a:xfrm>
              <a:solidFill>
                <a:srgbClr val="000000"/>
              </a:solidFill>
            </p:grpSpPr>
            <p:sp>
              <p:nvSpPr>
                <p:cNvPr id="116" name="Rectangle 5">
                  <a:extLst>
                    <a:ext uri="{FF2B5EF4-FFF2-40B4-BE49-F238E27FC236}">
                      <a16:creationId xmlns:a16="http://schemas.microsoft.com/office/drawing/2014/main" id="{266BD608-5B24-442F-A962-1F6FE31B0C29}"/>
                    </a:ext>
                  </a:extLst>
                </p:cNvPr>
                <p:cNvSpPr>
                  <a:spLocks noChangeArrowheads="1"/>
                </p:cNvSpPr>
                <p:nvPr/>
              </p:nvSpPr>
              <p:spPr bwMode="auto">
                <a:xfrm>
                  <a:off x="699407" y="1333060"/>
                  <a:ext cx="381285" cy="244578"/>
                </a:xfrm>
                <a:prstGeom prst="rect">
                  <a:avLst/>
                </a:prstGeom>
                <a:grp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6">
                  <a:extLst>
                    <a:ext uri="{FF2B5EF4-FFF2-40B4-BE49-F238E27FC236}">
                      <a16:creationId xmlns:a16="http://schemas.microsoft.com/office/drawing/2014/main" id="{C3340FED-F69C-4716-8B5E-1528F5BAD825}"/>
                    </a:ext>
                  </a:extLst>
                </p:cNvPr>
                <p:cNvSpPr>
                  <a:spLocks noChangeArrowheads="1"/>
                </p:cNvSpPr>
                <p:nvPr/>
              </p:nvSpPr>
              <p:spPr bwMode="auto">
                <a:xfrm>
                  <a:off x="962795" y="1610445"/>
                  <a:ext cx="79016" cy="8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
                  <a:extLst>
                    <a:ext uri="{FF2B5EF4-FFF2-40B4-BE49-F238E27FC236}">
                      <a16:creationId xmlns:a16="http://schemas.microsoft.com/office/drawing/2014/main" id="{F7D1CE99-1022-4437-8CF8-6F8B09BFE159}"/>
                    </a:ext>
                  </a:extLst>
                </p:cNvPr>
                <p:cNvSpPr>
                  <a:spLocks noEditPoints="1"/>
                </p:cNvSpPr>
                <p:nvPr/>
              </p:nvSpPr>
              <p:spPr bwMode="auto">
                <a:xfrm>
                  <a:off x="689374" y="1319265"/>
                  <a:ext cx="402607" cy="273425"/>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5">
                  <a:extLst>
                    <a:ext uri="{FF2B5EF4-FFF2-40B4-BE49-F238E27FC236}">
                      <a16:creationId xmlns:a16="http://schemas.microsoft.com/office/drawing/2014/main" id="{8D041EB3-C1A1-43C6-985D-EAE95D79FDA7}"/>
                    </a:ext>
                  </a:extLst>
                </p:cNvPr>
                <p:cNvSpPr>
                  <a:spLocks/>
                </p:cNvSpPr>
                <p:nvPr/>
              </p:nvSpPr>
              <p:spPr bwMode="auto">
                <a:xfrm>
                  <a:off x="653001" y="1606121"/>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A2BD135F-C571-451F-81C8-49B7C495EE3B}"/>
                  </a:ext>
                </a:extLst>
              </p:cNvPr>
              <p:cNvGrpSpPr/>
              <p:nvPr/>
            </p:nvGrpSpPr>
            <p:grpSpPr>
              <a:xfrm>
                <a:off x="7723059" y="4145038"/>
                <a:ext cx="292741" cy="247253"/>
                <a:chOff x="7238359" y="4383500"/>
                <a:chExt cx="292741" cy="247253"/>
              </a:xfrm>
            </p:grpSpPr>
            <p:grpSp>
              <p:nvGrpSpPr>
                <p:cNvPr id="107" name="Group 265">
                  <a:extLst>
                    <a:ext uri="{FF2B5EF4-FFF2-40B4-BE49-F238E27FC236}">
                      <a16:creationId xmlns:a16="http://schemas.microsoft.com/office/drawing/2014/main" id="{2703CFDA-A7A0-43BB-9978-C75D14128E9F}"/>
                    </a:ext>
                  </a:extLst>
                </p:cNvPr>
                <p:cNvGrpSpPr>
                  <a:grpSpLocks noChangeAspect="1"/>
                </p:cNvGrpSpPr>
                <p:nvPr/>
              </p:nvGrpSpPr>
              <p:grpSpPr bwMode="auto">
                <a:xfrm>
                  <a:off x="7288424" y="4383500"/>
                  <a:ext cx="242676" cy="247253"/>
                  <a:chOff x="5013" y="3366"/>
                  <a:chExt cx="265" cy="270"/>
                </a:xfrm>
              </p:grpSpPr>
              <p:sp>
                <p:nvSpPr>
                  <p:cNvPr id="108" name="AutoShape 264">
                    <a:extLst>
                      <a:ext uri="{FF2B5EF4-FFF2-40B4-BE49-F238E27FC236}">
                        <a16:creationId xmlns:a16="http://schemas.microsoft.com/office/drawing/2014/main" id="{5982D7B6-1669-411B-8656-D59FDB3EBD32}"/>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Freeform 266">
                    <a:extLst>
                      <a:ext uri="{FF2B5EF4-FFF2-40B4-BE49-F238E27FC236}">
                        <a16:creationId xmlns:a16="http://schemas.microsoft.com/office/drawing/2014/main" id="{E4AF24B1-FFD2-47AC-A89D-B00CE9449AE8}"/>
                      </a:ext>
                    </a:extLst>
                  </p:cNvPr>
                  <p:cNvSpPr>
                    <a:spLocks noEditPoints="1"/>
                  </p:cNvSpPr>
                  <p:nvPr/>
                </p:nvSpPr>
                <p:spPr bwMode="auto">
                  <a:xfrm>
                    <a:off x="5013" y="3489"/>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0" name="Rectangle 267">
                    <a:extLst>
                      <a:ext uri="{FF2B5EF4-FFF2-40B4-BE49-F238E27FC236}">
                        <a16:creationId xmlns:a16="http://schemas.microsoft.com/office/drawing/2014/main" id="{F5F1B84A-6509-4034-994E-37080DEAE487}"/>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1" name="Rectangle 268">
                    <a:extLst>
                      <a:ext uri="{FF2B5EF4-FFF2-40B4-BE49-F238E27FC236}">
                        <a16:creationId xmlns:a16="http://schemas.microsoft.com/office/drawing/2014/main" id="{96B3D4E6-3DE9-43CD-9365-93FC433C1379}"/>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269">
                    <a:extLst>
                      <a:ext uri="{FF2B5EF4-FFF2-40B4-BE49-F238E27FC236}">
                        <a16:creationId xmlns:a16="http://schemas.microsoft.com/office/drawing/2014/main" id="{BEE9879E-5926-4B91-B49A-DE86F1963536}"/>
                      </a:ext>
                    </a:extLst>
                  </p:cNvPr>
                  <p:cNvSpPr>
                    <a:spLocks/>
                  </p:cNvSpPr>
                  <p:nvPr/>
                </p:nvSpPr>
                <p:spPr bwMode="auto">
                  <a:xfrm>
                    <a:off x="5013" y="3471"/>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270">
                    <a:extLst>
                      <a:ext uri="{FF2B5EF4-FFF2-40B4-BE49-F238E27FC236}">
                        <a16:creationId xmlns:a16="http://schemas.microsoft.com/office/drawing/2014/main" id="{A093F196-DF4C-4BE5-B3ED-E00BED72934C}"/>
                      </a:ext>
                    </a:extLst>
                  </p:cNvPr>
                  <p:cNvSpPr>
                    <a:spLocks/>
                  </p:cNvSpPr>
                  <p:nvPr/>
                </p:nvSpPr>
                <p:spPr bwMode="auto">
                  <a:xfrm>
                    <a:off x="5046" y="3570"/>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95CB5A8-625F-48C3-94F1-15607C859475}"/>
                    </a:ext>
                  </a:extLst>
                </p:cNvPr>
                <p:cNvGrpSpPr/>
                <p:nvPr/>
              </p:nvGrpSpPr>
              <p:grpSpPr>
                <a:xfrm>
                  <a:off x="7238359" y="4408140"/>
                  <a:ext cx="142639" cy="165743"/>
                  <a:chOff x="6950347" y="4499791"/>
                  <a:chExt cx="142639" cy="165743"/>
                </a:xfrm>
              </p:grpSpPr>
              <p:sp>
                <p:nvSpPr>
                  <p:cNvPr id="15" name="Rectangle 14">
                    <a:extLst>
                      <a:ext uri="{FF2B5EF4-FFF2-40B4-BE49-F238E27FC236}">
                        <a16:creationId xmlns:a16="http://schemas.microsoft.com/office/drawing/2014/main" id="{A53A5D16-9251-4739-A0A2-2F6B6DC6ECDC}"/>
                      </a:ext>
                    </a:extLst>
                  </p:cNvPr>
                  <p:cNvSpPr/>
                  <p:nvPr/>
                </p:nvSpPr>
                <p:spPr bwMode="auto">
                  <a:xfrm>
                    <a:off x="6966852" y="4505124"/>
                    <a:ext cx="109629" cy="1570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Freeform 124">
                    <a:extLst>
                      <a:ext uri="{FF2B5EF4-FFF2-40B4-BE49-F238E27FC236}">
                        <a16:creationId xmlns:a16="http://schemas.microsoft.com/office/drawing/2014/main" id="{1B30E212-B3B1-4EA7-84E7-1D9DCCBB4680}"/>
                      </a:ext>
                    </a:extLst>
                  </p:cNvPr>
                  <p:cNvSpPr>
                    <a:spLocks noEditPoints="1"/>
                  </p:cNvSpPr>
                  <p:nvPr/>
                </p:nvSpPr>
                <p:spPr bwMode="auto">
                  <a:xfrm>
                    <a:off x="6950347" y="4499791"/>
                    <a:ext cx="142639" cy="165743"/>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000000"/>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cxnSp>
        <p:nvCxnSpPr>
          <p:cNvPr id="137" name="Straight Arrow Connector 136">
            <a:extLst>
              <a:ext uri="{FF2B5EF4-FFF2-40B4-BE49-F238E27FC236}">
                <a16:creationId xmlns:a16="http://schemas.microsoft.com/office/drawing/2014/main" id="{B716C13F-6DBF-4830-B0D3-A81DABFBA9B6}"/>
              </a:ext>
            </a:extLst>
          </p:cNvPr>
          <p:cNvCxnSpPr>
            <a:cxnSpLocks/>
          </p:cNvCxnSpPr>
          <p:nvPr/>
        </p:nvCxnSpPr>
        <p:spPr>
          <a:xfrm>
            <a:off x="10151372" y="1303754"/>
            <a:ext cx="563674" cy="0"/>
          </a:xfrm>
          <a:prstGeom prst="straightConnector1">
            <a:avLst/>
          </a:prstGeom>
          <a:noFill/>
          <a:ln w="19050" cap="flat" cmpd="sng" algn="ctr">
            <a:solidFill>
              <a:srgbClr val="054B16"/>
            </a:solidFill>
            <a:prstDash val="sysDash"/>
            <a:headEnd type="arrow" w="lg" len="lg"/>
            <a:tailEnd type="arrow" w="lg" len="lg"/>
          </a:ln>
          <a:effectLst/>
        </p:spPr>
      </p:cxnSp>
      <p:sp>
        <p:nvSpPr>
          <p:cNvPr id="138" name="Rectangle: Rounded Corners 137">
            <a:extLst>
              <a:ext uri="{FF2B5EF4-FFF2-40B4-BE49-F238E27FC236}">
                <a16:creationId xmlns:a16="http://schemas.microsoft.com/office/drawing/2014/main" id="{1498B604-7AFE-4C47-A053-7B412E4881E2}"/>
              </a:ext>
            </a:extLst>
          </p:cNvPr>
          <p:cNvSpPr/>
          <p:nvPr/>
        </p:nvSpPr>
        <p:spPr bwMode="auto">
          <a:xfrm>
            <a:off x="10587366" y="1679390"/>
            <a:ext cx="1012375" cy="2121408"/>
          </a:xfrm>
          <a:prstGeom prst="roundRect">
            <a:avLst>
              <a:gd name="adj" fmla="val 2382"/>
            </a:avLst>
          </a:prstGeom>
          <a:solidFill>
            <a:srgbClr val="D7C4FE">
              <a:alpha val="20000"/>
            </a:srgbClr>
          </a:solidFill>
          <a:ln w="31750">
            <a:solidFill>
              <a:srgbClr val="8661C5"/>
            </a:solidFill>
            <a:prstDash val="solid"/>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39" name="Rectangle: Rounded Corners 138">
            <a:extLst>
              <a:ext uri="{FF2B5EF4-FFF2-40B4-BE49-F238E27FC236}">
                <a16:creationId xmlns:a16="http://schemas.microsoft.com/office/drawing/2014/main" id="{19FE0F54-3FB0-43C9-8511-36C7F83986A7}"/>
              </a:ext>
            </a:extLst>
          </p:cNvPr>
          <p:cNvSpPr/>
          <p:nvPr/>
        </p:nvSpPr>
        <p:spPr bwMode="auto">
          <a:xfrm>
            <a:off x="10596509" y="4479861"/>
            <a:ext cx="1012375" cy="1321244"/>
          </a:xfrm>
          <a:prstGeom prst="roundRect">
            <a:avLst>
              <a:gd name="adj" fmla="val 2171"/>
            </a:avLst>
          </a:prstGeom>
          <a:solidFill>
            <a:srgbClr val="D83B01">
              <a:alpha val="10000"/>
            </a:srgbClr>
          </a:solidFill>
          <a:ln w="31750">
            <a:solidFill>
              <a:srgbClr val="D83B0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0" name="TextBox 139">
            <a:extLst>
              <a:ext uri="{FF2B5EF4-FFF2-40B4-BE49-F238E27FC236}">
                <a16:creationId xmlns:a16="http://schemas.microsoft.com/office/drawing/2014/main" id="{77A7DCF7-7BAD-44F8-ACFC-CF50E16780D1}"/>
              </a:ext>
            </a:extLst>
          </p:cNvPr>
          <p:cNvSpPr txBox="1"/>
          <p:nvPr/>
        </p:nvSpPr>
        <p:spPr>
          <a:xfrm>
            <a:off x="10648902" y="4936282"/>
            <a:ext cx="907588" cy="304699"/>
          </a:xfrm>
          <a:prstGeom prst="rect">
            <a:avLst/>
          </a:prstGeom>
          <a:solidFill>
            <a:srgbClr val="FBEBE5"/>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6B2929"/>
                </a:solidFill>
                <a:effectLst/>
                <a:uLnTx/>
                <a:uFillTx/>
                <a:latin typeface="Segoe UI"/>
                <a:ea typeface="+mn-ea"/>
                <a:cs typeface="+mn-cs"/>
              </a:rPr>
              <a:t>Incident </a:t>
            </a:r>
            <a:br>
              <a:rPr kumimoji="0" lang="en-US" sz="1100" b="1" i="0" u="none" strike="noStrike" kern="1200" cap="none" spc="0" normalizeH="0" baseline="0" noProof="0">
                <a:ln>
                  <a:noFill/>
                </a:ln>
                <a:solidFill>
                  <a:srgbClr val="6B2929"/>
                </a:solidFill>
                <a:effectLst/>
                <a:uLnTx/>
                <a:uFillTx/>
                <a:latin typeface="Segoe UI"/>
                <a:ea typeface="+mn-ea"/>
                <a:cs typeface="+mn-cs"/>
              </a:rPr>
            </a:br>
            <a:r>
              <a:rPr kumimoji="0" lang="en-US" sz="1100" b="1" i="0" u="none" strike="noStrike" kern="1200" cap="none" spc="0" normalizeH="0" baseline="0" noProof="0">
                <a:ln>
                  <a:noFill/>
                </a:ln>
                <a:solidFill>
                  <a:srgbClr val="6B2929"/>
                </a:solidFill>
                <a:effectLst/>
                <a:uLnTx/>
                <a:uFillTx/>
                <a:latin typeface="Segoe UI"/>
                <a:ea typeface="+mn-ea"/>
                <a:cs typeface="+mn-cs"/>
              </a:rPr>
              <a:t>Management</a:t>
            </a:r>
          </a:p>
        </p:txBody>
      </p:sp>
      <p:sp>
        <p:nvSpPr>
          <p:cNvPr id="142" name="TextBox 141">
            <a:extLst>
              <a:ext uri="{FF2B5EF4-FFF2-40B4-BE49-F238E27FC236}">
                <a16:creationId xmlns:a16="http://schemas.microsoft.com/office/drawing/2014/main" id="{AF7C11E3-205B-4C46-BDF6-120FADA71046}"/>
              </a:ext>
            </a:extLst>
          </p:cNvPr>
          <p:cNvSpPr txBox="1"/>
          <p:nvPr/>
        </p:nvSpPr>
        <p:spPr>
          <a:xfrm>
            <a:off x="10777846" y="4563714"/>
            <a:ext cx="649700"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Incident</a:t>
            </a:r>
            <a:b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Response</a:t>
            </a:r>
          </a:p>
        </p:txBody>
      </p:sp>
      <p:sp>
        <p:nvSpPr>
          <p:cNvPr id="143" name="TextBox 142">
            <a:extLst>
              <a:ext uri="{FF2B5EF4-FFF2-40B4-BE49-F238E27FC236}">
                <a16:creationId xmlns:a16="http://schemas.microsoft.com/office/drawing/2014/main" id="{7668D961-CEB1-467F-862A-B2E7164337DD}"/>
              </a:ext>
            </a:extLst>
          </p:cNvPr>
          <p:cNvSpPr txBox="1"/>
          <p:nvPr/>
        </p:nvSpPr>
        <p:spPr>
          <a:xfrm>
            <a:off x="10753440" y="5388590"/>
            <a:ext cx="678797" cy="27699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Threat </a:t>
            </a:r>
            <a:b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srgbClr val="6B2929"/>
                </a:solidFill>
                <a:effectLst/>
                <a:uLnTx/>
                <a:uFillTx/>
                <a:latin typeface="Segoe UI Semibold" panose="020B0702040204020203" pitchFamily="34" charset="0"/>
                <a:ea typeface="+mn-ea"/>
                <a:cs typeface="Segoe UI Semibold" panose="020B0702040204020203" pitchFamily="34" charset="0"/>
              </a:rPr>
              <a:t>Hunting</a:t>
            </a:r>
          </a:p>
        </p:txBody>
      </p:sp>
      <p:sp>
        <p:nvSpPr>
          <p:cNvPr id="144" name="Rectangle: Rounded Corners 143">
            <a:extLst>
              <a:ext uri="{FF2B5EF4-FFF2-40B4-BE49-F238E27FC236}">
                <a16:creationId xmlns:a16="http://schemas.microsoft.com/office/drawing/2014/main" id="{B6ADBB59-AA1B-4CDE-9BE6-B24458A02D17}"/>
              </a:ext>
            </a:extLst>
          </p:cNvPr>
          <p:cNvSpPr/>
          <p:nvPr/>
        </p:nvSpPr>
        <p:spPr bwMode="auto">
          <a:xfrm>
            <a:off x="10443004" y="1574867"/>
            <a:ext cx="1393604" cy="4403716"/>
          </a:xfrm>
          <a:prstGeom prst="roundRect">
            <a:avLst>
              <a:gd name="adj" fmla="val 6642"/>
            </a:avLst>
          </a:prstGeom>
          <a:noFill/>
          <a:ln w="25400" cap="rnd">
            <a:solidFill>
              <a:schemeClr val="accent1"/>
            </a:solidFill>
            <a:prstDash val="sysDot"/>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45" name="TextBox 144">
            <a:extLst>
              <a:ext uri="{FF2B5EF4-FFF2-40B4-BE49-F238E27FC236}">
                <a16:creationId xmlns:a16="http://schemas.microsoft.com/office/drawing/2014/main" id="{1E8937C3-3D3E-4239-B547-237EACE64643}"/>
              </a:ext>
            </a:extLst>
          </p:cNvPr>
          <p:cNvSpPr txBox="1"/>
          <p:nvPr/>
        </p:nvSpPr>
        <p:spPr>
          <a:xfrm rot="5400000">
            <a:off x="10197806" y="3669003"/>
            <a:ext cx="3291840" cy="215444"/>
          </a:xfrm>
          <a:prstGeom prst="rect">
            <a:avLst/>
          </a:prstGeom>
          <a:solidFill>
            <a:schemeClr val="bg1"/>
          </a:solid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Operations [Center] (SOC)</a:t>
            </a:r>
          </a:p>
        </p:txBody>
      </p:sp>
      <p:sp>
        <p:nvSpPr>
          <p:cNvPr id="146" name="TextBox 145">
            <a:extLst>
              <a:ext uri="{FF2B5EF4-FFF2-40B4-BE49-F238E27FC236}">
                <a16:creationId xmlns:a16="http://schemas.microsoft.com/office/drawing/2014/main" id="{792D3E59-A399-4806-821A-4409AB988B33}"/>
              </a:ext>
            </a:extLst>
          </p:cNvPr>
          <p:cNvSpPr txBox="1"/>
          <p:nvPr/>
        </p:nvSpPr>
        <p:spPr>
          <a:xfrm>
            <a:off x="10695995" y="3452497"/>
            <a:ext cx="79511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Practice Exercises</a:t>
            </a:r>
          </a:p>
        </p:txBody>
      </p:sp>
      <p:sp>
        <p:nvSpPr>
          <p:cNvPr id="148" name="TextBox 147">
            <a:extLst>
              <a:ext uri="{FF2B5EF4-FFF2-40B4-BE49-F238E27FC236}">
                <a16:creationId xmlns:a16="http://schemas.microsoft.com/office/drawing/2014/main" id="{96FB7E95-4BFE-4369-AFEB-A041B8E178BE}"/>
              </a:ext>
            </a:extLst>
          </p:cNvPr>
          <p:cNvSpPr txBox="1"/>
          <p:nvPr/>
        </p:nvSpPr>
        <p:spPr>
          <a:xfrm>
            <a:off x="10684213" y="1748378"/>
            <a:ext cx="818680"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Risk </a:t>
            </a:r>
            <a:b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3B2E58"/>
                    </a:gs>
                    <a:gs pos="0">
                      <a:srgbClr val="3B2E58"/>
                    </a:gs>
                  </a:gsLst>
                  <a:lin ang="0" scaled="1"/>
                </a:gradFill>
                <a:effectLst/>
                <a:uLnTx/>
                <a:uFillTx/>
                <a:latin typeface="Segoe UI Semibold" panose="020B0702040204020203" pitchFamily="34" charset="0"/>
                <a:ea typeface="+mn-ea"/>
                <a:cs typeface="Segoe UI Semibold" panose="020B0702040204020203" pitchFamily="34" charset="0"/>
              </a:rPr>
              <a:t>Scenarios</a:t>
            </a:r>
          </a:p>
        </p:txBody>
      </p:sp>
      <p:sp>
        <p:nvSpPr>
          <p:cNvPr id="217" name="TextBox 216">
            <a:extLst>
              <a:ext uri="{FF2B5EF4-FFF2-40B4-BE49-F238E27FC236}">
                <a16:creationId xmlns:a16="http://schemas.microsoft.com/office/drawing/2014/main" id="{32A11F7D-B935-4EE9-9015-825A742465A9}"/>
              </a:ext>
            </a:extLst>
          </p:cNvPr>
          <p:cNvSpPr txBox="1"/>
          <p:nvPr/>
        </p:nvSpPr>
        <p:spPr>
          <a:xfrm>
            <a:off x="10665213" y="2635874"/>
            <a:ext cx="844900" cy="304699"/>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100000">
                      <a:schemeClr val="accent1"/>
                    </a:gs>
                    <a:gs pos="16000">
                      <a:schemeClr val="accent1"/>
                    </a:gs>
                  </a:gsLst>
                  <a:lin ang="0" scaled="1"/>
                </a:gradFill>
                <a:effectLst/>
                <a:uLnTx/>
                <a:uFillTx/>
                <a:latin typeface="Segoe UI"/>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a:ln>
                  <a:noFill/>
                </a:ln>
                <a:solidFill>
                  <a:srgbClr val="3B2E58"/>
                </a:solidFill>
                <a:effectLst/>
                <a:uLnTx/>
                <a:uFillTx/>
                <a:latin typeface="Segoe UI"/>
                <a:ea typeface="+mn-ea"/>
                <a:cs typeface="+mn-cs"/>
              </a:rPr>
              <a:t>Incident </a:t>
            </a:r>
            <a:br>
              <a:rPr kumimoji="0" lang="en-US" sz="1100" b="1" i="0" u="none" strike="noStrike" kern="1200" cap="none" spc="0" normalizeH="0" baseline="0" noProof="0">
                <a:ln>
                  <a:noFill/>
                </a:ln>
                <a:solidFill>
                  <a:srgbClr val="3B2E58"/>
                </a:solidFill>
                <a:effectLst/>
                <a:uLnTx/>
                <a:uFillTx/>
                <a:latin typeface="Segoe UI"/>
                <a:ea typeface="+mn-ea"/>
                <a:cs typeface="+mn-cs"/>
              </a:rPr>
            </a:br>
            <a:r>
              <a:rPr kumimoji="0" lang="en-US" sz="1100" b="1" i="0" u="none" strike="noStrike" kern="1200" cap="none" spc="0" normalizeH="0" baseline="0" noProof="0">
                <a:ln>
                  <a:noFill/>
                </a:ln>
                <a:solidFill>
                  <a:srgbClr val="3B2E58"/>
                </a:solidFill>
                <a:effectLst/>
                <a:uLnTx/>
                <a:uFillTx/>
                <a:latin typeface="Segoe UI"/>
                <a:ea typeface="+mn-ea"/>
                <a:cs typeface="+mn-cs"/>
              </a:rPr>
              <a:t>Preparation</a:t>
            </a:r>
          </a:p>
        </p:txBody>
      </p:sp>
      <p:sp>
        <p:nvSpPr>
          <p:cNvPr id="149" name="Rectangle: Rounded Corners 148">
            <a:extLst>
              <a:ext uri="{FF2B5EF4-FFF2-40B4-BE49-F238E27FC236}">
                <a16:creationId xmlns:a16="http://schemas.microsoft.com/office/drawing/2014/main" id="{DB96B396-B263-4BBA-9EB8-A41DA934AA6D}"/>
              </a:ext>
            </a:extLst>
          </p:cNvPr>
          <p:cNvSpPr/>
          <p:nvPr/>
        </p:nvSpPr>
        <p:spPr bwMode="auto">
          <a:xfrm flipH="1">
            <a:off x="536513" y="4044028"/>
            <a:ext cx="1276505" cy="1600200"/>
          </a:xfrm>
          <a:prstGeom prst="roundRect">
            <a:avLst>
              <a:gd name="adj" fmla="val 3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8C391DB6-0C05-483B-9314-47CD535E6136}"/>
              </a:ext>
            </a:extLst>
          </p:cNvPr>
          <p:cNvSpPr/>
          <p:nvPr/>
        </p:nvSpPr>
        <p:spPr bwMode="auto">
          <a:xfrm>
            <a:off x="1889464" y="4051175"/>
            <a:ext cx="1405605" cy="1600200"/>
          </a:xfrm>
          <a:prstGeom prst="roundRect">
            <a:avLst>
              <a:gd name="adj" fmla="val 2882"/>
            </a:avLst>
          </a:prstGeom>
          <a:noFill/>
          <a:ln w="28575">
            <a:solidFill>
              <a:schemeClr val="accent1"/>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151" name="TextBox 150">
            <a:extLst>
              <a:ext uri="{FF2B5EF4-FFF2-40B4-BE49-F238E27FC236}">
                <a16:creationId xmlns:a16="http://schemas.microsoft.com/office/drawing/2014/main" id="{07515DB0-BFC1-4A61-9804-82AFE4923217}"/>
              </a:ext>
            </a:extLst>
          </p:cNvPr>
          <p:cNvSpPr txBox="1"/>
          <p:nvPr/>
        </p:nvSpPr>
        <p:spPr>
          <a:xfrm>
            <a:off x="2111363" y="5096910"/>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Technical Policy Authoring</a:t>
            </a:r>
          </a:p>
        </p:txBody>
      </p:sp>
      <p:sp>
        <p:nvSpPr>
          <p:cNvPr id="152" name="TextBox 151">
            <a:extLst>
              <a:ext uri="{FF2B5EF4-FFF2-40B4-BE49-F238E27FC236}">
                <a16:creationId xmlns:a16="http://schemas.microsoft.com/office/drawing/2014/main" id="{9DAB0CBC-5DA3-40A7-B367-97D174274354}"/>
              </a:ext>
            </a:extLst>
          </p:cNvPr>
          <p:cNvSpPr txBox="1"/>
          <p:nvPr/>
        </p:nvSpPr>
        <p:spPr>
          <a:xfrm>
            <a:off x="707638" y="4715291"/>
            <a:ext cx="884216"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Compliance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Reporting</a:t>
            </a:r>
          </a:p>
        </p:txBody>
      </p:sp>
      <p:sp>
        <p:nvSpPr>
          <p:cNvPr id="153" name="TextBox 152">
            <a:extLst>
              <a:ext uri="{FF2B5EF4-FFF2-40B4-BE49-F238E27FC236}">
                <a16:creationId xmlns:a16="http://schemas.microsoft.com/office/drawing/2014/main" id="{C3E4C9EA-9C98-4EE3-8452-8FD901FEB35E}"/>
              </a:ext>
            </a:extLst>
          </p:cNvPr>
          <p:cNvSpPr txBox="1"/>
          <p:nvPr/>
        </p:nvSpPr>
        <p:spPr>
          <a:xfrm>
            <a:off x="2121444" y="4715291"/>
            <a:ext cx="1106072"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Architecture &amp;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Risk Assessments</a:t>
            </a:r>
          </a:p>
        </p:txBody>
      </p:sp>
      <p:sp>
        <p:nvSpPr>
          <p:cNvPr id="154" name="TextBox 153">
            <a:extLst>
              <a:ext uri="{FF2B5EF4-FFF2-40B4-BE49-F238E27FC236}">
                <a16:creationId xmlns:a16="http://schemas.microsoft.com/office/drawing/2014/main" id="{2C247C08-839D-4B5B-91C9-A0000B9CC61A}"/>
              </a:ext>
            </a:extLst>
          </p:cNvPr>
          <p:cNvSpPr txBox="1"/>
          <p:nvPr/>
        </p:nvSpPr>
        <p:spPr>
          <a:xfrm>
            <a:off x="707638" y="5096910"/>
            <a:ext cx="1051570" cy="276999"/>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Technical Policy </a:t>
            </a:r>
            <a:b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Monitoring</a:t>
            </a:r>
          </a:p>
        </p:txBody>
      </p:sp>
      <p:sp>
        <p:nvSpPr>
          <p:cNvPr id="155" name="TextBox 154">
            <a:extLst>
              <a:ext uri="{FF2B5EF4-FFF2-40B4-BE49-F238E27FC236}">
                <a16:creationId xmlns:a16="http://schemas.microsoft.com/office/drawing/2014/main" id="{7A59339A-730E-47FD-86F5-C37E062147CD}"/>
              </a:ext>
            </a:extLst>
          </p:cNvPr>
          <p:cNvSpPr txBox="1"/>
          <p:nvPr/>
        </p:nvSpPr>
        <p:spPr>
          <a:xfrm>
            <a:off x="707638" y="4199253"/>
            <a:ext cx="1069766" cy="415498"/>
          </a:xfrm>
          <a:prstGeom prst="rect">
            <a:avLst/>
          </a:prstGeom>
          <a:noFill/>
        </p:spPr>
        <p:txBody>
          <a:bodyPr wrap="square" lIns="4572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050" b="0" i="0" u="none" strike="noStrike" cap="none" spc="0" normalizeH="0" baseline="0">
                <a:ln>
                  <a:noFill/>
                </a:ln>
                <a:gradFill>
                  <a:gsLst>
                    <a:gs pos="100000">
                      <a:schemeClr val="accent5">
                        <a:lumMod val="75000"/>
                      </a:schemeClr>
                    </a:gs>
                    <a:gs pos="16000">
                      <a:schemeClr val="accent5">
                        <a:lumMod val="75000"/>
                      </a:schemeClr>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Privacy &amp; Compliance Requirements</a:t>
            </a:r>
          </a:p>
        </p:txBody>
      </p:sp>
      <p:cxnSp>
        <p:nvCxnSpPr>
          <p:cNvPr id="156" name="Straight Arrow Connector 155">
            <a:extLst>
              <a:ext uri="{FF2B5EF4-FFF2-40B4-BE49-F238E27FC236}">
                <a16:creationId xmlns:a16="http://schemas.microsoft.com/office/drawing/2014/main" id="{56FAD8B1-745A-4D8B-BCBC-99F03FC9A5F2}"/>
              </a:ext>
            </a:extLst>
          </p:cNvPr>
          <p:cNvCxnSpPr>
            <a:cxnSpLocks/>
          </p:cNvCxnSpPr>
          <p:nvPr/>
        </p:nvCxnSpPr>
        <p:spPr>
          <a:xfrm flipH="1" flipV="1">
            <a:off x="1594703" y="4854042"/>
            <a:ext cx="487397" cy="677"/>
          </a:xfrm>
          <a:prstGeom prst="straightConnector1">
            <a:avLst/>
          </a:prstGeom>
          <a:noFill/>
          <a:ln w="19050" cap="flat" cmpd="sng" algn="ctr">
            <a:solidFill>
              <a:schemeClr val="tx1"/>
            </a:solidFill>
            <a:prstDash val="solid"/>
            <a:headEnd type="arrow" w="lg" len="lg"/>
            <a:tailEnd type="arrow" w="lg" len="lg"/>
          </a:ln>
          <a:effectLst/>
        </p:spPr>
      </p:cxnSp>
      <p:sp>
        <p:nvSpPr>
          <p:cNvPr id="157" name="TextBox 156">
            <a:extLst>
              <a:ext uri="{FF2B5EF4-FFF2-40B4-BE49-F238E27FC236}">
                <a16:creationId xmlns:a16="http://schemas.microsoft.com/office/drawing/2014/main" id="{B2E75AE5-5138-41F1-AF95-3D38F4128E5E}"/>
              </a:ext>
            </a:extLst>
          </p:cNvPr>
          <p:cNvSpPr txBox="1"/>
          <p:nvPr/>
        </p:nvSpPr>
        <p:spPr>
          <a:xfrm>
            <a:off x="645042" y="5466851"/>
            <a:ext cx="1077634"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Compliance</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Management</a:t>
            </a:r>
          </a:p>
        </p:txBody>
      </p:sp>
      <p:sp>
        <p:nvSpPr>
          <p:cNvPr id="158" name="TextBox 157">
            <a:extLst>
              <a:ext uri="{FF2B5EF4-FFF2-40B4-BE49-F238E27FC236}">
                <a16:creationId xmlns:a16="http://schemas.microsoft.com/office/drawing/2014/main" id="{2BB76996-0E69-40FB-B541-BF5EB6926B66}"/>
              </a:ext>
            </a:extLst>
          </p:cNvPr>
          <p:cNvSpPr txBox="1"/>
          <p:nvPr/>
        </p:nvSpPr>
        <p:spPr>
          <a:xfrm>
            <a:off x="2114053" y="4282119"/>
            <a:ext cx="1004727" cy="276999"/>
          </a:xfrm>
          <a:prstGeom prst="rect">
            <a:avLst/>
          </a:prstGeom>
          <a:no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100000">
                      <a:srgbClr val="737373">
                        <a:lumMod val="75000"/>
                      </a:srgbClr>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Requirements </a:t>
            </a:r>
            <a:r>
              <a:rPr kumimoji="0" lang="en-US" sz="1000" b="0" i="0" u="none" strike="noStrike" kern="1200" cap="none" spc="0" normalizeH="0" baseline="0" noProof="0">
                <a:ln>
                  <a:noFill/>
                </a:ln>
                <a:gradFill>
                  <a:gsLst>
                    <a:gs pos="100000">
                      <a:srgbClr val="565656"/>
                    </a:gs>
                    <a:gs pos="16000">
                      <a:srgbClr val="737373">
                        <a:lumMod val="75000"/>
                      </a:srgbClr>
                    </a:gs>
                  </a:gsLst>
                  <a:lin ang="0" scaled="1"/>
                </a:gradFill>
                <a:effectLst/>
                <a:uLnTx/>
                <a:uFillTx/>
                <a:latin typeface="Segoe UI Semibold" panose="020B0702040204020203" pitchFamily="34" charset="0"/>
                <a:ea typeface="+mn-ea"/>
                <a:cs typeface="Segoe UI Semibold" panose="020B0702040204020203" pitchFamily="34" charset="0"/>
              </a:rPr>
              <a:t>Translation</a:t>
            </a:r>
          </a:p>
        </p:txBody>
      </p:sp>
      <p:sp>
        <p:nvSpPr>
          <p:cNvPr id="159" name="TextBox 158">
            <a:extLst>
              <a:ext uri="{FF2B5EF4-FFF2-40B4-BE49-F238E27FC236}">
                <a16:creationId xmlns:a16="http://schemas.microsoft.com/office/drawing/2014/main" id="{456173F5-FB92-418F-89AE-10C4817FF136}"/>
              </a:ext>
            </a:extLst>
          </p:cNvPr>
          <p:cNvSpPr txBox="1"/>
          <p:nvPr/>
        </p:nvSpPr>
        <p:spPr>
          <a:xfrm>
            <a:off x="729034" y="3516191"/>
            <a:ext cx="2177904" cy="20005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Technical Risk Management</a:t>
            </a:r>
          </a:p>
        </p:txBody>
      </p:sp>
      <p:cxnSp>
        <p:nvCxnSpPr>
          <p:cNvPr id="160" name="Connector: Elbow 159">
            <a:extLst>
              <a:ext uri="{FF2B5EF4-FFF2-40B4-BE49-F238E27FC236}">
                <a16:creationId xmlns:a16="http://schemas.microsoft.com/office/drawing/2014/main" id="{2C9A26FD-0E5A-46C7-AFD2-0321295E1B29}"/>
              </a:ext>
            </a:extLst>
          </p:cNvPr>
          <p:cNvCxnSpPr>
            <a:cxnSpLocks/>
            <a:stCxn id="152" idx="1"/>
            <a:endCxn id="162" idx="4"/>
          </p:cNvCxnSpPr>
          <p:nvPr/>
        </p:nvCxnSpPr>
        <p:spPr>
          <a:xfrm rot="10800000">
            <a:off x="401320" y="3799099"/>
            <a:ext cx="306318" cy="1054693"/>
          </a:xfrm>
          <a:prstGeom prst="bentConnector2">
            <a:avLst/>
          </a:prstGeom>
          <a:noFill/>
          <a:ln w="50800" cap="flat" cmpd="sng" algn="ctr">
            <a:solidFill>
              <a:schemeClr val="accent1"/>
            </a:solidFill>
            <a:prstDash val="solid"/>
            <a:headEnd type="none"/>
            <a:tailEnd type="none" w="med" len="med"/>
          </a:ln>
          <a:effectLst/>
        </p:spPr>
      </p:cxnSp>
      <p:sp>
        <p:nvSpPr>
          <p:cNvPr id="165" name="TextBox 164">
            <a:extLst>
              <a:ext uri="{FF2B5EF4-FFF2-40B4-BE49-F238E27FC236}">
                <a16:creationId xmlns:a16="http://schemas.microsoft.com/office/drawing/2014/main" id="{854AD1F5-9DA8-44B3-A7BF-48C1E6278F53}"/>
              </a:ext>
            </a:extLst>
          </p:cNvPr>
          <p:cNvSpPr txBox="1"/>
          <p:nvPr/>
        </p:nvSpPr>
        <p:spPr>
          <a:xfrm>
            <a:off x="2065611" y="5466851"/>
            <a:ext cx="1053310" cy="338554"/>
          </a:xfrm>
          <a:prstGeom prst="rect">
            <a:avLst/>
          </a:prstGeom>
          <a:solidFill>
            <a:schemeClr val="bg1">
              <a:alpha val="95000"/>
            </a:schemeClr>
          </a:solid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Security </a:t>
            </a:r>
            <a:b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br>
            <a:r>
              <a:rPr kumimoji="0" lang="en-US" sz="1100" b="1"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mn-cs"/>
              </a:rPr>
              <a:t>Architecture</a:t>
            </a:r>
          </a:p>
        </p:txBody>
      </p:sp>
      <p:sp>
        <p:nvSpPr>
          <p:cNvPr id="169" name="Rectangle 168">
            <a:extLst>
              <a:ext uri="{FF2B5EF4-FFF2-40B4-BE49-F238E27FC236}">
                <a16:creationId xmlns:a16="http://schemas.microsoft.com/office/drawing/2014/main" id="{B62562BE-0DC1-4DD4-9C9E-67FB2E6A700B}"/>
              </a:ext>
            </a:extLst>
          </p:cNvPr>
          <p:cNvSpPr/>
          <p:nvPr/>
        </p:nvSpPr>
        <p:spPr bwMode="auto">
          <a:xfrm>
            <a:off x="2968656" y="5809994"/>
            <a:ext cx="233187" cy="1833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0" name="Straight Arrow Connector 169">
            <a:extLst>
              <a:ext uri="{FF2B5EF4-FFF2-40B4-BE49-F238E27FC236}">
                <a16:creationId xmlns:a16="http://schemas.microsoft.com/office/drawing/2014/main" id="{0CBEB563-F0CF-4AD3-BD11-ACA2209D30E9}"/>
              </a:ext>
            </a:extLst>
          </p:cNvPr>
          <p:cNvCxnSpPr>
            <a:cxnSpLocks/>
          </p:cNvCxnSpPr>
          <p:nvPr/>
        </p:nvCxnSpPr>
        <p:spPr>
          <a:xfrm flipH="1">
            <a:off x="3309441" y="5496612"/>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1" name="Straight Arrow Connector 170">
            <a:extLst>
              <a:ext uri="{FF2B5EF4-FFF2-40B4-BE49-F238E27FC236}">
                <a16:creationId xmlns:a16="http://schemas.microsoft.com/office/drawing/2014/main" id="{A09CEE81-9DC8-4832-9F19-BB23F8B49F51}"/>
              </a:ext>
            </a:extLst>
          </p:cNvPr>
          <p:cNvCxnSpPr>
            <a:cxnSpLocks/>
          </p:cNvCxnSpPr>
          <p:nvPr/>
        </p:nvCxnSpPr>
        <p:spPr>
          <a:xfrm flipH="1">
            <a:off x="3309441" y="4932334"/>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2" name="Straight Arrow Connector 171">
            <a:extLst>
              <a:ext uri="{FF2B5EF4-FFF2-40B4-BE49-F238E27FC236}">
                <a16:creationId xmlns:a16="http://schemas.microsoft.com/office/drawing/2014/main" id="{CBE01B58-71CA-42EB-9F4C-C6405F9205C2}"/>
              </a:ext>
            </a:extLst>
          </p:cNvPr>
          <p:cNvCxnSpPr>
            <a:cxnSpLocks/>
          </p:cNvCxnSpPr>
          <p:nvPr/>
        </p:nvCxnSpPr>
        <p:spPr>
          <a:xfrm flipH="1">
            <a:off x="3309441" y="4371196"/>
            <a:ext cx="367991" cy="0"/>
          </a:xfrm>
          <a:prstGeom prst="straightConnector1">
            <a:avLst/>
          </a:prstGeom>
          <a:noFill/>
          <a:ln w="25400" cap="flat" cmpd="sng" algn="ctr">
            <a:solidFill>
              <a:srgbClr val="0078D4"/>
            </a:solidFill>
            <a:prstDash val="solid"/>
            <a:headEnd type="arrow" w="lg" len="med"/>
            <a:tailEnd type="arrow" w="lg" len="med"/>
          </a:ln>
          <a:effectLst/>
        </p:spPr>
      </p:cxnSp>
      <p:cxnSp>
        <p:nvCxnSpPr>
          <p:cNvPr id="173" name="Straight Arrow Connector 172">
            <a:extLst>
              <a:ext uri="{FF2B5EF4-FFF2-40B4-BE49-F238E27FC236}">
                <a16:creationId xmlns:a16="http://schemas.microsoft.com/office/drawing/2014/main" id="{2FB42524-C392-4673-A6C6-3BAD4F2BEF3D}"/>
              </a:ext>
            </a:extLst>
          </p:cNvPr>
          <p:cNvCxnSpPr>
            <a:cxnSpLocks/>
          </p:cNvCxnSpPr>
          <p:nvPr/>
        </p:nvCxnSpPr>
        <p:spPr>
          <a:xfrm flipH="1">
            <a:off x="3295070" y="3902992"/>
            <a:ext cx="382362" cy="138782"/>
          </a:xfrm>
          <a:prstGeom prst="straightConnector1">
            <a:avLst/>
          </a:prstGeom>
          <a:noFill/>
          <a:ln w="25400" cap="flat" cmpd="sng" algn="ctr">
            <a:solidFill>
              <a:srgbClr val="0078D4"/>
            </a:solidFill>
            <a:prstDash val="solid"/>
            <a:headEnd type="arrow" w="lg" len="med"/>
            <a:tailEnd type="arrow" w="lg" len="med"/>
          </a:ln>
          <a:effectLst/>
        </p:spPr>
      </p:cxnSp>
      <p:cxnSp>
        <p:nvCxnSpPr>
          <p:cNvPr id="174" name="Straight Arrow Connector 173">
            <a:extLst>
              <a:ext uri="{FF2B5EF4-FFF2-40B4-BE49-F238E27FC236}">
                <a16:creationId xmlns:a16="http://schemas.microsoft.com/office/drawing/2014/main" id="{4E2E330F-BF90-4A4E-A8FF-2759F4FC68DC}"/>
              </a:ext>
            </a:extLst>
          </p:cNvPr>
          <p:cNvCxnSpPr>
            <a:cxnSpLocks/>
          </p:cNvCxnSpPr>
          <p:nvPr/>
        </p:nvCxnSpPr>
        <p:spPr>
          <a:xfrm flipH="1" flipV="1">
            <a:off x="3282950" y="5673812"/>
            <a:ext cx="394483" cy="240534"/>
          </a:xfrm>
          <a:prstGeom prst="straightConnector1">
            <a:avLst/>
          </a:prstGeom>
          <a:noFill/>
          <a:ln w="25400" cap="flat" cmpd="sng" algn="ctr">
            <a:solidFill>
              <a:srgbClr val="0078D4"/>
            </a:solidFill>
            <a:prstDash val="solid"/>
            <a:headEnd type="arrow" w="lg" len="med"/>
            <a:tailEnd type="arrow" w="lg" len="med"/>
          </a:ln>
          <a:effectLst/>
        </p:spPr>
      </p:cxnSp>
      <p:grpSp>
        <p:nvGrpSpPr>
          <p:cNvPr id="51" name="Group 50">
            <a:extLst>
              <a:ext uri="{FF2B5EF4-FFF2-40B4-BE49-F238E27FC236}">
                <a16:creationId xmlns:a16="http://schemas.microsoft.com/office/drawing/2014/main" id="{D6F39C08-0191-49A7-A039-9295764D07E4}"/>
              </a:ext>
            </a:extLst>
          </p:cNvPr>
          <p:cNvGrpSpPr/>
          <p:nvPr/>
        </p:nvGrpSpPr>
        <p:grpSpPr>
          <a:xfrm>
            <a:off x="218440" y="3433338"/>
            <a:ext cx="365760" cy="365760"/>
            <a:chOff x="218440" y="3433338"/>
            <a:chExt cx="365760" cy="365760"/>
          </a:xfrm>
        </p:grpSpPr>
        <p:sp>
          <p:nvSpPr>
            <p:cNvPr id="162" name="Oval 161">
              <a:extLst>
                <a:ext uri="{FF2B5EF4-FFF2-40B4-BE49-F238E27FC236}">
                  <a16:creationId xmlns:a16="http://schemas.microsoft.com/office/drawing/2014/main" id="{B8C07107-1277-48BA-9131-B470F93F3BB0}"/>
                </a:ext>
              </a:extLst>
            </p:cNvPr>
            <p:cNvSpPr/>
            <p:nvPr/>
          </p:nvSpPr>
          <p:spPr bwMode="auto">
            <a:xfrm>
              <a:off x="218440" y="3433338"/>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working parts" descr="working parts">
              <a:extLst>
                <a:ext uri="{FF2B5EF4-FFF2-40B4-BE49-F238E27FC236}">
                  <a16:creationId xmlns:a16="http://schemas.microsoft.com/office/drawing/2014/main" id="{A0FF9819-28DE-4109-8BD6-636CA392BF9C}"/>
                </a:ext>
              </a:extLst>
            </p:cNvPr>
            <p:cNvGrpSpPr/>
            <p:nvPr/>
          </p:nvGrpSpPr>
          <p:grpSpPr>
            <a:xfrm>
              <a:off x="285959" y="3500857"/>
              <a:ext cx="230723" cy="230723"/>
              <a:chOff x="1603479" y="5717998"/>
              <a:chExt cx="492116" cy="492116"/>
            </a:xfrm>
            <a:solidFill>
              <a:srgbClr val="FFFFFF"/>
            </a:solidFill>
          </p:grpSpPr>
          <p:sp>
            <p:nvSpPr>
              <p:cNvPr id="176" name="Freeform: Shape 175">
                <a:extLst>
                  <a:ext uri="{FF2B5EF4-FFF2-40B4-BE49-F238E27FC236}">
                    <a16:creationId xmlns:a16="http://schemas.microsoft.com/office/drawing/2014/main" id="{6CA9D809-4F5C-4A95-A039-13156B94BF3C}"/>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F1D0A270-C032-414E-9B7D-637747C55CC2}"/>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216" name="Straight Arrow Connector 215">
            <a:extLst>
              <a:ext uri="{FF2B5EF4-FFF2-40B4-BE49-F238E27FC236}">
                <a16:creationId xmlns:a16="http://schemas.microsoft.com/office/drawing/2014/main" id="{38C368AA-276C-442F-9927-CE497E54004D}"/>
              </a:ext>
            </a:extLst>
          </p:cNvPr>
          <p:cNvCxnSpPr>
            <a:cxnSpLocks/>
            <a:stCxn id="56" idx="2"/>
          </p:cNvCxnSpPr>
          <p:nvPr/>
        </p:nvCxnSpPr>
        <p:spPr>
          <a:xfrm flipH="1">
            <a:off x="5559446" y="1886991"/>
            <a:ext cx="0" cy="410222"/>
          </a:xfrm>
          <a:prstGeom prst="straightConnector1">
            <a:avLst/>
          </a:prstGeom>
          <a:noFill/>
          <a:ln w="31750" cap="flat" cmpd="sng" algn="ctr">
            <a:solidFill>
              <a:schemeClr val="accent1">
                <a:lumMod val="75000"/>
              </a:schemeClr>
            </a:solidFill>
            <a:prstDash val="solid"/>
            <a:headEnd type="none" w="med" len="sm"/>
            <a:tailEnd type="arrow" w="med" len="sm"/>
          </a:ln>
          <a:effectLst/>
        </p:spPr>
      </p:cxnSp>
      <p:cxnSp>
        <p:nvCxnSpPr>
          <p:cNvPr id="266" name="Straight Arrow Connector 145">
            <a:extLst>
              <a:ext uri="{FF2B5EF4-FFF2-40B4-BE49-F238E27FC236}">
                <a16:creationId xmlns:a16="http://schemas.microsoft.com/office/drawing/2014/main" id="{FA16F149-EF77-4C9F-9ADB-22089B275EDC}"/>
              </a:ext>
            </a:extLst>
          </p:cNvPr>
          <p:cNvCxnSpPr>
            <a:cxnSpLocks/>
          </p:cNvCxnSpPr>
          <p:nvPr/>
        </p:nvCxnSpPr>
        <p:spPr>
          <a:xfrm rot="10800000" flipV="1">
            <a:off x="7925913" y="5237105"/>
            <a:ext cx="2670597" cy="910065"/>
          </a:xfrm>
          <a:prstGeom prst="bentConnector3">
            <a:avLst>
              <a:gd name="adj1" fmla="val 18480"/>
            </a:avLst>
          </a:prstGeom>
          <a:noFill/>
          <a:ln w="34925" cap="flat" cmpd="sng" algn="ctr">
            <a:solidFill>
              <a:schemeClr val="tx1"/>
            </a:solidFill>
            <a:prstDash val="solid"/>
            <a:headEnd type="arrow"/>
            <a:tailEnd type="arrow" w="med" len="med"/>
          </a:ln>
          <a:effectLst/>
        </p:spPr>
      </p:cxnSp>
      <p:cxnSp>
        <p:nvCxnSpPr>
          <p:cNvPr id="267" name="Straight Arrow Connector 270">
            <a:extLst>
              <a:ext uri="{FF2B5EF4-FFF2-40B4-BE49-F238E27FC236}">
                <a16:creationId xmlns:a16="http://schemas.microsoft.com/office/drawing/2014/main" id="{B5367D70-E409-4ED2-B329-ED169D9DB274}"/>
              </a:ext>
            </a:extLst>
          </p:cNvPr>
          <p:cNvCxnSpPr>
            <a:cxnSpLocks/>
          </p:cNvCxnSpPr>
          <p:nvPr/>
        </p:nvCxnSpPr>
        <p:spPr>
          <a:xfrm>
            <a:off x="9288556" y="4869917"/>
            <a:ext cx="1298448" cy="175316"/>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cxnSp>
        <p:nvCxnSpPr>
          <p:cNvPr id="268" name="Connector: Elbow 267">
            <a:extLst>
              <a:ext uri="{FF2B5EF4-FFF2-40B4-BE49-F238E27FC236}">
                <a16:creationId xmlns:a16="http://schemas.microsoft.com/office/drawing/2014/main" id="{D1657AE2-D7A8-4D3E-9BA2-04376303C491}"/>
              </a:ext>
            </a:extLst>
          </p:cNvPr>
          <p:cNvCxnSpPr>
            <a:cxnSpLocks/>
          </p:cNvCxnSpPr>
          <p:nvPr/>
        </p:nvCxnSpPr>
        <p:spPr>
          <a:xfrm rot="5400000" flipH="1" flipV="1">
            <a:off x="5258391" y="1653625"/>
            <a:ext cx="1595130" cy="6927380"/>
          </a:xfrm>
          <a:prstGeom prst="bentConnector3">
            <a:avLst>
              <a:gd name="adj1" fmla="val -22542"/>
            </a:avLst>
          </a:prstGeom>
          <a:noFill/>
          <a:ln w="19050" cap="flat" cmpd="sng" algn="ctr">
            <a:solidFill>
              <a:srgbClr val="054B16"/>
            </a:solidFill>
            <a:prstDash val="sysDash"/>
            <a:headEnd type="arrow" w="lg" len="lg"/>
            <a:tailEnd type="arrow" w="lg" len="lg"/>
          </a:ln>
          <a:effectLst/>
        </p:spPr>
      </p:cxnSp>
      <p:cxnSp>
        <p:nvCxnSpPr>
          <p:cNvPr id="269" name="Straight Arrow Connector 178">
            <a:extLst>
              <a:ext uri="{FF2B5EF4-FFF2-40B4-BE49-F238E27FC236}">
                <a16:creationId xmlns:a16="http://schemas.microsoft.com/office/drawing/2014/main" id="{47A3C2AD-E86B-4180-8C44-D6404B98D021}"/>
              </a:ext>
            </a:extLst>
          </p:cNvPr>
          <p:cNvCxnSpPr>
            <a:cxnSpLocks/>
          </p:cNvCxnSpPr>
          <p:nvPr/>
        </p:nvCxnSpPr>
        <p:spPr>
          <a:xfrm flipV="1">
            <a:off x="9288556" y="5045233"/>
            <a:ext cx="1298448" cy="835684"/>
          </a:xfrm>
          <a:prstGeom prst="bentConnector3">
            <a:avLst>
              <a:gd name="adj1" fmla="val 50000"/>
            </a:avLst>
          </a:prstGeom>
          <a:noFill/>
          <a:ln w="34925" cap="flat" cmpd="sng" algn="ctr">
            <a:solidFill>
              <a:srgbClr val="D83B01"/>
            </a:solidFill>
            <a:prstDash val="solid"/>
            <a:headEnd type="arrow" w="med" len="med"/>
            <a:tailEnd type="arrow" w="med" len="med"/>
          </a:ln>
          <a:effectLst/>
        </p:spPr>
      </p:cxnSp>
      <p:grpSp>
        <p:nvGrpSpPr>
          <p:cNvPr id="64" name="Group 63">
            <a:extLst>
              <a:ext uri="{FF2B5EF4-FFF2-40B4-BE49-F238E27FC236}">
                <a16:creationId xmlns:a16="http://schemas.microsoft.com/office/drawing/2014/main" id="{619B96F3-3DA7-4A05-BED4-BC3CEBE069DF}"/>
              </a:ext>
            </a:extLst>
          </p:cNvPr>
          <p:cNvGrpSpPr/>
          <p:nvPr/>
        </p:nvGrpSpPr>
        <p:grpSpPr>
          <a:xfrm>
            <a:off x="5684159" y="2720118"/>
            <a:ext cx="2363526" cy="3194228"/>
            <a:chOff x="5684159" y="2720118"/>
            <a:chExt cx="2363526" cy="3194228"/>
          </a:xfrm>
        </p:grpSpPr>
        <p:cxnSp>
          <p:nvCxnSpPr>
            <p:cNvPr id="270" name="Straight Arrow Connector 35">
              <a:extLst>
                <a:ext uri="{FF2B5EF4-FFF2-40B4-BE49-F238E27FC236}">
                  <a16:creationId xmlns:a16="http://schemas.microsoft.com/office/drawing/2014/main" id="{D40FC8EA-5362-4FE4-88F9-6E5191204AEB}"/>
                </a:ext>
              </a:extLst>
            </p:cNvPr>
            <p:cNvCxnSpPr>
              <a:cxnSpLocks/>
            </p:cNvCxnSpPr>
            <p:nvPr/>
          </p:nvCxnSpPr>
          <p:spPr>
            <a:xfrm flipH="1" flipV="1">
              <a:off x="5684159" y="2720118"/>
              <a:ext cx="2359152" cy="1188720"/>
            </a:xfrm>
            <a:prstGeom prst="bentConnector3">
              <a:avLst>
                <a:gd name="adj1" fmla="val -4892"/>
              </a:avLst>
            </a:prstGeom>
            <a:noFill/>
            <a:ln w="19050" cap="flat" cmpd="sng" algn="ctr">
              <a:solidFill>
                <a:schemeClr val="accent1">
                  <a:lumMod val="75000"/>
                </a:schemeClr>
              </a:solidFill>
              <a:prstDash val="solid"/>
              <a:headEnd type="none"/>
              <a:tailEnd type="arrow" w="lg" len="lg"/>
            </a:ln>
            <a:effectLst/>
          </p:spPr>
        </p:cxnSp>
        <p:cxnSp>
          <p:nvCxnSpPr>
            <p:cNvPr id="271" name="Straight Arrow Connector 35">
              <a:extLst>
                <a:ext uri="{FF2B5EF4-FFF2-40B4-BE49-F238E27FC236}">
                  <a16:creationId xmlns:a16="http://schemas.microsoft.com/office/drawing/2014/main" id="{B8365047-6085-4399-B6C9-56FB441B8132}"/>
                </a:ext>
              </a:extLst>
            </p:cNvPr>
            <p:cNvCxnSpPr>
              <a:cxnSpLocks/>
            </p:cNvCxnSpPr>
            <p:nvPr/>
          </p:nvCxnSpPr>
          <p:spPr>
            <a:xfrm flipV="1">
              <a:off x="8034336" y="4384610"/>
              <a:ext cx="9144" cy="547723"/>
            </a:xfrm>
            <a:prstGeom prst="bentConnector3">
              <a:avLst>
                <a:gd name="adj1" fmla="val 1396774"/>
              </a:avLst>
            </a:prstGeom>
            <a:noFill/>
            <a:ln w="19050" cap="flat" cmpd="sng" algn="ctr">
              <a:solidFill>
                <a:schemeClr val="accent1">
                  <a:lumMod val="75000"/>
                </a:schemeClr>
              </a:solidFill>
              <a:prstDash val="solid"/>
              <a:headEnd type="none" w="med" len="med"/>
              <a:tailEnd type="none" w="med" len="med"/>
            </a:ln>
            <a:effectLst/>
          </p:spPr>
        </p:cxnSp>
        <p:cxnSp>
          <p:nvCxnSpPr>
            <p:cNvPr id="272" name="Straight Arrow Connector 35">
              <a:extLst>
                <a:ext uri="{FF2B5EF4-FFF2-40B4-BE49-F238E27FC236}">
                  <a16:creationId xmlns:a16="http://schemas.microsoft.com/office/drawing/2014/main" id="{CE702C14-21C6-46C3-876D-185020CBB772}"/>
                </a:ext>
              </a:extLst>
            </p:cNvPr>
            <p:cNvCxnSpPr>
              <a:cxnSpLocks/>
            </p:cNvCxnSpPr>
            <p:nvPr/>
          </p:nvCxnSpPr>
          <p:spPr>
            <a:xfrm flipV="1">
              <a:off x="8030780" y="4932334"/>
              <a:ext cx="12700" cy="564278"/>
            </a:xfrm>
            <a:prstGeom prst="bentConnector3">
              <a:avLst>
                <a:gd name="adj1" fmla="val 1045165"/>
              </a:avLst>
            </a:prstGeom>
            <a:noFill/>
            <a:ln w="19050" cap="flat" cmpd="sng" algn="ctr">
              <a:solidFill>
                <a:schemeClr val="accent1">
                  <a:lumMod val="75000"/>
                </a:schemeClr>
              </a:solidFill>
              <a:prstDash val="solid"/>
              <a:headEnd type="none" w="med" len="med"/>
              <a:tailEnd type="none" w="med" len="med"/>
            </a:ln>
            <a:effectLst/>
          </p:spPr>
        </p:cxnSp>
        <p:cxnSp>
          <p:nvCxnSpPr>
            <p:cNvPr id="273" name="Straight Arrow Connector 35">
              <a:extLst>
                <a:ext uri="{FF2B5EF4-FFF2-40B4-BE49-F238E27FC236}">
                  <a16:creationId xmlns:a16="http://schemas.microsoft.com/office/drawing/2014/main" id="{FAE0DC16-D249-4603-B00D-22FC4078302F}"/>
                </a:ext>
              </a:extLst>
            </p:cNvPr>
            <p:cNvCxnSpPr>
              <a:cxnSpLocks/>
            </p:cNvCxnSpPr>
            <p:nvPr/>
          </p:nvCxnSpPr>
          <p:spPr>
            <a:xfrm flipV="1">
              <a:off x="8030780" y="5496612"/>
              <a:ext cx="12700" cy="417734"/>
            </a:xfrm>
            <a:prstGeom prst="bentConnector3">
              <a:avLst>
                <a:gd name="adj1" fmla="val 1041843"/>
              </a:avLst>
            </a:prstGeom>
            <a:noFill/>
            <a:ln w="19050" cap="flat" cmpd="sng" algn="ctr">
              <a:solidFill>
                <a:schemeClr val="accent1">
                  <a:lumMod val="75000"/>
                </a:schemeClr>
              </a:solidFill>
              <a:prstDash val="solid"/>
              <a:headEnd type="none" w="med" len="med"/>
              <a:tailEnd type="none" w="med" len="med"/>
            </a:ln>
            <a:effectLst/>
          </p:spPr>
        </p:cxnSp>
        <p:cxnSp>
          <p:nvCxnSpPr>
            <p:cNvPr id="274" name="Straight Arrow Connector 35">
              <a:extLst>
                <a:ext uri="{FF2B5EF4-FFF2-40B4-BE49-F238E27FC236}">
                  <a16:creationId xmlns:a16="http://schemas.microsoft.com/office/drawing/2014/main" id="{9AA73657-CBD4-4EB6-B3BF-8C147EFBAF44}"/>
                </a:ext>
              </a:extLst>
            </p:cNvPr>
            <p:cNvCxnSpPr>
              <a:cxnSpLocks/>
              <a:stCxn id="237" idx="3"/>
              <a:endCxn id="232" idx="3"/>
            </p:cNvCxnSpPr>
            <p:nvPr/>
          </p:nvCxnSpPr>
          <p:spPr>
            <a:xfrm flipV="1">
              <a:off x="8034985" y="3902992"/>
              <a:ext cx="12700" cy="481619"/>
            </a:xfrm>
            <a:prstGeom prst="bentConnector3">
              <a:avLst>
                <a:gd name="adj1" fmla="val 1006087"/>
              </a:avLst>
            </a:prstGeom>
            <a:noFill/>
            <a:ln w="19050" cap="flat" cmpd="sng" algn="ctr">
              <a:solidFill>
                <a:schemeClr val="accent1">
                  <a:lumMod val="75000"/>
                </a:schemeClr>
              </a:solidFill>
              <a:prstDash val="solid"/>
              <a:headEnd type="none" w="med" len="med"/>
              <a:tailEnd type="none" w="med" len="med"/>
            </a:ln>
            <a:effectLst/>
          </p:spPr>
        </p:cxnSp>
      </p:grpSp>
      <p:grpSp>
        <p:nvGrpSpPr>
          <p:cNvPr id="203" name="Group 202">
            <a:extLst>
              <a:ext uri="{FF2B5EF4-FFF2-40B4-BE49-F238E27FC236}">
                <a16:creationId xmlns:a16="http://schemas.microsoft.com/office/drawing/2014/main" id="{50F8FF2F-AEFF-4B92-95F8-C1D51A472BAE}"/>
              </a:ext>
            </a:extLst>
          </p:cNvPr>
          <p:cNvGrpSpPr/>
          <p:nvPr/>
        </p:nvGrpSpPr>
        <p:grpSpPr>
          <a:xfrm>
            <a:off x="218440" y="2154467"/>
            <a:ext cx="365760" cy="365760"/>
            <a:chOff x="178293" y="2592398"/>
            <a:chExt cx="450382" cy="450380"/>
          </a:xfrm>
        </p:grpSpPr>
        <p:sp>
          <p:nvSpPr>
            <p:cNvPr id="205" name="Oval 204">
              <a:extLst>
                <a:ext uri="{FF2B5EF4-FFF2-40B4-BE49-F238E27FC236}">
                  <a16:creationId xmlns:a16="http://schemas.microsoft.com/office/drawing/2014/main" id="{5552D7FD-FEF9-4EE1-A037-ADEFB985D7CE}"/>
                </a:ext>
              </a:extLst>
            </p:cNvPr>
            <p:cNvSpPr/>
            <p:nvPr/>
          </p:nvSpPr>
          <p:spPr bwMode="auto">
            <a:xfrm>
              <a:off x="178293" y="2592398"/>
              <a:ext cx="450382" cy="45038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Shield_EA18" title="Icon of a shield">
              <a:extLst>
                <a:ext uri="{FF2B5EF4-FFF2-40B4-BE49-F238E27FC236}">
                  <a16:creationId xmlns:a16="http://schemas.microsoft.com/office/drawing/2014/main" id="{010BA698-BC5C-40D8-AD1A-6FD3AF9E3EFD}"/>
                </a:ext>
              </a:extLst>
            </p:cNvPr>
            <p:cNvSpPr>
              <a:spLocks noChangeAspect="1"/>
            </p:cNvSpPr>
            <p:nvPr/>
          </p:nvSpPr>
          <p:spPr bwMode="auto">
            <a:xfrm>
              <a:off x="290625" y="2691876"/>
              <a:ext cx="243222" cy="25895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FFFF"/>
            </a:solidFill>
            <a:ln w="2222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4000">
                      <a:srgbClr val="1A1A1A"/>
                    </a:gs>
                    <a:gs pos="67000">
                      <a:srgbClr val="1A1A1A"/>
                    </a:gs>
                  </a:gsLst>
                  <a:lin ang="0" scaled="1"/>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5DCA408E-6FB5-4EBE-9A22-D2250E6DCE65}"/>
              </a:ext>
            </a:extLst>
          </p:cNvPr>
          <p:cNvGrpSpPr/>
          <p:nvPr/>
        </p:nvGrpSpPr>
        <p:grpSpPr>
          <a:xfrm>
            <a:off x="1174765" y="3274943"/>
            <a:ext cx="3535392" cy="776231"/>
            <a:chOff x="1174765" y="3274943"/>
            <a:chExt cx="3535392" cy="776231"/>
          </a:xfrm>
        </p:grpSpPr>
        <p:cxnSp>
          <p:nvCxnSpPr>
            <p:cNvPr id="167" name="Straight Arrow Connector 35">
              <a:extLst>
                <a:ext uri="{FF2B5EF4-FFF2-40B4-BE49-F238E27FC236}">
                  <a16:creationId xmlns:a16="http://schemas.microsoft.com/office/drawing/2014/main" id="{F6863A85-331D-4D0E-BA38-36A6EEFA97F4}"/>
                </a:ext>
              </a:extLst>
            </p:cNvPr>
            <p:cNvCxnSpPr>
              <a:cxnSpLocks/>
              <a:stCxn id="149" idx="0"/>
              <a:endCxn id="150" idx="0"/>
            </p:cNvCxnSpPr>
            <p:nvPr/>
          </p:nvCxnSpPr>
          <p:spPr>
            <a:xfrm rot="16200000" flipH="1">
              <a:off x="1879942" y="3338849"/>
              <a:ext cx="7148" cy="1417502"/>
            </a:xfrm>
            <a:prstGeom prst="bentConnector3">
              <a:avLst>
                <a:gd name="adj1" fmla="val -3198545"/>
              </a:avLst>
            </a:prstGeom>
            <a:noFill/>
            <a:ln w="28575" cap="flat" cmpd="sng" algn="ctr">
              <a:solidFill>
                <a:srgbClr val="005A9F"/>
              </a:solidFill>
              <a:prstDash val="solid"/>
              <a:headEnd type="arrow" w="lg" len="med"/>
              <a:tailEnd type="arrow" w="lg" len="med"/>
            </a:ln>
            <a:effectLst/>
          </p:spPr>
        </p:cxnSp>
        <p:cxnSp>
          <p:nvCxnSpPr>
            <p:cNvPr id="275" name="Straight Arrow Connector 35">
              <a:extLst>
                <a:ext uri="{FF2B5EF4-FFF2-40B4-BE49-F238E27FC236}">
                  <a16:creationId xmlns:a16="http://schemas.microsoft.com/office/drawing/2014/main" id="{7B523465-CAD0-424A-B2AF-7CCAF257E98C}"/>
                </a:ext>
              </a:extLst>
            </p:cNvPr>
            <p:cNvCxnSpPr>
              <a:cxnSpLocks/>
              <a:stCxn id="150" idx="0"/>
              <a:endCxn id="194" idx="2"/>
            </p:cNvCxnSpPr>
            <p:nvPr/>
          </p:nvCxnSpPr>
          <p:spPr>
            <a:xfrm rot="5400000" flipH="1" flipV="1">
              <a:off x="3612877" y="2726303"/>
              <a:ext cx="548640" cy="1645920"/>
            </a:xfrm>
            <a:prstGeom prst="bentConnector3">
              <a:avLst>
                <a:gd name="adj1" fmla="val 60930"/>
              </a:avLst>
            </a:prstGeom>
            <a:noFill/>
            <a:ln w="28575" cap="flat" cmpd="sng" algn="ctr">
              <a:solidFill>
                <a:srgbClr val="005A9F"/>
              </a:solidFill>
              <a:prstDash val="solid"/>
              <a:headEnd type="none" w="lg" len="med"/>
              <a:tailEnd type="arrow" w="lg" len="med"/>
            </a:ln>
            <a:effectLst/>
          </p:spPr>
        </p:cxnSp>
        <p:cxnSp>
          <p:nvCxnSpPr>
            <p:cNvPr id="59" name="Straight Connector 58">
              <a:extLst>
                <a:ext uri="{FF2B5EF4-FFF2-40B4-BE49-F238E27FC236}">
                  <a16:creationId xmlns:a16="http://schemas.microsoft.com/office/drawing/2014/main" id="{A3093DFB-9A55-4773-B0FC-6099D2FCE37D}"/>
                </a:ext>
              </a:extLst>
            </p:cNvPr>
            <p:cNvCxnSpPr>
              <a:cxnSpLocks/>
            </p:cNvCxnSpPr>
            <p:nvPr/>
          </p:nvCxnSpPr>
          <p:spPr>
            <a:xfrm>
              <a:off x="2578918" y="3816141"/>
              <a:ext cx="499311" cy="0"/>
            </a:xfrm>
            <a:prstGeom prst="line">
              <a:avLst/>
            </a:prstGeom>
            <a:noFill/>
            <a:ln w="28575" cap="flat" cmpd="sng" algn="ctr">
              <a:solidFill>
                <a:srgbClr val="005A9F"/>
              </a:solidFill>
              <a:prstDash val="solid"/>
              <a:headEnd type="none" w="lg" len="med"/>
              <a:tailEnd type="none" w="lg" len="med"/>
            </a:ln>
            <a:effectLst/>
          </p:spPr>
        </p:cxnSp>
      </p:grpSp>
      <p:cxnSp>
        <p:nvCxnSpPr>
          <p:cNvPr id="265" name="Straight Arrow Connector 264">
            <a:extLst>
              <a:ext uri="{FF2B5EF4-FFF2-40B4-BE49-F238E27FC236}">
                <a16:creationId xmlns:a16="http://schemas.microsoft.com/office/drawing/2014/main" id="{FF53053D-F5B1-416F-B646-ED47594BEC54}"/>
              </a:ext>
            </a:extLst>
          </p:cNvPr>
          <p:cNvCxnSpPr>
            <a:cxnSpLocks/>
          </p:cNvCxnSpPr>
          <p:nvPr/>
        </p:nvCxnSpPr>
        <p:spPr>
          <a:xfrm>
            <a:off x="7217519" y="4992290"/>
            <a:ext cx="438899" cy="0"/>
          </a:xfrm>
          <a:prstGeom prst="straightConnector1">
            <a:avLst/>
          </a:prstGeom>
          <a:noFill/>
          <a:ln w="19050" cap="flat" cmpd="sng" algn="ctr">
            <a:solidFill>
              <a:srgbClr val="0078D4"/>
            </a:solidFill>
            <a:prstDash val="solid"/>
            <a:headEnd type="arrow" w="med" len="med"/>
            <a:tailEnd type="arrow" w="med" len="med"/>
          </a:ln>
          <a:effectLst/>
        </p:spPr>
      </p:cxnSp>
    </p:spTree>
    <p:extLst>
      <p:ext uri="{BB962C8B-B14F-4D97-AF65-F5344CB8AC3E}">
        <p14:creationId xmlns:p14="http://schemas.microsoft.com/office/powerpoint/2010/main" val="4042922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up)">
                                      <p:cBhvr>
                                        <p:cTn id="7" dur="500"/>
                                        <p:tgtEl>
                                          <p:spTgt spid="2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fade">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25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8" presetClass="emph" presetSubtype="0" fill="hold" nodeType="withEffect">
                                  <p:stCondLst>
                                    <p:cond delay="0"/>
                                  </p:stCondLst>
                                  <p:childTnLst>
                                    <p:animRot by="21600000">
                                      <p:cBhvr>
                                        <p:cTn id="26" dur="750" fill="hold"/>
                                        <p:tgtEl>
                                          <p:spTgt spid="212"/>
                                        </p:tgtEl>
                                        <p:attrNameLst>
                                          <p:attrName>r</p:attrName>
                                        </p:attrNameLst>
                                      </p:cBhvr>
                                    </p:animRo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15"/>
                                        </p:tgtEl>
                                        <p:attrNameLst>
                                          <p:attrName>style.visibility</p:attrName>
                                        </p:attrNameLst>
                                      </p:cBhvr>
                                      <p:to>
                                        <p:strVal val="visible"/>
                                      </p:to>
                                    </p:set>
                                    <p:animEffect transition="in" filter="fade">
                                      <p:cBhvr>
                                        <p:cTn id="30" dur="500"/>
                                        <p:tgtEl>
                                          <p:spTgt spid="2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5"/>
                                        </p:tgtEl>
                                        <p:attrNameLst>
                                          <p:attrName>style.visibility</p:attrName>
                                        </p:attrNameLst>
                                      </p:cBhvr>
                                      <p:to>
                                        <p:strVal val="visible"/>
                                      </p:to>
                                    </p:set>
                                    <p:animEffect transition="in" filter="fade">
                                      <p:cBhvr>
                                        <p:cTn id="39" dur="500"/>
                                        <p:tgtEl>
                                          <p:spTgt spid="1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animEffect transition="in" filter="fade">
                                      <p:cBhvr>
                                        <p:cTn id="45" dur="500"/>
                                        <p:tgtEl>
                                          <p:spTgt spid="1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p:cTn id="48" dur="500"/>
                                        <p:tgtEl>
                                          <p:spTgt spid="1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animEffect transition="in" filter="fade">
                                      <p:cBhvr>
                                        <p:cTn id="57" dur="500"/>
                                        <p:tgtEl>
                                          <p:spTgt spid="1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fade">
                                      <p:cBhvr>
                                        <p:cTn id="60" dur="500"/>
                                        <p:tgtEl>
                                          <p:spTgt spid="1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500"/>
                                        <p:tgtEl>
                                          <p:spTgt spid="1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
                                        </p:tgtEl>
                                        <p:attrNameLst>
                                          <p:attrName>style.visibility</p:attrName>
                                        </p:attrNameLst>
                                      </p:cBhvr>
                                      <p:to>
                                        <p:strVal val="visible"/>
                                      </p:to>
                                    </p:set>
                                    <p:animEffect transition="in" filter="fade">
                                      <p:cBhvr>
                                        <p:cTn id="66" dur="500"/>
                                        <p:tgtEl>
                                          <p:spTgt spid="157"/>
                                        </p:tgtEl>
                                      </p:cBhvr>
                                    </p:animEffect>
                                  </p:childTnLst>
                                </p:cTn>
                              </p:par>
                              <p:par>
                                <p:cTn id="67" presetID="10" presetClass="entr" presetSubtype="0" fill="hold" nodeType="withEffect">
                                  <p:stCondLst>
                                    <p:cond delay="25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par>
                                <p:cTn id="70" presetID="22" presetClass="entr" presetSubtype="4" fill="hold" nodeType="withEffect">
                                  <p:stCondLst>
                                    <p:cond delay="250"/>
                                  </p:stCondLst>
                                  <p:childTnLst>
                                    <p:set>
                                      <p:cBhvr>
                                        <p:cTn id="71" dur="1" fill="hold">
                                          <p:stCondLst>
                                            <p:cond delay="0"/>
                                          </p:stCondLst>
                                        </p:cTn>
                                        <p:tgtEl>
                                          <p:spTgt spid="160"/>
                                        </p:tgtEl>
                                        <p:attrNameLst>
                                          <p:attrName>style.visibility</p:attrName>
                                        </p:attrNameLst>
                                      </p:cBhvr>
                                      <p:to>
                                        <p:strVal val="visible"/>
                                      </p:to>
                                    </p:set>
                                    <p:animEffect transition="in" filter="wipe(down)">
                                      <p:cBhvr>
                                        <p:cTn id="72" dur="500"/>
                                        <p:tgtEl>
                                          <p:spTgt spid="16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par>
                                <p:cTn id="78" presetID="22" presetClass="entr" presetSubtype="8" fill="hold" nodeType="withEffect">
                                  <p:stCondLst>
                                    <p:cond delay="0"/>
                                  </p:stCondLst>
                                  <p:childTnLst>
                                    <p:set>
                                      <p:cBhvr>
                                        <p:cTn id="79" dur="1" fill="hold">
                                          <p:stCondLst>
                                            <p:cond delay="0"/>
                                          </p:stCondLst>
                                        </p:cTn>
                                        <p:tgtEl>
                                          <p:spTgt spid="248"/>
                                        </p:tgtEl>
                                        <p:attrNameLst>
                                          <p:attrName>style.visibility</p:attrName>
                                        </p:attrNameLst>
                                      </p:cBhvr>
                                      <p:to>
                                        <p:strVal val="visible"/>
                                      </p:to>
                                    </p:set>
                                    <p:animEffect transition="in" filter="wipe(left)">
                                      <p:cBhvr>
                                        <p:cTn id="80" dur="500"/>
                                        <p:tgtEl>
                                          <p:spTgt spid="248"/>
                                        </p:tgtEl>
                                      </p:cBhvr>
                                    </p:animEffect>
                                  </p:childTnLst>
                                </p:cTn>
                              </p:par>
                              <p:par>
                                <p:cTn id="81" presetID="22" presetClass="entr" presetSubtype="8"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animEffect transition="in" filter="wipe(left)">
                                      <p:cBhvr>
                                        <p:cTn id="83" dur="500"/>
                                        <p:tgtEl>
                                          <p:spTgt spid="249"/>
                                        </p:tgtEl>
                                      </p:cBhvr>
                                    </p:animEffect>
                                  </p:childTnLst>
                                </p:cTn>
                              </p:par>
                              <p:par>
                                <p:cTn id="84" presetID="22" presetClass="entr" presetSubtype="8" fill="hold" nodeType="withEffect">
                                  <p:stCondLst>
                                    <p:cond delay="0"/>
                                  </p:stCondLst>
                                  <p:childTnLst>
                                    <p:set>
                                      <p:cBhvr>
                                        <p:cTn id="85" dur="1" fill="hold">
                                          <p:stCondLst>
                                            <p:cond delay="0"/>
                                          </p:stCondLst>
                                        </p:cTn>
                                        <p:tgtEl>
                                          <p:spTgt spid="263"/>
                                        </p:tgtEl>
                                        <p:attrNameLst>
                                          <p:attrName>style.visibility</p:attrName>
                                        </p:attrNameLst>
                                      </p:cBhvr>
                                      <p:to>
                                        <p:strVal val="visible"/>
                                      </p:to>
                                    </p:set>
                                    <p:animEffect transition="in" filter="wipe(left)">
                                      <p:cBhvr>
                                        <p:cTn id="86" dur="500"/>
                                        <p:tgtEl>
                                          <p:spTgt spid="263"/>
                                        </p:tgtEl>
                                      </p:cBhvr>
                                    </p:animEffect>
                                  </p:childTnLst>
                                </p:cTn>
                              </p:par>
                              <p:par>
                                <p:cTn id="87" presetID="22" presetClass="entr" presetSubtype="8" fill="hold"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wipe(left)">
                                      <p:cBhvr>
                                        <p:cTn id="89" dur="500"/>
                                        <p:tgtEl>
                                          <p:spTgt spid="264"/>
                                        </p:tgtEl>
                                      </p:cBhvr>
                                    </p:animEffect>
                                  </p:childTnLst>
                                </p:cTn>
                              </p:par>
                              <p:par>
                                <p:cTn id="90" presetID="22" presetClass="entr" presetSubtype="8" fill="hold" nodeType="with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par>
                                <p:cTn id="93" presetID="22" presetClass="entr" presetSubtype="8" fill="hold" nodeType="withEffect">
                                  <p:stCondLst>
                                    <p:cond delay="0"/>
                                  </p:stCondLst>
                                  <p:childTnLst>
                                    <p:set>
                                      <p:cBhvr>
                                        <p:cTn id="94" dur="1" fill="hold">
                                          <p:stCondLst>
                                            <p:cond delay="0"/>
                                          </p:stCondLst>
                                        </p:cTn>
                                        <p:tgtEl>
                                          <p:spTgt spid="172"/>
                                        </p:tgtEl>
                                        <p:attrNameLst>
                                          <p:attrName>style.visibility</p:attrName>
                                        </p:attrNameLst>
                                      </p:cBhvr>
                                      <p:to>
                                        <p:strVal val="visible"/>
                                      </p:to>
                                    </p:set>
                                    <p:animEffect transition="in" filter="wipe(left)">
                                      <p:cBhvr>
                                        <p:cTn id="95" dur="500"/>
                                        <p:tgtEl>
                                          <p:spTgt spid="172"/>
                                        </p:tgtEl>
                                      </p:cBhvr>
                                    </p:animEffect>
                                  </p:childTnLst>
                                </p:cTn>
                              </p:par>
                              <p:par>
                                <p:cTn id="96" presetID="22" presetClass="entr" presetSubtype="8" fill="hold" nodeType="with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wipe(left)">
                                      <p:cBhvr>
                                        <p:cTn id="98" dur="500"/>
                                        <p:tgtEl>
                                          <p:spTgt spid="171"/>
                                        </p:tgtEl>
                                      </p:cBhvr>
                                    </p:animEffect>
                                  </p:childTnLst>
                                </p:cTn>
                              </p:par>
                              <p:par>
                                <p:cTn id="99" presetID="22" presetClass="entr" presetSubtype="8"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wipe(left)">
                                      <p:cBhvr>
                                        <p:cTn id="101" dur="500"/>
                                        <p:tgtEl>
                                          <p:spTgt spid="170"/>
                                        </p:tgtEl>
                                      </p:cBhvr>
                                    </p:animEffect>
                                  </p:childTnLst>
                                </p:cTn>
                              </p:par>
                              <p:par>
                                <p:cTn id="102" presetID="22" presetClass="entr" presetSubtype="8"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left)">
                                      <p:cBhvr>
                                        <p:cTn id="104" dur="500"/>
                                        <p:tgtEl>
                                          <p:spTgt spid="17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50"/>
                                        </p:tgtEl>
                                        <p:attrNameLst>
                                          <p:attrName>style.visibility</p:attrName>
                                        </p:attrNameLst>
                                      </p:cBhvr>
                                      <p:to>
                                        <p:strVal val="visible"/>
                                      </p:to>
                                    </p:set>
                                    <p:animEffect transition="in" filter="wipe(left)">
                                      <p:cBhvr>
                                        <p:cTn id="108" dur="500"/>
                                        <p:tgtEl>
                                          <p:spTgt spid="250"/>
                                        </p:tgtEl>
                                      </p:cBhvr>
                                    </p:animEffect>
                                  </p:childTnLst>
                                </p:cTn>
                              </p:par>
                              <p:par>
                                <p:cTn id="109" presetID="22" presetClass="entr" presetSubtype="8" fill="hold" nodeType="withEffect">
                                  <p:stCondLst>
                                    <p:cond delay="0"/>
                                  </p:stCondLst>
                                  <p:childTnLst>
                                    <p:set>
                                      <p:cBhvr>
                                        <p:cTn id="110" dur="1" fill="hold">
                                          <p:stCondLst>
                                            <p:cond delay="0"/>
                                          </p:stCondLst>
                                        </p:cTn>
                                        <p:tgtEl>
                                          <p:spTgt spid="222"/>
                                        </p:tgtEl>
                                        <p:attrNameLst>
                                          <p:attrName>style.visibility</p:attrName>
                                        </p:attrNameLst>
                                      </p:cBhvr>
                                      <p:to>
                                        <p:strVal val="visible"/>
                                      </p:to>
                                    </p:set>
                                    <p:animEffect transition="in" filter="wipe(left)">
                                      <p:cBhvr>
                                        <p:cTn id="111" dur="500"/>
                                        <p:tgtEl>
                                          <p:spTgt spid="222"/>
                                        </p:tgtEl>
                                      </p:cBhvr>
                                    </p:animEffect>
                                  </p:childTnLst>
                                </p:cTn>
                              </p:par>
                              <p:par>
                                <p:cTn id="112" presetID="22" presetClass="entr" presetSubtype="8" fill="hold" nodeType="withEffect">
                                  <p:stCondLst>
                                    <p:cond delay="0"/>
                                  </p:stCondLst>
                                  <p:childTnLst>
                                    <p:set>
                                      <p:cBhvr>
                                        <p:cTn id="113" dur="1" fill="hold">
                                          <p:stCondLst>
                                            <p:cond delay="0"/>
                                          </p:stCondLst>
                                        </p:cTn>
                                        <p:tgtEl>
                                          <p:spTgt spid="6"/>
                                        </p:tgtEl>
                                        <p:attrNameLst>
                                          <p:attrName>style.visibility</p:attrName>
                                        </p:attrNameLst>
                                      </p:cBhvr>
                                      <p:to>
                                        <p:strVal val="visible"/>
                                      </p:to>
                                    </p:set>
                                    <p:animEffect transition="in" filter="wipe(left)">
                                      <p:cBhvr>
                                        <p:cTn id="114" dur="500"/>
                                        <p:tgtEl>
                                          <p:spTgt spid="6"/>
                                        </p:tgtEl>
                                      </p:cBhvr>
                                    </p:animEffect>
                                  </p:childTnLst>
                                </p:cTn>
                              </p:par>
                              <p:par>
                                <p:cTn id="115" presetID="22" presetClass="entr" presetSubtype="8"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animEffect transition="in" filter="wipe(left)">
                                      <p:cBhvr>
                                        <p:cTn id="117" dur="500"/>
                                        <p:tgtEl>
                                          <p:spTgt spid="241"/>
                                        </p:tgtEl>
                                      </p:cBhvr>
                                    </p:animEffect>
                                  </p:childTnLst>
                                </p:cTn>
                              </p:par>
                              <p:par>
                                <p:cTn id="118" presetID="22" presetClass="entr" presetSubtype="8" fill="hold" nodeType="withEffect">
                                  <p:stCondLst>
                                    <p:cond delay="0"/>
                                  </p:stCondLst>
                                  <p:childTnLst>
                                    <p:set>
                                      <p:cBhvr>
                                        <p:cTn id="119" dur="1" fill="hold">
                                          <p:stCondLst>
                                            <p:cond delay="0"/>
                                          </p:stCondLst>
                                        </p:cTn>
                                        <p:tgtEl>
                                          <p:spTgt spid="260"/>
                                        </p:tgtEl>
                                        <p:attrNameLst>
                                          <p:attrName>style.visibility</p:attrName>
                                        </p:attrNameLst>
                                      </p:cBhvr>
                                      <p:to>
                                        <p:strVal val="visible"/>
                                      </p:to>
                                    </p:set>
                                    <p:animEffect transition="in" filter="wipe(left)">
                                      <p:cBhvr>
                                        <p:cTn id="120" dur="500"/>
                                        <p:tgtEl>
                                          <p:spTgt spid="260"/>
                                        </p:tgtEl>
                                      </p:cBhvr>
                                    </p:animEffect>
                                  </p:childTnLst>
                                </p:cTn>
                              </p:par>
                              <p:par>
                                <p:cTn id="121" presetID="22" presetClass="entr" presetSubtype="4" fill="hold" nodeType="withEffect">
                                  <p:stCondLst>
                                    <p:cond delay="250"/>
                                  </p:stCondLst>
                                  <p:childTnLst>
                                    <p:set>
                                      <p:cBhvr>
                                        <p:cTn id="122" dur="1" fill="hold">
                                          <p:stCondLst>
                                            <p:cond delay="0"/>
                                          </p:stCondLst>
                                        </p:cTn>
                                        <p:tgtEl>
                                          <p:spTgt spid="64"/>
                                        </p:tgtEl>
                                        <p:attrNameLst>
                                          <p:attrName>style.visibility</p:attrName>
                                        </p:attrNameLst>
                                      </p:cBhvr>
                                      <p:to>
                                        <p:strVal val="visible"/>
                                      </p:to>
                                    </p:set>
                                    <p:animEffect transition="in" filter="wipe(down)">
                                      <p:cBhvr>
                                        <p:cTn id="123" dur="500"/>
                                        <p:tgtEl>
                                          <p:spTgt spid="64"/>
                                        </p:tgtEl>
                                      </p:cBhvr>
                                    </p:animEffect>
                                  </p:childTnLst>
                                </p:cTn>
                              </p:par>
                              <p:par>
                                <p:cTn id="124" presetID="10" presetClass="entr" presetSubtype="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fade">
                                      <p:cBhvr>
                                        <p:cTn id="126" dur="1000"/>
                                        <p:tgtEl>
                                          <p:spTgt spid="178"/>
                                        </p:tgtEl>
                                      </p:cBhvr>
                                    </p:animEffect>
                                  </p:childTnLst>
                                </p:cTn>
                              </p:par>
                              <p:par>
                                <p:cTn id="127" presetID="10" presetClass="entr" presetSubtype="0" fill="hold" nodeType="withEffect">
                                  <p:stCondLst>
                                    <p:cond delay="0"/>
                                  </p:stCondLst>
                                  <p:childTnLst>
                                    <p:set>
                                      <p:cBhvr>
                                        <p:cTn id="128" dur="1" fill="hold">
                                          <p:stCondLst>
                                            <p:cond delay="0"/>
                                          </p:stCondLst>
                                        </p:cTn>
                                        <p:tgtEl>
                                          <p:spTgt spid="204"/>
                                        </p:tgtEl>
                                        <p:attrNameLst>
                                          <p:attrName>style.visibility</p:attrName>
                                        </p:attrNameLst>
                                      </p:cBhvr>
                                      <p:to>
                                        <p:strVal val="visible"/>
                                      </p:to>
                                    </p:set>
                                    <p:animEffect transition="in" filter="fade">
                                      <p:cBhvr>
                                        <p:cTn id="129" dur="1000"/>
                                        <p:tgtEl>
                                          <p:spTgt spid="204"/>
                                        </p:tgtEl>
                                      </p:cBhvr>
                                    </p:animEffect>
                                  </p:childTnLst>
                                </p:cTn>
                              </p:par>
                              <p:par>
                                <p:cTn id="130" presetID="10"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000"/>
                                        <p:tgtEl>
                                          <p:spTgt spid="189"/>
                                        </p:tgtEl>
                                      </p:cBhvr>
                                    </p:animEffect>
                                  </p:childTnLst>
                                </p:cTn>
                              </p:par>
                              <p:par>
                                <p:cTn id="133" presetID="10" presetClass="entr" presetSubtype="0" fill="hold" nodeType="withEffect">
                                  <p:stCondLst>
                                    <p:cond delay="0"/>
                                  </p:stCondLst>
                                  <p:childTnLst>
                                    <p:set>
                                      <p:cBhvr>
                                        <p:cTn id="134" dur="1" fill="hold">
                                          <p:stCondLst>
                                            <p:cond delay="0"/>
                                          </p:stCondLst>
                                        </p:cTn>
                                        <p:tgtEl>
                                          <p:spTgt spid="257"/>
                                        </p:tgtEl>
                                        <p:attrNameLst>
                                          <p:attrName>style.visibility</p:attrName>
                                        </p:attrNameLst>
                                      </p:cBhvr>
                                      <p:to>
                                        <p:strVal val="visible"/>
                                      </p:to>
                                    </p:set>
                                    <p:animEffect transition="in" filter="fade">
                                      <p:cBhvr>
                                        <p:cTn id="135" dur="1000"/>
                                        <p:tgtEl>
                                          <p:spTgt spid="25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67"/>
                                        </p:tgtEl>
                                        <p:attrNameLst>
                                          <p:attrName>style.visibility</p:attrName>
                                        </p:attrNameLst>
                                      </p:cBhvr>
                                      <p:to>
                                        <p:strVal val="visible"/>
                                      </p:to>
                                    </p:set>
                                    <p:animEffect transition="in" filter="wipe(left)">
                                      <p:cBhvr>
                                        <p:cTn id="140" dur="500"/>
                                        <p:tgtEl>
                                          <p:spTgt spid="267"/>
                                        </p:tgtEl>
                                      </p:cBhvr>
                                    </p:animEffect>
                                  </p:childTnLst>
                                </p:cTn>
                              </p:par>
                              <p:par>
                                <p:cTn id="141" presetID="22" presetClass="entr" presetSubtype="8" fill="hold" nodeType="with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left)">
                                      <p:cBhvr>
                                        <p:cTn id="143" dur="500"/>
                                        <p:tgtEl>
                                          <p:spTgt spid="269"/>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fade">
                                      <p:cBhvr>
                                        <p:cTn id="147" dur="500"/>
                                        <p:tgtEl>
                                          <p:spTgt spid="13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fade">
                                      <p:cBhvr>
                                        <p:cTn id="150" dur="500"/>
                                        <p:tgtEl>
                                          <p:spTgt spid="14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fade">
                                      <p:cBhvr>
                                        <p:cTn id="156" dur="500"/>
                                        <p:tgtEl>
                                          <p:spTgt spid="14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fade">
                                      <p:cBhvr>
                                        <p:cTn id="162" dur="500"/>
                                        <p:tgtEl>
                                          <p:spTgt spid="144"/>
                                        </p:tgtEl>
                                      </p:cBhvr>
                                    </p:animEffect>
                                  </p:childTnLst>
                                </p:cTn>
                              </p:par>
                            </p:childTnLst>
                          </p:cTn>
                        </p:par>
                        <p:par>
                          <p:cTn id="163" fill="hold">
                            <p:stCondLst>
                              <p:cond delay="1000"/>
                            </p:stCondLst>
                            <p:childTnLst>
                              <p:par>
                                <p:cTn id="164" presetID="10" presetClass="entr" presetSubtype="0" fill="hold" grpId="0" nodeType="after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fade">
                                      <p:cBhvr>
                                        <p:cTn id="166" dur="500"/>
                                        <p:tgtEl>
                                          <p:spTgt spid="14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7"/>
                                        </p:tgtEl>
                                        <p:attrNameLst>
                                          <p:attrName>style.visibility</p:attrName>
                                        </p:attrNameLst>
                                      </p:cBhvr>
                                      <p:to>
                                        <p:strVal val="visible"/>
                                      </p:to>
                                    </p:set>
                                    <p:animEffect transition="in" filter="fade">
                                      <p:cBhvr>
                                        <p:cTn id="169" dur="500"/>
                                        <p:tgtEl>
                                          <p:spTgt spid="21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fade">
                                      <p:cBhvr>
                                        <p:cTn id="172" dur="500"/>
                                        <p:tgtEl>
                                          <p:spTgt spid="14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8"/>
                                        </p:tgtEl>
                                        <p:attrNameLst>
                                          <p:attrName>style.visibility</p:attrName>
                                        </p:attrNameLst>
                                      </p:cBhvr>
                                      <p:to>
                                        <p:strVal val="visible"/>
                                      </p:to>
                                    </p:set>
                                    <p:animEffect transition="in" filter="fade">
                                      <p:cBhvr>
                                        <p:cTn id="175" dur="500"/>
                                        <p:tgtEl>
                                          <p:spTgt spid="138"/>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229"/>
                                        </p:tgtEl>
                                        <p:attrNameLst>
                                          <p:attrName>style.visibility</p:attrName>
                                        </p:attrNameLst>
                                      </p:cBhvr>
                                      <p:to>
                                        <p:strVal val="visible"/>
                                      </p:to>
                                    </p:set>
                                    <p:animEffect transition="in" filter="wipe(down)">
                                      <p:cBhvr>
                                        <p:cTn id="180" dur="500"/>
                                        <p:tgtEl>
                                          <p:spTgt spid="229"/>
                                        </p:tgtEl>
                                      </p:cBhvr>
                                    </p:animEffect>
                                  </p:childTnLst>
                                </p:cTn>
                              </p:par>
                            </p:childTnLst>
                          </p:cTn>
                        </p:par>
                        <p:par>
                          <p:cTn id="181" fill="hold">
                            <p:stCondLst>
                              <p:cond delay="500"/>
                            </p:stCondLst>
                            <p:childTnLst>
                              <p:par>
                                <p:cTn id="182" presetID="10" presetClass="entr" presetSubtype="0" fill="hold" grpId="0" nodeType="afterEffect">
                                  <p:stCondLst>
                                    <p:cond delay="0"/>
                                  </p:stCondLst>
                                  <p:childTnLst>
                                    <p:set>
                                      <p:cBhvr>
                                        <p:cTn id="183" dur="1" fill="hold">
                                          <p:stCondLst>
                                            <p:cond delay="0"/>
                                          </p:stCondLst>
                                        </p:cTn>
                                        <p:tgtEl>
                                          <p:spTgt spid="225"/>
                                        </p:tgtEl>
                                        <p:attrNameLst>
                                          <p:attrName>style.visibility</p:attrName>
                                        </p:attrNameLst>
                                      </p:cBhvr>
                                      <p:to>
                                        <p:strVal val="visible"/>
                                      </p:to>
                                    </p:set>
                                    <p:animEffect transition="in" filter="fade">
                                      <p:cBhvr>
                                        <p:cTn id="184" dur="500"/>
                                        <p:tgtEl>
                                          <p:spTgt spid="22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24"/>
                                        </p:tgtEl>
                                        <p:attrNameLst>
                                          <p:attrName>style.visibility</p:attrName>
                                        </p:attrNameLst>
                                      </p:cBhvr>
                                      <p:to>
                                        <p:strVal val="visible"/>
                                      </p:to>
                                    </p:set>
                                    <p:animEffect transition="in" filter="fade">
                                      <p:cBhvr>
                                        <p:cTn id="187" dur="500"/>
                                        <p:tgtEl>
                                          <p:spTgt spid="224"/>
                                        </p:tgtEl>
                                      </p:cBhvr>
                                    </p:animEffect>
                                  </p:childTnLst>
                                </p:cTn>
                              </p:par>
                              <p:par>
                                <p:cTn id="188" presetID="10" presetClass="entr" presetSubtype="0" fill="hold" nodeType="withEffect">
                                  <p:stCondLst>
                                    <p:cond delay="0"/>
                                  </p:stCondLst>
                                  <p:childTnLst>
                                    <p:set>
                                      <p:cBhvr>
                                        <p:cTn id="189" dur="1" fill="hold">
                                          <p:stCondLst>
                                            <p:cond delay="0"/>
                                          </p:stCondLst>
                                        </p:cTn>
                                        <p:tgtEl>
                                          <p:spTgt spid="227"/>
                                        </p:tgtEl>
                                        <p:attrNameLst>
                                          <p:attrName>style.visibility</p:attrName>
                                        </p:attrNameLst>
                                      </p:cBhvr>
                                      <p:to>
                                        <p:strVal val="visible"/>
                                      </p:to>
                                    </p:set>
                                    <p:animEffect transition="in" filter="fade">
                                      <p:cBhvr>
                                        <p:cTn id="190" dur="500"/>
                                        <p:tgtEl>
                                          <p:spTgt spid="22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6"/>
                                        </p:tgtEl>
                                        <p:attrNameLst>
                                          <p:attrName>style.visibility</p:attrName>
                                        </p:attrNameLst>
                                      </p:cBhvr>
                                      <p:to>
                                        <p:strVal val="visible"/>
                                      </p:to>
                                    </p:set>
                                    <p:animEffect transition="in" filter="fade">
                                      <p:cBhvr>
                                        <p:cTn id="193" dur="500"/>
                                        <p:tgtEl>
                                          <p:spTgt spid="22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3"/>
                                        </p:tgtEl>
                                        <p:attrNameLst>
                                          <p:attrName>style.visibility</p:attrName>
                                        </p:attrNameLst>
                                      </p:cBhvr>
                                      <p:to>
                                        <p:strVal val="visible"/>
                                      </p:to>
                                    </p:set>
                                    <p:animEffect transition="in" filter="fade">
                                      <p:cBhvr>
                                        <p:cTn id="196" dur="500"/>
                                        <p:tgtEl>
                                          <p:spTgt spid="223"/>
                                        </p:tgtEl>
                                      </p:cBhvr>
                                    </p:animEffect>
                                  </p:childTnLst>
                                </p:cTn>
                              </p:par>
                            </p:childTnLst>
                          </p:cTn>
                        </p:par>
                        <p:par>
                          <p:cTn id="197" fill="hold">
                            <p:stCondLst>
                              <p:cond delay="1000"/>
                            </p:stCondLst>
                            <p:childTnLst>
                              <p:par>
                                <p:cTn id="198" presetID="22" presetClass="entr" presetSubtype="8" fill="hold" nodeType="afterEffect">
                                  <p:stCondLst>
                                    <p:cond delay="0"/>
                                  </p:stCondLst>
                                  <p:childTnLst>
                                    <p:set>
                                      <p:cBhvr>
                                        <p:cTn id="199" dur="1" fill="hold">
                                          <p:stCondLst>
                                            <p:cond delay="0"/>
                                          </p:stCondLst>
                                        </p:cTn>
                                        <p:tgtEl>
                                          <p:spTgt spid="195"/>
                                        </p:tgtEl>
                                        <p:attrNameLst>
                                          <p:attrName>style.visibility</p:attrName>
                                        </p:attrNameLst>
                                      </p:cBhvr>
                                      <p:to>
                                        <p:strVal val="visible"/>
                                      </p:to>
                                    </p:set>
                                    <p:animEffect transition="in" filter="wipe(left)">
                                      <p:cBhvr>
                                        <p:cTn id="200" dur="500"/>
                                        <p:tgtEl>
                                          <p:spTgt spid="195"/>
                                        </p:tgtEl>
                                      </p:cBhvr>
                                    </p:animEffect>
                                  </p:childTnLst>
                                </p:cTn>
                              </p:par>
                              <p:par>
                                <p:cTn id="201" presetID="22" presetClass="entr" presetSubtype="1" fill="hold" nodeType="withEffect">
                                  <p:stCondLst>
                                    <p:cond delay="0"/>
                                  </p:stCondLst>
                                  <p:childTnLst>
                                    <p:set>
                                      <p:cBhvr>
                                        <p:cTn id="202" dur="1" fill="hold">
                                          <p:stCondLst>
                                            <p:cond delay="0"/>
                                          </p:stCondLst>
                                        </p:cTn>
                                        <p:tgtEl>
                                          <p:spTgt spid="268"/>
                                        </p:tgtEl>
                                        <p:attrNameLst>
                                          <p:attrName>style.visibility</p:attrName>
                                        </p:attrNameLst>
                                      </p:cBhvr>
                                      <p:to>
                                        <p:strVal val="visible"/>
                                      </p:to>
                                    </p:set>
                                    <p:animEffect transition="in" filter="wipe(up)">
                                      <p:cBhvr>
                                        <p:cTn id="203" dur="500"/>
                                        <p:tgtEl>
                                          <p:spTgt spid="26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33"/>
                                        </p:tgtEl>
                                        <p:attrNameLst>
                                          <p:attrName>style.visibility</p:attrName>
                                        </p:attrNameLst>
                                      </p:cBhvr>
                                      <p:to>
                                        <p:strVal val="visible"/>
                                      </p:to>
                                    </p:set>
                                    <p:animEffect transition="in" filter="fade">
                                      <p:cBhvr>
                                        <p:cTn id="206" dur="500"/>
                                        <p:tgtEl>
                                          <p:spTgt spid="133"/>
                                        </p:tgtEl>
                                      </p:cBhvr>
                                    </p:animEffect>
                                  </p:childTnLst>
                                </p:cTn>
                              </p:par>
                              <p:par>
                                <p:cTn id="207" presetID="22" presetClass="entr" presetSubtype="2"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Effect transition="in" filter="wipe(right)">
                                      <p:cBhvr>
                                        <p:cTn id="209" dur="500"/>
                                        <p:tgtEl>
                                          <p:spTgt spid="196"/>
                                        </p:tgtEl>
                                      </p:cBhvr>
                                    </p:animEffect>
                                  </p:childTnLst>
                                </p:cTn>
                              </p:par>
                              <p:par>
                                <p:cTn id="210" presetID="22" presetClass="entr" presetSubtype="2" fill="hold" nodeType="withEffect">
                                  <p:stCondLst>
                                    <p:cond delay="0"/>
                                  </p:stCondLst>
                                  <p:childTnLst>
                                    <p:set>
                                      <p:cBhvr>
                                        <p:cTn id="211" dur="1" fill="hold">
                                          <p:stCondLst>
                                            <p:cond delay="0"/>
                                          </p:stCondLst>
                                        </p:cTn>
                                        <p:tgtEl>
                                          <p:spTgt spid="231"/>
                                        </p:tgtEl>
                                        <p:attrNameLst>
                                          <p:attrName>style.visibility</p:attrName>
                                        </p:attrNameLst>
                                      </p:cBhvr>
                                      <p:to>
                                        <p:strVal val="visible"/>
                                      </p:to>
                                    </p:set>
                                    <p:animEffect transition="in" filter="wipe(right)">
                                      <p:cBhvr>
                                        <p:cTn id="212" dur="500"/>
                                        <p:tgtEl>
                                          <p:spTgt spid="231"/>
                                        </p:tgtEl>
                                      </p:cBhvr>
                                    </p:animEffect>
                                  </p:childTnLst>
                                </p:cTn>
                              </p:par>
                              <p:par>
                                <p:cTn id="213" presetID="22" presetClass="entr" presetSubtype="4" fill="hold" nodeType="withEffect">
                                  <p:stCondLst>
                                    <p:cond delay="0"/>
                                  </p:stCondLst>
                                  <p:childTnLst>
                                    <p:set>
                                      <p:cBhvr>
                                        <p:cTn id="214" dur="1" fill="hold">
                                          <p:stCondLst>
                                            <p:cond delay="0"/>
                                          </p:stCondLst>
                                        </p:cTn>
                                        <p:tgtEl>
                                          <p:spTgt spid="209"/>
                                        </p:tgtEl>
                                        <p:attrNameLst>
                                          <p:attrName>style.visibility</p:attrName>
                                        </p:attrNameLst>
                                      </p:cBhvr>
                                      <p:to>
                                        <p:strVal val="visible"/>
                                      </p:to>
                                    </p:set>
                                    <p:animEffect transition="in" filter="wipe(down)">
                                      <p:cBhvr>
                                        <p:cTn id="215" dur="500"/>
                                        <p:tgtEl>
                                          <p:spTgt spid="209"/>
                                        </p:tgtEl>
                                      </p:cBhvr>
                                    </p:animEffect>
                                  </p:childTnLst>
                                </p:cTn>
                              </p:par>
                              <p:par>
                                <p:cTn id="216" presetID="22" presetClass="entr" presetSubtype="4" fill="hold" nodeType="withEffect">
                                  <p:stCondLst>
                                    <p:cond delay="0"/>
                                  </p:stCondLst>
                                  <p:childTnLst>
                                    <p:set>
                                      <p:cBhvr>
                                        <p:cTn id="217" dur="1" fill="hold">
                                          <p:stCondLst>
                                            <p:cond delay="0"/>
                                          </p:stCondLst>
                                        </p:cTn>
                                        <p:tgtEl>
                                          <p:spTgt spid="210"/>
                                        </p:tgtEl>
                                        <p:attrNameLst>
                                          <p:attrName>style.visibility</p:attrName>
                                        </p:attrNameLst>
                                      </p:cBhvr>
                                      <p:to>
                                        <p:strVal val="visible"/>
                                      </p:to>
                                    </p:set>
                                    <p:animEffect transition="in" filter="wipe(down)">
                                      <p:cBhvr>
                                        <p:cTn id="218" dur="500"/>
                                        <p:tgtEl>
                                          <p:spTgt spid="210"/>
                                        </p:tgtEl>
                                      </p:cBhvr>
                                    </p:animEffect>
                                  </p:childTnLst>
                                </p:cTn>
                              </p:par>
                            </p:childTnLst>
                          </p:cTn>
                        </p:par>
                        <p:par>
                          <p:cTn id="219" fill="hold">
                            <p:stCondLst>
                              <p:cond delay="1500"/>
                            </p:stCondLst>
                            <p:childTnLst>
                              <p:par>
                                <p:cTn id="220" presetID="10" presetClass="entr" presetSubtype="0" fill="hold" grpId="0" nodeType="afterEffect">
                                  <p:stCondLst>
                                    <p:cond delay="0"/>
                                  </p:stCondLst>
                                  <p:childTnLst>
                                    <p:set>
                                      <p:cBhvr>
                                        <p:cTn id="221" dur="1" fill="hold">
                                          <p:stCondLst>
                                            <p:cond delay="0"/>
                                          </p:stCondLst>
                                        </p:cTn>
                                        <p:tgtEl>
                                          <p:spTgt spid="207"/>
                                        </p:tgtEl>
                                        <p:attrNameLst>
                                          <p:attrName>style.visibility</p:attrName>
                                        </p:attrNameLst>
                                      </p:cBhvr>
                                      <p:to>
                                        <p:strVal val="visible"/>
                                      </p:to>
                                    </p:set>
                                    <p:animEffect transition="in" filter="fade">
                                      <p:cBhvr>
                                        <p:cTn id="222" dur="500"/>
                                        <p:tgtEl>
                                          <p:spTgt spid="207"/>
                                        </p:tgtEl>
                                      </p:cBhvr>
                                    </p:animEffect>
                                  </p:childTnLst>
                                </p:cTn>
                              </p:par>
                              <p:par>
                                <p:cTn id="223" presetID="10" presetClass="entr" presetSubtype="0" fill="hold" nodeType="withEffect">
                                  <p:stCondLst>
                                    <p:cond delay="0"/>
                                  </p:stCondLst>
                                  <p:childTnLst>
                                    <p:set>
                                      <p:cBhvr>
                                        <p:cTn id="224" dur="1" fill="hold">
                                          <p:stCondLst>
                                            <p:cond delay="0"/>
                                          </p:stCondLst>
                                        </p:cTn>
                                        <p:tgtEl>
                                          <p:spTgt spid="208"/>
                                        </p:tgtEl>
                                        <p:attrNameLst>
                                          <p:attrName>style.visibility</p:attrName>
                                        </p:attrNameLst>
                                      </p:cBhvr>
                                      <p:to>
                                        <p:strVal val="visible"/>
                                      </p:to>
                                    </p:set>
                                    <p:animEffect transition="in" filter="fade">
                                      <p:cBhvr>
                                        <p:cTn id="225" dur="500"/>
                                        <p:tgtEl>
                                          <p:spTgt spid="208"/>
                                        </p:tgtEl>
                                      </p:cBhvr>
                                    </p:animEffect>
                                  </p:childTnLst>
                                </p:cTn>
                              </p:par>
                            </p:childTnLst>
                          </p:cTn>
                        </p:par>
                        <p:par>
                          <p:cTn id="226" fill="hold">
                            <p:stCondLst>
                              <p:cond delay="2000"/>
                            </p:stCondLst>
                            <p:childTnLst>
                              <p:par>
                                <p:cTn id="227" presetID="22" presetClass="entr" presetSubtype="8" fill="hold" nodeType="afterEffect">
                                  <p:stCondLst>
                                    <p:cond delay="0"/>
                                  </p:stCondLst>
                                  <p:childTnLst>
                                    <p:set>
                                      <p:cBhvr>
                                        <p:cTn id="228" dur="1" fill="hold">
                                          <p:stCondLst>
                                            <p:cond delay="0"/>
                                          </p:stCondLst>
                                        </p:cTn>
                                        <p:tgtEl>
                                          <p:spTgt spid="137"/>
                                        </p:tgtEl>
                                        <p:attrNameLst>
                                          <p:attrName>style.visibility</p:attrName>
                                        </p:attrNameLst>
                                      </p:cBhvr>
                                      <p:to>
                                        <p:strVal val="visible"/>
                                      </p:to>
                                    </p:set>
                                    <p:animEffect transition="in" filter="wipe(left)">
                                      <p:cBhvr>
                                        <p:cTn id="229" dur="500"/>
                                        <p:tgtEl>
                                          <p:spTgt spid="137"/>
                                        </p:tgtEl>
                                      </p:cBhvr>
                                    </p:animEffect>
                                  </p:childTnLst>
                                </p:cTn>
                              </p:par>
                            </p:childTnLst>
                          </p:cTn>
                        </p:par>
                      </p:childTnLst>
                    </p:cTn>
                  </p:par>
                  <p:par>
                    <p:cTn id="230" fill="hold">
                      <p:stCondLst>
                        <p:cond delay="indefinite"/>
                      </p:stCondLst>
                      <p:childTnLst>
                        <p:par>
                          <p:cTn id="231" fill="hold">
                            <p:stCondLst>
                              <p:cond delay="0"/>
                            </p:stCondLst>
                            <p:childTnLst>
                              <p:par>
                                <p:cTn id="232" presetID="47" presetClass="entr" presetSubtype="0" fill="hold" nodeType="clickEffect">
                                  <p:stCondLst>
                                    <p:cond delay="0"/>
                                  </p:stCondLst>
                                  <p:childTnLst>
                                    <p:set>
                                      <p:cBhvr>
                                        <p:cTn id="233" dur="1" fill="hold">
                                          <p:stCondLst>
                                            <p:cond delay="0"/>
                                          </p:stCondLst>
                                        </p:cTn>
                                        <p:tgtEl>
                                          <p:spTgt spid="31"/>
                                        </p:tgtEl>
                                        <p:attrNameLst>
                                          <p:attrName>style.visibility</p:attrName>
                                        </p:attrNameLst>
                                      </p:cBhvr>
                                      <p:to>
                                        <p:strVal val="visible"/>
                                      </p:to>
                                    </p:set>
                                    <p:animEffect transition="in" filter="fade">
                                      <p:cBhvr>
                                        <p:cTn id="234" dur="1000"/>
                                        <p:tgtEl>
                                          <p:spTgt spid="31"/>
                                        </p:tgtEl>
                                      </p:cBhvr>
                                    </p:animEffect>
                                    <p:anim calcmode="lin" valueType="num">
                                      <p:cBhvr>
                                        <p:cTn id="235" dur="1000" fill="hold"/>
                                        <p:tgtEl>
                                          <p:spTgt spid="31"/>
                                        </p:tgtEl>
                                        <p:attrNameLst>
                                          <p:attrName>ppt_x</p:attrName>
                                        </p:attrNameLst>
                                      </p:cBhvr>
                                      <p:tavLst>
                                        <p:tav tm="0">
                                          <p:val>
                                            <p:strVal val="#ppt_x"/>
                                          </p:val>
                                        </p:tav>
                                        <p:tav tm="100000">
                                          <p:val>
                                            <p:strVal val="#ppt_x"/>
                                          </p:val>
                                        </p:tav>
                                      </p:tavLst>
                                    </p:anim>
                                    <p:anim calcmode="lin" valueType="num">
                                      <p:cBhvr>
                                        <p:cTn id="236" dur="1000" fill="hold"/>
                                        <p:tgtEl>
                                          <p:spTgt spid="31"/>
                                        </p:tgtEl>
                                        <p:attrNameLst>
                                          <p:attrName>ppt_y</p:attrName>
                                        </p:attrNameLst>
                                      </p:cBhvr>
                                      <p:tavLst>
                                        <p:tav tm="0">
                                          <p:val>
                                            <p:strVal val="#ppt_y-.1"/>
                                          </p:val>
                                        </p:tav>
                                        <p:tav tm="100000">
                                          <p:val>
                                            <p:strVal val="#ppt_y"/>
                                          </p:val>
                                        </p:tav>
                                      </p:tavLst>
                                    </p:anim>
                                  </p:childTnLst>
                                </p:cTn>
                              </p:par>
                            </p:childTnLst>
                          </p:cTn>
                        </p:par>
                        <p:par>
                          <p:cTn id="237" fill="hold">
                            <p:stCondLst>
                              <p:cond delay="1000"/>
                            </p:stCondLst>
                            <p:childTnLst>
                              <p:par>
                                <p:cTn id="238" presetID="16" presetClass="entr" presetSubtype="21" fill="hold" nodeType="afterEffect">
                                  <p:stCondLst>
                                    <p:cond delay="0"/>
                                  </p:stCondLst>
                                  <p:childTnLst>
                                    <p:set>
                                      <p:cBhvr>
                                        <p:cTn id="239" dur="1" fill="hold">
                                          <p:stCondLst>
                                            <p:cond delay="0"/>
                                          </p:stCondLst>
                                        </p:cTn>
                                        <p:tgtEl>
                                          <p:spTgt spid="266"/>
                                        </p:tgtEl>
                                        <p:attrNameLst>
                                          <p:attrName>style.visibility</p:attrName>
                                        </p:attrNameLst>
                                      </p:cBhvr>
                                      <p:to>
                                        <p:strVal val="visible"/>
                                      </p:to>
                                    </p:set>
                                    <p:animEffect transition="in" filter="barn(inVertical)">
                                      <p:cBhvr>
                                        <p:cTn id="240" dur="500"/>
                                        <p:tgtEl>
                                          <p:spTgt spid="266"/>
                                        </p:tgtEl>
                                      </p:cBhvr>
                                    </p:animEffect>
                                  </p:childTnLst>
                                </p:cTn>
                              </p:par>
                            </p:childTnLst>
                          </p:cTn>
                        </p:par>
                        <p:par>
                          <p:cTn id="241" fill="hold">
                            <p:stCondLst>
                              <p:cond delay="1500"/>
                            </p:stCondLst>
                            <p:childTnLst>
                              <p:par>
                                <p:cTn id="242" presetID="22" presetClass="entr" presetSubtype="8" fill="hold" nodeType="afterEffect">
                                  <p:stCondLst>
                                    <p:cond delay="0"/>
                                  </p:stCondLst>
                                  <p:childTnLst>
                                    <p:set>
                                      <p:cBhvr>
                                        <p:cTn id="243" dur="1" fill="hold">
                                          <p:stCondLst>
                                            <p:cond delay="0"/>
                                          </p:stCondLst>
                                        </p:cTn>
                                        <p:tgtEl>
                                          <p:spTgt spid="265"/>
                                        </p:tgtEl>
                                        <p:attrNameLst>
                                          <p:attrName>style.visibility</p:attrName>
                                        </p:attrNameLst>
                                      </p:cBhvr>
                                      <p:to>
                                        <p:strVal val="visible"/>
                                      </p:to>
                                    </p:set>
                                    <p:animEffect transition="in" filter="wipe(left)">
                                      <p:cBhvr>
                                        <p:cTn id="244" dur="500"/>
                                        <p:tgtEl>
                                          <p:spTgt spid="265"/>
                                        </p:tgtEl>
                                      </p:cBhvr>
                                    </p:animEffect>
                                  </p:childTnLst>
                                </p:cTn>
                              </p:par>
                            </p:childTnLst>
                          </p:cTn>
                        </p:par>
                        <p:par>
                          <p:cTn id="245" fill="hold">
                            <p:stCondLst>
                              <p:cond delay="2000"/>
                            </p:stCondLst>
                            <p:childTnLst>
                              <p:par>
                                <p:cTn id="246" presetID="10" presetClass="entr" presetSubtype="0" fill="hold" grpId="0" nodeType="afterEffect">
                                  <p:stCondLst>
                                    <p:cond delay="0"/>
                                  </p:stCondLst>
                                  <p:childTnLst>
                                    <p:set>
                                      <p:cBhvr>
                                        <p:cTn id="247" dur="1" fill="hold">
                                          <p:stCondLst>
                                            <p:cond delay="0"/>
                                          </p:stCondLst>
                                        </p:cTn>
                                        <p:tgtEl>
                                          <p:spTgt spid="164"/>
                                        </p:tgtEl>
                                        <p:attrNameLst>
                                          <p:attrName>style.visibility</p:attrName>
                                        </p:attrNameLst>
                                      </p:cBhvr>
                                      <p:to>
                                        <p:strVal val="visible"/>
                                      </p:to>
                                    </p:set>
                                    <p:animEffect transition="in" filter="fade">
                                      <p:cBhvr>
                                        <p:cTn id="24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7" grpId="0" animBg="1"/>
      <p:bldP spid="207" grpId="0"/>
      <p:bldP spid="215" grpId="0" animBg="1"/>
      <p:bldP spid="220" grpId="0"/>
      <p:bldP spid="133" grpId="0"/>
      <p:bldP spid="164" grpId="0"/>
      <p:bldP spid="223" grpId="0" animBg="1"/>
      <p:bldP spid="224" grpId="0"/>
      <p:bldP spid="225" grpId="0"/>
      <p:bldP spid="226" grpId="0"/>
      <p:bldP spid="138" grpId="0" animBg="1"/>
      <p:bldP spid="139" grpId="0" animBg="1"/>
      <p:bldP spid="140" grpId="0" animBg="1"/>
      <p:bldP spid="142" grpId="0"/>
      <p:bldP spid="143" grpId="0"/>
      <p:bldP spid="144" grpId="0" animBg="1"/>
      <p:bldP spid="145" grpId="0" animBg="1"/>
      <p:bldP spid="146" grpId="0"/>
      <p:bldP spid="148" grpId="0"/>
      <p:bldP spid="217" grpId="0"/>
      <p:bldP spid="149" grpId="0" animBg="1"/>
      <p:bldP spid="150" grpId="0" animBg="1"/>
      <p:bldP spid="151" grpId="0"/>
      <p:bldP spid="152" grpId="0"/>
      <p:bldP spid="153" grpId="0"/>
      <p:bldP spid="154" grpId="0"/>
      <p:bldP spid="155" grpId="0"/>
      <p:bldP spid="157" grpId="0" animBg="1"/>
      <p:bldP spid="158" grpId="0"/>
      <p:bldP spid="1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8715136B-5838-4DBA-81FB-AEC2E2954439}"/>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468EB29-3BF3-48EF-BEEC-7F76D02AFCE6}"/>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4881F7-84F7-45F6-99DF-F71BC2501D17}"/>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5BD9589-46EE-44BB-A732-867CCE7F7873}"/>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 Account grey">
            <a:extLst>
              <a:ext uri="{FF2B5EF4-FFF2-40B4-BE49-F238E27FC236}">
                <a16:creationId xmlns:a16="http://schemas.microsoft.com/office/drawing/2014/main" id="{64035C8A-1AA3-40C8-8417-482468F10B2F}"/>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BB6E35BF-7DAA-4C7B-AFC7-A0B0823E48F1}"/>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m grey">
            <a:extLst>
              <a:ext uri="{FF2B5EF4-FFF2-40B4-BE49-F238E27FC236}">
                <a16:creationId xmlns:a16="http://schemas.microsoft.com/office/drawing/2014/main" id="{7C6E6764-81B5-4798-A1B8-EE18645578A3}"/>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 Interface grey">
            <a:extLst>
              <a:ext uri="{FF2B5EF4-FFF2-40B4-BE49-F238E27FC236}">
                <a16:creationId xmlns:a16="http://schemas.microsoft.com/office/drawing/2014/main" id="{15F14212-C9C8-45C5-B845-DD2CB35AA011}"/>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54C93E3B-BD34-4996-B9CA-57661F645866}"/>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DEF4BE-F587-46D1-B6C4-0E680F7A8B7B}"/>
              </a:ext>
            </a:extLst>
          </p:cNvPr>
          <p:cNvSpPr>
            <a:spLocks noGrp="1"/>
          </p:cNvSpPr>
          <p:nvPr>
            <p:ph type="title"/>
          </p:nvPr>
        </p:nvSpPr>
        <p:spPr/>
        <p:txBody>
          <a:bodyPr/>
          <a:lstStyle/>
          <a:p>
            <a:r>
              <a:rPr lang="en-US"/>
              <a:t>Security level drill down</a:t>
            </a:r>
          </a:p>
        </p:txBody>
      </p:sp>
      <p:sp>
        <p:nvSpPr>
          <p:cNvPr id="139" name="!! Enter">
            <a:extLst>
              <a:ext uri="{FF2B5EF4-FFF2-40B4-BE49-F238E27FC236}">
                <a16:creationId xmlns:a16="http://schemas.microsoft.com/office/drawing/2014/main" id="{7AFFAAF9-7218-4E04-9E1D-17681169E866}"/>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15" name="!! E">
            <a:extLst>
              <a:ext uri="{FF2B5EF4-FFF2-40B4-BE49-F238E27FC236}">
                <a16:creationId xmlns:a16="http://schemas.microsoft.com/office/drawing/2014/main" id="{E0B72A19-8F78-4410-8E9C-C290CF0132F5}"/>
              </a:ext>
            </a:extLst>
          </p:cNvPr>
          <p:cNvSpPr/>
          <p:nvPr/>
        </p:nvSpPr>
        <p:spPr bwMode="auto">
          <a:xfrm>
            <a:off x="4048152" y="1391461"/>
            <a:ext cx="2304288"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80" name="Rectangle 79">
            <a:extLst>
              <a:ext uri="{FF2B5EF4-FFF2-40B4-BE49-F238E27FC236}">
                <a16:creationId xmlns:a16="http://schemas.microsoft.com/office/drawing/2014/main" id="{A8F5C204-26B9-4263-84A1-E123004D07E5}"/>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10" name="!! S">
            <a:extLst>
              <a:ext uri="{FF2B5EF4-FFF2-40B4-BE49-F238E27FC236}">
                <a16:creationId xmlns:a16="http://schemas.microsoft.com/office/drawing/2014/main" id="{7D67C8AD-553A-4E6F-B272-9445E294F9D5}"/>
              </a:ext>
            </a:extLst>
          </p:cNvPr>
          <p:cNvSpPr/>
          <p:nvPr/>
        </p:nvSpPr>
        <p:spPr bwMode="auto">
          <a:xfrm>
            <a:off x="6407802" y="1391461"/>
            <a:ext cx="2304288"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82" name="Rectangle 81">
            <a:extLst>
              <a:ext uri="{FF2B5EF4-FFF2-40B4-BE49-F238E27FC236}">
                <a16:creationId xmlns:a16="http://schemas.microsoft.com/office/drawing/2014/main" id="{F802CA9A-E29E-418F-AC63-05AD694F9220}"/>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141" name="!! P">
            <a:extLst>
              <a:ext uri="{FF2B5EF4-FFF2-40B4-BE49-F238E27FC236}">
                <a16:creationId xmlns:a16="http://schemas.microsoft.com/office/drawing/2014/main" id="{F840968D-8A8E-4186-A892-381A44925072}"/>
              </a:ext>
            </a:extLst>
          </p:cNvPr>
          <p:cNvSpPr/>
          <p:nvPr/>
        </p:nvSpPr>
        <p:spPr bwMode="auto">
          <a:xfrm>
            <a:off x="8767453" y="1391461"/>
            <a:ext cx="2304288" cy="411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84" name="Rectangle 83">
            <a:extLst>
              <a:ext uri="{FF2B5EF4-FFF2-40B4-BE49-F238E27FC236}">
                <a16:creationId xmlns:a16="http://schemas.microsoft.com/office/drawing/2014/main" id="{7C73E926-E421-4A91-B7AD-066B8E916BD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99" name="Rectangle 98">
            <a:extLst>
              <a:ext uri="{FF2B5EF4-FFF2-40B4-BE49-F238E27FC236}">
                <a16:creationId xmlns:a16="http://schemas.microsoft.com/office/drawing/2014/main" id="{F6E7EAD6-23F9-46A3-8237-A4356DDCBAD7}"/>
              </a:ext>
            </a:extLst>
          </p:cNvPr>
          <p:cNvSpPr/>
          <p:nvPr/>
        </p:nvSpPr>
        <p:spPr>
          <a:xfrm>
            <a:off x="1045427" y="2297623"/>
            <a:ext cx="2897449" cy="9296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 name="Arrow: Pentagon 2">
            <a:extLst>
              <a:ext uri="{FF2B5EF4-FFF2-40B4-BE49-F238E27FC236}">
                <a16:creationId xmlns:a16="http://schemas.microsoft.com/office/drawing/2014/main" id="{2EF8F45B-952A-4D4F-8D22-B5A785FBBD6B}"/>
              </a:ext>
            </a:extLst>
          </p:cNvPr>
          <p:cNvSpPr/>
          <p:nvPr/>
        </p:nvSpPr>
        <p:spPr bwMode="auto">
          <a:xfrm>
            <a:off x="3989537" y="2370224"/>
            <a:ext cx="3130169" cy="228600"/>
          </a:xfrm>
          <a:prstGeom prst="homePlate">
            <a:avLst/>
          </a:prstGeom>
          <a:gradFill flip="none" rotWithShape="1">
            <a:gsLst>
              <a:gs pos="0">
                <a:srgbClr val="147C14"/>
              </a:gs>
              <a:gs pos="98230">
                <a:schemeClr val="bg1">
                  <a:alpha val="0"/>
                </a:schemeClr>
              </a:gs>
              <a:gs pos="70000">
                <a:srgbClr val="147C1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6" name="Arrow: Pentagon 5">
            <a:extLst>
              <a:ext uri="{FF2B5EF4-FFF2-40B4-BE49-F238E27FC236}">
                <a16:creationId xmlns:a16="http://schemas.microsoft.com/office/drawing/2014/main" id="{E3FA324D-AFE0-4549-975A-D3BB6C90B8F1}"/>
              </a:ext>
            </a:extLst>
          </p:cNvPr>
          <p:cNvSpPr/>
          <p:nvPr/>
        </p:nvSpPr>
        <p:spPr bwMode="auto">
          <a:xfrm>
            <a:off x="4707567" y="2649184"/>
            <a:ext cx="5088009" cy="228600"/>
          </a:xfrm>
          <a:prstGeom prst="homePlate">
            <a:avLst/>
          </a:prstGeom>
          <a:gradFill>
            <a:gsLst>
              <a:gs pos="0">
                <a:srgbClr val="B6A908"/>
              </a:gs>
              <a:gs pos="98230">
                <a:schemeClr val="bg1">
                  <a:alpha val="0"/>
                </a:schemeClr>
              </a:gs>
              <a:gs pos="74000">
                <a:srgbClr val="B6A908"/>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 impact users / developers</a:t>
            </a:r>
          </a:p>
        </p:txBody>
      </p:sp>
      <p:sp>
        <p:nvSpPr>
          <p:cNvPr id="4" name="Arrow: Pentagon 3">
            <a:extLst>
              <a:ext uri="{FF2B5EF4-FFF2-40B4-BE49-F238E27FC236}">
                <a16:creationId xmlns:a16="http://schemas.microsoft.com/office/drawing/2014/main" id="{A326E2A6-9371-41D8-B717-4C3B787C3017}"/>
              </a:ext>
            </a:extLst>
          </p:cNvPr>
          <p:cNvSpPr/>
          <p:nvPr/>
        </p:nvSpPr>
        <p:spPr bwMode="auto">
          <a:xfrm>
            <a:off x="7592864" y="2928143"/>
            <a:ext cx="3391948" cy="228600"/>
          </a:xfrm>
          <a:prstGeom prst="homePlate">
            <a:avLst/>
          </a:prstGeom>
          <a:gradFill>
            <a:gsLst>
              <a:gs pos="0">
                <a:srgbClr val="B24444"/>
              </a:gs>
              <a:gs pos="98230">
                <a:schemeClr val="bg1">
                  <a:alpha val="0"/>
                </a:schemeClr>
              </a:gs>
              <a:gs pos="70000">
                <a:srgbClr val="B24444"/>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61" name="!! Device box">
            <a:extLst>
              <a:ext uri="{FF2B5EF4-FFF2-40B4-BE49-F238E27FC236}">
                <a16:creationId xmlns:a16="http://schemas.microsoft.com/office/drawing/2014/main" id="{8B9F95E6-724A-4209-ABB3-E16E5C2A5921}"/>
              </a:ext>
            </a:extLst>
          </p:cNvPr>
          <p:cNvSpPr/>
          <p:nvPr/>
        </p:nvSpPr>
        <p:spPr>
          <a:xfrm>
            <a:off x="1045427" y="3364342"/>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150" name="!! D1">
            <a:extLst>
              <a:ext uri="{FF2B5EF4-FFF2-40B4-BE49-F238E27FC236}">
                <a16:creationId xmlns:a16="http://schemas.microsoft.com/office/drawing/2014/main" id="{12D31CC1-32E8-477E-89CE-C19EFF8122E8}"/>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157" name="!! D2">
            <a:extLst>
              <a:ext uri="{FF2B5EF4-FFF2-40B4-BE49-F238E27FC236}">
                <a16:creationId xmlns:a16="http://schemas.microsoft.com/office/drawing/2014/main" id="{E77C1BE6-5CA8-4E81-B416-17DA228AF3F1}"/>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158" name="!! D3">
            <a:extLst>
              <a:ext uri="{FF2B5EF4-FFF2-40B4-BE49-F238E27FC236}">
                <a16:creationId xmlns:a16="http://schemas.microsoft.com/office/drawing/2014/main" id="{459809D8-10DC-4FC4-9287-C115EBCA524B}"/>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62" name="!! Acount box">
            <a:extLst>
              <a:ext uri="{FF2B5EF4-FFF2-40B4-BE49-F238E27FC236}">
                <a16:creationId xmlns:a16="http://schemas.microsoft.com/office/drawing/2014/main" id="{6B1915F3-18DF-4DF9-BE48-8CB624CA7601}"/>
              </a:ext>
            </a:extLst>
          </p:cNvPr>
          <p:cNvSpPr/>
          <p:nvPr/>
        </p:nvSpPr>
        <p:spPr>
          <a:xfrm>
            <a:off x="1045427" y="3943072"/>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147" name="!! A1">
            <a:extLst>
              <a:ext uri="{FF2B5EF4-FFF2-40B4-BE49-F238E27FC236}">
                <a16:creationId xmlns:a16="http://schemas.microsoft.com/office/drawing/2014/main" id="{CD0E8499-F9A5-4E53-8FCC-99ADDE225AC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148" name="!! A2">
            <a:extLst>
              <a:ext uri="{FF2B5EF4-FFF2-40B4-BE49-F238E27FC236}">
                <a16:creationId xmlns:a16="http://schemas.microsoft.com/office/drawing/2014/main" id="{2DFD6219-1B93-4F8A-881C-C9A15F840FFD}"/>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149" name="!! A3">
            <a:extLst>
              <a:ext uri="{FF2B5EF4-FFF2-40B4-BE49-F238E27FC236}">
                <a16:creationId xmlns:a16="http://schemas.microsoft.com/office/drawing/2014/main" id="{A8137140-09CC-4776-B6A4-B4CB2863342C}"/>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63" name="!! Interm box">
            <a:extLst>
              <a:ext uri="{FF2B5EF4-FFF2-40B4-BE49-F238E27FC236}">
                <a16:creationId xmlns:a16="http://schemas.microsoft.com/office/drawing/2014/main" id="{CB069DCF-C7E0-4D05-9806-D3F5EB03B643}"/>
              </a:ext>
            </a:extLst>
          </p:cNvPr>
          <p:cNvSpPr/>
          <p:nvPr/>
        </p:nvSpPr>
        <p:spPr>
          <a:xfrm>
            <a:off x="1045427" y="4515670"/>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151" name="Freeform: Shape 150">
            <a:extLst>
              <a:ext uri="{FF2B5EF4-FFF2-40B4-BE49-F238E27FC236}">
                <a16:creationId xmlns:a16="http://schemas.microsoft.com/office/drawing/2014/main" id="{F236A83B-3DE7-4A42-A56D-ADDBED2D1F53}"/>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152" name="Freeform: Shape 151">
            <a:extLst>
              <a:ext uri="{FF2B5EF4-FFF2-40B4-BE49-F238E27FC236}">
                <a16:creationId xmlns:a16="http://schemas.microsoft.com/office/drawing/2014/main" id="{CC57942C-FC7E-46EF-B790-F6E4C3CCF559}"/>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153" name="Freeform: Shape 152">
            <a:extLst>
              <a:ext uri="{FF2B5EF4-FFF2-40B4-BE49-F238E27FC236}">
                <a16:creationId xmlns:a16="http://schemas.microsoft.com/office/drawing/2014/main" id="{FDFFD829-E176-4EB1-9BCB-2CB3C6256C8C}"/>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44" name="!! Inter box">
            <a:extLst>
              <a:ext uri="{FF2B5EF4-FFF2-40B4-BE49-F238E27FC236}">
                <a16:creationId xmlns:a16="http://schemas.microsoft.com/office/drawing/2014/main" id="{31B9E7EE-C16C-4F6C-ADDE-059B86EC3D55}"/>
              </a:ext>
            </a:extLst>
          </p:cNvPr>
          <p:cNvSpPr/>
          <p:nvPr/>
        </p:nvSpPr>
        <p:spPr>
          <a:xfrm>
            <a:off x="1045427" y="5088005"/>
            <a:ext cx="2897449"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FFFFFF"/>
                    </a:gs>
                    <a:gs pos="98230">
                      <a:srgbClr val="FFFFFF"/>
                    </a:gs>
                  </a:gsLst>
                  <a:lin ang="10800000" scaled="1"/>
                </a:gra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98230">
                      <a:srgbClr val="FFFFFF"/>
                    </a:gs>
                  </a:gsLst>
                  <a:lin ang="10800000" scaled="1"/>
                </a:gra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154" name="!! If1">
            <a:extLst>
              <a:ext uri="{FF2B5EF4-FFF2-40B4-BE49-F238E27FC236}">
                <a16:creationId xmlns:a16="http://schemas.microsoft.com/office/drawing/2014/main" id="{059A26C5-3BB3-4422-AAD2-FDFFAF898AA2}"/>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155" name="!! If2">
            <a:extLst>
              <a:ext uri="{FF2B5EF4-FFF2-40B4-BE49-F238E27FC236}">
                <a16:creationId xmlns:a16="http://schemas.microsoft.com/office/drawing/2014/main" id="{D07F8A41-5CA7-4BC0-BB76-DD139B718CCF}"/>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156" name="!! If3">
            <a:extLst>
              <a:ext uri="{FF2B5EF4-FFF2-40B4-BE49-F238E27FC236}">
                <a16:creationId xmlns:a16="http://schemas.microsoft.com/office/drawing/2014/main" id="{43B3D1D4-C8B6-4C53-BD96-08E6D37F502A}"/>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132" name="Speech Bubble: Rectangle 131">
            <a:extLst>
              <a:ext uri="{FF2B5EF4-FFF2-40B4-BE49-F238E27FC236}">
                <a16:creationId xmlns:a16="http://schemas.microsoft.com/office/drawing/2014/main" id="{53555702-FC05-46B2-B89A-C33ED1B6B64C}"/>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lvl="0" indent="-171450">
              <a:buFont typeface="Arial" panose="020B0604020202020204" pitchFamily="34" charset="0"/>
              <a:buChar char="•"/>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a:t>
            </a:r>
            <a:r>
              <a:rPr kumimoji="0" lang="en-US" sz="1100" b="0"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a:t>
            </a:r>
            <a:r>
              <a:rPr lang="en-US" sz="1100">
                <a:gradFill>
                  <a:gsLst>
                    <a:gs pos="0">
                      <a:srgbClr val="000000"/>
                    </a:gs>
                    <a:gs pos="74000">
                      <a:srgbClr val="000000"/>
                    </a:gs>
                  </a:gsLst>
                  <a:lin ang="10200000" scaled="0"/>
                </a:gradFill>
                <a:latin typeface="Calibri" panose="020F0502020204030204"/>
              </a:rPr>
              <a:t> and on-premises</a:t>
            </a:r>
            <a:endPar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a:t>
            </a:r>
            <a:r>
              <a:rPr kumimoji="0" lang="en-US" sz="1100" b="1"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 is the s</a:t>
            </a: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25" name="!! Device">
            <a:extLst>
              <a:ext uri="{FF2B5EF4-FFF2-40B4-BE49-F238E27FC236}">
                <a16:creationId xmlns:a16="http://schemas.microsoft.com/office/drawing/2014/main" id="{3160B55A-DEC9-4EFA-B9F8-E9601ECF3080}"/>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p:grpSpPr>
        <p:cxnSp>
          <p:nvCxnSpPr>
            <p:cNvPr id="70" name="Straight Arrow Connector 69">
              <a:extLst>
                <a:ext uri="{FF2B5EF4-FFF2-40B4-BE49-F238E27FC236}">
                  <a16:creationId xmlns:a16="http://schemas.microsoft.com/office/drawing/2014/main" id="{4C65A6FE-A18F-4C39-A54A-EB0A4B7EF454}"/>
                </a:ext>
              </a:extLst>
            </p:cNvPr>
            <p:cNvCxnSpPr>
              <a:cxnSpLocks/>
            </p:cNvCxnSpPr>
            <p:nvPr/>
          </p:nvCxnSpPr>
          <p:spPr>
            <a:xfrm>
              <a:off x="1137579" y="3802122"/>
              <a:ext cx="429293" cy="0"/>
            </a:xfrm>
            <a:prstGeom prst="straightConnector1">
              <a:avLst/>
            </a:prstGeom>
            <a:ln w="22225">
              <a:solidFill>
                <a:schemeClr val="bg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24" name="Graphic 123">
              <a:extLst>
                <a:ext uri="{FF2B5EF4-FFF2-40B4-BE49-F238E27FC236}">
                  <a16:creationId xmlns:a16="http://schemas.microsoft.com/office/drawing/2014/main" id="{92C8C1CB-1BD9-41D6-B7A5-391F4B8BE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1987" y="3482690"/>
              <a:ext cx="354874" cy="272978"/>
            </a:xfrm>
            <a:prstGeom prst="rect">
              <a:avLst/>
            </a:prstGeom>
          </p:spPr>
        </p:pic>
      </p:grpSp>
      <p:grpSp>
        <p:nvGrpSpPr>
          <p:cNvPr id="106" name="!! Account">
            <a:extLst>
              <a:ext uri="{FF2B5EF4-FFF2-40B4-BE49-F238E27FC236}">
                <a16:creationId xmlns:a16="http://schemas.microsoft.com/office/drawing/2014/main" id="{A19DA600-D0A6-48AC-9CCC-91ED22E2F4BA}"/>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108" name="Rectangle 107">
              <a:extLst>
                <a:ext uri="{FF2B5EF4-FFF2-40B4-BE49-F238E27FC236}">
                  <a16:creationId xmlns:a16="http://schemas.microsoft.com/office/drawing/2014/main" id="{261AED7D-07B2-483E-8B7A-0A5CCBB81ED6}"/>
                </a:ext>
              </a:extLst>
            </p:cNvPr>
            <p:cNvSpPr/>
            <p:nvPr/>
          </p:nvSpPr>
          <p:spPr bwMode="auto">
            <a:xfrm>
              <a:off x="4524585" y="2423461"/>
              <a:ext cx="601881" cy="3719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89">
              <a:extLst>
                <a:ext uri="{FF2B5EF4-FFF2-40B4-BE49-F238E27FC236}">
                  <a16:creationId xmlns:a16="http://schemas.microsoft.com/office/drawing/2014/main" id="{9C5A2095-1AA3-4D5A-95EC-32C696BE699D}"/>
                </a:ext>
              </a:extLst>
            </p:cNvPr>
            <p:cNvGrpSpPr>
              <a:grpSpLocks noChangeAspect="1"/>
            </p:cNvGrpSpPr>
            <p:nvPr/>
          </p:nvGrpSpPr>
          <p:grpSpPr bwMode="auto">
            <a:xfrm>
              <a:off x="4584855" y="2488106"/>
              <a:ext cx="194899" cy="242704"/>
              <a:chOff x="1596" y="1479"/>
              <a:chExt cx="159" cy="198"/>
            </a:xfrm>
            <a:grpFill/>
          </p:grpSpPr>
          <p:sp>
            <p:nvSpPr>
              <p:cNvPr id="118" name="Freeform 90">
                <a:extLst>
                  <a:ext uri="{FF2B5EF4-FFF2-40B4-BE49-F238E27FC236}">
                    <a16:creationId xmlns:a16="http://schemas.microsoft.com/office/drawing/2014/main" id="{6E794B0B-40B7-4BE6-B8DD-4AC35131F6DE}"/>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91">
                <a:extLst>
                  <a:ext uri="{FF2B5EF4-FFF2-40B4-BE49-F238E27FC236}">
                    <a16:creationId xmlns:a16="http://schemas.microsoft.com/office/drawing/2014/main" id="{04E0A966-1D67-4752-B464-2665B3A6EF7F}"/>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2" name="Group 271">
              <a:extLst>
                <a:ext uri="{FF2B5EF4-FFF2-40B4-BE49-F238E27FC236}">
                  <a16:creationId xmlns:a16="http://schemas.microsoft.com/office/drawing/2014/main" id="{57308EDA-77EC-47BA-8CB4-F1DD54631662}"/>
                </a:ext>
              </a:extLst>
            </p:cNvPr>
            <p:cNvGrpSpPr>
              <a:grpSpLocks noChangeAspect="1"/>
            </p:cNvGrpSpPr>
            <p:nvPr/>
          </p:nvGrpSpPr>
          <p:grpSpPr bwMode="auto">
            <a:xfrm>
              <a:off x="4831448" y="2572669"/>
              <a:ext cx="219261" cy="73578"/>
              <a:chOff x="778" y="3414"/>
              <a:chExt cx="149" cy="50"/>
            </a:xfrm>
            <a:grpFill/>
          </p:grpSpPr>
          <p:sp>
            <p:nvSpPr>
              <p:cNvPr id="114" name="Freeform 273">
                <a:extLst>
                  <a:ext uri="{FF2B5EF4-FFF2-40B4-BE49-F238E27FC236}">
                    <a16:creationId xmlns:a16="http://schemas.microsoft.com/office/drawing/2014/main" id="{A29E2937-4BED-49D3-A05E-FCF012F213E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75">
                <a:extLst>
                  <a:ext uri="{FF2B5EF4-FFF2-40B4-BE49-F238E27FC236}">
                    <a16:creationId xmlns:a16="http://schemas.microsoft.com/office/drawing/2014/main" id="{F03DDB82-BC9C-4BEB-BEC6-1A0784E667A7}"/>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tx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31" name="Group 80">
            <a:extLst>
              <a:ext uri="{FF2B5EF4-FFF2-40B4-BE49-F238E27FC236}">
                <a16:creationId xmlns:a16="http://schemas.microsoft.com/office/drawing/2014/main" id="{114EA966-CF0C-4D38-8492-2F34929E71AF}"/>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bg1"/>
          </a:solidFill>
        </p:grpSpPr>
        <p:sp>
          <p:nvSpPr>
            <p:cNvPr id="133" name="Freeform 81">
              <a:extLst>
                <a:ext uri="{FF2B5EF4-FFF2-40B4-BE49-F238E27FC236}">
                  <a16:creationId xmlns:a16="http://schemas.microsoft.com/office/drawing/2014/main" id="{C7460F31-9329-4266-B6EA-14D79DDC8CC3}"/>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82">
              <a:extLst>
                <a:ext uri="{FF2B5EF4-FFF2-40B4-BE49-F238E27FC236}">
                  <a16:creationId xmlns:a16="http://schemas.microsoft.com/office/drawing/2014/main" id="{D439766F-B8E8-4583-9E0A-34F060057BEB}"/>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83">
              <a:extLst>
                <a:ext uri="{FF2B5EF4-FFF2-40B4-BE49-F238E27FC236}">
                  <a16:creationId xmlns:a16="http://schemas.microsoft.com/office/drawing/2014/main" id="{134BD5BD-B73A-4150-BC74-FC67042F28D5}"/>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84">
              <a:extLst>
                <a:ext uri="{FF2B5EF4-FFF2-40B4-BE49-F238E27FC236}">
                  <a16:creationId xmlns:a16="http://schemas.microsoft.com/office/drawing/2014/main" id="{FCDDD637-4525-4D6B-86F6-695DFFF8E8A5}"/>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85">
              <a:extLst>
                <a:ext uri="{FF2B5EF4-FFF2-40B4-BE49-F238E27FC236}">
                  <a16:creationId xmlns:a16="http://schemas.microsoft.com/office/drawing/2014/main" id="{7436864B-036F-49CA-9C34-8AF986481E8C}"/>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86">
              <a:extLst>
                <a:ext uri="{FF2B5EF4-FFF2-40B4-BE49-F238E27FC236}">
                  <a16:creationId xmlns:a16="http://schemas.microsoft.com/office/drawing/2014/main" id="{CE9C5447-8488-4EC6-9C88-68652FE75A8C}"/>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 name="!! Inter">
            <a:extLst>
              <a:ext uri="{FF2B5EF4-FFF2-40B4-BE49-F238E27FC236}">
                <a16:creationId xmlns:a16="http://schemas.microsoft.com/office/drawing/2014/main" id="{4C9031BB-D39C-4742-863D-1870BF8FA41A}"/>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83" name="Group 82">
              <a:extLst>
                <a:ext uri="{FF2B5EF4-FFF2-40B4-BE49-F238E27FC236}">
                  <a16:creationId xmlns:a16="http://schemas.microsoft.com/office/drawing/2014/main" id="{29334461-164B-416D-9E5B-F3C1F07F5021}"/>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93" name="Freeform: Shape 92">
                <a:extLst>
                  <a:ext uri="{FF2B5EF4-FFF2-40B4-BE49-F238E27FC236}">
                    <a16:creationId xmlns:a16="http://schemas.microsoft.com/office/drawing/2014/main" id="{6F1CAF55-C977-450E-A1C0-F92056353733}"/>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12AC461-60A7-4611-B83C-8CD4C0FF27B5}"/>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65AC7EF-4838-4CFD-9B46-D14F08695200}"/>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9596784-779C-434F-A0BD-D02E7E7E0DE1}"/>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8C2D4899-E0EA-4F03-B044-7DC01D21920D}"/>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383C920-3A26-4276-B30B-55B70A0BBC1E}"/>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25D6EBE-420D-4F34-9207-342F7164D3D2}"/>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7" name="Straight Arrow Connector 106">
              <a:extLst>
                <a:ext uri="{FF2B5EF4-FFF2-40B4-BE49-F238E27FC236}">
                  <a16:creationId xmlns:a16="http://schemas.microsoft.com/office/drawing/2014/main" id="{3388A0AA-E658-4A3F-B03F-F97983AF82A6}"/>
                </a:ext>
              </a:extLst>
            </p:cNvPr>
            <p:cNvCxnSpPr>
              <a:cxnSpLocks/>
            </p:cNvCxnSpPr>
            <p:nvPr/>
          </p:nvCxnSpPr>
          <p:spPr>
            <a:xfrm>
              <a:off x="1144625" y="4964427"/>
              <a:ext cx="429293" cy="0"/>
            </a:xfrm>
            <a:prstGeom prst="straightConnector1">
              <a:avLst/>
            </a:prstGeom>
            <a:ln w="22225">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9B38BA3D-9C32-4F75-BC74-8DB052B70D56}"/>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38100">
            <a:solidFill>
              <a:srgbClr val="73737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C24320A9-6DD1-4212-8BB6-F3B5E738A129}"/>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31" name="!! Interf">
            <a:extLst>
              <a:ext uri="{FF2B5EF4-FFF2-40B4-BE49-F238E27FC236}">
                <a16:creationId xmlns:a16="http://schemas.microsoft.com/office/drawing/2014/main" id="{D89EB509-A385-43E7-9064-0CCC275D17EB}"/>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117" name="Group 116">
              <a:extLst>
                <a:ext uri="{FF2B5EF4-FFF2-40B4-BE49-F238E27FC236}">
                  <a16:creationId xmlns:a16="http://schemas.microsoft.com/office/drawing/2014/main" id="{3B2194CD-AFD7-492B-8F4F-153E2FFDA6FC}"/>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119" name="Freeform: Shape 118">
                <a:extLst>
                  <a:ext uri="{FF2B5EF4-FFF2-40B4-BE49-F238E27FC236}">
                    <a16:creationId xmlns:a16="http://schemas.microsoft.com/office/drawing/2014/main" id="{5DE60338-8627-4391-8EEA-D4FFFE825925}"/>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B1431EB-A0C8-4D03-ABA0-0AC9E5589C3B}"/>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FEB06EE-C526-4187-B5BD-D9FC42B99F4B}"/>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56C11A77-6C79-44A0-BA94-2253598AE85A}"/>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68EED583-54B4-4743-B13F-7A73FC1AA47D}"/>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A2C2EFC-9F03-49D1-96BD-93618EA9C45E}"/>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D6BA1A4A-8DFA-47C2-BB2B-F3BFAE4A05E2}"/>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538E70B-87F8-4445-9357-2E81980B7F01}"/>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45" name="Straight Arrow Connector 144">
              <a:extLst>
                <a:ext uri="{FF2B5EF4-FFF2-40B4-BE49-F238E27FC236}">
                  <a16:creationId xmlns:a16="http://schemas.microsoft.com/office/drawing/2014/main" id="{7B9E3E9F-ED75-4360-B324-F4C115A06072}"/>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bg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81" name="Graphic 80" descr="Cloud outline">
            <a:extLst>
              <a:ext uri="{FF2B5EF4-FFF2-40B4-BE49-F238E27FC236}">
                <a16:creationId xmlns:a16="http://schemas.microsoft.com/office/drawing/2014/main" id="{6537A839-C2E1-4488-BAC9-04E1B26D50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964" y="5831074"/>
            <a:ext cx="249960" cy="249960"/>
          </a:xfrm>
          <a:prstGeom prst="rect">
            <a:avLst/>
          </a:prstGeom>
        </p:spPr>
      </p:pic>
    </p:spTree>
    <p:extLst>
      <p:ext uri="{BB962C8B-B14F-4D97-AF65-F5344CB8AC3E}">
        <p14:creationId xmlns:p14="http://schemas.microsoft.com/office/powerpoint/2010/main" val="2632745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0"/>
                                        </p:tgtEl>
                                        <p:attrNameLst>
                                          <p:attrName>style.visibility</p:attrName>
                                        </p:attrNameLst>
                                      </p:cBhvr>
                                      <p:to>
                                        <p:strVal val="visible"/>
                                      </p:to>
                                    </p:set>
                                    <p:animEffect transition="in" filter="fade">
                                      <p:cBhvr>
                                        <p:cTn id="36" dur="500"/>
                                        <p:tgtEl>
                                          <p:spTgt spid="1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7"/>
                                        </p:tgtEl>
                                        <p:attrNameLst>
                                          <p:attrName>style.visibility</p:attrName>
                                        </p:attrNameLst>
                                      </p:cBhvr>
                                      <p:to>
                                        <p:strVal val="visible"/>
                                      </p:to>
                                    </p:set>
                                    <p:animEffect transition="in" filter="fade">
                                      <p:cBhvr>
                                        <p:cTn id="39" dur="500"/>
                                        <p:tgtEl>
                                          <p:spTgt spid="15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8"/>
                                        </p:tgtEl>
                                        <p:attrNameLst>
                                          <p:attrName>style.visibility</p:attrName>
                                        </p:attrNameLst>
                                      </p:cBhvr>
                                      <p:to>
                                        <p:strVal val="visible"/>
                                      </p:to>
                                    </p:set>
                                    <p:animEffect transition="in" filter="fade">
                                      <p:cBhvr>
                                        <p:cTn id="42" dur="500"/>
                                        <p:tgtEl>
                                          <p:spTgt spid="158"/>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500"/>
                                        <p:tgtEl>
                                          <p:spTgt spid="1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148"/>
                                        </p:tgtEl>
                                        <p:attrNameLst>
                                          <p:attrName>style.visibility</p:attrName>
                                        </p:attrNameLst>
                                      </p:cBhvr>
                                      <p:to>
                                        <p:strVal val="visible"/>
                                      </p:to>
                                    </p:set>
                                    <p:animEffect transition="in" filter="fade">
                                      <p:cBhvr>
                                        <p:cTn id="66" dur="500"/>
                                        <p:tgtEl>
                                          <p:spTgt spid="148"/>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149"/>
                                        </p:tgtEl>
                                        <p:attrNameLst>
                                          <p:attrName>style.visibility</p:attrName>
                                        </p:attrNameLst>
                                      </p:cBhvr>
                                      <p:to>
                                        <p:strVal val="visible"/>
                                      </p:to>
                                    </p:set>
                                    <p:animEffect transition="in" filter="fade">
                                      <p:cBhvr>
                                        <p:cTn id="69" dur="500"/>
                                        <p:tgtEl>
                                          <p:spTgt spid="149"/>
                                        </p:tgtEl>
                                      </p:cBhvr>
                                    </p:animEffect>
                                  </p:childTnLst>
                                </p:cTn>
                              </p:par>
                              <p:par>
                                <p:cTn id="70" presetID="10" presetClass="entr" presetSubtype="0" fill="hold" nodeType="withEffect">
                                  <p:stCondLst>
                                    <p:cond delay="10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500"/>
                                        <p:tgtEl>
                                          <p:spTgt spid="106"/>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500"/>
                                        <p:tgtEl>
                                          <p:spTgt spid="63"/>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151"/>
                                        </p:tgtEl>
                                        <p:attrNameLst>
                                          <p:attrName>style.visibility</p:attrName>
                                        </p:attrNameLst>
                                      </p:cBhvr>
                                      <p:to>
                                        <p:strVal val="visible"/>
                                      </p:to>
                                    </p:set>
                                    <p:animEffect transition="in" filter="fade">
                                      <p:cBhvr>
                                        <p:cTn id="81" dur="500"/>
                                        <p:tgtEl>
                                          <p:spTgt spid="151"/>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152"/>
                                        </p:tgtEl>
                                        <p:attrNameLst>
                                          <p:attrName>style.visibility</p:attrName>
                                        </p:attrNameLst>
                                      </p:cBhvr>
                                      <p:to>
                                        <p:strVal val="visible"/>
                                      </p:to>
                                    </p:set>
                                    <p:animEffect transition="in" filter="fade">
                                      <p:cBhvr>
                                        <p:cTn id="84" dur="500"/>
                                        <p:tgtEl>
                                          <p:spTgt spid="152"/>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500"/>
                                        <p:tgtEl>
                                          <p:spTgt spid="153"/>
                                        </p:tgtEl>
                                      </p:cBhvr>
                                    </p:animEffect>
                                  </p:childTnLst>
                                </p:cTn>
                              </p:par>
                              <p:par>
                                <p:cTn id="88" presetID="10" presetClass="entr" presetSubtype="0" fill="hold" nodeType="withEffect">
                                  <p:stCondLst>
                                    <p:cond delay="20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500"/>
                                        <p:tgtEl>
                                          <p:spTgt spid="1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155"/>
                                        </p:tgtEl>
                                        <p:attrNameLst>
                                          <p:attrName>style.visibility</p:attrName>
                                        </p:attrNameLst>
                                      </p:cBhvr>
                                      <p:to>
                                        <p:strVal val="visible"/>
                                      </p:to>
                                    </p:set>
                                    <p:animEffect transition="in" filter="fade">
                                      <p:cBhvr>
                                        <p:cTn id="102" dur="500"/>
                                        <p:tgtEl>
                                          <p:spTgt spid="1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156"/>
                                        </p:tgtEl>
                                        <p:attrNameLst>
                                          <p:attrName>style.visibility</p:attrName>
                                        </p:attrNameLst>
                                      </p:cBhvr>
                                      <p:to>
                                        <p:strVal val="visible"/>
                                      </p:to>
                                    </p:set>
                                    <p:animEffect transition="in" filter="fade">
                                      <p:cBhvr>
                                        <p:cTn id="105" dur="500"/>
                                        <p:tgtEl>
                                          <p:spTgt spid="1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132"/>
                                        </p:tgtEl>
                                        <p:attrNameLst>
                                          <p:attrName>style.visibility</p:attrName>
                                        </p:attrNameLst>
                                      </p:cBhvr>
                                      <p:to>
                                        <p:strVal val="visible"/>
                                      </p:to>
                                    </p:set>
                                    <p:animEffect transition="in" filter="fade">
                                      <p:cBhvr>
                                        <p:cTn id="109" dur="500"/>
                                        <p:tgtEl>
                                          <p:spTgt spid="132"/>
                                        </p:tgtEl>
                                      </p:cBhvr>
                                    </p:animEffect>
                                  </p:childTnLst>
                                </p:cTn>
                              </p:par>
                              <p:par>
                                <p:cTn id="110" presetID="10" presetClass="entr" presetSubtype="0" fill="hold"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9" grpId="0" animBg="1"/>
      <p:bldP spid="17" grpId="0" animBg="1"/>
      <p:bldP spid="99" grpId="0" animBg="1"/>
      <p:bldP spid="3" grpId="0" animBg="1"/>
      <p:bldP spid="6" grpId="0" animBg="1"/>
      <p:bldP spid="4" grpId="0" animBg="1"/>
      <p:bldP spid="61" grpId="0" animBg="1"/>
      <p:bldP spid="150" grpId="0"/>
      <p:bldP spid="157" grpId="0"/>
      <p:bldP spid="158" grpId="0"/>
      <p:bldP spid="62" grpId="0" animBg="1"/>
      <p:bldP spid="147" grpId="0"/>
      <p:bldP spid="148" grpId="0"/>
      <p:bldP spid="149" grpId="0"/>
      <p:bldP spid="63" grpId="0" animBg="1"/>
      <p:bldP spid="151" grpId="0"/>
      <p:bldP spid="152" grpId="0"/>
      <p:bldP spid="153" grpId="0"/>
      <p:bldP spid="44" grpId="0" animBg="1"/>
      <p:bldP spid="154" grpId="0"/>
      <p:bldP spid="155" grpId="0"/>
      <p:bldP spid="156" grpId="0"/>
      <p:bldP spid="132" grpId="0" animBg="1"/>
      <p:bldP spid="1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FBB19F1-5ACF-4AEB-A2B3-1ED272EF5152}"/>
              </a:ext>
              <a:ext uri="{C183D7F6-B498-43B3-948B-1728B52AA6E4}">
                <adec:decorative xmlns:adec="http://schemas.microsoft.com/office/drawing/2017/decorative" val="1"/>
              </a:ext>
            </a:extLst>
          </p:cNvPr>
          <p:cNvSpPr/>
          <p:nvPr/>
        </p:nvSpPr>
        <p:spPr>
          <a:xfrm>
            <a:off x="544517" y="1573031"/>
            <a:ext cx="7274922" cy="4790574"/>
          </a:xfrm>
          <a:prstGeom prst="roundRect">
            <a:avLst>
              <a:gd name="adj" fmla="val 0"/>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514350" marR="0" lvl="0" indent="-34290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5" name="Group 24">
            <a:extLst>
              <a:ext uri="{FF2B5EF4-FFF2-40B4-BE49-F238E27FC236}">
                <a16:creationId xmlns:a16="http://schemas.microsoft.com/office/drawing/2014/main" id="{ABADF008-C913-4E2E-9ED6-23111BFD6A91}"/>
              </a:ext>
            </a:extLst>
          </p:cNvPr>
          <p:cNvGrpSpPr/>
          <p:nvPr/>
        </p:nvGrpSpPr>
        <p:grpSpPr>
          <a:xfrm>
            <a:off x="5821009" y="5257327"/>
            <a:ext cx="2284346" cy="599544"/>
            <a:chOff x="5821009" y="5257327"/>
            <a:chExt cx="2284346" cy="599544"/>
          </a:xfrm>
        </p:grpSpPr>
        <p:sp>
          <p:nvSpPr>
            <p:cNvPr id="187" name="Rectangle: Rounded Corners 186">
              <a:extLst>
                <a:ext uri="{FF2B5EF4-FFF2-40B4-BE49-F238E27FC236}">
                  <a16:creationId xmlns:a16="http://schemas.microsoft.com/office/drawing/2014/main" id="{E1E0733E-89CA-4A89-83F1-939039239E42}"/>
                </a:ext>
                <a:ext uri="{C183D7F6-B498-43B3-948B-1728B52AA6E4}">
                  <adec:decorative xmlns:adec="http://schemas.microsoft.com/office/drawing/2017/decorative" val="1"/>
                </a:ext>
              </a:extLst>
            </p:cNvPr>
            <p:cNvSpPr/>
            <p:nvPr/>
          </p:nvSpPr>
          <p:spPr>
            <a:xfrm>
              <a:off x="5821009" y="5257327"/>
              <a:ext cx="2284346" cy="599544"/>
            </a:xfrm>
            <a:prstGeom prst="roundRect">
              <a:avLst>
                <a:gd name="adj" fmla="val 10224"/>
              </a:avLst>
            </a:prstGeom>
            <a:gradFill>
              <a:gsLst>
                <a:gs pos="90000">
                  <a:srgbClr val="D9EFFF"/>
                </a:gs>
                <a:gs pos="96000">
                  <a:srgbClr val="C3E5FF">
                    <a:alpha val="0"/>
                  </a:srgbClr>
                </a:gs>
              </a:gsLst>
              <a:lin ang="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l" defTabSz="914400" rtl="0" eaLnBrk="1" fontAlgn="base" latinLnBrk="0" hangingPunct="1">
                <a:lnSpc>
                  <a:spcPct val="100000"/>
                </a:lnSpc>
                <a:spcBef>
                  <a:spcPct val="0"/>
                </a:spcBef>
                <a:spcAft>
                  <a:spcPct val="0"/>
                </a:spcAft>
                <a:buClrTx/>
                <a:buSzTx/>
                <a:buFontTx/>
                <a:buNone/>
                <a:tabLst>
                  <a:tab pos="573088" algn="l"/>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App Access (External)</a:t>
              </a:r>
            </a:p>
            <a:p>
              <a:pPr marL="0" marR="0" lvl="0" indent="0" algn="l" defTabSz="914400" rtl="0" eaLnBrk="1" fontAlgn="base" latinLnBrk="0" hangingPunct="1">
                <a:lnSpc>
                  <a:spcPct val="100000"/>
                </a:lnSpc>
                <a:spcBef>
                  <a:spcPct val="0"/>
                </a:spcBef>
                <a:spcAft>
                  <a:spcPct val="0"/>
                </a:spcAft>
                <a:buClrTx/>
                <a:buSzTx/>
                <a:buFontTx/>
                <a:buNone/>
                <a:tabLst>
                  <a:tab pos="573088" algn="l"/>
                </a:tabLst>
                <a:defRPr/>
              </a:pPr>
              <a:endPar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60EE6D2-67C5-4BD5-A25F-D95A0EAE6458}"/>
                </a:ext>
                <a:ext uri="{C183D7F6-B498-43B3-948B-1728B52AA6E4}">
                  <adec:decorative xmlns:adec="http://schemas.microsoft.com/office/drawing/2017/decorative" val="1"/>
                </a:ext>
              </a:extLst>
            </p:cNvPr>
            <p:cNvSpPr txBox="1"/>
            <p:nvPr/>
          </p:nvSpPr>
          <p:spPr>
            <a:xfrm>
              <a:off x="5823231" y="5645095"/>
              <a:ext cx="1560022" cy="200055"/>
            </a:xfrm>
            <a:prstGeom prst="rect">
              <a:avLst/>
            </a:prstGeom>
            <a:noFill/>
          </p:spPr>
          <p:txBody>
            <a:bodyPr wrap="square">
              <a:spAutoFit/>
            </a:bodyPr>
            <a:lstStyle/>
            <a:p>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Customer and Partner</a:t>
              </a:r>
              <a:endParaRPr lang="en-US" sz="800"/>
            </a:p>
          </p:txBody>
        </p:sp>
      </p:grpSp>
      <p:grpSp>
        <p:nvGrpSpPr>
          <p:cNvPr id="23" name="Group 22">
            <a:extLst>
              <a:ext uri="{FF2B5EF4-FFF2-40B4-BE49-F238E27FC236}">
                <a16:creationId xmlns:a16="http://schemas.microsoft.com/office/drawing/2014/main" id="{699E5DBE-6F7A-4114-A14B-F4F8C6580F1E}"/>
              </a:ext>
            </a:extLst>
          </p:cNvPr>
          <p:cNvGrpSpPr/>
          <p:nvPr/>
        </p:nvGrpSpPr>
        <p:grpSpPr>
          <a:xfrm>
            <a:off x="1" y="5167258"/>
            <a:ext cx="5705191" cy="970269"/>
            <a:chOff x="1" y="5167258"/>
            <a:chExt cx="5705191" cy="970269"/>
          </a:xfrm>
        </p:grpSpPr>
        <p:grpSp>
          <p:nvGrpSpPr>
            <p:cNvPr id="75" name="Group 74">
              <a:extLst>
                <a:ext uri="{FF2B5EF4-FFF2-40B4-BE49-F238E27FC236}">
                  <a16:creationId xmlns:a16="http://schemas.microsoft.com/office/drawing/2014/main" id="{8E5F57ED-DBA1-4DF3-9215-08ABA4FE3203}"/>
                </a:ext>
                <a:ext uri="{C183D7F6-B498-43B3-948B-1728B52AA6E4}">
                  <adec:decorative xmlns:adec="http://schemas.microsoft.com/office/drawing/2017/decorative" val="1"/>
                </a:ext>
              </a:extLst>
            </p:cNvPr>
            <p:cNvGrpSpPr/>
            <p:nvPr/>
          </p:nvGrpSpPr>
          <p:grpSpPr>
            <a:xfrm>
              <a:off x="1" y="5167258"/>
              <a:ext cx="5705191" cy="970269"/>
              <a:chOff x="1" y="5167258"/>
              <a:chExt cx="5705191" cy="970269"/>
            </a:xfrm>
          </p:grpSpPr>
          <p:sp>
            <p:nvSpPr>
              <p:cNvPr id="14" name="Rectangle: Rounded Corners 13">
                <a:extLst>
                  <a:ext uri="{FF2B5EF4-FFF2-40B4-BE49-F238E27FC236}">
                    <a16:creationId xmlns:a16="http://schemas.microsoft.com/office/drawing/2014/main" id="{A00F1D5D-DE3F-4655-98B9-E43BB1E8FDD1}"/>
                  </a:ext>
                  <a:ext uri="{C183D7F6-B498-43B3-948B-1728B52AA6E4}">
                    <adec:decorative xmlns:adec="http://schemas.microsoft.com/office/drawing/2017/decorative" val="1"/>
                  </a:ext>
                </a:extLst>
              </p:cNvPr>
              <p:cNvSpPr/>
              <p:nvPr/>
            </p:nvSpPr>
            <p:spPr>
              <a:xfrm>
                <a:off x="1" y="5256046"/>
                <a:ext cx="5705191" cy="881481"/>
              </a:xfrm>
              <a:prstGeom prst="roundRect">
                <a:avLst>
                  <a:gd name="adj" fmla="val 6532"/>
                </a:avLst>
              </a:prstGeom>
              <a:gradFill>
                <a:gsLst>
                  <a:gs pos="10000">
                    <a:srgbClr val="D9EFFF"/>
                  </a:gs>
                  <a:gs pos="4000">
                    <a:srgbClr val="C3E5FF">
                      <a:alpha val="0"/>
                    </a:srgbClr>
                  </a:gs>
                </a:gsLst>
                <a:lin ang="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tIns="118872" rtlCol="0" anchor="t"/>
              <a:lstStyle/>
              <a:p>
                <a:pPr marL="684213"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a:t>
                </a:r>
              </a:p>
            </p:txBody>
          </p:sp>
          <p:grpSp>
            <p:nvGrpSpPr>
              <p:cNvPr id="57" name="Group 56">
                <a:extLst>
                  <a:ext uri="{FF2B5EF4-FFF2-40B4-BE49-F238E27FC236}">
                    <a16:creationId xmlns:a16="http://schemas.microsoft.com/office/drawing/2014/main" id="{2B583689-3F91-426E-826D-E1C2D4CC3AEB}"/>
                  </a:ext>
                  <a:ext uri="{C183D7F6-B498-43B3-948B-1728B52AA6E4}">
                    <adec:decorative xmlns:adec="http://schemas.microsoft.com/office/drawing/2017/decorative" val="1"/>
                  </a:ext>
                </a:extLst>
              </p:cNvPr>
              <p:cNvGrpSpPr/>
              <p:nvPr/>
            </p:nvGrpSpPr>
            <p:grpSpPr>
              <a:xfrm>
                <a:off x="1919153" y="5428684"/>
                <a:ext cx="3637436" cy="608556"/>
                <a:chOff x="2961259" y="1940619"/>
                <a:chExt cx="3637436" cy="608556"/>
              </a:xfrm>
            </p:grpSpPr>
            <p:cxnSp>
              <p:nvCxnSpPr>
                <p:cNvPr id="319" name="Straight Connector 318">
                  <a:extLst>
                    <a:ext uri="{FF2B5EF4-FFF2-40B4-BE49-F238E27FC236}">
                      <a16:creationId xmlns:a16="http://schemas.microsoft.com/office/drawing/2014/main" id="{7121FF53-FDC1-4DE8-81CC-63798663224F}"/>
                    </a:ext>
                  </a:extLst>
                </p:cNvPr>
                <p:cNvCxnSpPr>
                  <a:cxnSpLocks/>
                </p:cNvCxnSpPr>
                <p:nvPr/>
              </p:nvCxnSpPr>
              <p:spPr>
                <a:xfrm>
                  <a:off x="3893540" y="2055868"/>
                  <a:ext cx="71103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CF79B377-4810-427A-B6E0-269AFE50C8CB}"/>
                    </a:ext>
                  </a:extLst>
                </p:cNvPr>
                <p:cNvSpPr txBox="1"/>
                <p:nvPr/>
              </p:nvSpPr>
              <p:spPr>
                <a:xfrm>
                  <a:off x="5316151" y="2333731"/>
                  <a:ext cx="978153" cy="215444"/>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Intermediary(ies)</a:t>
                  </a:r>
                </a:p>
              </p:txBody>
            </p:sp>
            <p:grpSp>
              <p:nvGrpSpPr>
                <p:cNvPr id="321" name="Group 320">
                  <a:extLst>
                    <a:ext uri="{FF2B5EF4-FFF2-40B4-BE49-F238E27FC236}">
                      <a16:creationId xmlns:a16="http://schemas.microsoft.com/office/drawing/2014/main" id="{EF8CB265-E3AA-47EC-9869-66C4DB59F274}"/>
                    </a:ext>
                  </a:extLst>
                </p:cNvPr>
                <p:cNvGrpSpPr/>
                <p:nvPr/>
              </p:nvGrpSpPr>
              <p:grpSpPr>
                <a:xfrm>
                  <a:off x="4360547" y="1940619"/>
                  <a:ext cx="904415" cy="599600"/>
                  <a:chOff x="3522367" y="1306418"/>
                  <a:chExt cx="971352" cy="643980"/>
                </a:xfrm>
              </p:grpSpPr>
              <p:sp>
                <p:nvSpPr>
                  <p:cNvPr id="322" name="TextBox 321">
                    <a:extLst>
                      <a:ext uri="{FF2B5EF4-FFF2-40B4-BE49-F238E27FC236}">
                        <a16:creationId xmlns:a16="http://schemas.microsoft.com/office/drawing/2014/main" id="{D8982BA6-6A76-4AA8-BA29-AF367A8815BE}"/>
                      </a:ext>
                    </a:extLst>
                  </p:cNvPr>
                  <p:cNvSpPr txBox="1"/>
                  <p:nvPr/>
                </p:nvSpPr>
                <p:spPr>
                  <a:xfrm>
                    <a:off x="3522367" y="1586785"/>
                    <a:ext cx="971352" cy="363613"/>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User Devices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&amp; Workstations</a:t>
                    </a:r>
                  </a:p>
                </p:txBody>
              </p:sp>
              <p:pic>
                <p:nvPicPr>
                  <p:cNvPr id="323" name="Graphic 322">
                    <a:extLst>
                      <a:ext uri="{FF2B5EF4-FFF2-40B4-BE49-F238E27FC236}">
                        <a16:creationId xmlns:a16="http://schemas.microsoft.com/office/drawing/2014/main" id="{FCCEECA3-DD13-4FAE-BE31-7428B1FDA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9444" y="1306418"/>
                    <a:ext cx="381139" cy="293183"/>
                  </a:xfrm>
                  <a:prstGeom prst="rect">
                    <a:avLst/>
                  </a:prstGeom>
                </p:spPr>
              </p:pic>
            </p:grpSp>
            <p:grpSp>
              <p:nvGrpSpPr>
                <p:cNvPr id="324" name="Group 323">
                  <a:extLst>
                    <a:ext uri="{FF2B5EF4-FFF2-40B4-BE49-F238E27FC236}">
                      <a16:creationId xmlns:a16="http://schemas.microsoft.com/office/drawing/2014/main" id="{86DC2F6D-B7EF-4031-9E83-A7672D1CFC11}"/>
                    </a:ext>
                  </a:extLst>
                </p:cNvPr>
                <p:cNvGrpSpPr/>
                <p:nvPr/>
              </p:nvGrpSpPr>
              <p:grpSpPr>
                <a:xfrm>
                  <a:off x="3222184" y="1964168"/>
                  <a:ext cx="849913" cy="452412"/>
                  <a:chOff x="3018343" y="2146816"/>
                  <a:chExt cx="912818" cy="485895"/>
                </a:xfrm>
              </p:grpSpPr>
              <p:sp>
                <p:nvSpPr>
                  <p:cNvPr id="325" name="TextBox 324">
                    <a:extLst>
                      <a:ext uri="{FF2B5EF4-FFF2-40B4-BE49-F238E27FC236}">
                        <a16:creationId xmlns:a16="http://schemas.microsoft.com/office/drawing/2014/main" id="{BA3D4D3B-C0AB-4A8B-8045-48F7D58440A5}"/>
                      </a:ext>
                    </a:extLst>
                  </p:cNvPr>
                  <p:cNvSpPr txBox="1"/>
                  <p:nvPr/>
                </p:nvSpPr>
                <p:spPr>
                  <a:xfrm>
                    <a:off x="3018343" y="2401322"/>
                    <a:ext cx="912818" cy="23138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User Accounts</a:t>
                    </a:r>
                  </a:p>
                </p:txBody>
              </p:sp>
              <p:grpSp>
                <p:nvGrpSpPr>
                  <p:cNvPr id="326" name="Group 325">
                    <a:extLst>
                      <a:ext uri="{FF2B5EF4-FFF2-40B4-BE49-F238E27FC236}">
                        <a16:creationId xmlns:a16="http://schemas.microsoft.com/office/drawing/2014/main" id="{735A54DA-4A6B-4ABE-A2C6-E81107B6C6ED}"/>
                      </a:ext>
                    </a:extLst>
                  </p:cNvPr>
                  <p:cNvGrpSpPr/>
                  <p:nvPr/>
                </p:nvGrpSpPr>
                <p:grpSpPr>
                  <a:xfrm>
                    <a:off x="3279410" y="2146816"/>
                    <a:ext cx="390681" cy="241462"/>
                    <a:chOff x="4524585" y="2423461"/>
                    <a:chExt cx="601881" cy="371994"/>
                  </a:xfrm>
                </p:grpSpPr>
                <p:sp>
                  <p:nvSpPr>
                    <p:cNvPr id="327" name="Rectangle 326">
                      <a:extLst>
                        <a:ext uri="{FF2B5EF4-FFF2-40B4-BE49-F238E27FC236}">
                          <a16:creationId xmlns:a16="http://schemas.microsoft.com/office/drawing/2014/main" id="{F5F8D6A8-BEA2-4154-B9D2-F5A2486E2094}"/>
                        </a:ext>
                      </a:extLst>
                    </p:cNvPr>
                    <p:cNvSpPr/>
                    <p:nvPr/>
                  </p:nvSpPr>
                  <p:spPr bwMode="auto">
                    <a:xfrm>
                      <a:off x="4524585" y="2423461"/>
                      <a:ext cx="601881" cy="371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8" name="Group 89">
                      <a:extLst>
                        <a:ext uri="{FF2B5EF4-FFF2-40B4-BE49-F238E27FC236}">
                          <a16:creationId xmlns:a16="http://schemas.microsoft.com/office/drawing/2014/main" id="{7D63B2C1-7588-4B7A-9100-6F0DC1FBEDDA}"/>
                        </a:ext>
                      </a:extLst>
                    </p:cNvPr>
                    <p:cNvGrpSpPr>
                      <a:grpSpLocks noChangeAspect="1"/>
                    </p:cNvGrpSpPr>
                    <p:nvPr/>
                  </p:nvGrpSpPr>
                  <p:grpSpPr bwMode="auto">
                    <a:xfrm>
                      <a:off x="4584855" y="2488106"/>
                      <a:ext cx="194899" cy="242704"/>
                      <a:chOff x="1596" y="1479"/>
                      <a:chExt cx="159" cy="198"/>
                    </a:xfrm>
                    <a:solidFill>
                      <a:schemeClr val="bg1"/>
                    </a:solidFill>
                  </p:grpSpPr>
                  <p:sp>
                    <p:nvSpPr>
                      <p:cNvPr id="332" name="Freeform 90">
                        <a:extLst>
                          <a:ext uri="{FF2B5EF4-FFF2-40B4-BE49-F238E27FC236}">
                            <a16:creationId xmlns:a16="http://schemas.microsoft.com/office/drawing/2014/main" id="{07CA782E-B120-4D15-B6B0-6ECC3D839546}"/>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333" name="Freeform 91">
                        <a:extLst>
                          <a:ext uri="{FF2B5EF4-FFF2-40B4-BE49-F238E27FC236}">
                            <a16:creationId xmlns:a16="http://schemas.microsoft.com/office/drawing/2014/main" id="{8C7FEB65-503D-4DF0-A6A1-F7F6EC9E40DC}"/>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9" name="Group 271">
                      <a:extLst>
                        <a:ext uri="{FF2B5EF4-FFF2-40B4-BE49-F238E27FC236}">
                          <a16:creationId xmlns:a16="http://schemas.microsoft.com/office/drawing/2014/main" id="{487D2B6C-FE8B-456B-8E6D-D75A2BF1AA29}"/>
                        </a:ext>
                      </a:extLst>
                    </p:cNvPr>
                    <p:cNvGrpSpPr>
                      <a:grpSpLocks noChangeAspect="1"/>
                    </p:cNvGrpSpPr>
                    <p:nvPr/>
                  </p:nvGrpSpPr>
                  <p:grpSpPr bwMode="auto">
                    <a:xfrm>
                      <a:off x="4831448" y="2572669"/>
                      <a:ext cx="219261" cy="73578"/>
                      <a:chOff x="778" y="3414"/>
                      <a:chExt cx="149" cy="50"/>
                    </a:xfrm>
                    <a:solidFill>
                      <a:schemeClr val="bg1"/>
                    </a:solidFill>
                  </p:grpSpPr>
                  <p:sp>
                    <p:nvSpPr>
                      <p:cNvPr id="330" name="Freeform 273">
                        <a:extLst>
                          <a:ext uri="{FF2B5EF4-FFF2-40B4-BE49-F238E27FC236}">
                            <a16:creationId xmlns:a16="http://schemas.microsoft.com/office/drawing/2014/main" id="{6B2B89AA-5119-404B-A9C1-409CF942B2F9}"/>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331" name="Freeform 275">
                        <a:extLst>
                          <a:ext uri="{FF2B5EF4-FFF2-40B4-BE49-F238E27FC236}">
                            <a16:creationId xmlns:a16="http://schemas.microsoft.com/office/drawing/2014/main" id="{7653F3AD-88B1-4600-A584-34097E5D958C}"/>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334" name="Group 333">
                  <a:extLst>
                    <a:ext uri="{FF2B5EF4-FFF2-40B4-BE49-F238E27FC236}">
                      <a16:creationId xmlns:a16="http://schemas.microsoft.com/office/drawing/2014/main" id="{F6D5572A-929D-480C-89FA-C9E1EB7457AA}"/>
                    </a:ext>
                  </a:extLst>
                </p:cNvPr>
                <p:cNvGrpSpPr/>
                <p:nvPr/>
              </p:nvGrpSpPr>
              <p:grpSpPr>
                <a:xfrm>
                  <a:off x="5653969" y="2110917"/>
                  <a:ext cx="302516" cy="239550"/>
                  <a:chOff x="6750025" y="2327160"/>
                  <a:chExt cx="450383" cy="356642"/>
                </a:xfrm>
              </p:grpSpPr>
              <p:sp>
                <p:nvSpPr>
                  <p:cNvPr id="335" name="Freeform: Shape 334">
                    <a:extLst>
                      <a:ext uri="{FF2B5EF4-FFF2-40B4-BE49-F238E27FC236}">
                        <a16:creationId xmlns:a16="http://schemas.microsoft.com/office/drawing/2014/main" id="{4E68B0AB-666F-4A3F-A9E4-E2772C976EEC}"/>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FC65670F-3A72-46F1-87E8-C215E2AF75A3}"/>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AE3BAC83-8C2A-4AD9-A522-9BEF03522DAC}"/>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BE6D8DA7-C5D3-4673-B810-F3B0FAB614AF}"/>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DED6CD6F-40D2-4444-B209-C07DC6C2AE44}"/>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2FB0D554-6D7E-436A-BB8D-B2E2D786DBC2}"/>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Shape 340">
                    <a:extLst>
                      <a:ext uri="{FF2B5EF4-FFF2-40B4-BE49-F238E27FC236}">
                        <a16:creationId xmlns:a16="http://schemas.microsoft.com/office/drawing/2014/main" id="{CFBA95B6-32BF-441C-8652-47F349B1C5B7}"/>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42" name="Straight Connector 341">
                  <a:extLst>
                    <a:ext uri="{FF2B5EF4-FFF2-40B4-BE49-F238E27FC236}">
                      <a16:creationId xmlns:a16="http://schemas.microsoft.com/office/drawing/2014/main" id="{C20D51DD-6E6B-453D-831E-F45A9A030D9D}"/>
                    </a:ext>
                  </a:extLst>
                </p:cNvPr>
                <p:cNvCxnSpPr>
                  <a:cxnSpLocks/>
                </p:cNvCxnSpPr>
                <p:nvPr/>
              </p:nvCxnSpPr>
              <p:spPr>
                <a:xfrm>
                  <a:off x="5051888" y="2055868"/>
                  <a:ext cx="154680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3583523-68F1-4F1B-B79F-AA955C6B18FC}"/>
                    </a:ext>
                  </a:extLst>
                </p:cNvPr>
                <p:cNvCxnSpPr>
                  <a:cxnSpLocks/>
                </p:cNvCxnSpPr>
                <p:nvPr/>
              </p:nvCxnSpPr>
              <p:spPr>
                <a:xfrm>
                  <a:off x="2961259" y="2061557"/>
                  <a:ext cx="449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4" name="Straight Connector 64">
                  <a:extLst>
                    <a:ext uri="{FF2B5EF4-FFF2-40B4-BE49-F238E27FC236}">
                      <a16:creationId xmlns:a16="http://schemas.microsoft.com/office/drawing/2014/main" id="{A65B841E-7B60-436A-B602-2FE90A8E40A3}"/>
                    </a:ext>
                  </a:extLst>
                </p:cNvPr>
                <p:cNvCxnSpPr>
                  <a:cxnSpLocks/>
                </p:cNvCxnSpPr>
                <p:nvPr/>
              </p:nvCxnSpPr>
              <p:spPr>
                <a:xfrm flipV="1">
                  <a:off x="6016782" y="2055868"/>
                  <a:ext cx="358410" cy="179205"/>
                </a:xfrm>
                <a:prstGeom prst="bentConnector3">
                  <a:avLst>
                    <a:gd name="adj1" fmla="val 50000"/>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76">
                  <a:extLst>
                    <a:ext uri="{FF2B5EF4-FFF2-40B4-BE49-F238E27FC236}">
                      <a16:creationId xmlns:a16="http://schemas.microsoft.com/office/drawing/2014/main" id="{F0714B9E-41A4-435F-8C7E-2294CD4F6A90}"/>
                    </a:ext>
                  </a:extLst>
                </p:cNvPr>
                <p:cNvCxnSpPr>
                  <a:cxnSpLocks/>
                </p:cNvCxnSpPr>
                <p:nvPr/>
              </p:nvCxnSpPr>
              <p:spPr>
                <a:xfrm>
                  <a:off x="5266839" y="2055868"/>
                  <a:ext cx="358410" cy="179205"/>
                </a:xfrm>
                <a:prstGeom prst="bentConnector3">
                  <a:avLst>
                    <a:gd name="adj1" fmla="val 44463"/>
                  </a:avLst>
                </a:prstGeom>
                <a:ln w="28575">
                  <a:solidFill>
                    <a:srgbClr val="0078D4"/>
                  </a:solidFill>
                  <a:prstDash val="sysDot"/>
                </a:ln>
              </p:spPr>
              <p:style>
                <a:lnRef idx="1">
                  <a:schemeClr val="accent1"/>
                </a:lnRef>
                <a:fillRef idx="0">
                  <a:schemeClr val="accent1"/>
                </a:fillRef>
                <a:effectRef idx="0">
                  <a:schemeClr val="accent1"/>
                </a:effectRef>
                <a:fontRef idx="minor">
                  <a:schemeClr val="tx1"/>
                </a:fontRef>
              </p:style>
            </p:cxnSp>
          </p:grpSp>
          <p:sp>
            <p:nvSpPr>
              <p:cNvPr id="67" name="Speech Bubble: Rectangle 66">
                <a:extLst>
                  <a:ext uri="{FF2B5EF4-FFF2-40B4-BE49-F238E27FC236}">
                    <a16:creationId xmlns:a16="http://schemas.microsoft.com/office/drawing/2014/main" id="{C9F29A6E-E868-4BC8-AADF-0B8DE98C58E8}"/>
                  </a:ext>
                  <a:ext uri="{C183D7F6-B498-43B3-948B-1728B52AA6E4}">
                    <adec:decorative xmlns:adec="http://schemas.microsoft.com/office/drawing/2017/decorative" val="1"/>
                  </a:ext>
                </a:extLst>
              </p:cNvPr>
              <p:cNvSpPr/>
              <p:nvPr/>
            </p:nvSpPr>
            <p:spPr>
              <a:xfrm>
                <a:off x="4285722" y="5167258"/>
                <a:ext cx="1047364" cy="276999"/>
              </a:xfrm>
              <a:prstGeom prst="wedgeRectCallout">
                <a:avLst>
                  <a:gd name="adj1" fmla="val -20575"/>
                  <a:gd name="adj2" fmla="val 72874"/>
                </a:avLst>
              </a:prstGeom>
              <a:solidFill>
                <a:schemeClr val="bg1"/>
              </a:solidFill>
              <a:ln>
                <a:noFill/>
                <a:headEnd type="none" w="med" len="med"/>
                <a:tailEnd type="none" w="med" len="med"/>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34290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97000">
                          <a:srgbClr val="000000"/>
                        </a:gs>
                        <a:gs pos="0">
                          <a:srgbClr val="000000"/>
                        </a:gs>
                      </a:gsLst>
                      <a:lin ang="0" scaled="1"/>
                    </a:gradFill>
                    <a:effectLst/>
                    <a:uLnTx/>
                    <a:uFillTx/>
                    <a:latin typeface="Segoe UI Semibold" panose="020B0702040204020203" pitchFamily="34" charset="0"/>
                    <a:ea typeface="+mn-ea"/>
                    <a:cs typeface="Segoe UI Semibold" panose="020B0702040204020203" pitchFamily="34" charset="0"/>
                  </a:rPr>
                  <a:t>Remote Access, Proxies, Virtual Desktop, etc.</a:t>
                </a:r>
              </a:p>
            </p:txBody>
          </p:sp>
        </p:grpSp>
        <p:sp>
          <p:nvSpPr>
            <p:cNvPr id="282" name="TextBox 281">
              <a:extLst>
                <a:ext uri="{FF2B5EF4-FFF2-40B4-BE49-F238E27FC236}">
                  <a16:creationId xmlns:a16="http://schemas.microsoft.com/office/drawing/2014/main" id="{E4D7193A-55B0-424D-9E14-E76A83DA8A9B}"/>
                </a:ext>
                <a:ext uri="{C183D7F6-B498-43B3-948B-1728B52AA6E4}">
                  <adec:decorative xmlns:adec="http://schemas.microsoft.com/office/drawing/2017/decorative" val="1"/>
                </a:ext>
              </a:extLst>
            </p:cNvPr>
            <p:cNvSpPr txBox="1"/>
            <p:nvPr/>
          </p:nvSpPr>
          <p:spPr>
            <a:xfrm>
              <a:off x="694223" y="5609338"/>
              <a:ext cx="1560022" cy="200055"/>
            </a:xfrm>
            <a:prstGeom prst="rect">
              <a:avLst/>
            </a:prstGeom>
            <a:noFill/>
          </p:spPr>
          <p:txBody>
            <a:bodyPr wrap="square">
              <a:spAutoFit/>
            </a:bodyPr>
            <a:lstStyle/>
            <a:p>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Employee and Partner/Outsourcer</a:t>
              </a:r>
              <a:endParaRPr lang="en-US" sz="800"/>
            </a:p>
          </p:txBody>
        </p:sp>
      </p:grpSp>
      <p:grpSp>
        <p:nvGrpSpPr>
          <p:cNvPr id="72" name="Group 71">
            <a:extLst>
              <a:ext uri="{FF2B5EF4-FFF2-40B4-BE49-F238E27FC236}">
                <a16:creationId xmlns:a16="http://schemas.microsoft.com/office/drawing/2014/main" id="{80D11999-519C-4A27-B703-1BC0BD450965}"/>
              </a:ext>
              <a:ext uri="{C183D7F6-B498-43B3-948B-1728B52AA6E4}">
                <adec:decorative xmlns:adec="http://schemas.microsoft.com/office/drawing/2017/decorative" val="1"/>
              </a:ext>
            </a:extLst>
          </p:cNvPr>
          <p:cNvGrpSpPr/>
          <p:nvPr/>
        </p:nvGrpSpPr>
        <p:grpSpPr>
          <a:xfrm>
            <a:off x="676427" y="3330359"/>
            <a:ext cx="6456433" cy="1810949"/>
            <a:chOff x="676427" y="3330359"/>
            <a:chExt cx="6456433" cy="1810949"/>
          </a:xfrm>
        </p:grpSpPr>
        <p:sp>
          <p:nvSpPr>
            <p:cNvPr id="7" name="Rectangle: Rounded Corners 6">
              <a:extLst>
                <a:ext uri="{FF2B5EF4-FFF2-40B4-BE49-F238E27FC236}">
                  <a16:creationId xmlns:a16="http://schemas.microsoft.com/office/drawing/2014/main" id="{88C93099-F8F8-46D8-B655-2ECA142C8801}"/>
                </a:ext>
                <a:ext uri="{C183D7F6-B498-43B3-948B-1728B52AA6E4}">
                  <adec:decorative xmlns:adec="http://schemas.microsoft.com/office/drawing/2017/decorative" val="1"/>
                </a:ext>
              </a:extLst>
            </p:cNvPr>
            <p:cNvSpPr/>
            <p:nvPr/>
          </p:nvSpPr>
          <p:spPr>
            <a:xfrm>
              <a:off x="676427" y="3330359"/>
              <a:ext cx="6456433" cy="1810949"/>
            </a:xfrm>
            <a:prstGeom prst="roundRect">
              <a:avLst>
                <a:gd name="adj" fmla="val 1211"/>
              </a:avLst>
            </a:prstGeom>
            <a:solidFill>
              <a:schemeClr val="tx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Management Plane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Asset Management, monitoring and Security</a:t>
              </a:r>
            </a:p>
          </p:txBody>
        </p:sp>
        <p:grpSp>
          <p:nvGrpSpPr>
            <p:cNvPr id="307" name="Group 306">
              <a:extLst>
                <a:ext uri="{FF2B5EF4-FFF2-40B4-BE49-F238E27FC236}">
                  <a16:creationId xmlns:a16="http://schemas.microsoft.com/office/drawing/2014/main" id="{857674CF-DBDE-4613-A3D2-DC68670960D9}"/>
                </a:ext>
                <a:ext uri="{C183D7F6-B498-43B3-948B-1728B52AA6E4}">
                  <adec:decorative xmlns:adec="http://schemas.microsoft.com/office/drawing/2017/decorative" val="1"/>
                </a:ext>
              </a:extLst>
            </p:cNvPr>
            <p:cNvGrpSpPr/>
            <p:nvPr/>
          </p:nvGrpSpPr>
          <p:grpSpPr>
            <a:xfrm>
              <a:off x="5658277" y="3603473"/>
              <a:ext cx="252659" cy="61247"/>
              <a:chOff x="6082294" y="1892536"/>
              <a:chExt cx="372707" cy="90347"/>
            </a:xfrm>
            <a:solidFill>
              <a:schemeClr val="tx1"/>
            </a:solidFill>
          </p:grpSpPr>
          <p:sp>
            <p:nvSpPr>
              <p:cNvPr id="308" name="Oval 307">
                <a:extLst>
                  <a:ext uri="{FF2B5EF4-FFF2-40B4-BE49-F238E27FC236}">
                    <a16:creationId xmlns:a16="http://schemas.microsoft.com/office/drawing/2014/main" id="{D0405DB1-0B7F-4568-A3CE-8C1B48209942}"/>
                  </a:ext>
                </a:extLst>
              </p:cNvPr>
              <p:cNvSpPr/>
              <p:nvPr/>
            </p:nvSpPr>
            <p:spPr bwMode="auto">
              <a:xfrm flipV="1">
                <a:off x="6082294" y="1892557"/>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Oval 308">
                <a:extLst>
                  <a:ext uri="{FF2B5EF4-FFF2-40B4-BE49-F238E27FC236}">
                    <a16:creationId xmlns:a16="http://schemas.microsoft.com/office/drawing/2014/main" id="{7F6B7B73-7B18-4B95-A5D6-5FA2CAC01FBF}"/>
                  </a:ext>
                </a:extLst>
              </p:cNvPr>
              <p:cNvSpPr/>
              <p:nvPr/>
            </p:nvSpPr>
            <p:spPr bwMode="auto">
              <a:xfrm flipV="1">
                <a:off x="6223490" y="1892567"/>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Oval 309">
                <a:extLst>
                  <a:ext uri="{FF2B5EF4-FFF2-40B4-BE49-F238E27FC236}">
                    <a16:creationId xmlns:a16="http://schemas.microsoft.com/office/drawing/2014/main" id="{77F4A306-5A69-466B-B474-DD6C5E78B659}"/>
                  </a:ext>
                </a:extLst>
              </p:cNvPr>
              <p:cNvSpPr/>
              <p:nvPr/>
            </p:nvSpPr>
            <p:spPr bwMode="auto">
              <a:xfrm flipV="1">
                <a:off x="6364684" y="1892536"/>
                <a:ext cx="90317" cy="903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704A0E9-4D4E-4FE5-A1A0-944E4D84CE50}"/>
                </a:ext>
                <a:ext uri="{C183D7F6-B498-43B3-948B-1728B52AA6E4}">
                  <adec:decorative xmlns:adec="http://schemas.microsoft.com/office/drawing/2017/decorative" val="1"/>
                </a:ext>
              </a:extLst>
            </p:cNvPr>
            <p:cNvGrpSpPr/>
            <p:nvPr/>
          </p:nvGrpSpPr>
          <p:grpSpPr>
            <a:xfrm>
              <a:off x="3899472" y="3458159"/>
              <a:ext cx="1657117" cy="325541"/>
              <a:chOff x="3791682" y="3514222"/>
              <a:chExt cx="1778346" cy="349356"/>
            </a:xfrm>
          </p:grpSpPr>
          <p:pic>
            <p:nvPicPr>
              <p:cNvPr id="109" name="Picture 108">
                <a:extLst>
                  <a:ext uri="{FF2B5EF4-FFF2-40B4-BE49-F238E27FC236}">
                    <a16:creationId xmlns:a16="http://schemas.microsoft.com/office/drawing/2014/main" id="{48FD24A6-FD89-4C23-A688-4F4D03B7E25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47393" y="3573599"/>
                <a:ext cx="418274" cy="250058"/>
              </a:xfrm>
              <a:prstGeom prst="rect">
                <a:avLst/>
              </a:prstGeom>
              <a:noFill/>
              <a:ln w="6350">
                <a:noFill/>
              </a:ln>
            </p:spPr>
          </p:pic>
          <p:pic>
            <p:nvPicPr>
              <p:cNvPr id="110" name="Shape 458">
                <a:extLst>
                  <a:ext uri="{FF2B5EF4-FFF2-40B4-BE49-F238E27FC236}">
                    <a16:creationId xmlns:a16="http://schemas.microsoft.com/office/drawing/2014/main" id="{851F22DD-AA9B-4063-B0FD-3DD8045BE5A7}"/>
                  </a:ext>
                </a:extLst>
              </p:cNvPr>
              <p:cNvPicPr preferRelativeResize="0"/>
              <p:nvPr/>
            </p:nvPicPr>
            <p:blipFill rotWithShape="1">
              <a:blip r:embed="rId7">
                <a:extLst>
                  <a:ext uri="{BEBA8EAE-BF5A-486C-A8C5-ECC9F3942E4B}">
                    <a14:imgProps xmlns:a14="http://schemas.microsoft.com/office/drawing/2010/main">
                      <a14:imgLayer r:embed="rId8">
                        <a14:imgEffect>
                          <a14:saturation sat="0"/>
                        </a14:imgEffect>
                        <a14:imgEffect>
                          <a14:brightnessContrast bright="-30000" contrast="50000"/>
                        </a14:imgEffect>
                      </a14:imgLayer>
                    </a14:imgProps>
                  </a:ext>
                </a:extLst>
              </a:blip>
              <a:srcRect r="85330"/>
              <a:stretch/>
            </p:blipFill>
            <p:spPr>
              <a:xfrm>
                <a:off x="5168506" y="3514222"/>
                <a:ext cx="401522" cy="349356"/>
              </a:xfrm>
              <a:prstGeom prst="rect">
                <a:avLst/>
              </a:prstGeom>
              <a:noFill/>
              <a:ln w="6350">
                <a:noFill/>
              </a:ln>
            </p:spPr>
          </p:pic>
          <p:pic>
            <p:nvPicPr>
              <p:cNvPr id="50" name="Picture 49" descr="A picture containing clock, drawing&#10;&#10;Description automatically generated">
                <a:extLst>
                  <a:ext uri="{FF2B5EF4-FFF2-40B4-BE49-F238E27FC236}">
                    <a16:creationId xmlns:a16="http://schemas.microsoft.com/office/drawing/2014/main" id="{7E715740-37CD-4B29-80C5-DE213B006F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r="61158"/>
              <a:stretch/>
            </p:blipFill>
            <p:spPr>
              <a:xfrm>
                <a:off x="4189619" y="3546281"/>
                <a:ext cx="383283" cy="285238"/>
              </a:xfrm>
              <a:prstGeom prst="rect">
                <a:avLst/>
              </a:prstGeom>
            </p:spPr>
          </p:pic>
          <p:grpSp>
            <p:nvGrpSpPr>
              <p:cNvPr id="311" name="Group 11">
                <a:extLst>
                  <a:ext uri="{FF2B5EF4-FFF2-40B4-BE49-F238E27FC236}">
                    <a16:creationId xmlns:a16="http://schemas.microsoft.com/office/drawing/2014/main" id="{E397593E-A828-4026-BAE9-5BDECB548F72}"/>
                  </a:ext>
                </a:extLst>
              </p:cNvPr>
              <p:cNvGrpSpPr>
                <a:grpSpLocks noChangeAspect="1"/>
              </p:cNvGrpSpPr>
              <p:nvPr/>
            </p:nvGrpSpPr>
            <p:grpSpPr bwMode="auto">
              <a:xfrm>
                <a:off x="3791682" y="3546281"/>
                <a:ext cx="266750" cy="285238"/>
                <a:chOff x="1574" y="821"/>
                <a:chExt cx="202" cy="216"/>
              </a:xfrm>
              <a:solidFill>
                <a:schemeClr val="tx1"/>
              </a:solidFill>
            </p:grpSpPr>
            <p:sp>
              <p:nvSpPr>
                <p:cNvPr id="312" name="Freeform 12">
                  <a:extLst>
                    <a:ext uri="{FF2B5EF4-FFF2-40B4-BE49-F238E27FC236}">
                      <a16:creationId xmlns:a16="http://schemas.microsoft.com/office/drawing/2014/main" id="{3A4DCD60-AB30-41E1-A273-487E2B9559E7}"/>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3" name="Freeform 13">
                  <a:extLst>
                    <a:ext uri="{FF2B5EF4-FFF2-40B4-BE49-F238E27FC236}">
                      <a16:creationId xmlns:a16="http://schemas.microsoft.com/office/drawing/2014/main" id="{CD34C219-B920-4A15-8C3E-A24D2487B698}"/>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4" name="Freeform 14">
                  <a:extLst>
                    <a:ext uri="{FF2B5EF4-FFF2-40B4-BE49-F238E27FC236}">
                      <a16:creationId xmlns:a16="http://schemas.microsoft.com/office/drawing/2014/main" id="{14D6246A-6EA4-418B-A267-45B1934731CD}"/>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5" name="Freeform 15">
                  <a:extLst>
                    <a:ext uri="{FF2B5EF4-FFF2-40B4-BE49-F238E27FC236}">
                      <a16:creationId xmlns:a16="http://schemas.microsoft.com/office/drawing/2014/main" id="{A3360525-B0C5-4315-882A-1FBED767092E}"/>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01" name="Rectangle: Rounded Corners 300">
            <a:extLst>
              <a:ext uri="{FF2B5EF4-FFF2-40B4-BE49-F238E27FC236}">
                <a16:creationId xmlns:a16="http://schemas.microsoft.com/office/drawing/2014/main" id="{6D1660BA-54A5-4635-940A-87297B021871}"/>
              </a:ext>
              <a:ext uri="{C183D7F6-B498-43B3-948B-1728B52AA6E4}">
                <adec:decorative xmlns:adec="http://schemas.microsoft.com/office/drawing/2017/decorative" val="1"/>
              </a:ext>
            </a:extLst>
          </p:cNvPr>
          <p:cNvSpPr/>
          <p:nvPr/>
        </p:nvSpPr>
        <p:spPr>
          <a:xfrm>
            <a:off x="841833" y="2594288"/>
            <a:ext cx="2540066" cy="819842"/>
          </a:xfrm>
          <a:prstGeom prst="roundRect">
            <a:avLst>
              <a:gd name="adj" fmla="val 600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lumMod val="75000"/>
                        <a:lumOff val="25000"/>
                      </a:srgbClr>
                    </a:gs>
                    <a:gs pos="100000">
                      <a:srgbClr val="000000">
                        <a:lumMod val="75000"/>
                        <a:lumOff val="25000"/>
                      </a:srgbClr>
                    </a:gs>
                  </a:gsLst>
                  <a:lin ang="5400000" scaled="1"/>
                </a:gradFill>
                <a:effectLst/>
                <a:uLnTx/>
                <a:uFillTx/>
                <a:latin typeface="Segoe UI Semibold"/>
                <a:ea typeface="+mn-ea"/>
                <a:cs typeface="+mn-cs"/>
              </a:rPr>
              <a:t>Control Plane</a:t>
            </a:r>
            <a:br>
              <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Access Control for Assets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1"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(zero trust policy enforcement)</a:t>
            </a:r>
          </a:p>
        </p:txBody>
      </p:sp>
      <p:sp>
        <p:nvSpPr>
          <p:cNvPr id="9" name="Rectangle: Rounded Corners 8">
            <a:extLst>
              <a:ext uri="{FF2B5EF4-FFF2-40B4-BE49-F238E27FC236}">
                <a16:creationId xmlns:a16="http://schemas.microsoft.com/office/drawing/2014/main" id="{5160657F-91C0-44E2-851A-CB0890B49ED8}"/>
              </a:ext>
              <a:ext uri="{C183D7F6-B498-43B3-948B-1728B52AA6E4}">
                <adec:decorative xmlns:adec="http://schemas.microsoft.com/office/drawing/2017/decorative" val="1"/>
              </a:ext>
            </a:extLst>
          </p:cNvPr>
          <p:cNvSpPr/>
          <p:nvPr/>
        </p:nvSpPr>
        <p:spPr>
          <a:xfrm>
            <a:off x="676428" y="1721355"/>
            <a:ext cx="7014596" cy="819842"/>
          </a:xfrm>
          <a:prstGeom prst="roundRect">
            <a:avLst>
              <a:gd name="adj" fmla="val 6006"/>
            </a:avLst>
          </a:pr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Privileged Access</a:t>
            </a:r>
            <a:br>
              <a:rPr kumimoji="0" lang="en-US" sz="16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IT Admins and High Impact Roles</a:t>
            </a:r>
            <a:endParaRPr kumimoji="0" lang="en-US" sz="1000" b="0" i="0" u="none" strike="noStrike" kern="1200" cap="none" spc="0" normalizeH="0" baseline="0" noProof="0">
              <a:ln>
                <a:noFill/>
              </a:ln>
              <a:gradFill>
                <a:gsLst>
                  <a:gs pos="97000">
                    <a:srgbClr val="000000"/>
                  </a:gs>
                  <a:gs pos="0">
                    <a:srgbClr val="000000"/>
                  </a:gs>
                </a:gsLst>
                <a:lin ang="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71" name="Group 70">
            <a:extLst>
              <a:ext uri="{FF2B5EF4-FFF2-40B4-BE49-F238E27FC236}">
                <a16:creationId xmlns:a16="http://schemas.microsoft.com/office/drawing/2014/main" id="{DFDF89BA-3FE8-4E2E-BF82-5E79206EDEC3}"/>
              </a:ext>
              <a:ext uri="{C183D7F6-B498-43B3-948B-1728B52AA6E4}">
                <adec:decorative xmlns:adec="http://schemas.microsoft.com/office/drawing/2017/decorative" val="1"/>
              </a:ext>
            </a:extLst>
          </p:cNvPr>
          <p:cNvGrpSpPr/>
          <p:nvPr/>
        </p:nvGrpSpPr>
        <p:grpSpPr>
          <a:xfrm>
            <a:off x="837471" y="3908732"/>
            <a:ext cx="5693134" cy="1174530"/>
            <a:chOff x="837471" y="3908732"/>
            <a:chExt cx="5693134" cy="1174530"/>
          </a:xfrm>
        </p:grpSpPr>
        <p:sp>
          <p:nvSpPr>
            <p:cNvPr id="11" name="Rectangle: Rounded Corners 10">
              <a:extLst>
                <a:ext uri="{FF2B5EF4-FFF2-40B4-BE49-F238E27FC236}">
                  <a16:creationId xmlns:a16="http://schemas.microsoft.com/office/drawing/2014/main" id="{0D3E0C8D-1A57-4756-99BF-EDAF5CA5491B}"/>
                </a:ext>
                <a:ext uri="{C183D7F6-B498-43B3-948B-1728B52AA6E4}">
                  <adec:decorative xmlns:adec="http://schemas.microsoft.com/office/drawing/2017/decorative" val="1"/>
                </a:ext>
              </a:extLst>
            </p:cNvPr>
            <p:cNvSpPr/>
            <p:nvPr/>
          </p:nvSpPr>
          <p:spPr>
            <a:xfrm>
              <a:off x="2276105" y="3910235"/>
              <a:ext cx="4254500"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Data/Workload Plane</a:t>
              </a:r>
            </a:p>
          </p:txBody>
        </p:sp>
        <p:sp>
          <p:nvSpPr>
            <p:cNvPr id="49" name="Rectangle: Rounded Corners 48">
              <a:extLst>
                <a:ext uri="{FF2B5EF4-FFF2-40B4-BE49-F238E27FC236}">
                  <a16:creationId xmlns:a16="http://schemas.microsoft.com/office/drawing/2014/main" id="{9B0D5366-4B82-46DF-93E8-9348B786ACF7}"/>
                </a:ext>
                <a:ext uri="{C183D7F6-B498-43B3-948B-1728B52AA6E4}">
                  <adec:decorative xmlns:adec="http://schemas.microsoft.com/office/drawing/2017/decorative" val="1"/>
                </a:ext>
              </a:extLst>
            </p:cNvPr>
            <p:cNvSpPr/>
            <p:nvPr/>
          </p:nvSpPr>
          <p:spPr>
            <a:xfrm flipH="1">
              <a:off x="1818867" y="3908733"/>
              <a:ext cx="402360" cy="1173028"/>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992555E1-F1FB-4D34-9F52-BC84C537BAD3}"/>
                </a:ext>
                <a:ext uri="{C183D7F6-B498-43B3-948B-1728B52AA6E4}">
                  <adec:decorative xmlns:adec="http://schemas.microsoft.com/office/drawing/2017/decorative" val="1"/>
                </a:ext>
              </a:extLst>
            </p:cNvPr>
            <p:cNvSpPr/>
            <p:nvPr/>
          </p:nvSpPr>
          <p:spPr>
            <a:xfrm flipH="1">
              <a:off x="1479468" y="3908732"/>
              <a:ext cx="284521"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A5E28FB8-AB73-49D9-9604-59EA7392A57F}"/>
                </a:ext>
                <a:ext uri="{C183D7F6-B498-43B3-948B-1728B52AA6E4}">
                  <adec:decorative xmlns:adec="http://schemas.microsoft.com/office/drawing/2017/decorative" val="1"/>
                </a:ext>
              </a:extLst>
            </p:cNvPr>
            <p:cNvSpPr/>
            <p:nvPr/>
          </p:nvSpPr>
          <p:spPr>
            <a:xfrm flipH="1">
              <a:off x="1234458" y="3908732"/>
              <a:ext cx="190134" cy="1173027"/>
            </a:xfrm>
            <a:prstGeom prst="roundRect">
              <a:avLst>
                <a:gd name="adj" fmla="val 4615"/>
              </a:avLst>
            </a:prstGeom>
            <a:solidFill>
              <a:srgbClr val="E2FFD9"/>
            </a:solidFill>
            <a:ln w="952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E3E45624-E7FB-405C-A7AA-847D757FB5F9}"/>
                </a:ext>
                <a:ext uri="{C183D7F6-B498-43B3-948B-1728B52AA6E4}">
                  <adec:decorative xmlns:adec="http://schemas.microsoft.com/office/drawing/2017/decorative" val="1"/>
                </a:ext>
              </a:extLst>
            </p:cNvPr>
            <p:cNvGrpSpPr/>
            <p:nvPr/>
          </p:nvGrpSpPr>
          <p:grpSpPr>
            <a:xfrm>
              <a:off x="837471" y="4471418"/>
              <a:ext cx="287713" cy="69738"/>
              <a:chOff x="1137024" y="4495593"/>
              <a:chExt cx="362022" cy="87750"/>
            </a:xfrm>
            <a:solidFill>
              <a:srgbClr val="E2FFD9"/>
            </a:solidFill>
          </p:grpSpPr>
          <p:sp>
            <p:nvSpPr>
              <p:cNvPr id="143" name="Oval 142">
                <a:extLst>
                  <a:ext uri="{FF2B5EF4-FFF2-40B4-BE49-F238E27FC236}">
                    <a16:creationId xmlns:a16="http://schemas.microsoft.com/office/drawing/2014/main" id="{AACE1384-155A-4248-A100-4F8AB5370344}"/>
                  </a:ext>
                </a:extLst>
              </p:cNvPr>
              <p:cNvSpPr/>
              <p:nvPr/>
            </p:nvSpPr>
            <p:spPr bwMode="auto">
              <a:xfrm flipH="1" flipV="1">
                <a:off x="1411318" y="4495605"/>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8CC848F-6DB2-49E3-84EB-6395C2B78731}"/>
                  </a:ext>
                </a:extLst>
              </p:cNvPr>
              <p:cNvSpPr/>
              <p:nvPr/>
            </p:nvSpPr>
            <p:spPr bwMode="auto">
              <a:xfrm flipH="1" flipV="1">
                <a:off x="1274170" y="4495616"/>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15FD3595-CB52-4283-874F-B8EA5B2D8EB9}"/>
                  </a:ext>
                </a:extLst>
              </p:cNvPr>
              <p:cNvSpPr/>
              <p:nvPr/>
            </p:nvSpPr>
            <p:spPr bwMode="auto">
              <a:xfrm flipH="1" flipV="1">
                <a:off x="1137024" y="4495593"/>
                <a:ext cx="87728" cy="87727"/>
              </a:xfrm>
              <a:prstGeom prst="ellipse">
                <a:avLst/>
              </a:prstGeom>
              <a:grpFill/>
              <a:ln w="9525"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6" name="Title 85">
            <a:extLst>
              <a:ext uri="{FF2B5EF4-FFF2-40B4-BE49-F238E27FC236}">
                <a16:creationId xmlns:a16="http://schemas.microsoft.com/office/drawing/2014/main" id="{0D137234-26C8-49D1-8195-8F3254F097CC}"/>
              </a:ext>
            </a:extLst>
          </p:cNvPr>
          <p:cNvSpPr>
            <a:spLocks noGrp="1"/>
          </p:cNvSpPr>
          <p:nvPr>
            <p:ph type="title"/>
          </p:nvPr>
        </p:nvSpPr>
        <p:spPr/>
        <p:txBody>
          <a:bodyPr>
            <a:normAutofit fontScale="90000"/>
          </a:bodyPr>
          <a:lstStyle/>
          <a:p>
            <a:r>
              <a:rPr lang="en-US"/>
              <a:t>Enterprise Access Model</a:t>
            </a:r>
            <a:br>
              <a:rPr lang="en-US"/>
            </a:br>
            <a:r>
              <a:rPr lang="en-US" sz="2200" i="1">
                <a:latin typeface="+mn-lt"/>
              </a:rPr>
              <a:t>Secure and productive access to your resources</a:t>
            </a:r>
          </a:p>
        </p:txBody>
      </p:sp>
      <p:sp>
        <p:nvSpPr>
          <p:cNvPr id="300" name="Rectangle 299">
            <a:extLst>
              <a:ext uri="{FF2B5EF4-FFF2-40B4-BE49-F238E27FC236}">
                <a16:creationId xmlns:a16="http://schemas.microsoft.com/office/drawing/2014/main" id="{216F6EF5-BB0D-49E1-930B-E502BB82A20E}"/>
              </a:ext>
            </a:extLst>
          </p:cNvPr>
          <p:cNvSpPr/>
          <p:nvPr/>
        </p:nvSpPr>
        <p:spPr bwMode="auto">
          <a:xfrm>
            <a:off x="7995070" y="1681340"/>
            <a:ext cx="3784065" cy="10726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Privileged Access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Enables IT administrators and other high impact roles to access to sensitive systems and data. </a:t>
            </a:r>
            <a:r>
              <a:rPr lang="en-US" sz="1200" i="1">
                <a:gradFill>
                  <a:gsLst>
                    <a:gs pos="97000">
                      <a:srgbClr val="000000"/>
                    </a:gs>
                    <a:gs pos="0">
                      <a:srgbClr val="000000"/>
                    </a:gs>
                  </a:gsLst>
                  <a:lin ang="0" scaled="1"/>
                </a:gradFill>
                <a:latin typeface="Segoe UI"/>
                <a:ea typeface="Segoe UI" pitchFamily="34" charset="0"/>
                <a:cs typeface="Segoe UI" pitchFamily="34" charset="0"/>
              </a:rPr>
              <a:t>Stronger security for higher impact accounts</a:t>
            </a:r>
            <a:endParaRPr kumimoji="0" lang="en-US" sz="1200" b="0" i="1"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B0195CDB-76EF-47DA-B974-4B0BD1586DA6}"/>
              </a:ext>
            </a:extLst>
          </p:cNvPr>
          <p:cNvSpPr/>
          <p:nvPr/>
        </p:nvSpPr>
        <p:spPr bwMode="auto">
          <a:xfrm>
            <a:off x="7995070" y="2824248"/>
            <a:ext cx="3611713" cy="1072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Control and Management Planes </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Provide unified access and management for workloads and assets </a:t>
            </a:r>
            <a:r>
              <a:rPr kumimoji="0" lang="en-US" sz="1200" b="0" i="1"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(and provide attackers shortcut for illicit objectives)</a:t>
            </a:r>
          </a:p>
        </p:txBody>
      </p:sp>
      <p:sp>
        <p:nvSpPr>
          <p:cNvPr id="304" name="Rectangle 303">
            <a:extLst>
              <a:ext uri="{FF2B5EF4-FFF2-40B4-BE49-F238E27FC236}">
                <a16:creationId xmlns:a16="http://schemas.microsoft.com/office/drawing/2014/main" id="{2D2C5B8B-3FB7-4188-B452-3004379C0824}"/>
              </a:ext>
            </a:extLst>
          </p:cNvPr>
          <p:cNvSpPr/>
          <p:nvPr/>
        </p:nvSpPr>
        <p:spPr bwMode="auto">
          <a:xfrm>
            <a:off x="8009018" y="4151822"/>
            <a:ext cx="3611713" cy="11495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lvl="0" defTabSz="932472" fontAlgn="base">
              <a:spcBef>
                <a:spcPct val="0"/>
              </a:spcBef>
              <a:spcAft>
                <a:spcPts val="300"/>
              </a:spcAft>
              <a:defRPr/>
            </a:pPr>
            <a:r>
              <a:rPr lang="en-US" sz="1200" b="1">
                <a:gradFill>
                  <a:gsLst>
                    <a:gs pos="97000">
                      <a:srgbClr val="000000"/>
                    </a:gs>
                    <a:gs pos="0">
                      <a:srgbClr val="000000"/>
                    </a:gs>
                  </a:gsLst>
                  <a:lin ang="0" scaled="1"/>
                </a:gradFill>
                <a:ea typeface="Segoe UI" pitchFamily="34" charset="0"/>
                <a:cs typeface="Segoe UI" pitchFamily="34" charset="0"/>
              </a:rPr>
              <a:t>Data/Workloads</a:t>
            </a:r>
          </a:p>
          <a:p>
            <a:pPr lvl="0" defTabSz="932472" fontAlgn="base">
              <a:spcBef>
                <a:spcPct val="0"/>
              </a:spcBef>
              <a:spcAft>
                <a:spcPts val="300"/>
              </a:spcAft>
              <a:defRPr/>
            </a:pPr>
            <a:r>
              <a:rPr lang="en-US" sz="1200">
                <a:gradFill>
                  <a:gsLst>
                    <a:gs pos="97000">
                      <a:srgbClr val="000000"/>
                    </a:gs>
                    <a:gs pos="0">
                      <a:srgbClr val="000000"/>
                    </a:gs>
                  </a:gsLst>
                  <a:lin ang="0" scaled="1"/>
                </a:gradFill>
                <a:ea typeface="Segoe UI" pitchFamily="34" charset="0"/>
                <a:cs typeface="Segoe UI" pitchFamily="34" charset="0"/>
              </a:rPr>
              <a:t>Create and store business value in</a:t>
            </a:r>
          </a:p>
          <a:p>
            <a:pPr marL="171450" lvl="0" indent="-171450" defTabSz="932472" fontAlgn="base">
              <a:spcBef>
                <a:spcPct val="0"/>
              </a:spcBef>
              <a:spcAft>
                <a:spcPts val="300"/>
              </a:spcAft>
              <a:buFont typeface="Arial" panose="020B0604020202020204" pitchFamily="34" charset="0"/>
              <a:buChar char="•"/>
              <a:defRPr/>
            </a:pPr>
            <a:r>
              <a:rPr lang="en-US" sz="1200">
                <a:gradFill>
                  <a:gsLst>
                    <a:gs pos="97000">
                      <a:srgbClr val="000000"/>
                    </a:gs>
                    <a:gs pos="0">
                      <a:srgbClr val="000000"/>
                    </a:gs>
                  </a:gsLst>
                  <a:lin ang="0" scaled="1"/>
                </a:gradFill>
                <a:ea typeface="Segoe UI" pitchFamily="34" charset="0"/>
                <a:cs typeface="Segoe UI" pitchFamily="34" charset="0"/>
              </a:rPr>
              <a:t>Business processes (in apps/workloads)</a:t>
            </a:r>
          </a:p>
          <a:p>
            <a:pPr marL="171450" lvl="0" indent="-171450" defTabSz="932472" fontAlgn="base">
              <a:spcBef>
                <a:spcPct val="0"/>
              </a:spcBef>
              <a:spcAft>
                <a:spcPts val="300"/>
              </a:spcAft>
              <a:buFont typeface="Arial" panose="020B0604020202020204" pitchFamily="34" charset="0"/>
              <a:buChar char="•"/>
              <a:defRPr/>
            </a:pPr>
            <a:r>
              <a:rPr lang="en-US" sz="1200">
                <a:gradFill>
                  <a:gsLst>
                    <a:gs pos="97000">
                      <a:srgbClr val="000000"/>
                    </a:gs>
                    <a:gs pos="0">
                      <a:srgbClr val="000000"/>
                    </a:gs>
                  </a:gsLst>
                  <a:lin ang="0" scaled="1"/>
                </a:gradFill>
                <a:ea typeface="Segoe UI" pitchFamily="34" charset="0"/>
                <a:cs typeface="Segoe UI" pitchFamily="34" charset="0"/>
              </a:rPr>
              <a:t>Intellectual property (in data and apps)</a:t>
            </a:r>
          </a:p>
        </p:txBody>
      </p:sp>
      <p:sp>
        <p:nvSpPr>
          <p:cNvPr id="305" name="Rectangle 304">
            <a:extLst>
              <a:ext uri="{FF2B5EF4-FFF2-40B4-BE49-F238E27FC236}">
                <a16:creationId xmlns:a16="http://schemas.microsoft.com/office/drawing/2014/main" id="{66163B61-90EA-4263-963C-4CD6168312E6}"/>
              </a:ext>
            </a:extLst>
          </p:cNvPr>
          <p:cNvSpPr/>
          <p:nvPr/>
        </p:nvSpPr>
        <p:spPr bwMode="auto">
          <a:xfrm>
            <a:off x="8009018" y="5333203"/>
            <a:ext cx="3611713" cy="8879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46304" rIns="13716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User and App Access</a:t>
            </a:r>
          </a:p>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Segoe UI" pitchFamily="34" charset="0"/>
                <a:cs typeface="Segoe UI" pitchFamily="34" charset="0"/>
              </a:rPr>
              <a:t>How employees, partners, and customers access these resources</a:t>
            </a:r>
          </a:p>
        </p:txBody>
      </p:sp>
      <p:sp>
        <p:nvSpPr>
          <p:cNvPr id="15" name="Rectangle: Rounded Corners 14">
            <a:extLst>
              <a:ext uri="{FF2B5EF4-FFF2-40B4-BE49-F238E27FC236}">
                <a16:creationId xmlns:a16="http://schemas.microsoft.com/office/drawing/2014/main" id="{A5661281-0429-44BE-ABBC-2CBA57F1D971}"/>
              </a:ext>
              <a:ext uri="{C183D7F6-B498-43B3-948B-1728B52AA6E4}">
                <adec:decorative xmlns:adec="http://schemas.microsoft.com/office/drawing/2017/decorative" val="1"/>
              </a:ext>
            </a:extLst>
          </p:cNvPr>
          <p:cNvSpPr/>
          <p:nvPr/>
        </p:nvSpPr>
        <p:spPr>
          <a:xfrm>
            <a:off x="2832795" y="4451622"/>
            <a:ext cx="1362882" cy="329911"/>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b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(ML)</a:t>
            </a:r>
          </a:p>
        </p:txBody>
      </p:sp>
      <p:sp>
        <p:nvSpPr>
          <p:cNvPr id="13" name="Rectangle: Rounded Corners 12">
            <a:extLst>
              <a:ext uri="{FF2B5EF4-FFF2-40B4-BE49-F238E27FC236}">
                <a16:creationId xmlns:a16="http://schemas.microsoft.com/office/drawing/2014/main" id="{C1449EA8-3C18-4741-A25E-EC3B24B45B8F}"/>
              </a:ext>
              <a:ext uri="{C183D7F6-B498-43B3-948B-1728B52AA6E4}">
                <adec:decorative xmlns:adec="http://schemas.microsoft.com/office/drawing/2017/decorative" val="1"/>
              </a:ext>
            </a:extLst>
          </p:cNvPr>
          <p:cNvSpPr/>
          <p:nvPr/>
        </p:nvSpPr>
        <p:spPr>
          <a:xfrm>
            <a:off x="3677841" y="4498162"/>
            <a:ext cx="2335962" cy="382131"/>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Ins="2743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Applications </a:t>
            </a:r>
            <a:b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&amp; Websites</a:t>
            </a:r>
          </a:p>
        </p:txBody>
      </p:sp>
      <p:grpSp>
        <p:nvGrpSpPr>
          <p:cNvPr id="21" name="Group 20">
            <a:extLst>
              <a:ext uri="{FF2B5EF4-FFF2-40B4-BE49-F238E27FC236}">
                <a16:creationId xmlns:a16="http://schemas.microsoft.com/office/drawing/2014/main" id="{18C46E5E-EDEA-4635-ADED-D15AA55CC1DD}"/>
              </a:ext>
              <a:ext uri="{C183D7F6-B498-43B3-948B-1728B52AA6E4}">
                <adec:decorative xmlns:adec="http://schemas.microsoft.com/office/drawing/2017/decorative" val="1"/>
              </a:ext>
            </a:extLst>
          </p:cNvPr>
          <p:cNvGrpSpPr/>
          <p:nvPr/>
        </p:nvGrpSpPr>
        <p:grpSpPr>
          <a:xfrm>
            <a:off x="7410324" y="1909157"/>
            <a:ext cx="208192" cy="2453690"/>
            <a:chOff x="7376276" y="1831727"/>
            <a:chExt cx="208192" cy="2855766"/>
          </a:xfrm>
        </p:grpSpPr>
        <p:sp>
          <p:nvSpPr>
            <p:cNvPr id="169" name="Rectangle 162">
              <a:extLst>
                <a:ext uri="{FF2B5EF4-FFF2-40B4-BE49-F238E27FC236}">
                  <a16:creationId xmlns:a16="http://schemas.microsoft.com/office/drawing/2014/main" id="{2DCFED1D-07F1-40F1-84EA-9BD15C02117A}"/>
                </a:ext>
              </a:extLst>
            </p:cNvPr>
            <p:cNvSpPr/>
            <p:nvPr/>
          </p:nvSpPr>
          <p:spPr>
            <a:xfrm rot="10800000" flipH="1" flipV="1">
              <a:off x="7376276" y="2564528"/>
              <a:ext cx="208192" cy="212296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70" name="Straight Arrow Connector 169">
              <a:extLst>
                <a:ext uri="{FF2B5EF4-FFF2-40B4-BE49-F238E27FC236}">
                  <a16:creationId xmlns:a16="http://schemas.microsoft.com/office/drawing/2014/main" id="{B9BEB286-6711-4626-91DE-790DF53C35D8}"/>
                </a:ext>
              </a:extLst>
            </p:cNvPr>
            <p:cNvCxnSpPr>
              <a:cxnSpLocks/>
            </p:cNvCxnSpPr>
            <p:nvPr/>
          </p:nvCxnSpPr>
          <p:spPr>
            <a:xfrm>
              <a:off x="7481074" y="1831727"/>
              <a:ext cx="2285" cy="2784145"/>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D345BC5-522A-4378-9291-1C562D5FAA8B}"/>
              </a:ext>
              <a:ext uri="{C183D7F6-B498-43B3-948B-1728B52AA6E4}">
                <adec:decorative xmlns:adec="http://schemas.microsoft.com/office/drawing/2017/decorative" val="1"/>
              </a:ext>
            </a:extLst>
          </p:cNvPr>
          <p:cNvGrpSpPr/>
          <p:nvPr/>
        </p:nvGrpSpPr>
        <p:grpSpPr>
          <a:xfrm rot="5400000">
            <a:off x="7098328" y="3609103"/>
            <a:ext cx="165324" cy="657593"/>
            <a:chOff x="6720192" y="2381687"/>
            <a:chExt cx="165324" cy="1685739"/>
          </a:xfrm>
        </p:grpSpPr>
        <p:sp>
          <p:nvSpPr>
            <p:cNvPr id="163" name="Rectangle 162">
              <a:extLst>
                <a:ext uri="{FF2B5EF4-FFF2-40B4-BE49-F238E27FC236}">
                  <a16:creationId xmlns:a16="http://schemas.microsoft.com/office/drawing/2014/main" id="{C7A277F8-2AEB-477A-81E5-F1A568F2D0DA}"/>
                </a:ext>
              </a:extLst>
            </p:cNvPr>
            <p:cNvSpPr/>
            <p:nvPr/>
          </p:nvSpPr>
          <p:spPr>
            <a:xfrm rot="10800000" flipH="1" flipV="1">
              <a:off x="6720192" y="2642651"/>
              <a:ext cx="165324" cy="142477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59" name="Straight Arrow Connector 158">
              <a:extLst>
                <a:ext uri="{FF2B5EF4-FFF2-40B4-BE49-F238E27FC236}">
                  <a16:creationId xmlns:a16="http://schemas.microsoft.com/office/drawing/2014/main" id="{086D42BE-1945-4E9D-A507-374852B73F5C}"/>
                </a:ext>
              </a:extLst>
            </p:cNvPr>
            <p:cNvCxnSpPr>
              <a:cxnSpLocks/>
            </p:cNvCxnSpPr>
            <p:nvPr/>
          </p:nvCxnSpPr>
          <p:spPr>
            <a:xfrm rot="10800000" flipH="1" flipV="1">
              <a:off x="6803556" y="2381687"/>
              <a:ext cx="0" cy="1626553"/>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A2A52309-0608-49A0-8FB0-5CF9301B4270}"/>
              </a:ext>
              <a:ext uri="{C183D7F6-B498-43B3-948B-1728B52AA6E4}">
                <adec:decorative xmlns:adec="http://schemas.microsoft.com/office/drawing/2017/decorative" val="1"/>
              </a:ext>
            </a:extLst>
          </p:cNvPr>
          <p:cNvGrpSpPr/>
          <p:nvPr/>
        </p:nvGrpSpPr>
        <p:grpSpPr>
          <a:xfrm>
            <a:off x="5862840" y="4556923"/>
            <a:ext cx="279632" cy="390496"/>
            <a:chOff x="5862840" y="4556923"/>
            <a:chExt cx="279632" cy="390496"/>
          </a:xfrm>
        </p:grpSpPr>
        <p:sp>
          <p:nvSpPr>
            <p:cNvPr id="222" name="Rectangle 221">
              <a:extLst>
                <a:ext uri="{FF2B5EF4-FFF2-40B4-BE49-F238E27FC236}">
                  <a16:creationId xmlns:a16="http://schemas.microsoft.com/office/drawing/2014/main" id="{68F034EF-D292-42A9-A04D-9895D5843EB0}"/>
                </a:ext>
              </a:extLst>
            </p:cNvPr>
            <p:cNvSpPr/>
            <p:nvPr/>
          </p:nvSpPr>
          <p:spPr>
            <a:xfrm flipH="1">
              <a:off x="5862840" y="4556923"/>
              <a:ext cx="279632" cy="390496"/>
            </a:xfrm>
            <a:prstGeom prst="rect">
              <a:avLst/>
            </a:prstGeom>
            <a:solidFill>
              <a:srgbClr val="9BF00B"/>
            </a:solidFill>
            <a:ln w="12700" cap="rnd" cmpd="sng" algn="ctr">
              <a:solidFill>
                <a:srgbClr val="107C10"/>
              </a:solidFill>
              <a:prstDash val="solid"/>
              <a:headEnd type="none" w="med" len="med"/>
              <a:tailEnd type="none" w="med" len="med"/>
            </a:ln>
            <a:effectLst/>
          </p:spPr>
          <p:txBody>
            <a:bodyPr vert="horz" wrap="square" lIns="0" tIns="46637" rIns="0" bIns="27432" numCol="1" rtlCol="0" anchor="t" anchorCtr="0" compatLnSpc="1">
              <a:prstTxWarp prst="textNoShape">
                <a:avLst/>
              </a:prstTxWarp>
            </a:bodyPr>
            <a:lstStyle/>
            <a:p>
              <a:pPr marL="0" marR="0" lvl="0" indent="0" algn="ctr" defTabSz="914367"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solidFill>
                    <a:srgbClr val="000000"/>
                  </a:solidFill>
                  <a:effectLst/>
                  <a:uLnTx/>
                  <a:uFillTx/>
                  <a:latin typeface="Segoe UI"/>
                  <a:ea typeface="+mn-ea"/>
                  <a:cs typeface="+mn-cs"/>
                </a:rPr>
                <a:t>API</a:t>
              </a:r>
            </a:p>
          </p:txBody>
        </p:sp>
        <p:pic>
          <p:nvPicPr>
            <p:cNvPr id="220" name="Graphic 219">
              <a:extLst>
                <a:ext uri="{FF2B5EF4-FFF2-40B4-BE49-F238E27FC236}">
                  <a16:creationId xmlns:a16="http://schemas.microsoft.com/office/drawing/2014/main" id="{A14FF1E3-EB5A-4325-8619-64F2464E1F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28199" y="4688137"/>
              <a:ext cx="150914" cy="116420"/>
            </a:xfrm>
            <a:prstGeom prst="rect">
              <a:avLst/>
            </a:prstGeom>
          </p:spPr>
        </p:pic>
      </p:grpSp>
      <p:sp>
        <p:nvSpPr>
          <p:cNvPr id="211" name="Rectangle 162">
            <a:extLst>
              <a:ext uri="{FF2B5EF4-FFF2-40B4-BE49-F238E27FC236}">
                <a16:creationId xmlns:a16="http://schemas.microsoft.com/office/drawing/2014/main" id="{BCB9574D-2A43-4AD3-9FB8-3CFB34D8A731}"/>
              </a:ext>
              <a:ext uri="{C183D7F6-B498-43B3-948B-1728B52AA6E4}">
                <adec:decorative xmlns:adec="http://schemas.microsoft.com/office/drawing/2017/decorative" val="1"/>
              </a:ext>
            </a:extLst>
          </p:cNvPr>
          <p:cNvSpPr/>
          <p:nvPr/>
        </p:nvSpPr>
        <p:spPr>
          <a:xfrm flipV="1">
            <a:off x="5911163" y="4727866"/>
            <a:ext cx="208192" cy="533443"/>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gradFill>
            <a:gsLst>
              <a:gs pos="32000">
                <a:srgbClr val="D9EFFF"/>
              </a:gs>
              <a:gs pos="4000">
                <a:srgbClr val="C3E5FF">
                  <a:alpha val="0"/>
                </a:srgbClr>
              </a:gs>
            </a:gsLst>
            <a:lin ang="16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005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212" name="Straight Arrow Connector 211">
            <a:extLst>
              <a:ext uri="{FF2B5EF4-FFF2-40B4-BE49-F238E27FC236}">
                <a16:creationId xmlns:a16="http://schemas.microsoft.com/office/drawing/2014/main" id="{F9DBC88C-3455-4029-81E6-F5A70722701D}"/>
              </a:ext>
              <a:ext uri="{C183D7F6-B498-43B3-948B-1728B52AA6E4}">
                <adec:decorative xmlns:adec="http://schemas.microsoft.com/office/drawing/2017/decorative" val="1"/>
              </a:ext>
            </a:extLst>
          </p:cNvPr>
          <p:cNvCxnSpPr>
            <a:cxnSpLocks/>
          </p:cNvCxnSpPr>
          <p:nvPr/>
        </p:nvCxnSpPr>
        <p:spPr>
          <a:xfrm flipV="1">
            <a:off x="6004847" y="4926359"/>
            <a:ext cx="0" cy="481765"/>
          </a:xfrm>
          <a:prstGeom prst="straightConnector1">
            <a:avLst/>
          </a:prstGeom>
          <a:ln w="28575">
            <a:solidFill>
              <a:schemeClr val="accent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1273A5ED-93CF-4552-8E0D-2543DE58767C}"/>
              </a:ext>
              <a:ext uri="{C183D7F6-B498-43B3-948B-1728B52AA6E4}">
                <adec:decorative xmlns:adec="http://schemas.microsoft.com/office/drawing/2017/decorative" val="1"/>
              </a:ext>
            </a:extLst>
          </p:cNvPr>
          <p:cNvCxnSpPr>
            <a:cxnSpLocks/>
          </p:cNvCxnSpPr>
          <p:nvPr/>
        </p:nvCxnSpPr>
        <p:spPr>
          <a:xfrm>
            <a:off x="5992868" y="5394476"/>
            <a:ext cx="1942388" cy="0"/>
          </a:xfrm>
          <a:prstGeom prst="straightConnector1">
            <a:avLst/>
          </a:prstGeom>
          <a:ln w="28575">
            <a:solidFill>
              <a:schemeClr val="accent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EE65847-4718-4A4C-BC47-5704EA3A1305}"/>
              </a:ext>
              <a:ext uri="{C183D7F6-B498-43B3-948B-1728B52AA6E4}">
                <adec:decorative xmlns:adec="http://schemas.microsoft.com/office/drawing/2017/decorative" val="1"/>
              </a:ext>
            </a:extLst>
          </p:cNvPr>
          <p:cNvGrpSpPr/>
          <p:nvPr/>
        </p:nvGrpSpPr>
        <p:grpSpPr>
          <a:xfrm>
            <a:off x="20395" y="5541764"/>
            <a:ext cx="5486400" cy="542393"/>
            <a:chOff x="20395" y="5541764"/>
            <a:chExt cx="5486400" cy="542393"/>
          </a:xfrm>
        </p:grpSpPr>
        <p:sp>
          <p:nvSpPr>
            <p:cNvPr id="269" name="TextBox 268">
              <a:extLst>
                <a:ext uri="{FF2B5EF4-FFF2-40B4-BE49-F238E27FC236}">
                  <a16:creationId xmlns:a16="http://schemas.microsoft.com/office/drawing/2014/main" id="{24873F79-F4EE-48D6-B743-9781E2BA18E0}"/>
                </a:ext>
                <a:ext uri="{C183D7F6-B498-43B3-948B-1728B52AA6E4}">
                  <adec:decorative xmlns:adec="http://schemas.microsoft.com/office/drawing/2017/decorative" val="1"/>
                </a:ext>
              </a:extLst>
            </p:cNvPr>
            <p:cNvSpPr txBox="1"/>
            <p:nvPr/>
          </p:nvSpPr>
          <p:spPr>
            <a:xfrm>
              <a:off x="680832" y="5884102"/>
              <a:ext cx="1604712" cy="200055"/>
            </a:xfrm>
            <a:prstGeom prst="rect">
              <a:avLst/>
            </a:prstGeom>
            <a:noFill/>
            <a:ln w="19050">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gradFill>
                    <a:gsLst>
                      <a:gs pos="32000">
                        <a:srgbClr val="000000"/>
                      </a:gs>
                      <a:gs pos="4000">
                        <a:srgbClr val="000000"/>
                      </a:gs>
                    </a:gsLst>
                    <a:lin ang="16200000" scaled="0"/>
                  </a:gradFill>
                  <a:effectLst/>
                  <a:uLnTx/>
                  <a:uFillTx/>
                  <a:latin typeface="Segoe UI Semibold" panose="020B0702040204020203" pitchFamily="34" charset="0"/>
                  <a:ea typeface="+mn-ea"/>
                  <a:cs typeface="Segoe UI Semibold" panose="020B0702040204020203" pitchFamily="34" charset="0"/>
                </a:rPr>
                <a:t>Public Access (unauthenticated) </a:t>
              </a:r>
            </a:p>
          </p:txBody>
        </p:sp>
        <p:cxnSp>
          <p:nvCxnSpPr>
            <p:cNvPr id="266" name="Straight Arrow Connector 265">
              <a:extLst>
                <a:ext uri="{FF2B5EF4-FFF2-40B4-BE49-F238E27FC236}">
                  <a16:creationId xmlns:a16="http://schemas.microsoft.com/office/drawing/2014/main" id="{C7CBE6E4-ACE6-46F7-B365-A58D844ABD17}"/>
                </a:ext>
                <a:ext uri="{C183D7F6-B498-43B3-948B-1728B52AA6E4}">
                  <adec:decorative xmlns:adec="http://schemas.microsoft.com/office/drawing/2017/decorative" val="1"/>
                </a:ext>
              </a:extLst>
            </p:cNvPr>
            <p:cNvCxnSpPr>
              <a:cxnSpLocks/>
            </p:cNvCxnSpPr>
            <p:nvPr/>
          </p:nvCxnSpPr>
          <p:spPr>
            <a:xfrm flipV="1">
              <a:off x="20395" y="5541764"/>
              <a:ext cx="5486400" cy="527401"/>
            </a:xfrm>
            <a:prstGeom prst="bentConnector3">
              <a:avLst>
                <a:gd name="adj1" fmla="val 100526"/>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8D34456A-6A70-4E32-9D97-D7A2D7C0841C}"/>
              </a:ext>
              <a:ext uri="{C183D7F6-B498-43B3-948B-1728B52AA6E4}">
                <adec:decorative xmlns:adec="http://schemas.microsoft.com/office/drawing/2017/decorative" val="1"/>
              </a:ext>
            </a:extLst>
          </p:cNvPr>
          <p:cNvGrpSpPr/>
          <p:nvPr/>
        </p:nvGrpSpPr>
        <p:grpSpPr>
          <a:xfrm>
            <a:off x="1904412" y="4671364"/>
            <a:ext cx="4099244" cy="390190"/>
            <a:chOff x="1904412" y="4671364"/>
            <a:chExt cx="4099244" cy="390190"/>
          </a:xfrm>
        </p:grpSpPr>
        <p:cxnSp>
          <p:nvCxnSpPr>
            <p:cNvPr id="214" name="Straight Arrow Connector 213">
              <a:extLst>
                <a:ext uri="{FF2B5EF4-FFF2-40B4-BE49-F238E27FC236}">
                  <a16:creationId xmlns:a16="http://schemas.microsoft.com/office/drawing/2014/main" id="{4D722857-B7D3-446B-8006-BA9DEB201F08}"/>
                </a:ext>
              </a:extLst>
            </p:cNvPr>
            <p:cNvCxnSpPr>
              <a:cxnSpLocks/>
              <a:endCxn id="220" idx="2"/>
            </p:cNvCxnSpPr>
            <p:nvPr/>
          </p:nvCxnSpPr>
          <p:spPr>
            <a:xfrm>
              <a:off x="1904412" y="4671364"/>
              <a:ext cx="4099244" cy="133193"/>
            </a:xfrm>
            <a:prstGeom prst="bentConnector4">
              <a:avLst>
                <a:gd name="adj1" fmla="val 323"/>
                <a:gd name="adj2" fmla="val 259712"/>
              </a:avLst>
            </a:prstGeom>
            <a:ln w="28575">
              <a:solidFill>
                <a:schemeClr val="accent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B9AB81A3-4E23-4F7A-B171-AE6ACE59BB63}"/>
                </a:ext>
              </a:extLst>
            </p:cNvPr>
            <p:cNvSpPr txBox="1"/>
            <p:nvPr/>
          </p:nvSpPr>
          <p:spPr>
            <a:xfrm>
              <a:off x="2375808" y="4926359"/>
              <a:ext cx="979309" cy="135195"/>
            </a:xfrm>
            <a:prstGeom prst="rect">
              <a:avLst/>
            </a:prstGeom>
            <a:solidFill>
              <a:srgbClr val="E2FFD9"/>
            </a:solidFill>
          </p:spPr>
          <p:txBody>
            <a:bodyPr wrap="square" lIns="0" tIns="0" rIns="0" bIns="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1" u="none" strike="noStrike" kern="1200" cap="none" spc="0" normalizeH="0" baseline="0" noProof="0">
                  <a:ln>
                    <a:noFill/>
                  </a:ln>
                  <a:gradFill>
                    <a:gsLst>
                      <a:gs pos="10000">
                        <a:srgbClr val="000000"/>
                      </a:gs>
                      <a:gs pos="4000">
                        <a:srgbClr val="000000"/>
                      </a:gs>
                    </a:gsLst>
                    <a:lin ang="0" scaled="1"/>
                  </a:gradFill>
                  <a:effectLst/>
                  <a:uLnTx/>
                  <a:uFillTx/>
                  <a:latin typeface="Segoe UI Semilight" panose="020B0402040204020203" pitchFamily="34" charset="0"/>
                  <a:ea typeface="+mn-ea"/>
                  <a:cs typeface="Segoe UI Semilight" panose="020B0402040204020203" pitchFamily="34" charset="0"/>
                </a:rPr>
                <a:t>App Access (Internal)</a:t>
              </a:r>
            </a:p>
          </p:txBody>
        </p:sp>
      </p:grpSp>
      <p:grpSp>
        <p:nvGrpSpPr>
          <p:cNvPr id="126" name="Group 125">
            <a:extLst>
              <a:ext uri="{FF2B5EF4-FFF2-40B4-BE49-F238E27FC236}">
                <a16:creationId xmlns:a16="http://schemas.microsoft.com/office/drawing/2014/main" id="{67089FA2-5EB3-4973-B180-E7B88E39DF5C}"/>
              </a:ext>
              <a:ext uri="{C183D7F6-B498-43B3-948B-1728B52AA6E4}">
                <adec:decorative xmlns:adec="http://schemas.microsoft.com/office/drawing/2017/decorative" val="1"/>
              </a:ext>
            </a:extLst>
          </p:cNvPr>
          <p:cNvGrpSpPr/>
          <p:nvPr/>
        </p:nvGrpSpPr>
        <p:grpSpPr>
          <a:xfrm rot="5400000">
            <a:off x="6814877" y="3656715"/>
            <a:ext cx="150200" cy="1262066"/>
            <a:chOff x="6749187" y="2355043"/>
            <a:chExt cx="150200" cy="1661232"/>
          </a:xfrm>
        </p:grpSpPr>
        <p:sp>
          <p:nvSpPr>
            <p:cNvPr id="128" name="Rectangle 162">
              <a:extLst>
                <a:ext uri="{FF2B5EF4-FFF2-40B4-BE49-F238E27FC236}">
                  <a16:creationId xmlns:a16="http://schemas.microsoft.com/office/drawing/2014/main" id="{3C5A2BD2-5392-432E-A8B3-F5A0C915B72F}"/>
                </a:ext>
              </a:extLst>
            </p:cNvPr>
            <p:cNvSpPr/>
            <p:nvPr/>
          </p:nvSpPr>
          <p:spPr>
            <a:xfrm rot="10800000" flipH="1" flipV="1">
              <a:off x="6749187" y="2502651"/>
              <a:ext cx="150200" cy="1513624"/>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30" name="Straight Arrow Connector 129">
              <a:extLst>
                <a:ext uri="{FF2B5EF4-FFF2-40B4-BE49-F238E27FC236}">
                  <a16:creationId xmlns:a16="http://schemas.microsoft.com/office/drawing/2014/main" id="{9A74EDE4-C0D1-45EC-B22F-E6DF9E91E383}"/>
                </a:ext>
              </a:extLst>
            </p:cNvPr>
            <p:cNvCxnSpPr>
              <a:cxnSpLocks/>
            </p:cNvCxnSpPr>
            <p:nvPr/>
          </p:nvCxnSpPr>
          <p:spPr>
            <a:xfrm rot="10800000" flipH="1" flipV="1">
              <a:off x="6824991" y="2355043"/>
              <a:ext cx="0" cy="1626551"/>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7D24D8F3-CEA8-46B7-8DD0-69A5F655DD10}"/>
              </a:ext>
              <a:ext uri="{C183D7F6-B498-43B3-948B-1728B52AA6E4}">
                <adec:decorative xmlns:adec="http://schemas.microsoft.com/office/drawing/2017/decorative" val="1"/>
              </a:ext>
            </a:extLst>
          </p:cNvPr>
          <p:cNvGrpSpPr/>
          <p:nvPr/>
        </p:nvGrpSpPr>
        <p:grpSpPr>
          <a:xfrm>
            <a:off x="6626742" y="3763296"/>
            <a:ext cx="398552" cy="315598"/>
            <a:chOff x="6660049" y="1655872"/>
            <a:chExt cx="1104052" cy="874260"/>
          </a:xfrm>
        </p:grpSpPr>
        <p:sp>
          <p:nvSpPr>
            <p:cNvPr id="277" name="Freeform: Shape 276">
              <a:extLst>
                <a:ext uri="{FF2B5EF4-FFF2-40B4-BE49-F238E27FC236}">
                  <a16:creationId xmlns:a16="http://schemas.microsoft.com/office/drawing/2014/main" id="{D8297004-D953-4A3B-B98B-D55D3495E80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257FE9FB-0322-4AA0-9B71-5CD109722213}"/>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4129A203-2C35-45A8-89E1-9AAB3FE2A6FD}"/>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3AD102ED-7BDB-4395-84FC-6B31F44E292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6F2D818D-773E-41C0-9C4A-6730A804EE13}"/>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6C513868-FFC8-4239-8A7D-D05396A755DE}"/>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A56B92F3-1769-4329-93D3-1FFB50EFEC49}"/>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D2C63DA2-D9CB-482B-ADF5-A860C2525467}"/>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E3E45DDD-5F0E-4347-BB12-ADE75DA5402E}"/>
              </a:ext>
              <a:ext uri="{C183D7F6-B498-43B3-948B-1728B52AA6E4}">
                <adec:decorative xmlns:adec="http://schemas.microsoft.com/office/drawing/2017/decorative" val="1"/>
              </a:ext>
            </a:extLst>
          </p:cNvPr>
          <p:cNvGrpSpPr/>
          <p:nvPr/>
        </p:nvGrpSpPr>
        <p:grpSpPr>
          <a:xfrm>
            <a:off x="6068681" y="4133811"/>
            <a:ext cx="398552" cy="315598"/>
            <a:chOff x="6660049" y="1655872"/>
            <a:chExt cx="1104052" cy="874260"/>
          </a:xfrm>
        </p:grpSpPr>
        <p:sp>
          <p:nvSpPr>
            <p:cNvPr id="288" name="Freeform: Shape 287">
              <a:extLst>
                <a:ext uri="{FF2B5EF4-FFF2-40B4-BE49-F238E27FC236}">
                  <a16:creationId xmlns:a16="http://schemas.microsoft.com/office/drawing/2014/main" id="{1F16B5A9-211C-4699-96E6-6B063F82178C}"/>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1436E40C-259C-4606-94B9-72620E898244}"/>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187A4025-56DE-46BF-9AEC-7A1E19D53232}"/>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BB9671D9-F3C5-49E0-93EA-55A79BF9967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039B73A1-C878-43B0-AC21-1F34DC34E709}"/>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8628F175-EDCF-4910-BE6A-26C497472EB7}"/>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0FB1E1AC-3274-4055-B6BA-34CB40B76A0E}"/>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F752A096-7DD9-4BB3-9813-D2A844568373}"/>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A1FA5358-B7C2-43FE-9D53-04B243E84517}"/>
              </a:ext>
              <a:ext uri="{C183D7F6-B498-43B3-948B-1728B52AA6E4}">
                <adec:decorative xmlns:adec="http://schemas.microsoft.com/office/drawing/2017/decorative" val="1"/>
              </a:ext>
            </a:extLst>
          </p:cNvPr>
          <p:cNvGrpSpPr/>
          <p:nvPr/>
        </p:nvGrpSpPr>
        <p:grpSpPr>
          <a:xfrm rot="5400000">
            <a:off x="7105948" y="2625823"/>
            <a:ext cx="165324" cy="657593"/>
            <a:chOff x="6720192" y="2381687"/>
            <a:chExt cx="165324" cy="1685739"/>
          </a:xfrm>
        </p:grpSpPr>
        <p:sp>
          <p:nvSpPr>
            <p:cNvPr id="298" name="Rectangle 162">
              <a:extLst>
                <a:ext uri="{FF2B5EF4-FFF2-40B4-BE49-F238E27FC236}">
                  <a16:creationId xmlns:a16="http://schemas.microsoft.com/office/drawing/2014/main" id="{B5F19751-D114-4DA5-956A-282B17870D32}"/>
                </a:ext>
              </a:extLst>
            </p:cNvPr>
            <p:cNvSpPr/>
            <p:nvPr/>
          </p:nvSpPr>
          <p:spPr>
            <a:xfrm rot="10800000" flipH="1" flipV="1">
              <a:off x="6720192" y="2642651"/>
              <a:ext cx="165324" cy="1424775"/>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solidFill>
              <a:srgbClr val="243A5E">
                <a:alpha val="1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299" name="Straight Arrow Connector 298">
              <a:extLst>
                <a:ext uri="{FF2B5EF4-FFF2-40B4-BE49-F238E27FC236}">
                  <a16:creationId xmlns:a16="http://schemas.microsoft.com/office/drawing/2014/main" id="{1DD3D661-0944-408B-8C64-E75D8162F74B}"/>
                </a:ext>
              </a:extLst>
            </p:cNvPr>
            <p:cNvCxnSpPr>
              <a:cxnSpLocks/>
            </p:cNvCxnSpPr>
            <p:nvPr/>
          </p:nvCxnSpPr>
          <p:spPr>
            <a:xfrm rot="10800000" flipH="1" flipV="1">
              <a:off x="6803556" y="2381687"/>
              <a:ext cx="0" cy="1626553"/>
            </a:xfrm>
            <a:prstGeom prst="straightConnector1">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4CA6A3FB-4E49-42DC-B0CA-01032A696B37}"/>
              </a:ext>
              <a:ext uri="{C183D7F6-B498-43B3-948B-1728B52AA6E4}">
                <adec:decorative xmlns:adec="http://schemas.microsoft.com/office/drawing/2017/decorative" val="1"/>
              </a:ext>
            </a:extLst>
          </p:cNvPr>
          <p:cNvGrpSpPr/>
          <p:nvPr/>
        </p:nvGrpSpPr>
        <p:grpSpPr>
          <a:xfrm>
            <a:off x="6800951" y="2795345"/>
            <a:ext cx="398552" cy="315598"/>
            <a:chOff x="6660049" y="1655872"/>
            <a:chExt cx="1104052" cy="874260"/>
          </a:xfrm>
        </p:grpSpPr>
        <p:sp>
          <p:nvSpPr>
            <p:cNvPr id="201" name="Freeform: Shape 200">
              <a:extLst>
                <a:ext uri="{FF2B5EF4-FFF2-40B4-BE49-F238E27FC236}">
                  <a16:creationId xmlns:a16="http://schemas.microsoft.com/office/drawing/2014/main" id="{4A0DC1E9-0A84-441D-A49F-03F5AD1126A7}"/>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327282B1-91E2-40CA-9D4B-9C440E6C57E5}"/>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2"/>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91B0F294-2D32-401C-8D72-FAB235769A6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06162B5-DA69-4E3D-AD05-C84A9721D008}"/>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043B75C2-AE46-4819-BF27-3E13988F871A}"/>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ED80A6A-D304-4C9A-89A1-B36F78DDD052}"/>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4C0C96B0-7760-4D47-B8C9-8D72E48F54E6}"/>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87241C96-D6DC-4C13-9955-23FCE32D8227}"/>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7" name="Straight Connector 46">
            <a:extLst>
              <a:ext uri="{FF2B5EF4-FFF2-40B4-BE49-F238E27FC236}">
                <a16:creationId xmlns:a16="http://schemas.microsoft.com/office/drawing/2014/main" id="{57E20191-E7E7-41AF-9B6D-FE84A733A7AB}"/>
              </a:ext>
              <a:ext uri="{C183D7F6-B498-43B3-948B-1728B52AA6E4}">
                <adec:decorative xmlns:adec="http://schemas.microsoft.com/office/drawing/2017/decorative" val="1"/>
              </a:ext>
            </a:extLst>
          </p:cNvPr>
          <p:cNvCxnSpPr/>
          <p:nvPr/>
        </p:nvCxnSpPr>
        <p:spPr>
          <a:xfrm flipH="1">
            <a:off x="544517" y="2756713"/>
            <a:ext cx="182880" cy="0"/>
          </a:xfrm>
          <a:prstGeom prst="line">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3" name="Group 72">
            <a:extLst>
              <a:ext uri="{FF2B5EF4-FFF2-40B4-BE49-F238E27FC236}">
                <a16:creationId xmlns:a16="http://schemas.microsoft.com/office/drawing/2014/main" id="{C81ED8DB-02F1-4719-B9B3-B62EB88BFD9E}"/>
              </a:ext>
              <a:ext uri="{C183D7F6-B498-43B3-948B-1728B52AA6E4}">
                <adec:decorative xmlns:adec="http://schemas.microsoft.com/office/drawing/2017/decorative" val="1"/>
              </a:ext>
            </a:extLst>
          </p:cNvPr>
          <p:cNvGrpSpPr/>
          <p:nvPr/>
        </p:nvGrpSpPr>
        <p:grpSpPr>
          <a:xfrm>
            <a:off x="2446454" y="2573949"/>
            <a:ext cx="4268291" cy="746358"/>
            <a:chOff x="3151436" y="2666641"/>
            <a:chExt cx="4081895" cy="746358"/>
          </a:xfrm>
        </p:grpSpPr>
        <p:pic>
          <p:nvPicPr>
            <p:cNvPr id="107" name="Picture 106">
              <a:extLst>
                <a:ext uri="{FF2B5EF4-FFF2-40B4-BE49-F238E27FC236}">
                  <a16:creationId xmlns:a16="http://schemas.microsoft.com/office/drawing/2014/main" id="{ACA6A02B-8DA8-41EE-A83D-DD030608A90C}"/>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531359" y="2761878"/>
              <a:ext cx="414892" cy="274646"/>
            </a:xfrm>
            <a:prstGeom prst="rect">
              <a:avLst/>
            </a:prstGeom>
          </p:spPr>
        </p:pic>
        <p:pic>
          <p:nvPicPr>
            <p:cNvPr id="102" name="Graphic 101">
              <a:extLst>
                <a:ext uri="{FF2B5EF4-FFF2-40B4-BE49-F238E27FC236}">
                  <a16:creationId xmlns:a16="http://schemas.microsoft.com/office/drawing/2014/main" id="{D20FFB45-2309-4C11-8A40-BBE707545E2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1436" y="2726318"/>
              <a:ext cx="345766" cy="345766"/>
            </a:xfrm>
            <a:prstGeom prst="rect">
              <a:avLst/>
            </a:prstGeom>
          </p:spPr>
        </p:pic>
        <p:grpSp>
          <p:nvGrpSpPr>
            <p:cNvPr id="8" name="Group 7">
              <a:extLst>
                <a:ext uri="{FF2B5EF4-FFF2-40B4-BE49-F238E27FC236}">
                  <a16:creationId xmlns:a16="http://schemas.microsoft.com/office/drawing/2014/main" id="{6108F087-5150-451D-A743-B5D2164F85B0}"/>
                </a:ext>
                <a:ext uri="{C183D7F6-B498-43B3-948B-1728B52AA6E4}">
                  <adec:decorative xmlns:adec="http://schemas.microsoft.com/office/drawing/2017/decorative" val="1"/>
                </a:ext>
              </a:extLst>
            </p:cNvPr>
            <p:cNvGrpSpPr/>
            <p:nvPr/>
          </p:nvGrpSpPr>
          <p:grpSpPr>
            <a:xfrm>
              <a:off x="3413908" y="3183164"/>
              <a:ext cx="252661" cy="61243"/>
              <a:chOff x="5040433" y="2308923"/>
              <a:chExt cx="372710" cy="90340"/>
            </a:xfrm>
          </p:grpSpPr>
          <p:sp>
            <p:nvSpPr>
              <p:cNvPr id="4" name="Oval 3">
                <a:extLst>
                  <a:ext uri="{FF2B5EF4-FFF2-40B4-BE49-F238E27FC236}">
                    <a16:creationId xmlns:a16="http://schemas.microsoft.com/office/drawing/2014/main" id="{733CDD93-42EE-4850-A831-EDD4C7525A1A}"/>
                  </a:ext>
                </a:extLst>
              </p:cNvPr>
              <p:cNvSpPr/>
              <p:nvPr/>
            </p:nvSpPr>
            <p:spPr bwMode="auto">
              <a:xfrm flipV="1">
                <a:off x="5040433" y="2308944"/>
                <a:ext cx="90317" cy="903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9576164F-EF89-4B06-B30B-29C0EE590FB0}"/>
                  </a:ext>
                </a:extLst>
              </p:cNvPr>
              <p:cNvSpPr/>
              <p:nvPr/>
            </p:nvSpPr>
            <p:spPr bwMode="auto">
              <a:xfrm flipV="1">
                <a:off x="5181632" y="2308948"/>
                <a:ext cx="90317" cy="90315"/>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BEE3A728-423D-4911-94CA-EA685B656FEF}"/>
                  </a:ext>
                </a:extLst>
              </p:cNvPr>
              <p:cNvSpPr/>
              <p:nvPr/>
            </p:nvSpPr>
            <p:spPr bwMode="auto">
              <a:xfrm flipV="1">
                <a:off x="5322826" y="2308923"/>
                <a:ext cx="90317" cy="9031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Speech Bubble: Rectangle 47">
              <a:extLst>
                <a:ext uri="{FF2B5EF4-FFF2-40B4-BE49-F238E27FC236}">
                  <a16:creationId xmlns:a16="http://schemas.microsoft.com/office/drawing/2014/main" id="{EEFCE06A-4DA6-4B2A-A9D8-9C2893836F1F}"/>
                </a:ext>
                <a:ext uri="{C183D7F6-B498-43B3-948B-1728B52AA6E4}">
                  <adec:decorative xmlns:adec="http://schemas.microsoft.com/office/drawing/2017/decorative" val="1"/>
                </a:ext>
              </a:extLst>
            </p:cNvPr>
            <p:cNvSpPr/>
            <p:nvPr/>
          </p:nvSpPr>
          <p:spPr>
            <a:xfrm>
              <a:off x="4033263" y="2666641"/>
              <a:ext cx="3200068" cy="746358"/>
            </a:xfrm>
            <a:prstGeom prst="wedgeRectCallout">
              <a:avLst>
                <a:gd name="adj1" fmla="val -20575"/>
                <a:gd name="adj2" fmla="val 40863"/>
              </a:avLst>
            </a:prstGeom>
            <a:solidFill>
              <a:schemeClr val="bg1"/>
            </a:solidFill>
            <a:ln w="12700">
              <a:solidFill>
                <a:srgbClr val="243A5E"/>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114300" indent="-114300" fontAlgn="base">
                <a:spcBef>
                  <a:spcPct val="0"/>
                </a:spcBef>
                <a:spcAft>
                  <a:spcPts val="200"/>
                </a:spcAft>
                <a:buFont typeface="Arial" panose="020B0604020202020204" pitchFamily="34" charset="0"/>
                <a:buChar char="•"/>
                <a:defRPr/>
              </a:pPr>
              <a:r>
                <a:rPr lang="en-US" sz="750" b="1">
                  <a:gradFill>
                    <a:gsLst>
                      <a:gs pos="97000">
                        <a:srgbClr val="000000"/>
                      </a:gs>
                      <a:gs pos="0">
                        <a:srgbClr val="000000"/>
                      </a:gs>
                    </a:gsLst>
                    <a:lin ang="0" scaled="1"/>
                  </a:gradFill>
                  <a:cs typeface="Segoe UI Semibold" panose="020B0702040204020203" pitchFamily="34" charset="0"/>
                </a:rPr>
                <a:t>Secure - </a:t>
              </a:r>
              <a:r>
                <a:rPr lang="en-US" sz="750">
                  <a:gradFill>
                    <a:gsLst>
                      <a:gs pos="97000">
                        <a:srgbClr val="000000"/>
                      </a:gs>
                      <a:gs pos="0">
                        <a:srgbClr val="000000"/>
                      </a:gs>
                    </a:gsLst>
                    <a:lin ang="0" scaled="1"/>
                  </a:gradFill>
                  <a:cs typeface="Segoe UI Semibold" panose="020B0702040204020203" pitchFamily="34" charset="0"/>
                </a:rPr>
                <a:t>Explicit validation of users and devices during access</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lang="en-US" sz="750" b="1">
                  <a:gradFill>
                    <a:gsLst>
                      <a:gs pos="97000">
                        <a:srgbClr val="000000"/>
                      </a:gs>
                      <a:gs pos="0">
                        <a:srgbClr val="000000"/>
                      </a:gs>
                    </a:gsLst>
                    <a:lin ang="0" scaled="1"/>
                  </a:gradFill>
                  <a:cs typeface="Segoe UI Semibold" panose="020B0702040204020203" pitchFamily="34" charset="0"/>
                </a:rPr>
                <a:t>Consistent – </a:t>
              </a:r>
              <a:r>
                <a:rPr lang="en-US" sz="750">
                  <a:gradFill>
                    <a:gsLst>
                      <a:gs pos="97000">
                        <a:srgbClr val="000000"/>
                      </a:gs>
                      <a:gs pos="0">
                        <a:srgbClr val="000000"/>
                      </a:gs>
                    </a:gsLst>
                    <a:lin ang="0" scaled="1"/>
                  </a:gradFill>
                  <a:cs typeface="Segoe UI Semibold" panose="020B0702040204020203" pitchFamily="34" charset="0"/>
                </a:rPr>
                <a:t>Single strategy and fewest possible policy engines</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lang="en-US" sz="750" b="1">
                  <a:gradFill>
                    <a:gsLst>
                      <a:gs pos="97000">
                        <a:srgbClr val="000000"/>
                      </a:gs>
                      <a:gs pos="0">
                        <a:srgbClr val="000000"/>
                      </a:gs>
                    </a:gsLst>
                    <a:lin ang="0" scaled="1"/>
                  </a:gradFill>
                  <a:cs typeface="Segoe UI Semibold" panose="020B0702040204020203" pitchFamily="34" charset="0"/>
                </a:rPr>
                <a:t>Comprehensive – </a:t>
              </a:r>
              <a:r>
                <a:rPr lang="en-US" sz="750">
                  <a:gradFill>
                    <a:gsLst>
                      <a:gs pos="97000">
                        <a:srgbClr val="000000"/>
                      </a:gs>
                      <a:gs pos="0">
                        <a:srgbClr val="000000"/>
                      </a:gs>
                    </a:gsLst>
                    <a:lin ang="0" scaled="1"/>
                  </a:gradFill>
                  <a:cs typeface="Segoe UI Semibold" panose="020B0702040204020203" pitchFamily="34" charset="0"/>
                </a:rPr>
                <a:t> Enforcement with identity, network, apps, data, etc.</a:t>
              </a:r>
            </a:p>
            <a:p>
              <a:pPr marL="114300" marR="0" lvl="0" indent="-114300" algn="l" defTabSz="9144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750" b="1" i="0" u="none" strike="noStrike" kern="1200" cap="none" spc="0" normalizeH="0" baseline="0" noProof="0">
                  <a:ln>
                    <a:noFill/>
                  </a:ln>
                  <a:gradFill>
                    <a:gsLst>
                      <a:gs pos="97000">
                        <a:srgbClr val="000000"/>
                      </a:gs>
                      <a:gs pos="0">
                        <a:srgbClr val="000000"/>
                      </a:gs>
                    </a:gsLst>
                    <a:lin ang="0" scaled="1"/>
                  </a:gradFill>
                  <a:effectLst/>
                  <a:uLnTx/>
                  <a:uFillTx/>
                  <a:ea typeface="+mn-ea"/>
                  <a:cs typeface="Segoe UI Semibold" panose="020B0702040204020203" pitchFamily="34" charset="0"/>
                </a:rPr>
                <a:t>Identity Centric – </a:t>
              </a:r>
              <a:r>
                <a:rPr lang="en-US" sz="750">
                  <a:gradFill>
                    <a:gsLst>
                      <a:gs pos="97000">
                        <a:srgbClr val="000000"/>
                      </a:gs>
                      <a:gs pos="0">
                        <a:srgbClr val="000000"/>
                      </a:gs>
                    </a:gsLst>
                    <a:lin ang="0" scaled="1"/>
                  </a:gradFill>
                  <a:cs typeface="Segoe UI Semibold" panose="020B0702040204020203" pitchFamily="34" charset="0"/>
                </a:rPr>
                <a:t>Prefer identity controls when available because of rich context into access requests and granular coverage across scenarios</a:t>
              </a:r>
            </a:p>
          </p:txBody>
        </p:sp>
      </p:grpSp>
      <p:grpSp>
        <p:nvGrpSpPr>
          <p:cNvPr id="82" name="Group 81">
            <a:extLst>
              <a:ext uri="{FF2B5EF4-FFF2-40B4-BE49-F238E27FC236}">
                <a16:creationId xmlns:a16="http://schemas.microsoft.com/office/drawing/2014/main" id="{A503F7A3-3652-461F-BA08-B682C3739A57}"/>
              </a:ext>
              <a:ext uri="{C183D7F6-B498-43B3-948B-1728B52AA6E4}">
                <adec:decorative xmlns:adec="http://schemas.microsoft.com/office/drawing/2017/decorative" val="1"/>
              </a:ext>
            </a:extLst>
          </p:cNvPr>
          <p:cNvGrpSpPr/>
          <p:nvPr/>
        </p:nvGrpSpPr>
        <p:grpSpPr>
          <a:xfrm>
            <a:off x="2423936" y="1427824"/>
            <a:ext cx="5104563" cy="968951"/>
            <a:chOff x="2423936" y="1427824"/>
            <a:chExt cx="5104563" cy="968951"/>
          </a:xfrm>
        </p:grpSpPr>
        <p:cxnSp>
          <p:nvCxnSpPr>
            <p:cNvPr id="188" name="Straight Connector 187">
              <a:extLst>
                <a:ext uri="{FF2B5EF4-FFF2-40B4-BE49-F238E27FC236}">
                  <a16:creationId xmlns:a16="http://schemas.microsoft.com/office/drawing/2014/main" id="{10FDAA7C-38F8-4125-B7F1-B1BE5197AAD0}"/>
                </a:ext>
                <a:ext uri="{C183D7F6-B498-43B3-948B-1728B52AA6E4}">
                  <adec:decorative xmlns:adec="http://schemas.microsoft.com/office/drawing/2017/decorative" val="1"/>
                </a:ext>
              </a:extLst>
            </p:cNvPr>
            <p:cNvCxnSpPr>
              <a:cxnSpLocks/>
            </p:cNvCxnSpPr>
            <p:nvPr/>
          </p:nvCxnSpPr>
          <p:spPr>
            <a:xfrm>
              <a:off x="3741140" y="1903468"/>
              <a:ext cx="711035"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F2C9E3FC-EA97-4C2A-904F-D01B1E381D62}"/>
                </a:ext>
                <a:ext uri="{C183D7F6-B498-43B3-948B-1728B52AA6E4}">
                  <adec:decorative xmlns:adec="http://schemas.microsoft.com/office/drawing/2017/decorative" val="1"/>
                </a:ext>
              </a:extLst>
            </p:cNvPr>
            <p:cNvSpPr txBox="1"/>
            <p:nvPr/>
          </p:nvSpPr>
          <p:spPr>
            <a:xfrm>
              <a:off x="5163751" y="2181331"/>
              <a:ext cx="978153" cy="215444"/>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Intermediary(ies)</a:t>
              </a:r>
            </a:p>
          </p:txBody>
        </p:sp>
        <p:grpSp>
          <p:nvGrpSpPr>
            <p:cNvPr id="31" name="Group 30">
              <a:extLst>
                <a:ext uri="{FF2B5EF4-FFF2-40B4-BE49-F238E27FC236}">
                  <a16:creationId xmlns:a16="http://schemas.microsoft.com/office/drawing/2014/main" id="{81D91B23-065D-4A27-A728-4A76F3440D7D}"/>
                </a:ext>
                <a:ext uri="{C183D7F6-B498-43B3-948B-1728B52AA6E4}">
                  <adec:decorative xmlns:adec="http://schemas.microsoft.com/office/drawing/2017/decorative" val="1"/>
                </a:ext>
              </a:extLst>
            </p:cNvPr>
            <p:cNvGrpSpPr/>
            <p:nvPr/>
          </p:nvGrpSpPr>
          <p:grpSpPr>
            <a:xfrm>
              <a:off x="4129599" y="1788219"/>
              <a:ext cx="1061509" cy="599599"/>
              <a:chOff x="3438006" y="1306418"/>
              <a:chExt cx="1140073" cy="643979"/>
            </a:xfrm>
          </p:grpSpPr>
          <p:sp>
            <p:nvSpPr>
              <p:cNvPr id="190" name="TextBox 189">
                <a:extLst>
                  <a:ext uri="{FF2B5EF4-FFF2-40B4-BE49-F238E27FC236}">
                    <a16:creationId xmlns:a16="http://schemas.microsoft.com/office/drawing/2014/main" id="{FF3ACFF4-BC72-41A7-BB40-5542045942C1}"/>
                  </a:ext>
                </a:extLst>
              </p:cNvPr>
              <p:cNvSpPr txBox="1"/>
              <p:nvPr/>
            </p:nvSpPr>
            <p:spPr>
              <a:xfrm>
                <a:off x="3438006" y="1586785"/>
                <a:ext cx="1140073" cy="363612"/>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800" i="0" u="none" strike="noStrike" cap="none" spc="0" normalizeH="0" baseline="0">
                    <a:ln>
                      <a:noFill/>
                    </a:ln>
                    <a:gradFill>
                      <a:gsLst>
                        <a:gs pos="97000">
                          <a:schemeClr val="tx1"/>
                        </a:gs>
                        <a:gs pos="0">
                          <a:schemeClr val="tx1"/>
                        </a:gs>
                      </a:gsLst>
                      <a:lin ang="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Privileged Devices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&amp; Workstations</a:t>
                </a:r>
              </a:p>
            </p:txBody>
          </p:sp>
          <p:pic>
            <p:nvPicPr>
              <p:cNvPr id="193" name="Graphic 192">
                <a:extLst>
                  <a:ext uri="{FF2B5EF4-FFF2-40B4-BE49-F238E27FC236}">
                    <a16:creationId xmlns:a16="http://schemas.microsoft.com/office/drawing/2014/main" id="{085653A5-ABAB-4888-9B7F-13D10478E2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29444" y="1306418"/>
                <a:ext cx="381139" cy="293183"/>
              </a:xfrm>
              <a:prstGeom prst="rect">
                <a:avLst/>
              </a:prstGeom>
            </p:spPr>
          </p:pic>
        </p:grpSp>
        <p:grpSp>
          <p:nvGrpSpPr>
            <p:cNvPr id="30" name="Group 29">
              <a:extLst>
                <a:ext uri="{FF2B5EF4-FFF2-40B4-BE49-F238E27FC236}">
                  <a16:creationId xmlns:a16="http://schemas.microsoft.com/office/drawing/2014/main" id="{B861F110-6B72-4EFC-860C-D95B6A290196}"/>
                </a:ext>
                <a:ext uri="{C183D7F6-B498-43B3-948B-1728B52AA6E4}">
                  <adec:decorative xmlns:adec="http://schemas.microsoft.com/office/drawing/2017/decorative" val="1"/>
                </a:ext>
              </a:extLst>
            </p:cNvPr>
            <p:cNvGrpSpPr/>
            <p:nvPr/>
          </p:nvGrpSpPr>
          <p:grpSpPr>
            <a:xfrm>
              <a:off x="2837351" y="1811766"/>
              <a:ext cx="1314784" cy="575522"/>
              <a:chOff x="2768704" y="2146816"/>
              <a:chExt cx="1412094" cy="618117"/>
            </a:xfrm>
          </p:grpSpPr>
          <p:sp>
            <p:nvSpPr>
              <p:cNvPr id="189" name="TextBox 188">
                <a:extLst>
                  <a:ext uri="{FF2B5EF4-FFF2-40B4-BE49-F238E27FC236}">
                    <a16:creationId xmlns:a16="http://schemas.microsoft.com/office/drawing/2014/main" id="{69C6422E-BD87-4B7C-A619-ABE0A0020418}"/>
                  </a:ext>
                </a:extLst>
              </p:cNvPr>
              <p:cNvSpPr txBox="1"/>
              <p:nvPr/>
            </p:nvSpPr>
            <p:spPr>
              <a:xfrm>
                <a:off x="2768704" y="2401322"/>
                <a:ext cx="1412094" cy="3636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Privileged Accounts </a:t>
                </a:r>
                <a:b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br>
                <a:r>
                  <a:rPr kumimoji="0" lang="en-US" sz="800" b="0" i="0" u="none" strike="noStrike" kern="1200" cap="none" spc="0" normalizeH="0" baseline="0" noProof="0">
                    <a:ln>
                      <a:noFill/>
                    </a:ln>
                    <a:gradFill>
                      <a:gsLst>
                        <a:gs pos="97000">
                          <a:srgbClr val="000000"/>
                        </a:gs>
                        <a:gs pos="0">
                          <a:srgbClr val="000000"/>
                        </a:gs>
                      </a:gsLst>
                      <a:lin ang="0" scaled="1"/>
                    </a:gradFill>
                    <a:effectLst/>
                    <a:uLnTx/>
                    <a:uFillTx/>
                    <a:latin typeface="Segoe UI Semibold"/>
                    <a:ea typeface="+mn-ea"/>
                    <a:cs typeface="Segoe UI" panose="020B0502040204020203" pitchFamily="34" charset="0"/>
                  </a:rPr>
                  <a:t>(and PIM/PAM Systems)</a:t>
                </a:r>
              </a:p>
            </p:txBody>
          </p:sp>
          <p:grpSp>
            <p:nvGrpSpPr>
              <p:cNvPr id="194" name="Group 193">
                <a:extLst>
                  <a:ext uri="{FF2B5EF4-FFF2-40B4-BE49-F238E27FC236}">
                    <a16:creationId xmlns:a16="http://schemas.microsoft.com/office/drawing/2014/main" id="{99C3B77D-EA3F-431D-9912-EBCC12F84086}"/>
                  </a:ext>
                </a:extLst>
              </p:cNvPr>
              <p:cNvGrpSpPr/>
              <p:nvPr/>
            </p:nvGrpSpPr>
            <p:grpSpPr>
              <a:xfrm>
                <a:off x="3279410" y="2146816"/>
                <a:ext cx="390681" cy="241462"/>
                <a:chOff x="4524585" y="2423461"/>
                <a:chExt cx="601881" cy="371994"/>
              </a:xfrm>
            </p:grpSpPr>
            <p:sp>
              <p:nvSpPr>
                <p:cNvPr id="224" name="Rectangle 223">
                  <a:extLst>
                    <a:ext uri="{FF2B5EF4-FFF2-40B4-BE49-F238E27FC236}">
                      <a16:creationId xmlns:a16="http://schemas.microsoft.com/office/drawing/2014/main" id="{EF58B2CE-092E-40C6-99B1-9F70F8E8831B}"/>
                    </a:ext>
                  </a:extLst>
                </p:cNvPr>
                <p:cNvSpPr/>
                <p:nvPr/>
              </p:nvSpPr>
              <p:spPr bwMode="auto">
                <a:xfrm>
                  <a:off x="4524585" y="2423461"/>
                  <a:ext cx="601881" cy="3719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89">
                  <a:extLst>
                    <a:ext uri="{FF2B5EF4-FFF2-40B4-BE49-F238E27FC236}">
                      <a16:creationId xmlns:a16="http://schemas.microsoft.com/office/drawing/2014/main" id="{B7D789EC-2F13-460C-9DB8-FC2195B84EF0}"/>
                    </a:ext>
                  </a:extLst>
                </p:cNvPr>
                <p:cNvGrpSpPr>
                  <a:grpSpLocks noChangeAspect="1"/>
                </p:cNvGrpSpPr>
                <p:nvPr/>
              </p:nvGrpSpPr>
              <p:grpSpPr bwMode="auto">
                <a:xfrm>
                  <a:off x="4584855" y="2488106"/>
                  <a:ext cx="194899" cy="242704"/>
                  <a:chOff x="1596" y="1479"/>
                  <a:chExt cx="159" cy="198"/>
                </a:xfrm>
                <a:solidFill>
                  <a:schemeClr val="bg1"/>
                </a:solidFill>
              </p:grpSpPr>
              <p:sp>
                <p:nvSpPr>
                  <p:cNvPr id="229" name="Freeform 90">
                    <a:extLst>
                      <a:ext uri="{FF2B5EF4-FFF2-40B4-BE49-F238E27FC236}">
                        <a16:creationId xmlns:a16="http://schemas.microsoft.com/office/drawing/2014/main" id="{EF52ECB8-0D0F-4F23-8E97-80B15FD208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230" name="Freeform 91">
                    <a:extLst>
                      <a:ext uri="{FF2B5EF4-FFF2-40B4-BE49-F238E27FC236}">
                        <a16:creationId xmlns:a16="http://schemas.microsoft.com/office/drawing/2014/main" id="{F4D72ADB-EBF9-49B7-A18A-631681D483E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6" name="Group 271">
                  <a:extLst>
                    <a:ext uri="{FF2B5EF4-FFF2-40B4-BE49-F238E27FC236}">
                      <a16:creationId xmlns:a16="http://schemas.microsoft.com/office/drawing/2014/main" id="{AC3C0DE3-2A44-4E43-A884-4E946FA70B1B}"/>
                    </a:ext>
                  </a:extLst>
                </p:cNvPr>
                <p:cNvGrpSpPr>
                  <a:grpSpLocks noChangeAspect="1"/>
                </p:cNvGrpSpPr>
                <p:nvPr/>
              </p:nvGrpSpPr>
              <p:grpSpPr bwMode="auto">
                <a:xfrm>
                  <a:off x="4831448" y="2572669"/>
                  <a:ext cx="219261" cy="73578"/>
                  <a:chOff x="778" y="3414"/>
                  <a:chExt cx="149" cy="50"/>
                </a:xfrm>
                <a:solidFill>
                  <a:schemeClr val="bg1"/>
                </a:solidFill>
              </p:grpSpPr>
              <p:sp>
                <p:nvSpPr>
                  <p:cNvPr id="227" name="Freeform 273">
                    <a:extLst>
                      <a:ext uri="{FF2B5EF4-FFF2-40B4-BE49-F238E27FC236}">
                        <a16:creationId xmlns:a16="http://schemas.microsoft.com/office/drawing/2014/main" id="{ED2511D2-3522-4CF6-8A45-E92C8EB63FB4}"/>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228" name="Freeform 275">
                    <a:extLst>
                      <a:ext uri="{FF2B5EF4-FFF2-40B4-BE49-F238E27FC236}">
                        <a16:creationId xmlns:a16="http://schemas.microsoft.com/office/drawing/2014/main" id="{BD81D569-7A9A-4E2D-B87B-94332F157F58}"/>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95" name="Group 194">
              <a:extLst>
                <a:ext uri="{FF2B5EF4-FFF2-40B4-BE49-F238E27FC236}">
                  <a16:creationId xmlns:a16="http://schemas.microsoft.com/office/drawing/2014/main" id="{A5F9D916-FA09-419D-81DD-115A508A7DF8}"/>
                </a:ext>
                <a:ext uri="{C183D7F6-B498-43B3-948B-1728B52AA6E4}">
                  <adec:decorative xmlns:adec="http://schemas.microsoft.com/office/drawing/2017/decorative" val="1"/>
                </a:ext>
              </a:extLst>
            </p:cNvPr>
            <p:cNvGrpSpPr/>
            <p:nvPr/>
          </p:nvGrpSpPr>
          <p:grpSpPr>
            <a:xfrm>
              <a:off x="5501569" y="1958517"/>
              <a:ext cx="302516" cy="239550"/>
              <a:chOff x="6750025" y="2327160"/>
              <a:chExt cx="450383" cy="356642"/>
            </a:xfrm>
          </p:grpSpPr>
          <p:sp>
            <p:nvSpPr>
              <p:cNvPr id="215" name="Freeform: Shape 214">
                <a:extLst>
                  <a:ext uri="{FF2B5EF4-FFF2-40B4-BE49-F238E27FC236}">
                    <a16:creationId xmlns:a16="http://schemas.microsoft.com/office/drawing/2014/main" id="{75FD8D39-525D-4321-B1E2-50197AF4159E}"/>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38B097D-79DE-4B9B-BF04-F7FF1940787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243A5E"/>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F2F06636-B1EF-4C6B-A44C-CE8EF877AFB8}"/>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DF15E83-7D57-4DD2-A2B6-4577D4A37CA2}"/>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A6666569-704D-4DD5-B862-CDE4DED1BAB3}"/>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95096086-01B2-4D42-BEC5-1855708F0016}"/>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82C6619-CC01-48E0-92EA-FA922BEC34B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97" name="Straight Connector 196">
              <a:extLst>
                <a:ext uri="{FF2B5EF4-FFF2-40B4-BE49-F238E27FC236}">
                  <a16:creationId xmlns:a16="http://schemas.microsoft.com/office/drawing/2014/main" id="{3EF34981-1E2A-406F-AA6C-8373533D5B41}"/>
                </a:ext>
                <a:ext uri="{C183D7F6-B498-43B3-948B-1728B52AA6E4}">
                  <adec:decorative xmlns:adec="http://schemas.microsoft.com/office/drawing/2017/decorative" val="1"/>
                </a:ext>
              </a:extLst>
            </p:cNvPr>
            <p:cNvCxnSpPr>
              <a:cxnSpLocks/>
            </p:cNvCxnSpPr>
            <p:nvPr/>
          </p:nvCxnSpPr>
          <p:spPr>
            <a:xfrm>
              <a:off x="4899488" y="1903468"/>
              <a:ext cx="2629011"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FC97C96-1CC4-4702-874E-F748C3298606}"/>
                </a:ext>
                <a:ext uri="{C183D7F6-B498-43B3-948B-1728B52AA6E4}">
                  <adec:decorative xmlns:adec="http://schemas.microsoft.com/office/drawing/2017/decorative" val="1"/>
                </a:ext>
              </a:extLst>
            </p:cNvPr>
            <p:cNvCxnSpPr>
              <a:cxnSpLocks/>
            </p:cNvCxnSpPr>
            <p:nvPr/>
          </p:nvCxnSpPr>
          <p:spPr>
            <a:xfrm>
              <a:off x="2423936" y="1909157"/>
              <a:ext cx="834560" cy="0"/>
            </a:xfrm>
            <a:prstGeom prst="line">
              <a:avLst/>
            </a:prstGeom>
            <a:ln w="28575">
              <a:solidFill>
                <a:srgbClr val="243A5E"/>
              </a:solidFill>
            </a:ln>
          </p:spPr>
          <p:style>
            <a:lnRef idx="1">
              <a:schemeClr val="accent1"/>
            </a:lnRef>
            <a:fillRef idx="0">
              <a:schemeClr val="accent1"/>
            </a:fillRef>
            <a:effectRef idx="0">
              <a:schemeClr val="accent1"/>
            </a:effectRef>
            <a:fontRef idx="minor">
              <a:schemeClr val="tx1"/>
            </a:fontRef>
          </p:style>
        </p:cxnSp>
        <p:cxnSp>
          <p:nvCxnSpPr>
            <p:cNvPr id="199" name="Straight Connector 64">
              <a:extLst>
                <a:ext uri="{FF2B5EF4-FFF2-40B4-BE49-F238E27FC236}">
                  <a16:creationId xmlns:a16="http://schemas.microsoft.com/office/drawing/2014/main" id="{3CEF6E2C-331E-4528-ADD0-9838B13A71A8}"/>
                </a:ext>
                <a:ext uri="{C183D7F6-B498-43B3-948B-1728B52AA6E4}">
                  <adec:decorative xmlns:adec="http://schemas.microsoft.com/office/drawing/2017/decorative" val="1"/>
                </a:ext>
              </a:extLst>
            </p:cNvPr>
            <p:cNvCxnSpPr>
              <a:cxnSpLocks/>
            </p:cNvCxnSpPr>
            <p:nvPr/>
          </p:nvCxnSpPr>
          <p:spPr>
            <a:xfrm flipV="1">
              <a:off x="5864382" y="1903468"/>
              <a:ext cx="358410" cy="179205"/>
            </a:xfrm>
            <a:prstGeom prst="bentConnector3">
              <a:avLst>
                <a:gd name="adj1" fmla="val 50000"/>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76">
              <a:extLst>
                <a:ext uri="{FF2B5EF4-FFF2-40B4-BE49-F238E27FC236}">
                  <a16:creationId xmlns:a16="http://schemas.microsoft.com/office/drawing/2014/main" id="{095942A4-46F6-41F5-9C78-510576A08A52}"/>
                </a:ext>
                <a:ext uri="{C183D7F6-B498-43B3-948B-1728B52AA6E4}">
                  <adec:decorative xmlns:adec="http://schemas.microsoft.com/office/drawing/2017/decorative" val="1"/>
                </a:ext>
              </a:extLst>
            </p:cNvPr>
            <p:cNvCxnSpPr>
              <a:cxnSpLocks/>
            </p:cNvCxnSpPr>
            <p:nvPr/>
          </p:nvCxnSpPr>
          <p:spPr>
            <a:xfrm>
              <a:off x="5114439" y="1903468"/>
              <a:ext cx="358410" cy="179205"/>
            </a:xfrm>
            <a:prstGeom prst="bentConnector3">
              <a:avLst>
                <a:gd name="adj1" fmla="val 44463"/>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8D481E51-1248-4509-8CFF-C1D1F979240A}"/>
                </a:ext>
                <a:ext uri="{C183D7F6-B498-43B3-948B-1728B52AA6E4}">
                  <adec:decorative xmlns:adec="http://schemas.microsoft.com/office/drawing/2017/decorative" val="1"/>
                </a:ext>
              </a:extLst>
            </p:cNvPr>
            <p:cNvSpPr/>
            <p:nvPr/>
          </p:nvSpPr>
          <p:spPr>
            <a:xfrm>
              <a:off x="5192916" y="1427824"/>
              <a:ext cx="1477934" cy="369332"/>
            </a:xfrm>
            <a:prstGeom prst="wedgeRectCallout">
              <a:avLst>
                <a:gd name="adj1" fmla="val -20575"/>
                <a:gd name="adj2" fmla="val 72874"/>
              </a:avLst>
            </a:prstGeom>
            <a:solidFill>
              <a:schemeClr val="bg1"/>
            </a:solidFill>
            <a:ln>
              <a:noFill/>
              <a:headEnd type="none" w="med" len="med"/>
              <a:tailEnd type="none" w="med" len="med"/>
            </a:ln>
            <a:effectLst>
              <a:outerShdw blurRad="190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34290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gradFill>
                    <a:gsLst>
                      <a:gs pos="97000">
                        <a:srgbClr val="000000"/>
                      </a:gs>
                      <a:gs pos="0">
                        <a:srgbClr val="000000"/>
                      </a:gs>
                    </a:gsLst>
                    <a:lin ang="0" scaled="1"/>
                  </a:gradFill>
                  <a:effectLst/>
                  <a:uLnTx/>
                  <a:uFillTx/>
                  <a:latin typeface="Segoe UI Semibold" panose="020B0702040204020203" pitchFamily="34" charset="0"/>
                  <a:ea typeface="+mn-ea"/>
                  <a:cs typeface="Segoe UI Semibold" panose="020B0702040204020203" pitchFamily="34" charset="0"/>
                </a:rPr>
                <a:t>Admin Remote Access, Jumpservers, Session Management, Proxies, etc.</a:t>
              </a:r>
            </a:p>
          </p:txBody>
        </p:sp>
      </p:grpSp>
      <p:grpSp>
        <p:nvGrpSpPr>
          <p:cNvPr id="346" name="Group 345">
            <a:extLst>
              <a:ext uri="{FF2B5EF4-FFF2-40B4-BE49-F238E27FC236}">
                <a16:creationId xmlns:a16="http://schemas.microsoft.com/office/drawing/2014/main" id="{3034DE47-9FB4-4B3F-9975-DFAC04F8709A}"/>
              </a:ext>
              <a:ext uri="{C183D7F6-B498-43B3-948B-1728B52AA6E4}">
                <adec:decorative xmlns:adec="http://schemas.microsoft.com/office/drawing/2017/decorative" val="1"/>
              </a:ext>
            </a:extLst>
          </p:cNvPr>
          <p:cNvGrpSpPr/>
          <p:nvPr/>
        </p:nvGrpSpPr>
        <p:grpSpPr>
          <a:xfrm>
            <a:off x="5335708" y="4535790"/>
            <a:ext cx="398552" cy="315598"/>
            <a:chOff x="6660049" y="1655872"/>
            <a:chExt cx="1104052" cy="874260"/>
          </a:xfrm>
        </p:grpSpPr>
        <p:sp>
          <p:nvSpPr>
            <p:cNvPr id="347" name="Freeform: Shape 346">
              <a:extLst>
                <a:ext uri="{FF2B5EF4-FFF2-40B4-BE49-F238E27FC236}">
                  <a16:creationId xmlns:a16="http://schemas.microsoft.com/office/drawing/2014/main" id="{4C220891-4885-4DF2-A35E-7837F53F6615}"/>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8F6A4845-067F-45AD-833C-46571F55667B}"/>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accent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19B343C3-941A-4C4E-B010-215E35F6AB24}"/>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CFE8C15B-7A82-47E2-BC5B-C3EF2C6FD2E9}"/>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E6D07A5B-C1E4-47FE-A4EA-1787C6F72421}"/>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FF4CEF96-C9FD-4338-87BD-16F7A4EDC0D7}"/>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B5495CE0-2087-4C43-8A97-CF5BBA4580B9}"/>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D8027313-9D3A-48BA-B8C8-365EB3317B8B}"/>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0" name="Rectangle 162">
            <a:extLst>
              <a:ext uri="{FF2B5EF4-FFF2-40B4-BE49-F238E27FC236}">
                <a16:creationId xmlns:a16="http://schemas.microsoft.com/office/drawing/2014/main" id="{5F5B52FF-134E-4174-8678-EF5C4136368F}"/>
              </a:ext>
              <a:ext uri="{C183D7F6-B498-43B3-948B-1728B52AA6E4}">
                <adec:decorative xmlns:adec="http://schemas.microsoft.com/office/drawing/2017/decorative" val="1"/>
              </a:ext>
            </a:extLst>
          </p:cNvPr>
          <p:cNvSpPr/>
          <p:nvPr/>
        </p:nvSpPr>
        <p:spPr>
          <a:xfrm flipV="1">
            <a:off x="5431873" y="4643849"/>
            <a:ext cx="208192" cy="618907"/>
          </a:xfrm>
          <a:custGeom>
            <a:avLst/>
            <a:gdLst>
              <a:gd name="connsiteX0" fmla="*/ 0 w 141953"/>
              <a:gd name="connsiteY0" fmla="*/ 0 h 480167"/>
              <a:gd name="connsiteX1" fmla="*/ 141953 w 141953"/>
              <a:gd name="connsiteY1" fmla="*/ 0 h 480167"/>
              <a:gd name="connsiteX2" fmla="*/ 141953 w 141953"/>
              <a:gd name="connsiteY2" fmla="*/ 480167 h 480167"/>
              <a:gd name="connsiteX3" fmla="*/ 0 w 141953"/>
              <a:gd name="connsiteY3" fmla="*/ 480167 h 480167"/>
              <a:gd name="connsiteX4" fmla="*/ 0 w 141953"/>
              <a:gd name="connsiteY4" fmla="*/ 0 h 480167"/>
              <a:gd name="connsiteX0" fmla="*/ 141953 w 233393"/>
              <a:gd name="connsiteY0" fmla="*/ 0 h 480167"/>
              <a:gd name="connsiteX1" fmla="*/ 141953 w 233393"/>
              <a:gd name="connsiteY1" fmla="*/ 480167 h 480167"/>
              <a:gd name="connsiteX2" fmla="*/ 0 w 233393"/>
              <a:gd name="connsiteY2" fmla="*/ 480167 h 480167"/>
              <a:gd name="connsiteX3" fmla="*/ 0 w 233393"/>
              <a:gd name="connsiteY3" fmla="*/ 0 h 480167"/>
              <a:gd name="connsiteX4" fmla="*/ 233393 w 233393"/>
              <a:gd name="connsiteY4" fmla="*/ 91440 h 480167"/>
              <a:gd name="connsiteX0" fmla="*/ 141953 w 141953"/>
              <a:gd name="connsiteY0" fmla="*/ 0 h 480167"/>
              <a:gd name="connsiteX1" fmla="*/ 141953 w 141953"/>
              <a:gd name="connsiteY1" fmla="*/ 480167 h 480167"/>
              <a:gd name="connsiteX2" fmla="*/ 0 w 141953"/>
              <a:gd name="connsiteY2" fmla="*/ 480167 h 480167"/>
              <a:gd name="connsiteX3" fmla="*/ 0 w 141953"/>
              <a:gd name="connsiteY3" fmla="*/ 0 h 480167"/>
            </a:gdLst>
            <a:ahLst/>
            <a:cxnLst>
              <a:cxn ang="0">
                <a:pos x="connsiteX0" y="connsiteY0"/>
              </a:cxn>
              <a:cxn ang="0">
                <a:pos x="connsiteX1" y="connsiteY1"/>
              </a:cxn>
              <a:cxn ang="0">
                <a:pos x="connsiteX2" y="connsiteY2"/>
              </a:cxn>
              <a:cxn ang="0">
                <a:pos x="connsiteX3" y="connsiteY3"/>
              </a:cxn>
            </a:cxnLst>
            <a:rect l="l" t="t" r="r" b="b"/>
            <a:pathLst>
              <a:path w="141953" h="480167">
                <a:moveTo>
                  <a:pt x="141953" y="0"/>
                </a:moveTo>
                <a:lnTo>
                  <a:pt x="141953" y="480167"/>
                </a:lnTo>
                <a:lnTo>
                  <a:pt x="0" y="480167"/>
                </a:lnTo>
                <a:lnTo>
                  <a:pt x="0" y="0"/>
                </a:lnTo>
              </a:path>
            </a:pathLst>
          </a:custGeom>
          <a:gradFill>
            <a:gsLst>
              <a:gs pos="32000">
                <a:srgbClr val="D9EFFF"/>
              </a:gs>
              <a:gs pos="4000">
                <a:srgbClr val="C3E5FF">
                  <a:alpha val="0"/>
                </a:srgbClr>
              </a:gs>
            </a:gsLst>
            <a:lin ang="162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0005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endParaRPr>
          </a:p>
        </p:txBody>
      </p:sp>
      <p:cxnSp>
        <p:nvCxnSpPr>
          <p:cNvPr id="122" name="Straight Arrow Connector 121">
            <a:extLst>
              <a:ext uri="{FF2B5EF4-FFF2-40B4-BE49-F238E27FC236}">
                <a16:creationId xmlns:a16="http://schemas.microsoft.com/office/drawing/2014/main" id="{D5A28853-7755-4D80-B6AD-5E3B0DD1C62C}"/>
              </a:ext>
              <a:ext uri="{C183D7F6-B498-43B3-948B-1728B52AA6E4}">
                <adec:decorative xmlns:adec="http://schemas.microsoft.com/office/drawing/2017/decorative" val="1"/>
              </a:ext>
            </a:extLst>
          </p:cNvPr>
          <p:cNvCxnSpPr>
            <a:cxnSpLocks/>
          </p:cNvCxnSpPr>
          <p:nvPr/>
        </p:nvCxnSpPr>
        <p:spPr>
          <a:xfrm flipV="1">
            <a:off x="5536671" y="4851388"/>
            <a:ext cx="0" cy="703601"/>
          </a:xfrm>
          <a:prstGeom prst="straightConnector1">
            <a:avLst/>
          </a:prstGeom>
          <a:ln w="38100">
            <a:solidFill>
              <a:schemeClr val="accent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11A757A-B226-4E00-8250-2FE5CB3FF59A}"/>
              </a:ext>
              <a:ext uri="{C183D7F6-B498-43B3-948B-1728B52AA6E4}">
                <adec:decorative xmlns:adec="http://schemas.microsoft.com/office/drawing/2017/decorative" val="1"/>
              </a:ext>
            </a:extLst>
          </p:cNvPr>
          <p:cNvGrpSpPr/>
          <p:nvPr/>
        </p:nvGrpSpPr>
        <p:grpSpPr>
          <a:xfrm>
            <a:off x="3309579" y="4645581"/>
            <a:ext cx="995372" cy="234813"/>
            <a:chOff x="3309579" y="4645581"/>
            <a:chExt cx="995372" cy="234813"/>
          </a:xfrm>
        </p:grpSpPr>
        <p:sp>
          <p:nvSpPr>
            <p:cNvPr id="17" name="Rectangle: Rounded Corners 16">
              <a:extLst>
                <a:ext uri="{FF2B5EF4-FFF2-40B4-BE49-F238E27FC236}">
                  <a16:creationId xmlns:a16="http://schemas.microsoft.com/office/drawing/2014/main" id="{02D5ECAF-3910-4750-9362-76516FF9117D}"/>
                </a:ext>
              </a:extLst>
            </p:cNvPr>
            <p:cNvSpPr/>
            <p:nvPr/>
          </p:nvSpPr>
          <p:spPr>
            <a:xfrm>
              <a:off x="3309579" y="4645581"/>
              <a:ext cx="995372" cy="234813"/>
            </a:xfrm>
            <a:prstGeom prst="roundRect">
              <a:avLst>
                <a:gd name="adj" fmla="val 4615"/>
              </a:avLst>
            </a:prstGeom>
            <a:solidFill>
              <a:srgbClr val="9BF00B"/>
            </a:solidFill>
            <a:ln>
              <a:solidFill>
                <a:srgbClr val="107C1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Data</a:t>
              </a:r>
            </a:p>
          </p:txBody>
        </p:sp>
        <p:grpSp>
          <p:nvGrpSpPr>
            <p:cNvPr id="356" name="Group 63">
              <a:extLst>
                <a:ext uri="{FF2B5EF4-FFF2-40B4-BE49-F238E27FC236}">
                  <a16:creationId xmlns:a16="http://schemas.microsoft.com/office/drawing/2014/main" id="{D5ED2CFE-17E6-43EB-A11C-9EF2BA6E1415}"/>
                </a:ext>
              </a:extLst>
            </p:cNvPr>
            <p:cNvGrpSpPr>
              <a:grpSpLocks noChangeAspect="1"/>
            </p:cNvGrpSpPr>
            <p:nvPr/>
          </p:nvGrpSpPr>
          <p:grpSpPr bwMode="auto">
            <a:xfrm>
              <a:off x="3535518" y="4697001"/>
              <a:ext cx="99134" cy="131972"/>
              <a:chOff x="1639" y="1496"/>
              <a:chExt cx="160" cy="213"/>
            </a:xfrm>
            <a:solidFill>
              <a:schemeClr val="tx1"/>
            </a:solidFill>
          </p:grpSpPr>
          <p:sp>
            <p:nvSpPr>
              <p:cNvPr id="359" name="Freeform 65">
                <a:extLst>
                  <a:ext uri="{FF2B5EF4-FFF2-40B4-BE49-F238E27FC236}">
                    <a16:creationId xmlns:a16="http://schemas.microsoft.com/office/drawing/2014/main" id="{01F9E2ED-3CB6-49B5-888F-61DC2E5C6741}"/>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0" name="Freeform 66">
                <a:extLst>
                  <a:ext uri="{FF2B5EF4-FFF2-40B4-BE49-F238E27FC236}">
                    <a16:creationId xmlns:a16="http://schemas.microsoft.com/office/drawing/2014/main" id="{9C02F0CB-017E-481A-A9C6-0CAF975FE00F}"/>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61" name="Group 158">
              <a:extLst>
                <a:ext uri="{FF2B5EF4-FFF2-40B4-BE49-F238E27FC236}">
                  <a16:creationId xmlns:a16="http://schemas.microsoft.com/office/drawing/2014/main" id="{0136E86B-3912-47D2-8D09-01D6F9E1BD03}"/>
                </a:ext>
              </a:extLst>
            </p:cNvPr>
            <p:cNvGrpSpPr>
              <a:grpSpLocks noChangeAspect="1"/>
            </p:cNvGrpSpPr>
            <p:nvPr/>
          </p:nvGrpSpPr>
          <p:grpSpPr bwMode="auto">
            <a:xfrm>
              <a:off x="3977940" y="4701930"/>
              <a:ext cx="117081" cy="129017"/>
              <a:chOff x="5906" y="2744"/>
              <a:chExt cx="206" cy="227"/>
            </a:xfrm>
            <a:solidFill>
              <a:schemeClr val="tx1"/>
            </a:solidFill>
          </p:grpSpPr>
          <p:sp>
            <p:nvSpPr>
              <p:cNvPr id="363" name="Freeform 159">
                <a:extLst>
                  <a:ext uri="{FF2B5EF4-FFF2-40B4-BE49-F238E27FC236}">
                    <a16:creationId xmlns:a16="http://schemas.microsoft.com/office/drawing/2014/main" id="{DED7845F-18A0-44DB-9A91-F3CC64FA3561}"/>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4" name="Freeform 160">
                <a:extLst>
                  <a:ext uri="{FF2B5EF4-FFF2-40B4-BE49-F238E27FC236}">
                    <a16:creationId xmlns:a16="http://schemas.microsoft.com/office/drawing/2014/main" id="{A80F3D7B-66A2-48F7-9C36-735290D4EF23}"/>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5" name="Freeform 161">
                <a:extLst>
                  <a:ext uri="{FF2B5EF4-FFF2-40B4-BE49-F238E27FC236}">
                    <a16:creationId xmlns:a16="http://schemas.microsoft.com/office/drawing/2014/main" id="{F76E5D10-5CDB-42B1-94AB-178EA0AE959F}"/>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6" name="Freeform 162">
                <a:extLst>
                  <a:ext uri="{FF2B5EF4-FFF2-40B4-BE49-F238E27FC236}">
                    <a16:creationId xmlns:a16="http://schemas.microsoft.com/office/drawing/2014/main" id="{61A556DF-57D9-4AED-AE39-3281CEF746F6}"/>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3AD7F1CF-7B3A-49F7-B45F-4D824D4A6531}"/>
              </a:ext>
            </a:extLst>
          </p:cNvPr>
          <p:cNvGrpSpPr/>
          <p:nvPr/>
        </p:nvGrpSpPr>
        <p:grpSpPr>
          <a:xfrm>
            <a:off x="3570508" y="4285786"/>
            <a:ext cx="2499575" cy="359800"/>
            <a:chOff x="3570508" y="4285786"/>
            <a:chExt cx="2499575" cy="359800"/>
          </a:xfrm>
        </p:grpSpPr>
        <p:grpSp>
          <p:nvGrpSpPr>
            <p:cNvPr id="54" name="Group 53">
              <a:extLst>
                <a:ext uri="{FF2B5EF4-FFF2-40B4-BE49-F238E27FC236}">
                  <a16:creationId xmlns:a16="http://schemas.microsoft.com/office/drawing/2014/main" id="{1833FB4B-E415-431D-8DC9-813D1C8A67C8}"/>
                </a:ext>
                <a:ext uri="{C183D7F6-B498-43B3-948B-1728B52AA6E4}">
                  <adec:decorative xmlns:adec="http://schemas.microsoft.com/office/drawing/2017/decorative" val="1"/>
                </a:ext>
              </a:extLst>
            </p:cNvPr>
            <p:cNvGrpSpPr/>
            <p:nvPr/>
          </p:nvGrpSpPr>
          <p:grpSpPr>
            <a:xfrm>
              <a:off x="3570508" y="4287073"/>
              <a:ext cx="2499575" cy="358513"/>
              <a:chOff x="3514236" y="4330506"/>
              <a:chExt cx="2499575" cy="310520"/>
            </a:xfrm>
          </p:grpSpPr>
          <p:cxnSp>
            <p:nvCxnSpPr>
              <p:cNvPr id="182" name="Straight Arrow Connector 181">
                <a:extLst>
                  <a:ext uri="{FF2B5EF4-FFF2-40B4-BE49-F238E27FC236}">
                    <a16:creationId xmlns:a16="http://schemas.microsoft.com/office/drawing/2014/main" id="{628AB940-CA37-46C4-A956-B58CCF9F2B13}"/>
                  </a:ext>
                </a:extLst>
              </p:cNvPr>
              <p:cNvCxnSpPr>
                <a:cxnSpLocks/>
              </p:cNvCxnSpPr>
              <p:nvPr/>
            </p:nvCxnSpPr>
            <p:spPr>
              <a:xfrm rot="10800000" flipV="1">
                <a:off x="4845822" y="4330508"/>
                <a:ext cx="1167982" cy="17713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1">
                <a:extLst>
                  <a:ext uri="{FF2B5EF4-FFF2-40B4-BE49-F238E27FC236}">
                    <a16:creationId xmlns:a16="http://schemas.microsoft.com/office/drawing/2014/main" id="{37F28191-ED87-4898-A812-FF43DE54C197}"/>
                  </a:ext>
                </a:extLst>
              </p:cNvPr>
              <p:cNvCxnSpPr>
                <a:cxnSpLocks/>
                <a:endCxn id="17" idx="0"/>
              </p:cNvCxnSpPr>
              <p:nvPr/>
            </p:nvCxnSpPr>
            <p:spPr>
              <a:xfrm rot="10800000" flipV="1">
                <a:off x="3750994" y="4330506"/>
                <a:ext cx="2262817" cy="31052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4" name="Straight Arrow Connector 181">
                <a:extLst>
                  <a:ext uri="{FF2B5EF4-FFF2-40B4-BE49-F238E27FC236}">
                    <a16:creationId xmlns:a16="http://schemas.microsoft.com/office/drawing/2014/main" id="{58C8C770-E87F-4C2C-B928-0E04402AF630}"/>
                  </a:ext>
                </a:extLst>
              </p:cNvPr>
              <p:cNvCxnSpPr>
                <a:cxnSpLocks/>
              </p:cNvCxnSpPr>
              <p:nvPr/>
            </p:nvCxnSpPr>
            <p:spPr>
              <a:xfrm rot="10800000" flipV="1">
                <a:off x="3514236" y="4330508"/>
                <a:ext cx="2499568" cy="130590"/>
              </a:xfrm>
              <a:prstGeom prst="bentConnector2">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cxnSp>
          <p:nvCxnSpPr>
            <p:cNvPr id="208" name="Straight Arrow Connector 181">
              <a:extLst>
                <a:ext uri="{FF2B5EF4-FFF2-40B4-BE49-F238E27FC236}">
                  <a16:creationId xmlns:a16="http://schemas.microsoft.com/office/drawing/2014/main" id="{85D1F63C-2904-4A78-8222-79DC68BD9FCC}"/>
                </a:ext>
              </a:extLst>
            </p:cNvPr>
            <p:cNvCxnSpPr>
              <a:cxnSpLocks/>
            </p:cNvCxnSpPr>
            <p:nvPr/>
          </p:nvCxnSpPr>
          <p:spPr>
            <a:xfrm>
              <a:off x="6009835" y="4285786"/>
              <a:ext cx="0" cy="276608"/>
            </a:xfrm>
            <a:prstGeom prst="straightConnector1">
              <a:avLst/>
            </a:prstGeom>
            <a:ln w="28575">
              <a:solidFill>
                <a:srgbClr val="243A5E"/>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0A59D413-3DE6-4BEF-A36D-9E2132B7C5E5}"/>
              </a:ext>
              <a:ext uri="{C183D7F6-B498-43B3-948B-1728B52AA6E4}">
                <adec:decorative xmlns:adec="http://schemas.microsoft.com/office/drawing/2017/decorative" val="1"/>
              </a:ext>
            </a:extLst>
          </p:cNvPr>
          <p:cNvGrpSpPr/>
          <p:nvPr/>
        </p:nvGrpSpPr>
        <p:grpSpPr>
          <a:xfrm>
            <a:off x="325135" y="2617362"/>
            <a:ext cx="569410" cy="288754"/>
            <a:chOff x="8524605" y="3319860"/>
            <a:chExt cx="973220" cy="493530"/>
          </a:xfrm>
          <a:solidFill>
            <a:schemeClr val="tx1"/>
          </a:solidFill>
        </p:grpSpPr>
        <p:grpSp>
          <p:nvGrpSpPr>
            <p:cNvPr id="248" name="Group 247">
              <a:extLst>
                <a:ext uri="{FF2B5EF4-FFF2-40B4-BE49-F238E27FC236}">
                  <a16:creationId xmlns:a16="http://schemas.microsoft.com/office/drawing/2014/main" id="{7FCFF2D6-BF03-4087-B013-55E0D57348BD}"/>
                </a:ext>
              </a:extLst>
            </p:cNvPr>
            <p:cNvGrpSpPr/>
            <p:nvPr/>
          </p:nvGrpSpPr>
          <p:grpSpPr>
            <a:xfrm>
              <a:off x="8524605" y="3319860"/>
              <a:ext cx="735942" cy="493530"/>
              <a:chOff x="5610959" y="2697970"/>
              <a:chExt cx="490169" cy="328712"/>
            </a:xfrm>
            <a:grpFill/>
          </p:grpSpPr>
          <p:sp>
            <p:nvSpPr>
              <p:cNvPr id="250" name="Flowchart: Decision 249">
                <a:extLst>
                  <a:ext uri="{FF2B5EF4-FFF2-40B4-BE49-F238E27FC236}">
                    <a16:creationId xmlns:a16="http://schemas.microsoft.com/office/drawing/2014/main" id="{A52ECE73-C2F3-4362-83DF-6E18ABC2C60A}"/>
                  </a:ext>
                </a:extLst>
              </p:cNvPr>
              <p:cNvSpPr/>
              <p:nvPr/>
            </p:nvSpPr>
            <p:spPr bwMode="auto">
              <a:xfrm>
                <a:off x="5610959" y="2697970"/>
                <a:ext cx="490169" cy="328712"/>
              </a:xfrm>
              <a:prstGeom prst="flowChartDecision">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A04602B0-FDDD-4502-B6BF-1DBE4537F7E4}"/>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2" name="Group 251">
                <a:extLst>
                  <a:ext uri="{FF2B5EF4-FFF2-40B4-BE49-F238E27FC236}">
                    <a16:creationId xmlns:a16="http://schemas.microsoft.com/office/drawing/2014/main" id="{FD4FA622-5F78-43E7-BDCC-30790541D411}"/>
                  </a:ext>
                </a:extLst>
              </p:cNvPr>
              <p:cNvGrpSpPr/>
              <p:nvPr/>
            </p:nvGrpSpPr>
            <p:grpSpPr>
              <a:xfrm>
                <a:off x="5803239" y="2806317"/>
                <a:ext cx="138128" cy="113392"/>
                <a:chOff x="5226988" y="2702783"/>
                <a:chExt cx="318420" cy="202204"/>
              </a:xfrm>
              <a:grpFill/>
            </p:grpSpPr>
            <p:sp>
              <p:nvSpPr>
                <p:cNvPr id="256" name="Rectangle 255">
                  <a:extLst>
                    <a:ext uri="{FF2B5EF4-FFF2-40B4-BE49-F238E27FC236}">
                      <a16:creationId xmlns:a16="http://schemas.microsoft.com/office/drawing/2014/main" id="{B335D4B1-7617-4B13-8337-61D61AC4E8D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EEA8AF6E-D6A3-4546-95C8-A28FA713884B}"/>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Oval 252">
                <a:extLst>
                  <a:ext uri="{FF2B5EF4-FFF2-40B4-BE49-F238E27FC236}">
                    <a16:creationId xmlns:a16="http://schemas.microsoft.com/office/drawing/2014/main" id="{5249D450-D441-4BF4-A146-82022BAF0895}"/>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44F8787C-60EB-4C6D-91F4-32DA19BB6A7E}"/>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EFF2BA6E-A6E1-4DBF-B2AA-A4AE2A5FA1B9}"/>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Arrow Connector 248">
              <a:extLst>
                <a:ext uri="{FF2B5EF4-FFF2-40B4-BE49-F238E27FC236}">
                  <a16:creationId xmlns:a16="http://schemas.microsoft.com/office/drawing/2014/main" id="{9A33896C-38D3-461D-A24C-914AEDEADDFA}"/>
                </a:ext>
              </a:extLst>
            </p:cNvPr>
            <p:cNvCxnSpPr>
              <a:cxnSpLocks/>
            </p:cNvCxnSpPr>
            <p:nvPr/>
          </p:nvCxnSpPr>
          <p:spPr>
            <a:xfrm>
              <a:off x="9260547" y="3564699"/>
              <a:ext cx="237278" cy="0"/>
            </a:xfrm>
            <a:prstGeom prst="straightConnector1">
              <a:avLst/>
            </a:prstGeom>
            <a:grpFill/>
            <a:ln w="28575">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441178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500"/>
                                        <p:tgtEl>
                                          <p:spTgt spid="30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350"/>
                                        <p:tgtEl>
                                          <p:spTgt spid="70"/>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50"/>
                                        <p:tgtEl>
                                          <p:spTgt spid="15"/>
                                        </p:tgtEl>
                                      </p:cBhvr>
                                    </p:animEffect>
                                  </p:childTnLst>
                                </p:cTn>
                              </p:par>
                            </p:childTnLst>
                          </p:cTn>
                        </p:par>
                        <p:par>
                          <p:cTn id="20" fill="hold">
                            <p:stCondLst>
                              <p:cond delay="1700"/>
                            </p:stCondLst>
                            <p:childTnLst>
                              <p:par>
                                <p:cTn id="21" presetID="10" presetClass="entr" presetSubtype="0" fill="hold" nodeType="afterEffect">
                                  <p:stCondLst>
                                    <p:cond delay="0"/>
                                  </p:stCondLst>
                                  <p:childTnLst>
                                    <p:set>
                                      <p:cBhvr>
                                        <p:cTn id="22" dur="1" fill="hold">
                                          <p:stCondLst>
                                            <p:cond delay="0"/>
                                          </p:stCondLst>
                                        </p:cTn>
                                        <p:tgtEl>
                                          <p:spTgt spid="258"/>
                                        </p:tgtEl>
                                        <p:attrNameLst>
                                          <p:attrName>style.visibility</p:attrName>
                                        </p:attrNameLst>
                                      </p:cBhvr>
                                      <p:to>
                                        <p:strVal val="visible"/>
                                      </p:to>
                                    </p:set>
                                    <p:animEffect transition="in" filter="fade">
                                      <p:cBhvr>
                                        <p:cTn id="23" dur="350"/>
                                        <p:tgtEl>
                                          <p:spTgt spid="258"/>
                                        </p:tgtEl>
                                      </p:cBhvr>
                                    </p:animEffect>
                                  </p:childTnLst>
                                </p:cTn>
                              </p:par>
                            </p:childTnLst>
                          </p:cTn>
                        </p:par>
                        <p:par>
                          <p:cTn id="24" fill="hold">
                            <p:stCondLst>
                              <p:cond delay="205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35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fade">
                                      <p:cBhvr>
                                        <p:cTn id="32" dur="500"/>
                                        <p:tgtEl>
                                          <p:spTgt spid="30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1"/>
                                        </p:tgtEl>
                                        <p:attrNameLst>
                                          <p:attrName>style.visibility</p:attrName>
                                        </p:attrNameLst>
                                      </p:cBhvr>
                                      <p:to>
                                        <p:strVal val="visible"/>
                                      </p:to>
                                    </p:set>
                                    <p:animEffect transition="in" filter="fade">
                                      <p:cBhvr>
                                        <p:cTn id="39" dur="500"/>
                                        <p:tgtEl>
                                          <p:spTgt spid="301"/>
                                        </p:tgtEl>
                                      </p:cBhvr>
                                    </p:animEffect>
                                  </p:childTnLst>
                                </p:cTn>
                              </p:par>
                              <p:par>
                                <p:cTn id="40" presetID="16" presetClass="entr" presetSubtype="42"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Horizontal)">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47"/>
                                        </p:tgtEl>
                                        <p:attrNameLst>
                                          <p:attrName>style.visibility</p:attrName>
                                        </p:attrNameLst>
                                      </p:cBhvr>
                                      <p:to>
                                        <p:strVal val="visible"/>
                                      </p:to>
                                    </p:set>
                                    <p:animEffect transition="in" filter="fade">
                                      <p:cBhvr>
                                        <p:cTn id="45" dur="500"/>
                                        <p:tgtEl>
                                          <p:spTgt spid="247"/>
                                        </p:tgtEl>
                                      </p:cBhvr>
                                    </p:animEffect>
                                  </p:childTnLst>
                                </p:cTn>
                              </p:par>
                              <p:par>
                                <p:cTn id="46" presetID="22" presetClass="entr" presetSubtype="2"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right)">
                                      <p:cBhvr>
                                        <p:cTn id="48" dur="500"/>
                                        <p:tgtEl>
                                          <p:spTgt spid="47"/>
                                        </p:tgtEl>
                                      </p:cBhvr>
                                    </p:animEffect>
                                  </p:childTnLst>
                                </p:cTn>
                              </p:par>
                              <p:par>
                                <p:cTn id="49" presetID="10"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05"/>
                                        </p:tgtEl>
                                        <p:attrNameLst>
                                          <p:attrName>style.visibility</p:attrName>
                                        </p:attrNameLst>
                                      </p:cBhvr>
                                      <p:to>
                                        <p:strVal val="visible"/>
                                      </p:to>
                                    </p:set>
                                    <p:animEffect transition="in" filter="fade">
                                      <p:cBhvr>
                                        <p:cTn id="56" dur="500"/>
                                        <p:tgtEl>
                                          <p:spTgt spid="305"/>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par>
                                <p:cTn id="61" presetID="22" presetClass="entr" presetSubtype="4"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ipe(down)">
                                      <p:cBhvr>
                                        <p:cTn id="63" dur="500"/>
                                        <p:tgtEl>
                                          <p:spTgt spid="12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0"/>
                                        </p:tgtEl>
                                        <p:attrNameLst>
                                          <p:attrName>style.visibility</p:attrName>
                                        </p:attrNameLst>
                                      </p:cBhvr>
                                      <p:to>
                                        <p:strVal val="visible"/>
                                      </p:to>
                                    </p:set>
                                    <p:animEffect transition="in" filter="wipe(down)">
                                      <p:cBhvr>
                                        <p:cTn id="66" dur="500"/>
                                        <p:tgtEl>
                                          <p:spTgt spid="120"/>
                                        </p:tgtEl>
                                      </p:cBhvr>
                                    </p:animEffect>
                                  </p:childTnLst>
                                </p:cTn>
                              </p:par>
                              <p:par>
                                <p:cTn id="67" presetID="10" presetClass="entr" presetSubtype="0" fill="hold" nodeType="withEffect">
                                  <p:stCondLst>
                                    <p:cond delay="250"/>
                                  </p:stCondLst>
                                  <p:childTnLst>
                                    <p:set>
                                      <p:cBhvr>
                                        <p:cTn id="68" dur="1" fill="hold">
                                          <p:stCondLst>
                                            <p:cond delay="0"/>
                                          </p:stCondLst>
                                        </p:cTn>
                                        <p:tgtEl>
                                          <p:spTgt spid="346"/>
                                        </p:tgtEl>
                                        <p:attrNameLst>
                                          <p:attrName>style.visibility</p:attrName>
                                        </p:attrNameLst>
                                      </p:cBhvr>
                                      <p:to>
                                        <p:strVal val="visible"/>
                                      </p:to>
                                    </p:set>
                                    <p:animEffect transition="in" filter="fade">
                                      <p:cBhvr>
                                        <p:cTn id="69" dur="500"/>
                                        <p:tgtEl>
                                          <p:spTgt spid="346"/>
                                        </p:tgtEl>
                                      </p:cBhvr>
                                    </p:animEffect>
                                  </p:childTnLst>
                                </p:cTn>
                              </p:par>
                            </p:childTnLst>
                          </p:cTn>
                        </p:par>
                        <p:par>
                          <p:cTn id="70" fill="hold">
                            <p:stCondLst>
                              <p:cond delay="1250"/>
                            </p:stCondLst>
                            <p:childTnLst>
                              <p:par>
                                <p:cTn id="71" presetID="22" presetClass="entr" presetSubtype="8" fill="hold"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73"/>
                                        </p:tgtEl>
                                        <p:attrNameLst>
                                          <p:attrName>style.visibility</p:attrName>
                                        </p:attrNameLst>
                                      </p:cBhvr>
                                      <p:to>
                                        <p:strVal val="visible"/>
                                      </p:to>
                                    </p:set>
                                    <p:animEffect transition="in" filter="wipe(left)">
                                      <p:cBhvr>
                                        <p:cTn id="78" dur="500"/>
                                        <p:tgtEl>
                                          <p:spTgt spid="273"/>
                                        </p:tgtEl>
                                      </p:cBhvr>
                                    </p:animEffect>
                                  </p:childTnLst>
                                </p:cTn>
                              </p:par>
                            </p:childTnLst>
                          </p:cTn>
                        </p:par>
                        <p:par>
                          <p:cTn id="79" fill="hold">
                            <p:stCondLst>
                              <p:cond delay="500"/>
                            </p:stCondLst>
                            <p:childTnLst>
                              <p:par>
                                <p:cTn id="80" presetID="22" presetClass="entr" presetSubtype="2"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right)">
                                      <p:cBhvr>
                                        <p:cTn id="82" dur="500"/>
                                        <p:tgtEl>
                                          <p:spTgt spid="25"/>
                                        </p:tgtEl>
                                      </p:cBhvr>
                                    </p:animEffect>
                                  </p:childTnLst>
                                </p:cTn>
                              </p:par>
                              <p:par>
                                <p:cTn id="83" presetID="22" presetClass="entr" presetSubtype="2" fill="hold" nodeType="withEffect">
                                  <p:stCondLst>
                                    <p:cond delay="0"/>
                                  </p:stCondLst>
                                  <p:childTnLst>
                                    <p:set>
                                      <p:cBhvr>
                                        <p:cTn id="84" dur="1" fill="hold">
                                          <p:stCondLst>
                                            <p:cond delay="0"/>
                                          </p:stCondLst>
                                        </p:cTn>
                                        <p:tgtEl>
                                          <p:spTgt spid="261"/>
                                        </p:tgtEl>
                                        <p:attrNameLst>
                                          <p:attrName>style.visibility</p:attrName>
                                        </p:attrNameLst>
                                      </p:cBhvr>
                                      <p:to>
                                        <p:strVal val="visible"/>
                                      </p:to>
                                    </p:set>
                                    <p:animEffect transition="in" filter="wipe(right)">
                                      <p:cBhvr>
                                        <p:cTn id="85" dur="500"/>
                                        <p:tgtEl>
                                          <p:spTgt spid="261"/>
                                        </p:tgtEl>
                                      </p:cBhvr>
                                    </p:animEffect>
                                  </p:childTnLst>
                                </p:cTn>
                              </p:par>
                              <p:par>
                                <p:cTn id="86" presetID="22" presetClass="entr" presetSubtype="4" fill="hold" nodeType="withEffect">
                                  <p:stCondLst>
                                    <p:cond delay="0"/>
                                  </p:stCondLst>
                                  <p:childTnLst>
                                    <p:set>
                                      <p:cBhvr>
                                        <p:cTn id="87" dur="1" fill="hold">
                                          <p:stCondLst>
                                            <p:cond delay="0"/>
                                          </p:stCondLst>
                                        </p:cTn>
                                        <p:tgtEl>
                                          <p:spTgt spid="212"/>
                                        </p:tgtEl>
                                        <p:attrNameLst>
                                          <p:attrName>style.visibility</p:attrName>
                                        </p:attrNameLst>
                                      </p:cBhvr>
                                      <p:to>
                                        <p:strVal val="visible"/>
                                      </p:to>
                                    </p:set>
                                    <p:animEffect transition="in" filter="wipe(down)">
                                      <p:cBhvr>
                                        <p:cTn id="88" dur="500"/>
                                        <p:tgtEl>
                                          <p:spTgt spid="212"/>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11"/>
                                        </p:tgtEl>
                                        <p:attrNameLst>
                                          <p:attrName>style.visibility</p:attrName>
                                        </p:attrNameLst>
                                      </p:cBhvr>
                                      <p:to>
                                        <p:strVal val="visible"/>
                                      </p:to>
                                    </p:set>
                                    <p:animEffect transition="in" filter="wipe(down)">
                                      <p:cBhvr>
                                        <p:cTn id="91" dur="500"/>
                                        <p:tgtEl>
                                          <p:spTgt spid="21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22" presetClass="entr" presetSubtype="8" fill="hold" nodeType="withEffect">
                                  <p:stCondLst>
                                    <p:cond delay="250"/>
                                  </p:stCondLst>
                                  <p:childTnLst>
                                    <p:set>
                                      <p:cBhvr>
                                        <p:cTn id="98" dur="1" fill="hold">
                                          <p:stCondLst>
                                            <p:cond delay="0"/>
                                          </p:stCondLst>
                                        </p:cTn>
                                        <p:tgtEl>
                                          <p:spTgt spid="82"/>
                                        </p:tgtEl>
                                        <p:attrNameLst>
                                          <p:attrName>style.visibility</p:attrName>
                                        </p:attrNameLst>
                                      </p:cBhvr>
                                      <p:to>
                                        <p:strVal val="visible"/>
                                      </p:to>
                                    </p:set>
                                    <p:animEffect transition="in" filter="wipe(left)">
                                      <p:cBhvr>
                                        <p:cTn id="99" dur="500"/>
                                        <p:tgtEl>
                                          <p:spTgt spid="82"/>
                                        </p:tgtEl>
                                      </p:cBhvr>
                                    </p:animEffect>
                                  </p:childTnLst>
                                </p:cTn>
                              </p:par>
                            </p:childTnLst>
                          </p:cTn>
                        </p:par>
                        <p:par>
                          <p:cTn id="100" fill="hold">
                            <p:stCondLst>
                              <p:cond delay="750"/>
                            </p:stCondLst>
                            <p:childTnLst>
                              <p:par>
                                <p:cTn id="101" presetID="22" presetClass="entr" presetSubtype="1"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up)">
                                      <p:cBhvr>
                                        <p:cTn id="103" dur="500"/>
                                        <p:tgtEl>
                                          <p:spTgt spid="21"/>
                                        </p:tgtEl>
                                      </p:cBhvr>
                                    </p:animEffect>
                                  </p:childTnLst>
                                </p:cTn>
                              </p:par>
                            </p:childTnLst>
                          </p:cTn>
                        </p:par>
                        <p:par>
                          <p:cTn id="104" fill="hold">
                            <p:stCondLst>
                              <p:cond delay="1250"/>
                            </p:stCondLst>
                            <p:childTnLst>
                              <p:par>
                                <p:cTn id="105" presetID="22" presetClass="entr" presetSubtype="2" fill="hold"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right)">
                                      <p:cBhvr>
                                        <p:cTn id="107" dur="500"/>
                                        <p:tgtEl>
                                          <p:spTgt spid="18"/>
                                        </p:tgtEl>
                                      </p:cBhvr>
                                    </p:animEffect>
                                  </p:childTnLst>
                                </p:cTn>
                              </p:par>
                              <p:par>
                                <p:cTn id="108" presetID="22" presetClass="entr" presetSubtype="2" fill="hold" nodeType="withEffect">
                                  <p:stCondLst>
                                    <p:cond delay="0"/>
                                  </p:stCondLst>
                                  <p:childTnLst>
                                    <p:set>
                                      <p:cBhvr>
                                        <p:cTn id="109" dur="1" fill="hold">
                                          <p:stCondLst>
                                            <p:cond delay="0"/>
                                          </p:stCondLst>
                                        </p:cTn>
                                        <p:tgtEl>
                                          <p:spTgt spid="297"/>
                                        </p:tgtEl>
                                        <p:attrNameLst>
                                          <p:attrName>style.visibility</p:attrName>
                                        </p:attrNameLst>
                                      </p:cBhvr>
                                      <p:to>
                                        <p:strVal val="visible"/>
                                      </p:to>
                                    </p:set>
                                    <p:animEffect transition="in" filter="wipe(right)">
                                      <p:cBhvr>
                                        <p:cTn id="110" dur="500"/>
                                        <p:tgtEl>
                                          <p:spTgt spid="297"/>
                                        </p:tgtEl>
                                      </p:cBhvr>
                                    </p:animEffect>
                                  </p:childTnLst>
                                </p:cTn>
                              </p:par>
                              <p:par>
                                <p:cTn id="111" presetID="22" presetClass="entr" presetSubtype="2" fill="hold" nodeType="with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right)">
                                      <p:cBhvr>
                                        <p:cTn id="113" dur="500"/>
                                        <p:tgtEl>
                                          <p:spTgt spid="126"/>
                                        </p:tgtEl>
                                      </p:cBhvr>
                                    </p:animEffect>
                                  </p:childTnLst>
                                </p:cTn>
                              </p:par>
                              <p:par>
                                <p:cTn id="114" presetID="10" presetClass="entr" presetSubtype="0" fill="hold" nodeType="withEffect">
                                  <p:stCondLst>
                                    <p:cond delay="0"/>
                                  </p:stCondLst>
                                  <p:childTnLst>
                                    <p:set>
                                      <p:cBhvr>
                                        <p:cTn id="115" dur="1" fill="hold">
                                          <p:stCondLst>
                                            <p:cond delay="0"/>
                                          </p:stCondLst>
                                        </p:cTn>
                                        <p:tgtEl>
                                          <p:spTgt spid="287"/>
                                        </p:tgtEl>
                                        <p:attrNameLst>
                                          <p:attrName>style.visibility</p:attrName>
                                        </p:attrNameLst>
                                      </p:cBhvr>
                                      <p:to>
                                        <p:strVal val="visible"/>
                                      </p:to>
                                    </p:set>
                                    <p:animEffect transition="in" filter="fade">
                                      <p:cBhvr>
                                        <p:cTn id="116" dur="500"/>
                                        <p:tgtEl>
                                          <p:spTgt spid="287"/>
                                        </p:tgtEl>
                                      </p:cBhvr>
                                    </p:animEffect>
                                  </p:childTnLst>
                                </p:cTn>
                              </p:par>
                              <p:par>
                                <p:cTn id="117" presetID="10" presetClass="entr" presetSubtype="0" fill="hold" nodeType="withEffect">
                                  <p:stCondLst>
                                    <p:cond delay="0"/>
                                  </p:stCondLst>
                                  <p:childTnLst>
                                    <p:set>
                                      <p:cBhvr>
                                        <p:cTn id="118" dur="1" fill="hold">
                                          <p:stCondLst>
                                            <p:cond delay="0"/>
                                          </p:stCondLst>
                                        </p:cTn>
                                        <p:tgtEl>
                                          <p:spTgt spid="276"/>
                                        </p:tgtEl>
                                        <p:attrNameLst>
                                          <p:attrName>style.visibility</p:attrName>
                                        </p:attrNameLst>
                                      </p:cBhvr>
                                      <p:to>
                                        <p:strVal val="visible"/>
                                      </p:to>
                                    </p:set>
                                    <p:animEffect transition="in" filter="fade">
                                      <p:cBhvr>
                                        <p:cTn id="119" dur="500"/>
                                        <p:tgtEl>
                                          <p:spTgt spid="276"/>
                                        </p:tgtEl>
                                      </p:cBhvr>
                                    </p:animEffect>
                                  </p:childTnLst>
                                </p:cTn>
                              </p:par>
                              <p:par>
                                <p:cTn id="120" presetID="10" presetClass="entr" presetSubtype="0" fill="hold" nodeType="withEffect">
                                  <p:stCondLst>
                                    <p:cond delay="0"/>
                                  </p:stCondLst>
                                  <p:childTnLst>
                                    <p:set>
                                      <p:cBhvr>
                                        <p:cTn id="121" dur="1" fill="hold">
                                          <p:stCondLst>
                                            <p:cond delay="0"/>
                                          </p:stCondLst>
                                        </p:cTn>
                                        <p:tgtEl>
                                          <p:spTgt spid="196"/>
                                        </p:tgtEl>
                                        <p:attrNameLst>
                                          <p:attrName>style.visibility</p:attrName>
                                        </p:attrNameLst>
                                      </p:cBhvr>
                                      <p:to>
                                        <p:strVal val="visible"/>
                                      </p:to>
                                    </p:set>
                                    <p:animEffect transition="in" filter="fade">
                                      <p:cBhvr>
                                        <p:cTn id="122" dur="500"/>
                                        <p:tgtEl>
                                          <p:spTgt spid="19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00"/>
                                        </p:tgtEl>
                                        <p:attrNameLst>
                                          <p:attrName>style.visibility</p:attrName>
                                        </p:attrNameLst>
                                      </p:cBhvr>
                                      <p:to>
                                        <p:strVal val="visible"/>
                                      </p:to>
                                    </p:set>
                                    <p:animEffect transition="in" filter="fade">
                                      <p:cBhvr>
                                        <p:cTn id="125" dur="500"/>
                                        <p:tgtEl>
                                          <p:spTgt spid="300"/>
                                        </p:tgtEl>
                                      </p:cBhvr>
                                    </p:animEffect>
                                  </p:childTnLst>
                                </p:cTn>
                              </p:par>
                            </p:childTnLst>
                          </p:cTn>
                        </p:par>
                        <p:par>
                          <p:cTn id="126" fill="hold">
                            <p:stCondLst>
                              <p:cond delay="1750"/>
                            </p:stCondLst>
                            <p:childTnLst>
                              <p:par>
                                <p:cTn id="127" presetID="22" presetClass="entr" presetSubtype="2" fill="hold" nodeType="after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wipe(right)">
                                      <p:cBhvr>
                                        <p:cTn id="1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1" grpId="0"/>
      <p:bldP spid="9" grpId="0" animBg="1"/>
      <p:bldP spid="300" grpId="0" animBg="1"/>
      <p:bldP spid="303" grpId="0" animBg="1"/>
      <p:bldP spid="304" grpId="0" animBg="1"/>
      <p:bldP spid="305" grpId="0" animBg="1"/>
      <p:bldP spid="15" grpId="0" animBg="1"/>
      <p:bldP spid="13" grpId="0" animBg="1"/>
      <p:bldP spid="211" grpId="0" animBg="1"/>
      <p:bldP spid="1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BEF0EE8-F4C4-45EF-A6CC-4F366959CDD0}"/>
              </a:ext>
              <a:ext uri="{C183D7F6-B498-43B3-948B-1728B52AA6E4}">
                <adec:decorative xmlns:adec="http://schemas.microsoft.com/office/drawing/2017/decorative" val="1"/>
              </a:ext>
            </a:extLst>
          </p:cNvPr>
          <p:cNvCxnSpPr/>
          <p:nvPr/>
        </p:nvCxnSpPr>
        <p:spPr>
          <a:xfrm>
            <a:off x="0" y="4369151"/>
            <a:ext cx="12192000" cy="0"/>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913A56C-B488-46E3-AE86-364104C773BB}"/>
              </a:ext>
              <a:ext uri="{C183D7F6-B498-43B3-948B-1728B52AA6E4}">
                <adec:decorative xmlns:adec="http://schemas.microsoft.com/office/drawing/2017/decorative" val="1"/>
              </a:ext>
            </a:extLst>
          </p:cNvPr>
          <p:cNvGrpSpPr/>
          <p:nvPr/>
        </p:nvGrpSpPr>
        <p:grpSpPr>
          <a:xfrm>
            <a:off x="5030218" y="2227097"/>
            <a:ext cx="840230" cy="2339032"/>
            <a:chOff x="5030218" y="2786340"/>
            <a:chExt cx="840230" cy="2339032"/>
          </a:xfrm>
        </p:grpSpPr>
        <p:cxnSp>
          <p:nvCxnSpPr>
            <p:cNvPr id="37" name="Straight Connector 36">
              <a:extLst>
                <a:ext uri="{FF2B5EF4-FFF2-40B4-BE49-F238E27FC236}">
                  <a16:creationId xmlns:a16="http://schemas.microsoft.com/office/drawing/2014/main" id="{B99E0212-DC37-4DE0-ABA4-AA977AE98537}"/>
                </a:ext>
                <a:ext uri="{C183D7F6-B498-43B3-948B-1728B52AA6E4}">
                  <adec:decorative xmlns:adec="http://schemas.microsoft.com/office/drawing/2017/decorative" val="1"/>
                </a:ext>
              </a:extLst>
            </p:cNvPr>
            <p:cNvCxnSpPr>
              <a:cxnSpLocks/>
            </p:cNvCxnSpPr>
            <p:nvPr/>
          </p:nvCxnSpPr>
          <p:spPr>
            <a:xfrm>
              <a:off x="5450333" y="3615138"/>
              <a:ext cx="0" cy="1510234"/>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804FC59-E50C-435B-A845-030DBC4B63A7}"/>
                </a:ext>
                <a:ext uri="{C183D7F6-B498-43B3-948B-1728B52AA6E4}">
                  <adec:decorative xmlns:adec="http://schemas.microsoft.com/office/drawing/2017/decorative" val="1"/>
                </a:ext>
              </a:extLst>
            </p:cNvPr>
            <p:cNvGrpSpPr/>
            <p:nvPr/>
          </p:nvGrpSpPr>
          <p:grpSpPr>
            <a:xfrm>
              <a:off x="5030218" y="2786340"/>
              <a:ext cx="840230" cy="840228"/>
              <a:chOff x="4403256" y="2786340"/>
              <a:chExt cx="840230" cy="840228"/>
            </a:xfrm>
          </p:grpSpPr>
          <p:sp>
            <p:nvSpPr>
              <p:cNvPr id="39" name="Oval 38">
                <a:extLst>
                  <a:ext uri="{FF2B5EF4-FFF2-40B4-BE49-F238E27FC236}">
                    <a16:creationId xmlns:a16="http://schemas.microsoft.com/office/drawing/2014/main" id="{EE932256-EDDA-483C-96CD-BF7D4007726B}"/>
                  </a:ext>
                </a:extLst>
              </p:cNvPr>
              <p:cNvSpPr/>
              <p:nvPr/>
            </p:nvSpPr>
            <p:spPr bwMode="auto">
              <a:xfrm>
                <a:off x="4403256" y="2786340"/>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6" name="Group 44">
                <a:extLst>
                  <a:ext uri="{FF2B5EF4-FFF2-40B4-BE49-F238E27FC236}">
                    <a16:creationId xmlns:a16="http://schemas.microsoft.com/office/drawing/2014/main" id="{B7C905E2-5765-4045-B334-8D062EDD54DF}"/>
                  </a:ext>
                </a:extLst>
              </p:cNvPr>
              <p:cNvGrpSpPr>
                <a:grpSpLocks noChangeAspect="1"/>
              </p:cNvGrpSpPr>
              <p:nvPr/>
            </p:nvGrpSpPr>
            <p:grpSpPr bwMode="auto">
              <a:xfrm>
                <a:off x="4678472" y="3014955"/>
                <a:ext cx="289798" cy="382999"/>
                <a:chOff x="4171" y="796"/>
                <a:chExt cx="199" cy="263"/>
              </a:xfrm>
              <a:solidFill>
                <a:srgbClr val="FFFFFF"/>
              </a:solidFill>
            </p:grpSpPr>
            <p:sp>
              <p:nvSpPr>
                <p:cNvPr id="48" name="Freeform 45">
                  <a:extLst>
                    <a:ext uri="{FF2B5EF4-FFF2-40B4-BE49-F238E27FC236}">
                      <a16:creationId xmlns:a16="http://schemas.microsoft.com/office/drawing/2014/main" id="{070CCF44-4D93-4196-A45D-CA8B97E88A07}"/>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9" name="Freeform 46">
                  <a:extLst>
                    <a:ext uri="{FF2B5EF4-FFF2-40B4-BE49-F238E27FC236}">
                      <a16:creationId xmlns:a16="http://schemas.microsoft.com/office/drawing/2014/main" id="{7967BC93-5268-481B-9D18-443E871752A1}"/>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47">
                  <a:extLst>
                    <a:ext uri="{FF2B5EF4-FFF2-40B4-BE49-F238E27FC236}">
                      <a16:creationId xmlns:a16="http://schemas.microsoft.com/office/drawing/2014/main" id="{07C9F5D5-AB86-4269-B670-4C4ECD260653}"/>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34" name="Group 33">
            <a:extLst>
              <a:ext uri="{FF2B5EF4-FFF2-40B4-BE49-F238E27FC236}">
                <a16:creationId xmlns:a16="http://schemas.microsoft.com/office/drawing/2014/main" id="{73A251D2-2CC5-4AA5-ACD6-4ADF5934F8ED}"/>
              </a:ext>
              <a:ext uri="{C183D7F6-B498-43B3-948B-1728B52AA6E4}">
                <adec:decorative xmlns:adec="http://schemas.microsoft.com/office/drawing/2017/decorative" val="1"/>
              </a:ext>
            </a:extLst>
          </p:cNvPr>
          <p:cNvGrpSpPr/>
          <p:nvPr/>
        </p:nvGrpSpPr>
        <p:grpSpPr>
          <a:xfrm>
            <a:off x="6283875" y="1812894"/>
            <a:ext cx="840230" cy="2749824"/>
            <a:chOff x="6283875" y="2372137"/>
            <a:chExt cx="840230" cy="2749824"/>
          </a:xfrm>
        </p:grpSpPr>
        <p:cxnSp>
          <p:nvCxnSpPr>
            <p:cNvPr id="57" name="Straight Connector 56">
              <a:extLst>
                <a:ext uri="{FF2B5EF4-FFF2-40B4-BE49-F238E27FC236}">
                  <a16:creationId xmlns:a16="http://schemas.microsoft.com/office/drawing/2014/main" id="{0A3C00E6-0FFF-464D-AF67-91717CB93839}"/>
                </a:ext>
                <a:ext uri="{C183D7F6-B498-43B3-948B-1728B52AA6E4}">
                  <adec:decorative xmlns:adec="http://schemas.microsoft.com/office/drawing/2017/decorative" val="1"/>
                </a:ext>
              </a:extLst>
            </p:cNvPr>
            <p:cNvCxnSpPr>
              <a:cxnSpLocks/>
            </p:cNvCxnSpPr>
            <p:nvPr/>
          </p:nvCxnSpPr>
          <p:spPr>
            <a:xfrm>
              <a:off x="6703990" y="3014955"/>
              <a:ext cx="0" cy="2107006"/>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A6514DF-D379-45F2-850F-788FD40ADD05}"/>
                </a:ext>
                <a:ext uri="{C183D7F6-B498-43B3-948B-1728B52AA6E4}">
                  <adec:decorative xmlns:adec="http://schemas.microsoft.com/office/drawing/2017/decorative" val="1"/>
                </a:ext>
              </a:extLst>
            </p:cNvPr>
            <p:cNvGrpSpPr/>
            <p:nvPr/>
          </p:nvGrpSpPr>
          <p:grpSpPr>
            <a:xfrm>
              <a:off x="6283875" y="2372137"/>
              <a:ext cx="840230" cy="840228"/>
              <a:chOff x="6283875" y="2372137"/>
              <a:chExt cx="840230" cy="840228"/>
            </a:xfrm>
          </p:grpSpPr>
          <p:sp>
            <p:nvSpPr>
              <p:cNvPr id="60" name="Oval 59">
                <a:extLst>
                  <a:ext uri="{FF2B5EF4-FFF2-40B4-BE49-F238E27FC236}">
                    <a16:creationId xmlns:a16="http://schemas.microsoft.com/office/drawing/2014/main" id="{289FA00B-5FD2-4896-9CD6-ECE5C56FC650}"/>
                  </a:ext>
                  <a:ext uri="{C183D7F6-B498-43B3-948B-1728B52AA6E4}">
                    <adec:decorative xmlns:adec="http://schemas.microsoft.com/office/drawing/2017/decorative" val="1"/>
                  </a:ext>
                </a:extLst>
              </p:cNvPr>
              <p:cNvSpPr/>
              <p:nvPr/>
            </p:nvSpPr>
            <p:spPr bwMode="auto">
              <a:xfrm>
                <a:off x="6283875" y="2372137"/>
                <a:ext cx="840230" cy="84022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0" name="Graphic 29">
                <a:extLst>
                  <a:ext uri="{FF2B5EF4-FFF2-40B4-BE49-F238E27FC236}">
                    <a16:creationId xmlns:a16="http://schemas.microsoft.com/office/drawing/2014/main" id="{98704AB1-5FF6-4601-B969-0A72092C1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8534" y="2604898"/>
                <a:ext cx="430912" cy="374706"/>
              </a:xfrm>
              <a:prstGeom prst="rect">
                <a:avLst/>
              </a:prstGeom>
            </p:spPr>
          </p:pic>
        </p:grpSp>
      </p:grpSp>
      <p:sp>
        <p:nvSpPr>
          <p:cNvPr id="2" name="Title 1">
            <a:extLst>
              <a:ext uri="{FF2B5EF4-FFF2-40B4-BE49-F238E27FC236}">
                <a16:creationId xmlns:a16="http://schemas.microsoft.com/office/drawing/2014/main" id="{68687020-FA48-4EAE-AD42-24CB921DBF1B}"/>
              </a:ext>
            </a:extLst>
          </p:cNvPr>
          <p:cNvSpPr>
            <a:spLocks noGrp="1"/>
          </p:cNvSpPr>
          <p:nvPr>
            <p:ph type="title"/>
          </p:nvPr>
        </p:nvSpPr>
        <p:spPr/>
        <p:txBody>
          <a:bodyPr/>
          <a:lstStyle/>
          <a:p>
            <a:r>
              <a:rPr lang="en-US"/>
              <a:t>Evolution of ransomware models</a:t>
            </a:r>
          </a:p>
        </p:txBody>
      </p:sp>
      <p:sp>
        <p:nvSpPr>
          <p:cNvPr id="64" name="TextBox 63">
            <a:extLst>
              <a:ext uri="{FF2B5EF4-FFF2-40B4-BE49-F238E27FC236}">
                <a16:creationId xmlns:a16="http://schemas.microsoft.com/office/drawing/2014/main" id="{5F585F64-2684-4588-A4F6-8CDA33318C66}"/>
              </a:ext>
            </a:extLst>
          </p:cNvPr>
          <p:cNvSpPr txBox="1"/>
          <p:nvPr/>
        </p:nvSpPr>
        <p:spPr>
          <a:xfrm>
            <a:off x="658100" y="2255994"/>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Cryptolocker</a:t>
            </a:r>
            <a:endPar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7" name="TextBox 66">
            <a:extLst>
              <a:ext uri="{FF2B5EF4-FFF2-40B4-BE49-F238E27FC236}">
                <a16:creationId xmlns:a16="http://schemas.microsoft.com/office/drawing/2014/main" id="{A430C3B6-1CEF-4BD6-9365-10E2B679E22A}"/>
              </a:ext>
              <a:ext uri="{C183D7F6-B498-43B3-948B-1728B52AA6E4}">
                <adec:decorative xmlns:adec="http://schemas.microsoft.com/office/drawing/2017/decorative" val="0"/>
              </a:ext>
            </a:extLst>
          </p:cNvPr>
          <p:cNvSpPr txBox="1"/>
          <p:nvPr/>
        </p:nvSpPr>
        <p:spPr>
          <a:xfrm>
            <a:off x="1569716" y="3757853"/>
            <a:ext cx="10703074" cy="517065"/>
          </a:xfrm>
          <a:prstGeom prst="rect">
            <a:avLst/>
          </a:prstGeom>
          <a:solidFill>
            <a:srgbClr val="E6E6E6"/>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Opportunistic Ransomware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 Single Device</a:t>
            </a:r>
          </a:p>
        </p:txBody>
      </p:sp>
      <p:sp>
        <p:nvSpPr>
          <p:cNvPr id="151" name="TextBox 150">
            <a:extLst>
              <a:ext uri="{FF2B5EF4-FFF2-40B4-BE49-F238E27FC236}">
                <a16:creationId xmlns:a16="http://schemas.microsoft.com/office/drawing/2014/main" id="{85C802AE-468F-4B1A-BB84-125A01385EC4}"/>
              </a:ext>
              <a:ext uri="{C183D7F6-B498-43B3-948B-1728B52AA6E4}">
                <adec:decorative xmlns:adec="http://schemas.microsoft.com/office/drawing/2017/decorative" val="0"/>
              </a:ext>
            </a:extLst>
          </p:cNvPr>
          <p:cNvSpPr txBox="1"/>
          <p:nvPr/>
        </p:nvSpPr>
        <p:spPr>
          <a:xfrm>
            <a:off x="10640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2013</a:t>
            </a:r>
          </a:p>
        </p:txBody>
      </p:sp>
      <p:sp>
        <p:nvSpPr>
          <p:cNvPr id="41" name="!! Left">
            <a:extLst>
              <a:ext uri="{FF2B5EF4-FFF2-40B4-BE49-F238E27FC236}">
                <a16:creationId xmlns:a16="http://schemas.microsoft.com/office/drawing/2014/main" id="{A60FCFC7-3DEC-4C3B-9764-3BE8D6832518}"/>
              </a:ext>
              <a:ext uri="{C183D7F6-B498-43B3-948B-1728B52AA6E4}">
                <adec:decorative xmlns:adec="http://schemas.microsoft.com/office/drawing/2017/decorative" val="0"/>
              </a:ext>
            </a:extLst>
          </p:cNvPr>
          <p:cNvSpPr/>
          <p:nvPr/>
        </p:nvSpPr>
        <p:spPr bwMode="auto">
          <a:xfrm>
            <a:off x="2231292" y="5211130"/>
            <a:ext cx="2685134" cy="883335"/>
          </a:xfrm>
          <a:prstGeom prst="rect">
            <a:avLst/>
          </a:prstGeom>
          <a:solidFill>
            <a:srgbClr val="6B2929"/>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2013 - New Business Model</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Monetizes by extorting need to access data (single device)</a:t>
            </a:r>
          </a:p>
        </p:txBody>
      </p:sp>
      <p:sp>
        <p:nvSpPr>
          <p:cNvPr id="51" name="TextBox 50">
            <a:extLst>
              <a:ext uri="{FF2B5EF4-FFF2-40B4-BE49-F238E27FC236}">
                <a16:creationId xmlns:a16="http://schemas.microsoft.com/office/drawing/2014/main" id="{AF1AE142-34F4-4ECA-8B58-077903305E73}"/>
              </a:ext>
              <a:ext uri="{C183D7F6-B498-43B3-948B-1728B52AA6E4}">
                <adec:decorative xmlns:adec="http://schemas.microsoft.com/office/drawing/2017/decorative" val="0"/>
              </a:ext>
            </a:extLst>
          </p:cNvPr>
          <p:cNvSpPr txBox="1"/>
          <p:nvPr/>
        </p:nvSpPr>
        <p:spPr>
          <a:xfrm>
            <a:off x="4566292" y="1703162"/>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Wannacrypt</a:t>
            </a:r>
            <a:endPar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 grey">
            <a:extLst>
              <a:ext uri="{FF2B5EF4-FFF2-40B4-BE49-F238E27FC236}">
                <a16:creationId xmlns:a16="http://schemas.microsoft.com/office/drawing/2014/main" id="{08D5844A-30DE-4B7C-BF53-D8FD74B81BED}"/>
              </a:ext>
              <a:ext uri="{C183D7F6-B498-43B3-948B-1728B52AA6E4}">
                <adec:decorative xmlns:adec="http://schemas.microsoft.com/office/drawing/2017/decorative" val="1"/>
              </a:ext>
            </a:extLst>
          </p:cNvPr>
          <p:cNvSpPr txBox="1"/>
          <p:nvPr/>
        </p:nvSpPr>
        <p:spPr>
          <a:xfrm>
            <a:off x="7957647" y="3160494"/>
            <a:ext cx="4234346" cy="517065"/>
          </a:xfrm>
          <a:prstGeom prst="rect">
            <a:avLst/>
          </a:prstGeom>
          <a:gradFill>
            <a:gsLst>
              <a:gs pos="6000">
                <a:schemeClr val="bg1"/>
              </a:gs>
              <a:gs pos="21000">
                <a:srgbClr val="BFBFBF"/>
              </a:gs>
            </a:gsLst>
            <a:lin ang="0" scaled="0"/>
          </a:gra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3" name="!! HumOR">
            <a:extLst>
              <a:ext uri="{FF2B5EF4-FFF2-40B4-BE49-F238E27FC236}">
                <a16:creationId xmlns:a16="http://schemas.microsoft.com/office/drawing/2014/main" id="{E9824D55-C646-4711-8040-F83D04A571EA}"/>
              </a:ext>
              <a:ext uri="{C183D7F6-B498-43B3-948B-1728B52AA6E4}">
                <adec:decorative xmlns:adec="http://schemas.microsoft.com/office/drawing/2017/decorative" val="0"/>
              </a:ext>
            </a:extLst>
          </p:cNvPr>
          <p:cNvSpPr txBox="1"/>
          <p:nvPr/>
        </p:nvSpPr>
        <p:spPr>
          <a:xfrm rot="21594625">
            <a:off x="6749679" y="3187051"/>
            <a:ext cx="3168376" cy="521208"/>
          </a:xfrm>
          <a:prstGeom prst="rect">
            <a:avLst/>
          </a:prstGeom>
          <a:noFill/>
        </p:spPr>
        <p:txBody>
          <a:bodyPr wrap="square"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Human Operated Ransomware</a:t>
            </a:r>
          </a:p>
        </p:txBody>
      </p:sp>
      <p:sp>
        <p:nvSpPr>
          <p:cNvPr id="68" name="TextBox 67">
            <a:extLst>
              <a:ext uri="{FF2B5EF4-FFF2-40B4-BE49-F238E27FC236}">
                <a16:creationId xmlns:a16="http://schemas.microsoft.com/office/drawing/2014/main" id="{F5C8ADA5-0D9D-483A-B416-36240A6678FF}"/>
              </a:ext>
              <a:ext uri="{C183D7F6-B498-43B3-948B-1728B52AA6E4}">
                <adec:decorative xmlns:adec="http://schemas.microsoft.com/office/drawing/2017/decorative" val="0"/>
              </a:ext>
            </a:extLst>
          </p:cNvPr>
          <p:cNvSpPr txBox="1"/>
          <p:nvPr/>
        </p:nvSpPr>
        <p:spPr>
          <a:xfrm>
            <a:off x="9601454" y="3184573"/>
            <a:ext cx="3119059" cy="521208"/>
          </a:xfrm>
          <a:prstGeom prst="rect">
            <a:avLst/>
          </a:prstGeom>
          <a:noFill/>
        </p:spPr>
        <p:txBody>
          <a:bodyPr wrap="none" lIns="182880" tIns="91440" rIns="182880" bIns="91440" rtlCol="0"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 </a:t>
            </a:r>
            <a:r>
              <a:rPr kumimoji="0" lang="en-US" sz="16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 Enterprise Organization</a:t>
            </a:r>
          </a:p>
        </p:txBody>
      </p:sp>
      <p:sp>
        <p:nvSpPr>
          <p:cNvPr id="36" name="TextBox 35">
            <a:extLst>
              <a:ext uri="{FF2B5EF4-FFF2-40B4-BE49-F238E27FC236}">
                <a16:creationId xmlns:a16="http://schemas.microsoft.com/office/drawing/2014/main" id="{9B395EEC-3EBE-459B-8595-A9804E34C876}"/>
              </a:ext>
              <a:ext uri="{C183D7F6-B498-43B3-948B-1728B52AA6E4}">
                <adec:decorative xmlns:adec="http://schemas.microsoft.com/office/drawing/2017/decorative" val="0"/>
              </a:ext>
            </a:extLst>
          </p:cNvPr>
          <p:cNvSpPr txBox="1"/>
          <p:nvPr/>
        </p:nvSpPr>
        <p:spPr>
          <a:xfrm>
            <a:off x="4933639" y="4487270"/>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2016</a:t>
            </a:r>
          </a:p>
        </p:txBody>
      </p:sp>
      <p:sp>
        <p:nvSpPr>
          <p:cNvPr id="59" name="TextBox 58">
            <a:extLst>
              <a:ext uri="{FF2B5EF4-FFF2-40B4-BE49-F238E27FC236}">
                <a16:creationId xmlns:a16="http://schemas.microsoft.com/office/drawing/2014/main" id="{C984ADA9-5427-44BD-A8A1-78A9A06F8D1E}"/>
              </a:ext>
              <a:ext uri="{C183D7F6-B498-43B3-948B-1728B52AA6E4}">
                <adec:decorative xmlns:adec="http://schemas.microsoft.com/office/drawing/2017/decorative" val="0"/>
              </a:ext>
            </a:extLst>
          </p:cNvPr>
          <p:cNvSpPr txBox="1"/>
          <p:nvPr/>
        </p:nvSpPr>
        <p:spPr>
          <a:xfrm>
            <a:off x="5797915" y="1288959"/>
            <a:ext cx="182742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(Not)Petya</a:t>
            </a:r>
          </a:p>
        </p:txBody>
      </p:sp>
      <p:sp>
        <p:nvSpPr>
          <p:cNvPr id="56" name="TextBox 55">
            <a:extLst>
              <a:ext uri="{FF2B5EF4-FFF2-40B4-BE49-F238E27FC236}">
                <a16:creationId xmlns:a16="http://schemas.microsoft.com/office/drawing/2014/main" id="{B607B2C0-242C-47A3-AAD6-725A36ED9341}"/>
              </a:ext>
              <a:ext uri="{C183D7F6-B498-43B3-948B-1728B52AA6E4}">
                <adec:decorative xmlns:adec="http://schemas.microsoft.com/office/drawing/2017/decorative" val="0"/>
              </a:ext>
            </a:extLst>
          </p:cNvPr>
          <p:cNvSpPr txBox="1"/>
          <p:nvPr/>
        </p:nvSpPr>
        <p:spPr>
          <a:xfrm>
            <a:off x="6194127" y="4483859"/>
            <a:ext cx="1024963"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136" name="TextBox 135">
            <a:extLst>
              <a:ext uri="{FF2B5EF4-FFF2-40B4-BE49-F238E27FC236}">
                <a16:creationId xmlns:a16="http://schemas.microsoft.com/office/drawing/2014/main" id="{277D758A-4346-4203-899E-4BFFAC0E3836}"/>
              </a:ext>
              <a:ext uri="{C183D7F6-B498-43B3-948B-1728B52AA6E4}">
                <adec:decorative xmlns:adec="http://schemas.microsoft.com/office/drawing/2017/decorative" val="1"/>
              </a:ext>
            </a:extLst>
          </p:cNvPr>
          <p:cNvSpPr txBox="1"/>
          <p:nvPr/>
        </p:nvSpPr>
        <p:spPr>
          <a:xfrm>
            <a:off x="9080593" y="4479505"/>
            <a:ext cx="1147580"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2020</a:t>
            </a:r>
          </a:p>
        </p:txBody>
      </p:sp>
      <p:grpSp>
        <p:nvGrpSpPr>
          <p:cNvPr id="32" name="Group 31">
            <a:extLst>
              <a:ext uri="{FF2B5EF4-FFF2-40B4-BE49-F238E27FC236}">
                <a16:creationId xmlns:a16="http://schemas.microsoft.com/office/drawing/2014/main" id="{CB2F87F7-C8A1-410B-B2BB-4B434841FFAA}"/>
              </a:ext>
              <a:ext uri="{C183D7F6-B498-43B3-948B-1728B52AA6E4}">
                <adec:decorative xmlns:adec="http://schemas.microsoft.com/office/drawing/2017/decorative" val="1"/>
              </a:ext>
            </a:extLst>
          </p:cNvPr>
          <p:cNvGrpSpPr/>
          <p:nvPr/>
        </p:nvGrpSpPr>
        <p:grpSpPr>
          <a:xfrm>
            <a:off x="1156405" y="2777598"/>
            <a:ext cx="840230" cy="1799961"/>
            <a:chOff x="1156405" y="3336841"/>
            <a:chExt cx="840230" cy="1799961"/>
          </a:xfrm>
        </p:grpSpPr>
        <p:cxnSp>
          <p:nvCxnSpPr>
            <p:cNvPr id="162" name="Straight Connector 161">
              <a:extLst>
                <a:ext uri="{FF2B5EF4-FFF2-40B4-BE49-F238E27FC236}">
                  <a16:creationId xmlns:a16="http://schemas.microsoft.com/office/drawing/2014/main" id="{87ABDA72-604C-4BB2-B042-32DC6D134298}"/>
                </a:ext>
                <a:ext uri="{C183D7F6-B498-43B3-948B-1728B52AA6E4}">
                  <adec:decorative xmlns:adec="http://schemas.microsoft.com/office/drawing/2017/decorative" val="1"/>
                </a:ext>
              </a:extLst>
            </p:cNvPr>
            <p:cNvCxnSpPr>
              <a:cxnSpLocks/>
            </p:cNvCxnSpPr>
            <p:nvPr/>
          </p:nvCxnSpPr>
          <p:spPr>
            <a:xfrm>
              <a:off x="1576520" y="3983893"/>
              <a:ext cx="0" cy="1152909"/>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DFF8ED0-8129-4ADE-AD08-3CF86C633E36}"/>
                </a:ext>
                <a:ext uri="{C183D7F6-B498-43B3-948B-1728B52AA6E4}">
                  <adec:decorative xmlns:adec="http://schemas.microsoft.com/office/drawing/2017/decorative" val="1"/>
                </a:ext>
              </a:extLst>
            </p:cNvPr>
            <p:cNvGrpSpPr/>
            <p:nvPr/>
          </p:nvGrpSpPr>
          <p:grpSpPr>
            <a:xfrm>
              <a:off x="1156405" y="3336841"/>
              <a:ext cx="840230" cy="840228"/>
              <a:chOff x="1996612" y="3757824"/>
              <a:chExt cx="840230" cy="840228"/>
            </a:xfrm>
          </p:grpSpPr>
          <p:sp>
            <p:nvSpPr>
              <p:cNvPr id="14" name="Oval 13">
                <a:extLst>
                  <a:ext uri="{FF2B5EF4-FFF2-40B4-BE49-F238E27FC236}">
                    <a16:creationId xmlns:a16="http://schemas.microsoft.com/office/drawing/2014/main" id="{30A33315-6DCC-42C3-9E2E-FC02FFD8508C}"/>
                  </a:ext>
                </a:extLst>
              </p:cNvPr>
              <p:cNvSpPr/>
              <p:nvPr/>
            </p:nvSpPr>
            <p:spPr bwMode="auto">
              <a:xfrm>
                <a:off x="1996612" y="3757824"/>
                <a:ext cx="840230" cy="840228"/>
              </a:xfrm>
              <a:prstGeom prst="ellipse">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 name="Graphic 6">
                <a:extLst>
                  <a:ext uri="{FF2B5EF4-FFF2-40B4-BE49-F238E27FC236}">
                    <a16:creationId xmlns:a16="http://schemas.microsoft.com/office/drawing/2014/main" id="{683F8CA1-DEBC-402B-B657-ED1954B6BF39}"/>
                  </a:ext>
                </a:extLst>
              </p:cNvPr>
              <p:cNvGrpSpPr/>
              <p:nvPr/>
            </p:nvGrpSpPr>
            <p:grpSpPr>
              <a:xfrm>
                <a:off x="2213109" y="3963832"/>
                <a:ext cx="407235" cy="446457"/>
                <a:chOff x="4635917" y="-726029"/>
                <a:chExt cx="598929" cy="656614"/>
              </a:xfrm>
              <a:solidFill>
                <a:srgbClr val="FFFFFF"/>
              </a:solidFill>
            </p:grpSpPr>
            <p:sp>
              <p:nvSpPr>
                <p:cNvPr id="10" name="Freeform: Shape 9">
                  <a:extLst>
                    <a:ext uri="{FF2B5EF4-FFF2-40B4-BE49-F238E27FC236}">
                      <a16:creationId xmlns:a16="http://schemas.microsoft.com/office/drawing/2014/main" id="{93B5F618-1B04-4FF1-AD24-7F0992E769F3}"/>
                    </a:ext>
                  </a:extLst>
                </p:cNvPr>
                <p:cNvSpPr/>
                <p:nvPr/>
              </p:nvSpPr>
              <p:spPr>
                <a:xfrm>
                  <a:off x="4635917" y="-726029"/>
                  <a:ext cx="290415" cy="324802"/>
                </a:xfrm>
                <a:custGeom>
                  <a:avLst/>
                  <a:gdLst>
                    <a:gd name="connsiteX0" fmla="*/ 289463 w 290415"/>
                    <a:gd name="connsiteY0" fmla="*/ 0 h 324802"/>
                    <a:gd name="connsiteX1" fmla="*/ 284701 w 290415"/>
                    <a:gd name="connsiteY1" fmla="*/ 1905 h 324802"/>
                    <a:gd name="connsiteX2" fmla="*/ 141826 w 290415"/>
                    <a:gd name="connsiteY2" fmla="*/ 97155 h 324802"/>
                    <a:gd name="connsiteX3" fmla="*/ 3713 w 290415"/>
                    <a:gd name="connsiteY3" fmla="*/ 70485 h 324802"/>
                    <a:gd name="connsiteX4" fmla="*/ 22763 w 290415"/>
                    <a:gd name="connsiteY4" fmla="*/ 324803 h 324802"/>
                    <a:gd name="connsiteX5" fmla="*/ 290416 w 290415"/>
                    <a:gd name="connsiteY5" fmla="*/ 324803 h 324802"/>
                    <a:gd name="connsiteX6" fmla="*/ 290416 w 290415"/>
                    <a:gd name="connsiteY6" fmla="*/ 0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89463" y="0"/>
                      </a:moveTo>
                      <a:cubicBezTo>
                        <a:pt x="286606" y="953"/>
                        <a:pt x="284701" y="1905"/>
                        <a:pt x="284701" y="1905"/>
                      </a:cubicBezTo>
                      <a:cubicBezTo>
                        <a:pt x="284701" y="1905"/>
                        <a:pt x="227551" y="83820"/>
                        <a:pt x="141826" y="97155"/>
                      </a:cubicBezTo>
                      <a:cubicBezTo>
                        <a:pt x="78961" y="106680"/>
                        <a:pt x="3713" y="70485"/>
                        <a:pt x="3713" y="70485"/>
                      </a:cubicBezTo>
                      <a:cubicBezTo>
                        <a:pt x="3713" y="70485"/>
                        <a:pt x="-12479" y="161925"/>
                        <a:pt x="22763" y="324803"/>
                      </a:cubicBezTo>
                      <a:lnTo>
                        <a:pt x="290416" y="324803"/>
                      </a:lnTo>
                      <a:lnTo>
                        <a:pt x="290416" y="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6D125765-9CEB-4713-9B98-B4219C386188}"/>
                    </a:ext>
                  </a:extLst>
                </p:cNvPr>
                <p:cNvSpPr/>
                <p:nvPr/>
              </p:nvSpPr>
              <p:spPr>
                <a:xfrm>
                  <a:off x="4662490" y="-382176"/>
                  <a:ext cx="262889" cy="304800"/>
                </a:xfrm>
                <a:custGeom>
                  <a:avLst/>
                  <a:gdLst>
                    <a:gd name="connsiteX0" fmla="*/ 0 w 262889"/>
                    <a:gd name="connsiteY0" fmla="*/ 0 h 304800"/>
                    <a:gd name="connsiteX1" fmla="*/ 8573 w 262889"/>
                    <a:gd name="connsiteY1" fmla="*/ 36195 h 304800"/>
                    <a:gd name="connsiteX2" fmla="*/ 262890 w 262889"/>
                    <a:gd name="connsiteY2" fmla="*/ 304800 h 304800"/>
                    <a:gd name="connsiteX3" fmla="*/ 262890 w 262889"/>
                    <a:gd name="connsiteY3" fmla="*/ 0 h 304800"/>
                    <a:gd name="connsiteX4" fmla="*/ 0 w 262889"/>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89" h="304800">
                      <a:moveTo>
                        <a:pt x="0" y="0"/>
                      </a:moveTo>
                      <a:cubicBezTo>
                        <a:pt x="2857" y="11430"/>
                        <a:pt x="5715" y="23813"/>
                        <a:pt x="8573" y="36195"/>
                      </a:cubicBezTo>
                      <a:cubicBezTo>
                        <a:pt x="54293" y="209550"/>
                        <a:pt x="222885" y="288608"/>
                        <a:pt x="262890" y="304800"/>
                      </a:cubicBezTo>
                      <a:lnTo>
                        <a:pt x="262890" y="0"/>
                      </a:lnTo>
                      <a:lnTo>
                        <a:pt x="0" y="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79248EB-0AE2-40F6-8114-063C305D624F}"/>
                    </a:ext>
                  </a:extLst>
                </p:cNvPr>
                <p:cNvSpPr/>
                <p:nvPr/>
              </p:nvSpPr>
              <p:spPr>
                <a:xfrm>
                  <a:off x="4944431" y="-726029"/>
                  <a:ext cx="290415" cy="324802"/>
                </a:xfrm>
                <a:custGeom>
                  <a:avLst/>
                  <a:gdLst>
                    <a:gd name="connsiteX0" fmla="*/ 267653 w 290415"/>
                    <a:gd name="connsiteY0" fmla="*/ 324803 h 324802"/>
                    <a:gd name="connsiteX1" fmla="*/ 286703 w 290415"/>
                    <a:gd name="connsiteY1" fmla="*/ 70485 h 324802"/>
                    <a:gd name="connsiteX2" fmla="*/ 148590 w 290415"/>
                    <a:gd name="connsiteY2" fmla="*/ 97155 h 324802"/>
                    <a:gd name="connsiteX3" fmla="*/ 5715 w 290415"/>
                    <a:gd name="connsiteY3" fmla="*/ 1905 h 324802"/>
                    <a:gd name="connsiteX4" fmla="*/ 0 w 290415"/>
                    <a:gd name="connsiteY4" fmla="*/ 0 h 324802"/>
                    <a:gd name="connsiteX5" fmla="*/ 0 w 290415"/>
                    <a:gd name="connsiteY5" fmla="*/ 324803 h 324802"/>
                    <a:gd name="connsiteX6" fmla="*/ 267653 w 290415"/>
                    <a:gd name="connsiteY6" fmla="*/ 324803 h 32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415" h="324802">
                      <a:moveTo>
                        <a:pt x="267653" y="324803"/>
                      </a:moveTo>
                      <a:cubicBezTo>
                        <a:pt x="302895" y="161925"/>
                        <a:pt x="286703" y="70485"/>
                        <a:pt x="286703" y="70485"/>
                      </a:cubicBezTo>
                      <a:cubicBezTo>
                        <a:pt x="286703" y="70485"/>
                        <a:pt x="211455" y="106680"/>
                        <a:pt x="148590" y="97155"/>
                      </a:cubicBezTo>
                      <a:cubicBezTo>
                        <a:pt x="62865" y="83820"/>
                        <a:pt x="5715" y="1905"/>
                        <a:pt x="5715" y="1905"/>
                      </a:cubicBezTo>
                      <a:cubicBezTo>
                        <a:pt x="5715" y="1905"/>
                        <a:pt x="2857" y="953"/>
                        <a:pt x="0" y="0"/>
                      </a:cubicBezTo>
                      <a:lnTo>
                        <a:pt x="0" y="324803"/>
                      </a:lnTo>
                      <a:lnTo>
                        <a:pt x="267653" y="324803"/>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8E0FF06D-7631-4A4A-A7F7-DD690704A904}"/>
                    </a:ext>
                  </a:extLst>
                </p:cNvPr>
                <p:cNvSpPr/>
                <p:nvPr/>
              </p:nvSpPr>
              <p:spPr>
                <a:xfrm>
                  <a:off x="4944431" y="-382176"/>
                  <a:ext cx="262889" cy="312762"/>
                </a:xfrm>
                <a:custGeom>
                  <a:avLst/>
                  <a:gdLst>
                    <a:gd name="connsiteX0" fmla="*/ 0 w 262889"/>
                    <a:gd name="connsiteY0" fmla="*/ 312420 h 312762"/>
                    <a:gd name="connsiteX1" fmla="*/ 4763 w 262889"/>
                    <a:gd name="connsiteY1" fmla="*/ 312420 h 312762"/>
                    <a:gd name="connsiteX2" fmla="*/ 20002 w 262889"/>
                    <a:gd name="connsiteY2" fmla="*/ 307658 h 312762"/>
                    <a:gd name="connsiteX3" fmla="*/ 254317 w 262889"/>
                    <a:gd name="connsiteY3" fmla="*/ 36195 h 312762"/>
                    <a:gd name="connsiteX4" fmla="*/ 262890 w 262889"/>
                    <a:gd name="connsiteY4" fmla="*/ 0 h 312762"/>
                    <a:gd name="connsiteX5" fmla="*/ 0 w 262889"/>
                    <a:gd name="connsiteY5" fmla="*/ 0 h 312762"/>
                    <a:gd name="connsiteX6" fmla="*/ 0 w 262889"/>
                    <a:gd name="connsiteY6" fmla="*/ 312420 h 31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889" h="312762">
                      <a:moveTo>
                        <a:pt x="0" y="312420"/>
                      </a:moveTo>
                      <a:cubicBezTo>
                        <a:pt x="1905" y="312420"/>
                        <a:pt x="3810" y="312420"/>
                        <a:pt x="4763" y="312420"/>
                      </a:cubicBezTo>
                      <a:cubicBezTo>
                        <a:pt x="10477" y="314325"/>
                        <a:pt x="20002" y="307658"/>
                        <a:pt x="20002" y="307658"/>
                      </a:cubicBezTo>
                      <a:cubicBezTo>
                        <a:pt x="20002" y="307658"/>
                        <a:pt x="201930" y="232410"/>
                        <a:pt x="254317" y="36195"/>
                      </a:cubicBezTo>
                      <a:cubicBezTo>
                        <a:pt x="257175" y="23813"/>
                        <a:pt x="260985" y="11430"/>
                        <a:pt x="262890" y="0"/>
                      </a:cubicBezTo>
                      <a:lnTo>
                        <a:pt x="0" y="0"/>
                      </a:lnTo>
                      <a:lnTo>
                        <a:pt x="0" y="312420"/>
                      </a:lnTo>
                      <a:close/>
                    </a:path>
                  </a:pathLst>
                </a:custGeom>
                <a:solidFill>
                  <a:srgbClr val="FFFFFF"/>
                </a:solidFill>
                <a:ln w="9525" cap="flat">
                  <a:solidFill>
                    <a:srgbClr val="D83B0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4" name="Straight Connector 3">
            <a:extLst>
              <a:ext uri="{FF2B5EF4-FFF2-40B4-BE49-F238E27FC236}">
                <a16:creationId xmlns:a16="http://schemas.microsoft.com/office/drawing/2014/main" id="{607E8891-2838-4C29-9E6F-69FBB7CEE718}"/>
              </a:ext>
              <a:ext uri="{C183D7F6-B498-43B3-948B-1728B52AA6E4}">
                <adec:decorative xmlns:adec="http://schemas.microsoft.com/office/drawing/2017/decorative" val="1"/>
              </a:ext>
            </a:extLst>
          </p:cNvPr>
          <p:cNvCxnSpPr>
            <a:cxnSpLocks/>
            <a:endCxn id="41" idx="0"/>
          </p:cNvCxnSpPr>
          <p:nvPr/>
        </p:nvCxnSpPr>
        <p:spPr>
          <a:xfrm>
            <a:off x="3573859" y="4274918"/>
            <a:ext cx="0" cy="936212"/>
          </a:xfrm>
          <a:prstGeom prst="line">
            <a:avLst/>
          </a:prstGeom>
          <a:ln w="28575">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0000C15-8DFD-4D6A-BB62-8E6AE8912648}"/>
              </a:ext>
              <a:ext uri="{C183D7F6-B498-43B3-948B-1728B52AA6E4}">
                <adec:decorative xmlns:adec="http://schemas.microsoft.com/office/drawing/2017/decorative" val="1"/>
              </a:ext>
            </a:extLst>
          </p:cNvPr>
          <p:cNvCxnSpPr>
            <a:cxnSpLocks/>
          </p:cNvCxnSpPr>
          <p:nvPr/>
        </p:nvCxnSpPr>
        <p:spPr>
          <a:xfrm>
            <a:off x="8685866" y="3677559"/>
            <a:ext cx="0" cy="1643741"/>
          </a:xfrm>
          <a:prstGeom prst="line">
            <a:avLst/>
          </a:prstGeom>
          <a:ln w="28575">
            <a:solidFill>
              <a:srgbClr val="6B292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 Left">
            <a:extLst>
              <a:ext uri="{FF2B5EF4-FFF2-40B4-BE49-F238E27FC236}">
                <a16:creationId xmlns:a16="http://schemas.microsoft.com/office/drawing/2014/main" id="{86C20D4B-6DCC-4037-A2EF-E488509766EB}"/>
              </a:ext>
              <a:ext uri="{C183D7F6-B498-43B3-948B-1728B52AA6E4}">
                <adec:decorative xmlns:adec="http://schemas.microsoft.com/office/drawing/2017/decorative" val="0"/>
              </a:ext>
            </a:extLst>
          </p:cNvPr>
          <p:cNvSpPr/>
          <p:nvPr/>
        </p:nvSpPr>
        <p:spPr bwMode="auto">
          <a:xfrm>
            <a:off x="7487801" y="5211130"/>
            <a:ext cx="3901718" cy="992820"/>
          </a:xfrm>
          <a:prstGeom prst="rect">
            <a:avLst/>
          </a:prstGeom>
          <a:solidFill>
            <a:srgbClr val="D83B01"/>
          </a:solidFill>
          <a:ln>
            <a:noFill/>
            <a:headEnd type="none" w="med" len="med"/>
            <a:tailEnd type="none" w="med" len="med"/>
          </a:ln>
          <a:effectLst>
            <a:outerShdw blurRad="190500" dist="50800" dir="2700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2019 - Vastly Expands Extortion Scope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to </a:t>
            </a:r>
            <a:r>
              <a:rPr kumimoji="0" lang="en-US" sz="1200" b="1" i="0" u="none" strike="noStrike" kern="1200" cap="none" spc="0" normalizeH="0" baseline="0" noProof="0">
                <a:ln>
                  <a:noFill/>
                </a:ln>
                <a:gradFill>
                  <a:gsLst>
                    <a:gs pos="0">
                      <a:srgbClr val="FFFFFF"/>
                    </a:gs>
                    <a:gs pos="98000">
                      <a:srgbClr val="FFFFFF"/>
                    </a:gs>
                  </a:gsLst>
                  <a:lin ang="5400000" scaled="1"/>
                </a:gradFill>
                <a:effectLst/>
                <a:uLnTx/>
                <a:uFillTx/>
                <a:latin typeface="Segoe UI"/>
                <a:ea typeface="Segoe UI" pitchFamily="34" charset="0"/>
                <a:cs typeface="Segoe UI" pitchFamily="34" charset="0"/>
              </a:rPr>
              <a:t>enterprise</a:t>
            </a:r>
            <a:r>
              <a:rPr kumimoji="0" lang="en-US" sz="1200" b="0" i="0" u="none" strike="noStrike" kern="1200" cap="none" spc="0" normalizeH="0" baseline="0" noProof="0">
                <a:ln>
                  <a:noFill/>
                </a:ln>
                <a:gradFill>
                  <a:gsLst>
                    <a:gs pos="0">
                      <a:srgbClr val="FFFFFF"/>
                    </a:gs>
                    <a:gs pos="98000">
                      <a:srgbClr val="FFFFFF"/>
                    </a:gs>
                  </a:gsLst>
                  <a:lin ang="5400000" scaled="1"/>
                </a:gradFill>
                <a:effectLst/>
                <a:uLnTx/>
                <a:uFillTx/>
                <a:latin typeface="Segoe UI Semibold"/>
                <a:ea typeface="Segoe UI" pitchFamily="34" charset="0"/>
                <a:cs typeface="Segoe UI" pitchFamily="34" charset="0"/>
              </a:rPr>
              <a:t> scale attacks (all data &amp; systems), monetizing major business disruption and/or disclosure of confidential data</a:t>
            </a:r>
          </a:p>
        </p:txBody>
      </p:sp>
    </p:spTree>
    <p:extLst>
      <p:ext uri="{BB962C8B-B14F-4D97-AF65-F5344CB8AC3E}">
        <p14:creationId xmlns:p14="http://schemas.microsoft.com/office/powerpoint/2010/main" val="395903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64" presetClass="path" presetSubtype="0" decel="100000" fill="hold" nodeType="withEffect">
                                  <p:stCondLst>
                                    <p:cond delay="0"/>
                                  </p:stCondLst>
                                  <p:childTnLst>
                                    <p:animMotion origin="layout" path="M 3.125E-6 -2.59259E-6 L 3.125E-6 0.04398 " pathEditMode="relative" rAng="0" ptsTypes="AA">
                                      <p:cBhvr>
                                        <p:cTn id="13" dur="500" spd="-100000" fill="hold"/>
                                        <p:tgtEl>
                                          <p:spTgt spid="32"/>
                                        </p:tgtEl>
                                        <p:attrNameLst>
                                          <p:attrName>ppt_x</p:attrName>
                                          <p:attrName>ppt_y</p:attrName>
                                        </p:attrNameLst>
                                      </p:cBhvr>
                                      <p:rCtr x="0" y="2199"/>
                                    </p:animMotion>
                                  </p:childTnLst>
                                </p:cTn>
                              </p:par>
                              <p:par>
                                <p:cTn id="14" presetID="10" presetClass="entr" presetSubtype="0" fill="hold" grpId="0" nodeType="withEffect">
                                  <p:stCondLst>
                                    <p:cond delay="25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500"/>
                                        <p:tgtEl>
                                          <p:spTgt spid="136"/>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par>
                                <p:cTn id="26" presetID="22" presetClass="entr" presetSubtype="1" fill="hold"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64" presetClass="path" presetSubtype="0" decel="100000" fill="hold" nodeType="withEffect">
                                  <p:stCondLst>
                                    <p:cond delay="0"/>
                                  </p:stCondLst>
                                  <p:childTnLst>
                                    <p:animMotion origin="layout" path="M 4.79167E-6 1.11111E-6 L 4.79167E-6 0.04398 " pathEditMode="relative" rAng="0" ptsTypes="AA">
                                      <p:cBhvr>
                                        <p:cTn id="38" dur="500" spd="-100000" fill="hold"/>
                                        <p:tgtEl>
                                          <p:spTgt spid="33"/>
                                        </p:tgtEl>
                                        <p:attrNameLst>
                                          <p:attrName>ppt_x</p:attrName>
                                          <p:attrName>ppt_y</p:attrName>
                                        </p:attrNameLst>
                                      </p:cBhvr>
                                      <p:rCtr x="0" y="2199"/>
                                    </p:animMotion>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1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64" presetClass="path" presetSubtype="0" decel="100000" fill="hold" nodeType="withEffect">
                                  <p:stCondLst>
                                    <p:cond delay="100"/>
                                  </p:stCondLst>
                                  <p:childTnLst>
                                    <p:animMotion origin="layout" path="M 2.08333E-7 -4.81481E-6 L 2.08333E-7 0.04399 " pathEditMode="relative" rAng="0" ptsTypes="AA">
                                      <p:cBhvr>
                                        <p:cTn id="49" dur="500" spd="-100000" fill="hold"/>
                                        <p:tgtEl>
                                          <p:spTgt spid="34"/>
                                        </p:tgtEl>
                                        <p:attrNameLst>
                                          <p:attrName>ppt_x</p:attrName>
                                          <p:attrName>ppt_y</p:attrName>
                                        </p:attrNameLst>
                                      </p:cBhvr>
                                      <p:rCtr x="0" y="2199"/>
                                    </p:animMotion>
                                  </p:childTnLst>
                                </p:cTn>
                              </p:par>
                              <p:par>
                                <p:cTn id="50" presetID="10" presetClass="entr" presetSubtype="0" fill="hold" grpId="0" nodeType="withEffect">
                                  <p:stCondLst>
                                    <p:cond delay="1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83"/>
                                        </p:tgtEl>
                                        <p:attrNameLst>
                                          <p:attrName>style.visibility</p:attrName>
                                        </p:attrNameLst>
                                      </p:cBhvr>
                                      <p:to>
                                        <p:strVal val="visible"/>
                                      </p:to>
                                    </p:set>
                                    <p:animEffect transition="in" filter="wipe(left)">
                                      <p:cBhvr>
                                        <p:cTn id="58" dur="250"/>
                                        <p:tgtEl>
                                          <p:spTgt spid="83"/>
                                        </p:tgtEl>
                                      </p:cBhvr>
                                    </p:animEffect>
                                  </p:childTnLst>
                                </p:cTn>
                              </p:par>
                              <p:par>
                                <p:cTn id="59" presetID="22" presetClass="entr" presetSubtype="8" fill="hold" grpId="0" nodeType="withEffect">
                                  <p:stCondLst>
                                    <p:cond delay="50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250"/>
                                        <p:tgtEl>
                                          <p:spTgt spid="68"/>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par>
                                <p:cTn id="65" presetID="22" presetClass="entr" presetSubtype="1" fill="hold" nodeType="withEffect">
                                  <p:stCondLst>
                                    <p:cond delay="25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151" grpId="0"/>
      <p:bldP spid="41" grpId="0" animBg="1"/>
      <p:bldP spid="51" grpId="0"/>
      <p:bldP spid="53" grpId="0" animBg="1"/>
      <p:bldP spid="83" grpId="0"/>
      <p:bldP spid="68" grpId="0"/>
      <p:bldP spid="36" grpId="0"/>
      <p:bldP spid="59" grpId="0"/>
      <p:bldP spid="56" grpId="0"/>
      <p:bldP spid="136" grpId="0"/>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41E9-9501-4FC7-B3C8-678559D00BA4}"/>
              </a:ext>
            </a:extLst>
          </p:cNvPr>
          <p:cNvSpPr>
            <a:spLocks noGrp="1"/>
          </p:cNvSpPr>
          <p:nvPr>
            <p:ph type="title"/>
          </p:nvPr>
        </p:nvSpPr>
        <p:spPr>
          <a:xfrm>
            <a:off x="588263" y="457200"/>
            <a:ext cx="11018520" cy="769441"/>
          </a:xfrm>
        </p:spPr>
        <p:txBody>
          <a:bodyPr/>
          <a:lstStyle/>
          <a:p>
            <a:pPr indent="5600700"/>
            <a:r>
              <a:rPr lang="en-US" sz="3200">
                <a:gradFill>
                  <a:gsLst>
                    <a:gs pos="82000">
                      <a:srgbClr val="000000"/>
                    </a:gs>
                    <a:gs pos="0">
                      <a:srgbClr val="000000"/>
                    </a:gs>
                  </a:gsLst>
                  <a:lin ang="2700000" scaled="1"/>
                </a:gradFill>
                <a:latin typeface="Segoe UI Semibold"/>
              </a:rPr>
              <a:t>- high impact &amp; growing</a:t>
            </a:r>
            <a:b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a:ea typeface="+mn-ea"/>
                <a:cs typeface="Segoe UI" pitchFamily="34" charset="0"/>
              </a:rPr>
            </a:br>
            <a:r>
              <a:rPr lang="en-US" sz="1800">
                <a:gradFill>
                  <a:gsLst>
                    <a:gs pos="82000">
                      <a:srgbClr val="000000"/>
                    </a:gs>
                    <a:gs pos="0">
                      <a:srgbClr val="000000"/>
                    </a:gs>
                  </a:gsLst>
                  <a:lin ang="2700000" scaled="1"/>
                </a:gradFill>
                <a:latin typeface="+mn-lt"/>
              </a:rPr>
              <a:t>Not another background security risk</a:t>
            </a:r>
          </a:p>
        </p:txBody>
      </p:sp>
      <p:sp>
        <p:nvSpPr>
          <p:cNvPr id="126" name="!! HumOR">
            <a:extLst>
              <a:ext uri="{FF2B5EF4-FFF2-40B4-BE49-F238E27FC236}">
                <a16:creationId xmlns:a16="http://schemas.microsoft.com/office/drawing/2014/main" id="{63FA890F-660A-4020-92A6-451B168691F2}"/>
              </a:ext>
              <a:ext uri="{C183D7F6-B498-43B3-948B-1728B52AA6E4}">
                <adec:decorative xmlns:adec="http://schemas.microsoft.com/office/drawing/2017/decorative" val="0"/>
              </a:ext>
            </a:extLst>
          </p:cNvPr>
          <p:cNvSpPr txBox="1"/>
          <p:nvPr/>
        </p:nvSpPr>
        <p:spPr>
          <a:xfrm rot="21594625">
            <a:off x="480796" y="485745"/>
            <a:ext cx="6512613" cy="521208"/>
          </a:xfrm>
          <a:prstGeom prst="rect">
            <a:avLst/>
          </a:prstGeom>
          <a:noFill/>
        </p:spPr>
        <p:txBody>
          <a:bodyPr wrap="square" anchor="ctr" anchorCtr="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a:ea typeface="+mn-ea"/>
                <a:cs typeface="Segoe UI" pitchFamily="34" charset="0"/>
              </a:rPr>
              <a:t>Human Operated Ransomware</a:t>
            </a:r>
          </a:p>
        </p:txBody>
      </p:sp>
      <p:cxnSp>
        <p:nvCxnSpPr>
          <p:cNvPr id="30" name="Straight Arrow Connector 29">
            <a:extLst>
              <a:ext uri="{FF2B5EF4-FFF2-40B4-BE49-F238E27FC236}">
                <a16:creationId xmlns:a16="http://schemas.microsoft.com/office/drawing/2014/main" id="{42C9EAA2-3D3C-426A-9DDD-04FBB82AB599}"/>
              </a:ext>
              <a:ext uri="{C183D7F6-B498-43B3-948B-1728B52AA6E4}">
                <adec:decorative xmlns:adec="http://schemas.microsoft.com/office/drawing/2017/decorative" val="1"/>
              </a:ext>
            </a:extLst>
          </p:cNvPr>
          <p:cNvCxnSpPr>
            <a:cxnSpLocks/>
          </p:cNvCxnSpPr>
          <p:nvPr/>
        </p:nvCxnSpPr>
        <p:spPr>
          <a:xfrm>
            <a:off x="664813" y="2024701"/>
            <a:ext cx="10862375" cy="0"/>
          </a:xfrm>
          <a:prstGeom prst="straightConnector1">
            <a:avLst/>
          </a:prstGeom>
          <a:ln w="57150">
            <a:solidFill>
              <a:srgbClr val="D83B01"/>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07350A13-F39E-475A-AC4A-DA6EF3255DFF}"/>
              </a:ext>
            </a:extLst>
          </p:cNvPr>
          <p:cNvSpPr txBox="1">
            <a:spLocks/>
          </p:cNvSpPr>
          <p:nvPr/>
        </p:nvSpPr>
        <p:spPr>
          <a:xfrm>
            <a:off x="4530903" y="1652601"/>
            <a:ext cx="3130194" cy="683264"/>
          </a:xfrm>
          <a:prstGeom prst="rect">
            <a:avLst/>
          </a:prstGeom>
          <a:solidFill>
            <a:schemeClr val="bg1"/>
          </a:solidFill>
        </p:spPr>
        <p:txBody>
          <a:bodyPr wrap="square" lIns="91440" tIns="146304" rIns="91440" bIns="146304" rtlCol="0" anchor="ctr">
            <a:spAutoFit/>
          </a:bodyPr>
          <a:lstStyle>
            <a:defPPr>
              <a:defRPr lang="en-US"/>
            </a:defPPr>
            <a:lvl1pPr marR="0" lvl="0" indent="0" algn="ctr" fontAlgn="auto">
              <a:lnSpc>
                <a:spcPct val="90000"/>
              </a:lnSpc>
              <a:spcBef>
                <a:spcPts val="0"/>
              </a:spcBef>
              <a:spcAft>
                <a:spcPts val="600"/>
              </a:spcAft>
              <a:buClrTx/>
              <a:buSzTx/>
              <a:buFontTx/>
              <a:buNone/>
              <a:tabLst/>
              <a:defRPr sz="2800" spc="-100">
                <a:ln w="3175">
                  <a:noFill/>
                </a:ln>
                <a:gradFill>
                  <a:gsLst>
                    <a:gs pos="1250">
                      <a:schemeClr val="tx1"/>
                    </a:gs>
                    <a:gs pos="100000">
                      <a:schemeClr val="tx1"/>
                    </a:gs>
                  </a:gsLst>
                  <a:lin ang="5400000" scaled="0"/>
                </a:gradFill>
                <a:latin typeface="+mj-lt"/>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What’s different?</a:t>
            </a:r>
          </a:p>
        </p:txBody>
      </p:sp>
      <p:sp>
        <p:nvSpPr>
          <p:cNvPr id="32" name="L-Shape 31">
            <a:extLst>
              <a:ext uri="{FF2B5EF4-FFF2-40B4-BE49-F238E27FC236}">
                <a16:creationId xmlns:a16="http://schemas.microsoft.com/office/drawing/2014/main" id="{98391198-78A2-45F3-B35A-013AA2D3F4E9}"/>
              </a:ext>
              <a:ext uri="{C183D7F6-B498-43B3-948B-1728B52AA6E4}">
                <adec:decorative xmlns:adec="http://schemas.microsoft.com/office/drawing/2017/decorative" val="1"/>
              </a:ext>
            </a:extLst>
          </p:cNvPr>
          <p:cNvSpPr/>
          <p:nvPr/>
        </p:nvSpPr>
        <p:spPr bwMode="auto">
          <a:xfrm flipH="1" flipV="1">
            <a:off x="584200" y="2343304"/>
            <a:ext cx="11019536" cy="3935447"/>
          </a:xfrm>
          <a:prstGeom prst="corner">
            <a:avLst>
              <a:gd name="adj1" fmla="val 22454"/>
              <a:gd name="adj2" fmla="val 148305"/>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2E7805C9-3D6B-4690-9914-BEEEEF567493}"/>
              </a:ext>
            </a:extLst>
          </p:cNvPr>
          <p:cNvSpPr/>
          <p:nvPr/>
        </p:nvSpPr>
        <p:spPr bwMode="auto">
          <a:xfrm>
            <a:off x="1168522" y="2376489"/>
            <a:ext cx="3260784" cy="82561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High Business impact</a:t>
            </a:r>
            <a:br>
              <a:rPr kumimoji="0" lang="en-US" sz="14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Extortion must disrupt business operations to motivate payment</a:t>
            </a:r>
          </a:p>
        </p:txBody>
      </p:sp>
      <p:sp>
        <p:nvSpPr>
          <p:cNvPr id="34" name="Rectangle 33">
            <a:extLst>
              <a:ext uri="{FF2B5EF4-FFF2-40B4-BE49-F238E27FC236}">
                <a16:creationId xmlns:a16="http://schemas.microsoft.com/office/drawing/2014/main" id="{D2881BFF-522E-4E3A-BB8F-8E42B9397CA8}"/>
              </a:ext>
              <a:ext uri="{C183D7F6-B498-43B3-948B-1728B52AA6E4}">
                <adec:decorative xmlns:adec="http://schemas.microsoft.com/office/drawing/2017/decorative" val="1"/>
              </a:ext>
            </a:extLst>
          </p:cNvPr>
          <p:cNvSpPr/>
          <p:nvPr/>
        </p:nvSpPr>
        <p:spPr bwMode="auto">
          <a:xfrm>
            <a:off x="7183189" y="2624156"/>
            <a:ext cx="3956793" cy="310038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457200" numCol="1" spcCol="0" rtlCol="0" fromWordArt="0" anchor="ctr" anchorCtr="0" forceAA="0" compatLnSpc="1">
            <a:prstTxWarp prst="textNoShape">
              <a:avLst/>
            </a:prstTxWarp>
            <a:noAutofit/>
          </a:bodyPr>
          <a:lstStyle/>
          <a:p>
            <a:pPr marL="97155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Human Operated Ransomware </a:t>
            </a:r>
          </a:p>
        </p:txBody>
      </p:sp>
      <p:sp>
        <p:nvSpPr>
          <p:cNvPr id="35" name="Rectangle 34">
            <a:extLst>
              <a:ext uri="{FF2B5EF4-FFF2-40B4-BE49-F238E27FC236}">
                <a16:creationId xmlns:a16="http://schemas.microsoft.com/office/drawing/2014/main" id="{8C9B3922-03A1-457D-80C4-3FD7117FA70E}"/>
              </a:ext>
              <a:ext uri="{C183D7F6-B498-43B3-948B-1728B52AA6E4}">
                <adec:decorative xmlns:adec="http://schemas.microsoft.com/office/drawing/2017/decorative" val="1"/>
              </a:ext>
            </a:extLst>
          </p:cNvPr>
          <p:cNvSpPr/>
          <p:nvPr/>
        </p:nvSpPr>
        <p:spPr bwMode="auto">
          <a:xfrm>
            <a:off x="7183189" y="2624156"/>
            <a:ext cx="1089893" cy="2331948"/>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Commodity Ransomware</a:t>
            </a:r>
          </a:p>
        </p:txBody>
      </p:sp>
      <p:cxnSp>
        <p:nvCxnSpPr>
          <p:cNvPr id="36" name="Straight Arrow Connector 35">
            <a:extLst>
              <a:ext uri="{FF2B5EF4-FFF2-40B4-BE49-F238E27FC236}">
                <a16:creationId xmlns:a16="http://schemas.microsoft.com/office/drawing/2014/main" id="{38B789D7-19AE-4F0C-8389-4D46882072D0}"/>
              </a:ext>
              <a:ext uri="{C183D7F6-B498-43B3-948B-1728B52AA6E4}">
                <adec:decorative xmlns:adec="http://schemas.microsoft.com/office/drawing/2017/decorative" val="1"/>
              </a:ext>
            </a:extLst>
          </p:cNvPr>
          <p:cNvCxnSpPr>
            <a:cxnSpLocks/>
          </p:cNvCxnSpPr>
          <p:nvPr/>
        </p:nvCxnSpPr>
        <p:spPr>
          <a:xfrm flipV="1">
            <a:off x="6706748" y="3293067"/>
            <a:ext cx="0" cy="1727569"/>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50B709D-D07E-470C-BF59-70A337DD3A21}"/>
              </a:ext>
              <a:ext uri="{C183D7F6-B498-43B3-948B-1728B52AA6E4}">
                <adec:decorative xmlns:adec="http://schemas.microsoft.com/office/drawing/2017/decorative" val="1"/>
              </a:ext>
            </a:extLst>
          </p:cNvPr>
          <p:cNvSpPr txBox="1"/>
          <p:nvPr/>
        </p:nvSpPr>
        <p:spPr>
          <a:xfrm>
            <a:off x="5407390" y="2624156"/>
            <a:ext cx="1604368"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Stop </a:t>
            </a:r>
            <a:b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Business Operations</a:t>
            </a:r>
          </a:p>
        </p:txBody>
      </p:sp>
      <p:sp>
        <p:nvSpPr>
          <p:cNvPr id="38" name="Rectangle 37">
            <a:extLst>
              <a:ext uri="{FF2B5EF4-FFF2-40B4-BE49-F238E27FC236}">
                <a16:creationId xmlns:a16="http://schemas.microsoft.com/office/drawing/2014/main" id="{CD5BAA3A-BA40-4B44-8C8D-7CA9926A0992}"/>
              </a:ext>
              <a:ext uri="{C183D7F6-B498-43B3-948B-1728B52AA6E4}">
                <adec:decorative xmlns:adec="http://schemas.microsoft.com/office/drawing/2017/decorative" val="1"/>
              </a:ext>
            </a:extLst>
          </p:cNvPr>
          <p:cNvSpPr/>
          <p:nvPr/>
        </p:nvSpPr>
        <p:spPr bwMode="auto">
          <a:xfrm>
            <a:off x="8385613" y="5069313"/>
            <a:ext cx="2754369"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Targeted Data Theft</a:t>
            </a:r>
          </a:p>
        </p:txBody>
      </p:sp>
      <p:cxnSp>
        <p:nvCxnSpPr>
          <p:cNvPr id="39" name="Straight Arrow Connector 38">
            <a:extLst>
              <a:ext uri="{FF2B5EF4-FFF2-40B4-BE49-F238E27FC236}">
                <a16:creationId xmlns:a16="http://schemas.microsoft.com/office/drawing/2014/main" id="{5141C097-1E5A-41FA-86C7-42AA81F90B52}"/>
              </a:ext>
              <a:ext uri="{C183D7F6-B498-43B3-948B-1728B52AA6E4}">
                <adec:decorative xmlns:adec="http://schemas.microsoft.com/office/drawing/2017/decorative" val="1"/>
              </a:ext>
            </a:extLst>
          </p:cNvPr>
          <p:cNvCxnSpPr>
            <a:cxnSpLocks/>
          </p:cNvCxnSpPr>
          <p:nvPr/>
        </p:nvCxnSpPr>
        <p:spPr>
          <a:xfrm>
            <a:off x="8385613" y="5944594"/>
            <a:ext cx="1420522" cy="0"/>
          </a:xfrm>
          <a:prstGeom prst="straightConnector1">
            <a:avLst/>
          </a:prstGeom>
          <a:ln w="285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D97AF6-1DA5-4B74-AA70-63A983DF7D41}"/>
              </a:ext>
              <a:ext uri="{C183D7F6-B498-43B3-948B-1728B52AA6E4}">
                <adec:decorative xmlns:adec="http://schemas.microsoft.com/office/drawing/2017/decorative" val="1"/>
              </a:ext>
            </a:extLst>
          </p:cNvPr>
          <p:cNvSpPr txBox="1"/>
          <p:nvPr/>
        </p:nvSpPr>
        <p:spPr>
          <a:xfrm>
            <a:off x="9908876" y="5836872"/>
            <a:ext cx="1231106"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Enterprise wide</a:t>
            </a:r>
          </a:p>
        </p:txBody>
      </p:sp>
      <p:sp>
        <p:nvSpPr>
          <p:cNvPr id="41" name="Rectangle 40">
            <a:extLst>
              <a:ext uri="{FF2B5EF4-FFF2-40B4-BE49-F238E27FC236}">
                <a16:creationId xmlns:a16="http://schemas.microsoft.com/office/drawing/2014/main" id="{EFCE8F98-860B-44D7-9803-3AC795E0203F}"/>
              </a:ext>
              <a:ext uri="{C183D7F6-B498-43B3-948B-1728B52AA6E4}">
                <adec:decorative xmlns:adec="http://schemas.microsoft.com/office/drawing/2017/decorative" val="1"/>
              </a:ext>
            </a:extLst>
          </p:cNvPr>
          <p:cNvSpPr/>
          <p:nvPr/>
        </p:nvSpPr>
        <p:spPr bwMode="auto">
          <a:xfrm>
            <a:off x="7183189" y="5069313"/>
            <a:ext cx="1089893" cy="655226"/>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Commodity</a:t>
            </a:r>
          </a:p>
        </p:txBody>
      </p:sp>
      <p:sp>
        <p:nvSpPr>
          <p:cNvPr id="42" name="TextBox 41">
            <a:extLst>
              <a:ext uri="{FF2B5EF4-FFF2-40B4-BE49-F238E27FC236}">
                <a16:creationId xmlns:a16="http://schemas.microsoft.com/office/drawing/2014/main" id="{581B093C-1720-47F1-8575-10028BBCFC3F}"/>
              </a:ext>
              <a:ext uri="{C183D7F6-B498-43B3-948B-1728B52AA6E4}">
                <adec:decorative xmlns:adec="http://schemas.microsoft.com/office/drawing/2017/decorative" val="1"/>
              </a:ext>
            </a:extLst>
          </p:cNvPr>
          <p:cNvSpPr txBox="1"/>
          <p:nvPr/>
        </p:nvSpPr>
        <p:spPr>
          <a:xfrm>
            <a:off x="5624297" y="5069313"/>
            <a:ext cx="1387461"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Limited Immediate Impact</a:t>
            </a:r>
          </a:p>
        </p:txBody>
      </p:sp>
      <p:sp>
        <p:nvSpPr>
          <p:cNvPr id="43" name="TextBox 42">
            <a:extLst>
              <a:ext uri="{FF2B5EF4-FFF2-40B4-BE49-F238E27FC236}">
                <a16:creationId xmlns:a16="http://schemas.microsoft.com/office/drawing/2014/main" id="{5442D21D-E212-4F57-B036-D54CB0E89F05}"/>
              </a:ext>
              <a:ext uri="{C183D7F6-B498-43B3-948B-1728B52AA6E4}">
                <adec:decorative xmlns:adec="http://schemas.microsoft.com/office/drawing/2017/decorative" val="1"/>
              </a:ext>
            </a:extLst>
          </p:cNvPr>
          <p:cNvSpPr txBox="1"/>
          <p:nvPr/>
        </p:nvSpPr>
        <p:spPr>
          <a:xfrm>
            <a:off x="7183189" y="5836872"/>
            <a:ext cx="192306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Per Computer</a:t>
            </a:r>
          </a:p>
        </p:txBody>
      </p:sp>
      <p:sp>
        <p:nvSpPr>
          <p:cNvPr id="44" name="Rectangle 43">
            <a:extLst>
              <a:ext uri="{FF2B5EF4-FFF2-40B4-BE49-F238E27FC236}">
                <a16:creationId xmlns:a16="http://schemas.microsoft.com/office/drawing/2014/main" id="{73286E50-AF57-4387-9AD5-A499498A8EC3}"/>
              </a:ext>
            </a:extLst>
          </p:cNvPr>
          <p:cNvSpPr/>
          <p:nvPr/>
        </p:nvSpPr>
        <p:spPr bwMode="auto">
          <a:xfrm>
            <a:off x="584199" y="3364506"/>
            <a:ext cx="5028321" cy="78315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Profitable for Attackers</a:t>
            </a:r>
          </a:p>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Economic incentive to continue growing</a:t>
            </a:r>
          </a:p>
        </p:txBody>
      </p:sp>
      <p:sp>
        <p:nvSpPr>
          <p:cNvPr id="45" name="Rectangle 44">
            <a:extLst>
              <a:ext uri="{FF2B5EF4-FFF2-40B4-BE49-F238E27FC236}">
                <a16:creationId xmlns:a16="http://schemas.microsoft.com/office/drawing/2014/main" id="{80D0D276-B4A1-4979-807D-6C6E30F4A98B}"/>
              </a:ext>
            </a:extLst>
          </p:cNvPr>
          <p:cNvSpPr/>
          <p:nvPr/>
        </p:nvSpPr>
        <p:spPr bwMode="auto">
          <a:xfrm>
            <a:off x="584199" y="4288030"/>
            <a:ext cx="5029200" cy="1990721"/>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Room to Grow</a:t>
            </a:r>
          </a:p>
          <a:p>
            <a:pPr marL="57150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Attackers can monetize security maintenance gaps at most enterprises: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Apply security updates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consistently to all computers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Securely configure all resources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using manufacturer </a:t>
            </a:r>
            <a:b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best practices</a:t>
            </a:r>
          </a:p>
          <a:p>
            <a:pPr marL="8001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Mitigate credential theft </a:t>
            </a: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itchFamily="34" charset="0"/>
              </a:rPr>
              <a:t>attacks for privileged users</a:t>
            </a:r>
          </a:p>
        </p:txBody>
      </p:sp>
      <p:grpSp>
        <p:nvGrpSpPr>
          <p:cNvPr id="51" name="Group 50">
            <a:extLst>
              <a:ext uri="{FF2B5EF4-FFF2-40B4-BE49-F238E27FC236}">
                <a16:creationId xmlns:a16="http://schemas.microsoft.com/office/drawing/2014/main" id="{5EC31ADE-AD45-4419-9FEB-EA1FE1EE8885}"/>
              </a:ext>
              <a:ext uri="{C183D7F6-B498-43B3-948B-1728B52AA6E4}">
                <adec:decorative xmlns:adec="http://schemas.microsoft.com/office/drawing/2017/decorative" val="1"/>
              </a:ext>
            </a:extLst>
          </p:cNvPr>
          <p:cNvGrpSpPr/>
          <p:nvPr/>
        </p:nvGrpSpPr>
        <p:grpSpPr>
          <a:xfrm>
            <a:off x="764707" y="4486777"/>
            <a:ext cx="358775" cy="306388"/>
            <a:chOff x="744470" y="4985379"/>
            <a:chExt cx="358775" cy="306388"/>
          </a:xfrm>
        </p:grpSpPr>
        <p:sp>
          <p:nvSpPr>
            <p:cNvPr id="52" name="Rectangle 153">
              <a:extLst>
                <a:ext uri="{FF2B5EF4-FFF2-40B4-BE49-F238E27FC236}">
                  <a16:creationId xmlns:a16="http://schemas.microsoft.com/office/drawing/2014/main" id="{9E6A53AB-482D-49E8-AEFE-2FD8397EE32D}"/>
                </a:ext>
              </a:extLst>
            </p:cNvPr>
            <p:cNvSpPr>
              <a:spLocks noChangeArrowheads="1"/>
            </p:cNvSpPr>
            <p:nvPr/>
          </p:nvSpPr>
          <p:spPr bwMode="auto">
            <a:xfrm>
              <a:off x="1042920" y="4985379"/>
              <a:ext cx="60325" cy="30638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54">
              <a:extLst>
                <a:ext uri="{FF2B5EF4-FFF2-40B4-BE49-F238E27FC236}">
                  <a16:creationId xmlns:a16="http://schemas.microsoft.com/office/drawing/2014/main" id="{DF520295-2D8D-4111-941B-05A1AC9F3A8C}"/>
                </a:ext>
              </a:extLst>
            </p:cNvPr>
            <p:cNvSpPr>
              <a:spLocks noChangeArrowheads="1"/>
            </p:cNvSpPr>
            <p:nvPr/>
          </p:nvSpPr>
          <p:spPr bwMode="auto">
            <a:xfrm>
              <a:off x="744470" y="5239379"/>
              <a:ext cx="60325" cy="52388"/>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55">
              <a:extLst>
                <a:ext uri="{FF2B5EF4-FFF2-40B4-BE49-F238E27FC236}">
                  <a16:creationId xmlns:a16="http://schemas.microsoft.com/office/drawing/2014/main" id="{EB2857CD-F7B3-4890-98EB-67C0BFDA834C}"/>
                </a:ext>
              </a:extLst>
            </p:cNvPr>
            <p:cNvSpPr>
              <a:spLocks noChangeArrowheads="1"/>
            </p:cNvSpPr>
            <p:nvPr/>
          </p:nvSpPr>
          <p:spPr bwMode="auto">
            <a:xfrm>
              <a:off x="844482" y="5198104"/>
              <a:ext cx="60325" cy="93663"/>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56">
              <a:extLst>
                <a:ext uri="{FF2B5EF4-FFF2-40B4-BE49-F238E27FC236}">
                  <a16:creationId xmlns:a16="http://schemas.microsoft.com/office/drawing/2014/main" id="{9C8CA202-AB3C-4C1B-8649-BD45B83847F3}"/>
                </a:ext>
              </a:extLst>
            </p:cNvPr>
            <p:cNvSpPr>
              <a:spLocks noChangeArrowheads="1"/>
            </p:cNvSpPr>
            <p:nvPr/>
          </p:nvSpPr>
          <p:spPr bwMode="auto">
            <a:xfrm>
              <a:off x="944495" y="5080629"/>
              <a:ext cx="61913" cy="211138"/>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178AB5E2-9C49-4747-B952-3AD5BE7B18F5}"/>
              </a:ext>
              <a:ext uri="{C183D7F6-B498-43B3-948B-1728B52AA6E4}">
                <adec:decorative xmlns:adec="http://schemas.microsoft.com/office/drawing/2017/decorative" val="1"/>
              </a:ext>
            </a:extLst>
          </p:cNvPr>
          <p:cNvGrpSpPr/>
          <p:nvPr/>
        </p:nvGrpSpPr>
        <p:grpSpPr>
          <a:xfrm>
            <a:off x="709784" y="2540065"/>
            <a:ext cx="419888" cy="498458"/>
            <a:chOff x="709784" y="2506657"/>
            <a:chExt cx="419888" cy="498458"/>
          </a:xfrm>
        </p:grpSpPr>
        <p:grpSp>
          <p:nvGrpSpPr>
            <p:cNvPr id="57" name="Group 21">
              <a:extLst>
                <a:ext uri="{FF2B5EF4-FFF2-40B4-BE49-F238E27FC236}">
                  <a16:creationId xmlns:a16="http://schemas.microsoft.com/office/drawing/2014/main" id="{DEF58168-DC5E-4553-870B-34D457638F46}"/>
                </a:ext>
              </a:extLst>
            </p:cNvPr>
            <p:cNvGrpSpPr>
              <a:grpSpLocks noChangeAspect="1"/>
            </p:cNvGrpSpPr>
            <p:nvPr/>
          </p:nvGrpSpPr>
          <p:grpSpPr bwMode="auto">
            <a:xfrm>
              <a:off x="817252" y="2565060"/>
              <a:ext cx="312420" cy="440055"/>
              <a:chOff x="2493" y="796"/>
              <a:chExt cx="164" cy="231"/>
            </a:xfrm>
            <a:solidFill>
              <a:srgbClr val="BFBFBF"/>
            </a:solidFill>
          </p:grpSpPr>
          <p:sp>
            <p:nvSpPr>
              <p:cNvPr id="61" name="Freeform 22">
                <a:extLst>
                  <a:ext uri="{FF2B5EF4-FFF2-40B4-BE49-F238E27FC236}">
                    <a16:creationId xmlns:a16="http://schemas.microsoft.com/office/drawing/2014/main" id="{3554621B-89B3-42CA-84FA-27D91877C855}"/>
                  </a:ext>
                </a:extLst>
              </p:cNvPr>
              <p:cNvSpPr>
                <a:spLocks/>
              </p:cNvSpPr>
              <p:nvPr/>
            </p:nvSpPr>
            <p:spPr bwMode="auto">
              <a:xfrm>
                <a:off x="2509" y="827"/>
                <a:ext cx="41" cy="155"/>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Freeform 23">
                <a:extLst>
                  <a:ext uri="{FF2B5EF4-FFF2-40B4-BE49-F238E27FC236}">
                    <a16:creationId xmlns:a16="http://schemas.microsoft.com/office/drawing/2014/main" id="{B1E591DE-60AD-4162-9591-AB7B666236EF}"/>
                  </a:ext>
                </a:extLst>
              </p:cNvPr>
              <p:cNvSpPr>
                <a:spLocks noEditPoints="1"/>
              </p:cNvSpPr>
              <p:nvPr/>
            </p:nvSpPr>
            <p:spPr bwMode="auto">
              <a:xfrm>
                <a:off x="2493" y="796"/>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8" name="lightning" descr="lightning">
              <a:extLst>
                <a:ext uri="{FF2B5EF4-FFF2-40B4-BE49-F238E27FC236}">
                  <a16:creationId xmlns:a16="http://schemas.microsoft.com/office/drawing/2014/main" id="{0AFD3DA3-0421-4EF9-B3A4-362BE332DF5D}"/>
                </a:ext>
              </a:extLst>
            </p:cNvPr>
            <p:cNvGrpSpPr/>
            <p:nvPr/>
          </p:nvGrpSpPr>
          <p:grpSpPr>
            <a:xfrm flipH="1">
              <a:off x="709784" y="2506657"/>
              <a:ext cx="198196" cy="384438"/>
              <a:chOff x="3404177" y="1724129"/>
              <a:chExt cx="544355" cy="1055884"/>
            </a:xfrm>
            <a:solidFill>
              <a:srgbClr val="D83B01"/>
            </a:solidFill>
          </p:grpSpPr>
          <p:sp>
            <p:nvSpPr>
              <p:cNvPr id="59" name="Freeform: Shape 58">
                <a:extLst>
                  <a:ext uri="{FF2B5EF4-FFF2-40B4-BE49-F238E27FC236}">
                    <a16:creationId xmlns:a16="http://schemas.microsoft.com/office/drawing/2014/main" id="{4E03599E-B343-43DA-AE37-A85A08C1D98F}"/>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grp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81407882-53CF-49D1-91A7-07A9E529AB11}"/>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grp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A21E5E7E-0301-47BB-B434-2245EE9BB817}"/>
              </a:ext>
              <a:ext uri="{C183D7F6-B498-43B3-948B-1728B52AA6E4}">
                <adec:decorative xmlns:adec="http://schemas.microsoft.com/office/drawing/2017/decorative" val="1"/>
              </a:ext>
            </a:extLst>
          </p:cNvPr>
          <p:cNvGrpSpPr/>
          <p:nvPr/>
        </p:nvGrpSpPr>
        <p:grpSpPr>
          <a:xfrm>
            <a:off x="781140" y="3577591"/>
            <a:ext cx="429095" cy="392750"/>
            <a:chOff x="753287" y="3461816"/>
            <a:chExt cx="512522" cy="469111"/>
          </a:xfrm>
        </p:grpSpPr>
        <p:sp>
          <p:nvSpPr>
            <p:cNvPr id="47" name="Rectangle 267">
              <a:extLst>
                <a:ext uri="{FF2B5EF4-FFF2-40B4-BE49-F238E27FC236}">
                  <a16:creationId xmlns:a16="http://schemas.microsoft.com/office/drawing/2014/main" id="{930968E1-7A27-4364-97B1-565B91FF73F3}"/>
                </a:ext>
              </a:extLst>
            </p:cNvPr>
            <p:cNvSpPr>
              <a:spLocks noChangeArrowheads="1"/>
            </p:cNvSpPr>
            <p:nvPr/>
          </p:nvSpPr>
          <p:spPr bwMode="auto">
            <a:xfrm>
              <a:off x="125811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8" name="Rectangle 268">
              <a:extLst>
                <a:ext uri="{FF2B5EF4-FFF2-40B4-BE49-F238E27FC236}">
                  <a16:creationId xmlns:a16="http://schemas.microsoft.com/office/drawing/2014/main" id="{ABB14FDE-D4F8-4C50-BFF7-60528B748335}"/>
                </a:ext>
              </a:extLst>
            </p:cNvPr>
            <p:cNvSpPr>
              <a:spLocks noChangeArrowheads="1"/>
            </p:cNvSpPr>
            <p:nvPr/>
          </p:nvSpPr>
          <p:spPr bwMode="auto">
            <a:xfrm>
              <a:off x="755197" y="3650892"/>
              <a:ext cx="1905" cy="1905"/>
            </a:xfrm>
            <a:prstGeom prst="rect">
              <a:avLst/>
            </a:prstGeom>
            <a:solidFill>
              <a:srgbClr val="BFBFBF"/>
            </a:solid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9" name="profit" descr="profit, financial">
              <a:extLst>
                <a:ext uri="{FF2B5EF4-FFF2-40B4-BE49-F238E27FC236}">
                  <a16:creationId xmlns:a16="http://schemas.microsoft.com/office/drawing/2014/main" id="{2BABCF70-B03D-443C-9727-F47F04816143}"/>
                </a:ext>
              </a:extLst>
            </p:cNvPr>
            <p:cNvGrpSpPr/>
            <p:nvPr/>
          </p:nvGrpSpPr>
          <p:grpSpPr>
            <a:xfrm rot="20130423">
              <a:off x="753287" y="3523433"/>
              <a:ext cx="300384" cy="303512"/>
              <a:chOff x="3561942" y="3063240"/>
              <a:chExt cx="401220" cy="405398"/>
            </a:xfrm>
          </p:grpSpPr>
          <p:sp>
            <p:nvSpPr>
              <p:cNvPr id="70" name="Freeform: Shape 69">
                <a:extLst>
                  <a:ext uri="{FF2B5EF4-FFF2-40B4-BE49-F238E27FC236}">
                    <a16:creationId xmlns:a16="http://schemas.microsoft.com/office/drawing/2014/main" id="{14EB387C-9DCC-4A23-9948-0DD62AC25039}"/>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CD35A92-9C05-4080-82E1-AC465CAFDE33}"/>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profit" descr="profit, financial">
              <a:extLst>
                <a:ext uri="{FF2B5EF4-FFF2-40B4-BE49-F238E27FC236}">
                  <a16:creationId xmlns:a16="http://schemas.microsoft.com/office/drawing/2014/main" id="{CB5F3CCE-BF50-4FED-9243-4632C2263BB7}"/>
                </a:ext>
              </a:extLst>
            </p:cNvPr>
            <p:cNvGrpSpPr/>
            <p:nvPr/>
          </p:nvGrpSpPr>
          <p:grpSpPr>
            <a:xfrm rot="803403">
              <a:off x="1021463" y="3553119"/>
              <a:ext cx="244346" cy="246890"/>
              <a:chOff x="3561942" y="3063240"/>
              <a:chExt cx="401220" cy="405398"/>
            </a:xfrm>
          </p:grpSpPr>
          <p:sp>
            <p:nvSpPr>
              <p:cNvPr id="68" name="Freeform: Shape 67">
                <a:extLst>
                  <a:ext uri="{FF2B5EF4-FFF2-40B4-BE49-F238E27FC236}">
                    <a16:creationId xmlns:a16="http://schemas.microsoft.com/office/drawing/2014/main" id="{6575C06F-CEAA-4751-AC7D-4F0EBC1AEC1A}"/>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E9DDDDE-D800-4FB8-AF94-6F250480F6C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profit" descr="profit, financial">
              <a:extLst>
                <a:ext uri="{FF2B5EF4-FFF2-40B4-BE49-F238E27FC236}">
                  <a16:creationId xmlns:a16="http://schemas.microsoft.com/office/drawing/2014/main" id="{8F4E6DCA-3CBE-4C45-BDFD-6EAF091E2C05}"/>
                </a:ext>
              </a:extLst>
            </p:cNvPr>
            <p:cNvGrpSpPr/>
            <p:nvPr/>
          </p:nvGrpSpPr>
          <p:grpSpPr>
            <a:xfrm>
              <a:off x="847732" y="3461816"/>
              <a:ext cx="300384" cy="303512"/>
              <a:chOff x="3561942" y="3063240"/>
              <a:chExt cx="401220" cy="405398"/>
            </a:xfrm>
          </p:grpSpPr>
          <p:sp>
            <p:nvSpPr>
              <p:cNvPr id="66" name="Freeform: Shape 65">
                <a:extLst>
                  <a:ext uri="{FF2B5EF4-FFF2-40B4-BE49-F238E27FC236}">
                    <a16:creationId xmlns:a16="http://schemas.microsoft.com/office/drawing/2014/main" id="{204C3F2C-9076-437B-8E8B-7405822A8E70}"/>
                  </a:ext>
                </a:extLst>
              </p:cNvPr>
              <p:cNvSpPr/>
              <p:nvPr/>
            </p:nvSpPr>
            <p:spPr>
              <a:xfrm>
                <a:off x="3645468" y="3063958"/>
                <a:ext cx="234045" cy="401219"/>
              </a:xfrm>
              <a:custGeom>
                <a:avLst/>
                <a:gdLst>
                  <a:gd name="connsiteX0" fmla="*/ 1371 w 234045"/>
                  <a:gd name="connsiteY0" fmla="*/ 401339 h 401218"/>
                  <a:gd name="connsiteX1" fmla="*/ 233261 w 234045"/>
                  <a:gd name="connsiteY1" fmla="*/ 401339 h 401218"/>
                  <a:gd name="connsiteX2" fmla="*/ 233261 w 234045"/>
                  <a:gd name="connsiteY2" fmla="*/ 1371 h 401218"/>
                  <a:gd name="connsiteX3" fmla="*/ 1371 w 234045"/>
                  <a:gd name="connsiteY3" fmla="*/ 1371 h 401218"/>
                  <a:gd name="connsiteX4" fmla="*/ 1371 w 234045"/>
                  <a:gd name="connsiteY4" fmla="*/ 401339 h 401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401218">
                    <a:moveTo>
                      <a:pt x="1371" y="401339"/>
                    </a:moveTo>
                    <a:lnTo>
                      <a:pt x="233261" y="401339"/>
                    </a:lnTo>
                    <a:lnTo>
                      <a:pt x="233261" y="1371"/>
                    </a:lnTo>
                    <a:lnTo>
                      <a:pt x="1371" y="1371"/>
                    </a:lnTo>
                    <a:lnTo>
                      <a:pt x="1371" y="401339"/>
                    </a:lnTo>
                    <a:close/>
                  </a:path>
                </a:pathLst>
              </a:custGeom>
              <a:solidFill>
                <a:srgbClr val="D83B0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7009FC4-B765-4E4C-9AE2-E8981BCA48D2}"/>
                  </a:ext>
                </a:extLst>
              </p:cNvPr>
              <p:cNvSpPr/>
              <p:nvPr/>
            </p:nvSpPr>
            <p:spPr>
              <a:xfrm>
                <a:off x="3711363" y="3168638"/>
                <a:ext cx="100305" cy="192251"/>
              </a:xfrm>
              <a:custGeom>
                <a:avLst/>
                <a:gdLst>
                  <a:gd name="connsiteX0" fmla="*/ 73524 w 100305"/>
                  <a:gd name="connsiteY0" fmla="*/ 130245 h 192250"/>
                  <a:gd name="connsiteX1" fmla="*/ 58510 w 100305"/>
                  <a:gd name="connsiteY1" fmla="*/ 113563 h 192250"/>
                  <a:gd name="connsiteX2" fmla="*/ 58510 w 100305"/>
                  <a:gd name="connsiteY2" fmla="*/ 145260 h 192250"/>
                  <a:gd name="connsiteX3" fmla="*/ 73524 w 100305"/>
                  <a:gd name="connsiteY3" fmla="*/ 130245 h 192250"/>
                  <a:gd name="connsiteX4" fmla="*/ 43495 w 100305"/>
                  <a:gd name="connsiteY4" fmla="*/ 78112 h 192250"/>
                  <a:gd name="connsiteX5" fmla="*/ 43495 w 100305"/>
                  <a:gd name="connsiteY5" fmla="*/ 45163 h 192250"/>
                  <a:gd name="connsiteX6" fmla="*/ 28898 w 100305"/>
                  <a:gd name="connsiteY6" fmla="*/ 60178 h 192250"/>
                  <a:gd name="connsiteX7" fmla="*/ 43495 w 100305"/>
                  <a:gd name="connsiteY7" fmla="*/ 78112 h 192250"/>
                  <a:gd name="connsiteX8" fmla="*/ 101051 w 100305"/>
                  <a:gd name="connsiteY8" fmla="*/ 128577 h 192250"/>
                  <a:gd name="connsiteX9" fmla="*/ 90207 w 100305"/>
                  <a:gd name="connsiteY9" fmla="*/ 156521 h 192250"/>
                  <a:gd name="connsiteX10" fmla="*/ 58510 w 100305"/>
                  <a:gd name="connsiteY10" fmla="*/ 169449 h 192250"/>
                  <a:gd name="connsiteX11" fmla="*/ 58510 w 100305"/>
                  <a:gd name="connsiteY11" fmla="*/ 191971 h 192250"/>
                  <a:gd name="connsiteX12" fmla="*/ 43495 w 100305"/>
                  <a:gd name="connsiteY12" fmla="*/ 191971 h 192250"/>
                  <a:gd name="connsiteX13" fmla="*/ 43495 w 100305"/>
                  <a:gd name="connsiteY13" fmla="*/ 169866 h 192250"/>
                  <a:gd name="connsiteX14" fmla="*/ 4291 w 100305"/>
                  <a:gd name="connsiteY14" fmla="*/ 160274 h 192250"/>
                  <a:gd name="connsiteX15" fmla="*/ 4291 w 100305"/>
                  <a:gd name="connsiteY15" fmla="*/ 131496 h 192250"/>
                  <a:gd name="connsiteX16" fmla="*/ 22225 w 100305"/>
                  <a:gd name="connsiteY16" fmla="*/ 140255 h 192250"/>
                  <a:gd name="connsiteX17" fmla="*/ 43495 w 100305"/>
                  <a:gd name="connsiteY17" fmla="*/ 145260 h 192250"/>
                  <a:gd name="connsiteX18" fmla="*/ 43495 w 100305"/>
                  <a:gd name="connsiteY18" fmla="*/ 107306 h 192250"/>
                  <a:gd name="connsiteX19" fmla="*/ 10964 w 100305"/>
                  <a:gd name="connsiteY19" fmla="*/ 88538 h 192250"/>
                  <a:gd name="connsiteX20" fmla="*/ 1371 w 100305"/>
                  <a:gd name="connsiteY20" fmla="*/ 61846 h 192250"/>
                  <a:gd name="connsiteX21" fmla="*/ 13049 w 100305"/>
                  <a:gd name="connsiteY21" fmla="*/ 33903 h 192250"/>
                  <a:gd name="connsiteX22" fmla="*/ 43495 w 100305"/>
                  <a:gd name="connsiteY22" fmla="*/ 20556 h 192250"/>
                  <a:gd name="connsiteX23" fmla="*/ 43495 w 100305"/>
                  <a:gd name="connsiteY23" fmla="*/ 1371 h 192250"/>
                  <a:gd name="connsiteX24" fmla="*/ 58510 w 100305"/>
                  <a:gd name="connsiteY24" fmla="*/ 1371 h 192250"/>
                  <a:gd name="connsiteX25" fmla="*/ 58510 w 100305"/>
                  <a:gd name="connsiteY25" fmla="*/ 20139 h 192250"/>
                  <a:gd name="connsiteX26" fmla="*/ 91458 w 100305"/>
                  <a:gd name="connsiteY26" fmla="*/ 27229 h 192250"/>
                  <a:gd name="connsiteX27" fmla="*/ 91458 w 100305"/>
                  <a:gd name="connsiteY27" fmla="*/ 55173 h 192250"/>
                  <a:gd name="connsiteX28" fmla="*/ 58510 w 100305"/>
                  <a:gd name="connsiteY28" fmla="*/ 44329 h 192250"/>
                  <a:gd name="connsiteX29" fmla="*/ 58510 w 100305"/>
                  <a:gd name="connsiteY29" fmla="*/ 84368 h 192250"/>
                  <a:gd name="connsiteX30" fmla="*/ 91458 w 100305"/>
                  <a:gd name="connsiteY30" fmla="*/ 103136 h 192250"/>
                  <a:gd name="connsiteX31" fmla="*/ 101051 w 100305"/>
                  <a:gd name="connsiteY31" fmla="*/ 128577 h 1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0305" h="192250">
                    <a:moveTo>
                      <a:pt x="73524" y="130245"/>
                    </a:moveTo>
                    <a:cubicBezTo>
                      <a:pt x="73524" y="123572"/>
                      <a:pt x="68519" y="118150"/>
                      <a:pt x="58510" y="113563"/>
                    </a:cubicBezTo>
                    <a:lnTo>
                      <a:pt x="58510" y="145260"/>
                    </a:lnTo>
                    <a:cubicBezTo>
                      <a:pt x="68519" y="143591"/>
                      <a:pt x="73524" y="138586"/>
                      <a:pt x="73524" y="130245"/>
                    </a:cubicBezTo>
                    <a:close/>
                    <a:moveTo>
                      <a:pt x="43495" y="78112"/>
                    </a:moveTo>
                    <a:lnTo>
                      <a:pt x="43495" y="45163"/>
                    </a:lnTo>
                    <a:cubicBezTo>
                      <a:pt x="33903" y="46832"/>
                      <a:pt x="28898" y="51836"/>
                      <a:pt x="28898" y="60178"/>
                    </a:cubicBezTo>
                    <a:cubicBezTo>
                      <a:pt x="28898" y="67685"/>
                      <a:pt x="33903" y="73524"/>
                      <a:pt x="43495" y="78112"/>
                    </a:cubicBezTo>
                    <a:close/>
                    <a:moveTo>
                      <a:pt x="101051" y="128577"/>
                    </a:moveTo>
                    <a:cubicBezTo>
                      <a:pt x="101051" y="140255"/>
                      <a:pt x="97297" y="149430"/>
                      <a:pt x="90207" y="156521"/>
                    </a:cubicBezTo>
                    <a:cubicBezTo>
                      <a:pt x="83117" y="163610"/>
                      <a:pt x="72273" y="167781"/>
                      <a:pt x="58510" y="169449"/>
                    </a:cubicBezTo>
                    <a:lnTo>
                      <a:pt x="58510" y="191971"/>
                    </a:lnTo>
                    <a:lnTo>
                      <a:pt x="43495" y="191971"/>
                    </a:lnTo>
                    <a:lnTo>
                      <a:pt x="43495" y="169866"/>
                    </a:lnTo>
                    <a:cubicBezTo>
                      <a:pt x="29315" y="169866"/>
                      <a:pt x="15969" y="166530"/>
                      <a:pt x="4291" y="160274"/>
                    </a:cubicBezTo>
                    <a:lnTo>
                      <a:pt x="4291" y="131496"/>
                    </a:lnTo>
                    <a:cubicBezTo>
                      <a:pt x="8045" y="134416"/>
                      <a:pt x="13883" y="137335"/>
                      <a:pt x="22225" y="140255"/>
                    </a:cubicBezTo>
                    <a:cubicBezTo>
                      <a:pt x="30566" y="143174"/>
                      <a:pt x="37656" y="144843"/>
                      <a:pt x="43495" y="145260"/>
                    </a:cubicBezTo>
                    <a:lnTo>
                      <a:pt x="43495" y="107306"/>
                    </a:lnTo>
                    <a:cubicBezTo>
                      <a:pt x="28064" y="101467"/>
                      <a:pt x="17220" y="95211"/>
                      <a:pt x="10964" y="88538"/>
                    </a:cubicBezTo>
                    <a:cubicBezTo>
                      <a:pt x="4708" y="81865"/>
                      <a:pt x="1371" y="72690"/>
                      <a:pt x="1371" y="61846"/>
                    </a:cubicBezTo>
                    <a:cubicBezTo>
                      <a:pt x="1371" y="51002"/>
                      <a:pt x="5125" y="41410"/>
                      <a:pt x="13049" y="33903"/>
                    </a:cubicBezTo>
                    <a:cubicBezTo>
                      <a:pt x="20973" y="26395"/>
                      <a:pt x="30983" y="21808"/>
                      <a:pt x="43495" y="20556"/>
                    </a:cubicBezTo>
                    <a:lnTo>
                      <a:pt x="43495" y="1371"/>
                    </a:lnTo>
                    <a:lnTo>
                      <a:pt x="58510" y="1371"/>
                    </a:lnTo>
                    <a:lnTo>
                      <a:pt x="58510" y="20139"/>
                    </a:lnTo>
                    <a:cubicBezTo>
                      <a:pt x="73107" y="20973"/>
                      <a:pt x="83951" y="23059"/>
                      <a:pt x="91458" y="27229"/>
                    </a:cubicBezTo>
                    <a:lnTo>
                      <a:pt x="91458" y="55173"/>
                    </a:lnTo>
                    <a:cubicBezTo>
                      <a:pt x="81866" y="49334"/>
                      <a:pt x="71022" y="45580"/>
                      <a:pt x="58510" y="44329"/>
                    </a:cubicBezTo>
                    <a:lnTo>
                      <a:pt x="58510" y="84368"/>
                    </a:lnTo>
                    <a:cubicBezTo>
                      <a:pt x="73941" y="89790"/>
                      <a:pt x="84785" y="96046"/>
                      <a:pt x="91458" y="103136"/>
                    </a:cubicBezTo>
                    <a:cubicBezTo>
                      <a:pt x="98131" y="109809"/>
                      <a:pt x="101051" y="118567"/>
                      <a:pt x="101051" y="128577"/>
                    </a:cubicBezTo>
                    <a:close/>
                  </a:path>
                </a:pathLst>
              </a:custGeom>
              <a:solidFill>
                <a:schemeClr val="bg1"/>
              </a:solidFill>
              <a:ln w="41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Freeform 266">
              <a:extLst>
                <a:ext uri="{FF2B5EF4-FFF2-40B4-BE49-F238E27FC236}">
                  <a16:creationId xmlns:a16="http://schemas.microsoft.com/office/drawing/2014/main" id="{468EE635-E64F-40CB-A304-DAA76856CDF6}"/>
                </a:ext>
              </a:extLst>
            </p:cNvPr>
            <p:cNvSpPr>
              <a:spLocks noEditPoints="1"/>
            </p:cNvSpPr>
            <p:nvPr/>
          </p:nvSpPr>
          <p:spPr bwMode="auto">
            <a:xfrm>
              <a:off x="755197" y="3650892"/>
              <a:ext cx="502920" cy="280035"/>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5" name="Freeform 270">
              <a:extLst>
                <a:ext uri="{FF2B5EF4-FFF2-40B4-BE49-F238E27FC236}">
                  <a16:creationId xmlns:a16="http://schemas.microsoft.com/office/drawing/2014/main" id="{0F77B80F-1ABB-490A-A64B-EBBF94A39308}"/>
                </a:ext>
              </a:extLst>
            </p:cNvPr>
            <p:cNvSpPr>
              <a:spLocks/>
            </p:cNvSpPr>
            <p:nvPr/>
          </p:nvSpPr>
          <p:spPr bwMode="auto">
            <a:xfrm>
              <a:off x="791392" y="3763534"/>
              <a:ext cx="116588" cy="114053"/>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BFBFB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577808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outVertical)">
                                      <p:cBhvr>
                                        <p:cTn id="10" dur="500"/>
                                        <p:tgtEl>
                                          <p:spTgt spid="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22" presetClass="entr" presetSubtype="8"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22" presetClass="entr" presetSubtype="4"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down)">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animBg="1"/>
      <p:bldP spid="35" grpId="0" animBg="1"/>
      <p:bldP spid="37" grpId="0"/>
      <p:bldP spid="38" grpId="0" animBg="1"/>
      <p:bldP spid="40" grpId="0"/>
      <p:bldP spid="41" grpId="0" animBg="1"/>
      <p:bldP spid="42" grpId="0"/>
      <p:bldP spid="43" grpId="0"/>
      <p:bldP spid="44" grpId="0" animBg="1"/>
      <p:bldP spid="4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375709CC-51E5-444E-9005-D7620480092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Pattern – </a:t>
            </a:r>
          </a:p>
        </p:txBody>
      </p:sp>
      <p:sp>
        <p:nvSpPr>
          <p:cNvPr id="72" name="!! HumOR">
            <a:extLst>
              <a:ext uri="{FF2B5EF4-FFF2-40B4-BE49-F238E27FC236}">
                <a16:creationId xmlns:a16="http://schemas.microsoft.com/office/drawing/2014/main" id="{DFE50A0C-6E2F-488C-B032-8EBAB83B8E79}"/>
              </a:ext>
            </a:extLst>
          </p:cNvPr>
          <p:cNvSpPr txBox="1"/>
          <p:nvPr/>
        </p:nvSpPr>
        <p:spPr>
          <a:xfrm>
            <a:off x="2523392" y="457200"/>
            <a:ext cx="651510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82000">
                      <a:schemeClr val="tx1"/>
                    </a:gs>
                    <a:gs pos="0">
                      <a:schemeClr val="tx1"/>
                    </a:gs>
                  </a:gsLst>
                  <a:lin ang="2700000" scaled="1"/>
                </a:gradFill>
                <a:effectLst/>
                <a:latin typeface="Segoe UI Semibold" panose="020B0702040204020203" pitchFamily="34" charset="0"/>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Human Operated Ransomware</a:t>
            </a:r>
          </a:p>
        </p:txBody>
      </p:sp>
      <p:sp>
        <p:nvSpPr>
          <p:cNvPr id="78" name="!! Enter">
            <a:extLst>
              <a:ext uri="{FF2B5EF4-FFF2-40B4-BE49-F238E27FC236}">
                <a16:creationId xmlns:a16="http://schemas.microsoft.com/office/drawing/2014/main" id="{4C8319C1-671A-43AA-9B51-4DF8E2D25375}"/>
              </a:ext>
            </a:extLst>
          </p:cNvPr>
          <p:cNvSpPr txBox="1"/>
          <p:nvPr/>
        </p:nvSpPr>
        <p:spPr>
          <a:xfrm flipH="1">
            <a:off x="619793" y="1485884"/>
            <a:ext cx="329184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ENTER ENVIRONMENT</a:t>
            </a:r>
          </a:p>
        </p:txBody>
      </p:sp>
      <p:sp>
        <p:nvSpPr>
          <p:cNvPr id="79" name="!! Traverse">
            <a:extLst>
              <a:ext uri="{FF2B5EF4-FFF2-40B4-BE49-F238E27FC236}">
                <a16:creationId xmlns:a16="http://schemas.microsoft.com/office/drawing/2014/main" id="{0D7B6A46-35B6-4C60-A81A-56E4BD2BD6DB}"/>
              </a:ext>
            </a:extLst>
          </p:cNvPr>
          <p:cNvSpPr txBox="1"/>
          <p:nvPr/>
        </p:nvSpPr>
        <p:spPr>
          <a:xfrm flipH="1">
            <a:off x="4008269" y="1485884"/>
            <a:ext cx="3840480" cy="596901"/>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TRAVERSE &amp; SPREAD</a:t>
            </a:r>
          </a:p>
        </p:txBody>
      </p:sp>
      <p:sp>
        <p:nvSpPr>
          <p:cNvPr id="80" name="!! Execute">
            <a:extLst>
              <a:ext uri="{FF2B5EF4-FFF2-40B4-BE49-F238E27FC236}">
                <a16:creationId xmlns:a16="http://schemas.microsoft.com/office/drawing/2014/main" id="{597BD1AE-CA99-41A1-B7F6-A817E966E2B3}"/>
              </a:ext>
            </a:extLst>
          </p:cNvPr>
          <p:cNvSpPr txBox="1"/>
          <p:nvPr/>
        </p:nvSpPr>
        <p:spPr>
          <a:xfrm flipH="1">
            <a:off x="7945386" y="1485884"/>
            <a:ext cx="3657600" cy="596900"/>
          </a:xfrm>
          <a:prstGeom prst="rect">
            <a:avLst/>
          </a:prstGeom>
          <a:solidFill>
            <a:srgbClr val="E6E6E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EXECUTE OBJECTIVES</a:t>
            </a:r>
          </a:p>
        </p:txBody>
      </p:sp>
      <p:cxnSp>
        <p:nvCxnSpPr>
          <p:cNvPr id="81" name="Straight Connector 45">
            <a:extLst>
              <a:ext uri="{FF2B5EF4-FFF2-40B4-BE49-F238E27FC236}">
                <a16:creationId xmlns:a16="http://schemas.microsoft.com/office/drawing/2014/main" id="{13563939-2889-4B65-BCB2-F73470266D5D}"/>
              </a:ext>
              <a:ext uri="{C183D7F6-B498-43B3-948B-1728B52AA6E4}">
                <adec:decorative xmlns:adec="http://schemas.microsoft.com/office/drawing/2017/decorative" val="1"/>
              </a:ext>
            </a:extLst>
          </p:cNvPr>
          <p:cNvCxnSpPr>
            <a:cxnSpLocks/>
          </p:cNvCxnSpPr>
          <p:nvPr/>
        </p:nvCxnSpPr>
        <p:spPr>
          <a:xfrm>
            <a:off x="3959951" y="1485884"/>
            <a:ext cx="0" cy="31912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46">
            <a:extLst>
              <a:ext uri="{FF2B5EF4-FFF2-40B4-BE49-F238E27FC236}">
                <a16:creationId xmlns:a16="http://schemas.microsoft.com/office/drawing/2014/main" id="{90B3C6E8-1BCC-47DC-9C81-92A884F05E1E}"/>
              </a:ext>
              <a:ext uri="{C183D7F6-B498-43B3-948B-1728B52AA6E4}">
                <adec:decorative xmlns:adec="http://schemas.microsoft.com/office/drawing/2017/decorative" val="1"/>
              </a:ext>
            </a:extLst>
          </p:cNvPr>
          <p:cNvCxnSpPr>
            <a:cxnSpLocks/>
          </p:cNvCxnSpPr>
          <p:nvPr/>
        </p:nvCxnSpPr>
        <p:spPr>
          <a:xfrm>
            <a:off x="7897067" y="1485884"/>
            <a:ext cx="0" cy="31942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 Ext">
            <a:extLst>
              <a:ext uri="{FF2B5EF4-FFF2-40B4-BE49-F238E27FC236}">
                <a16:creationId xmlns:a16="http://schemas.microsoft.com/office/drawing/2014/main" id="{08DA629C-2C00-4E0A-B0E9-79C8BAC3AF4F}"/>
              </a:ext>
              <a:ext uri="{C183D7F6-B498-43B3-948B-1728B52AA6E4}">
                <adec:decorative xmlns:adec="http://schemas.microsoft.com/office/drawing/2017/decorative" val="1"/>
              </a:ext>
            </a:extLst>
          </p:cNvPr>
          <p:cNvSpPr/>
          <p:nvPr/>
        </p:nvSpPr>
        <p:spPr bwMode="auto">
          <a:xfrm>
            <a:off x="10182688" y="3301350"/>
            <a:ext cx="1399740" cy="5577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Extortion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Demand Money</a:t>
            </a:r>
          </a:p>
        </p:txBody>
      </p:sp>
      <p:cxnSp>
        <p:nvCxnSpPr>
          <p:cNvPr id="90" name="Straight Arrow Connector 89">
            <a:extLst>
              <a:ext uri="{FF2B5EF4-FFF2-40B4-BE49-F238E27FC236}">
                <a16:creationId xmlns:a16="http://schemas.microsoft.com/office/drawing/2014/main" id="{F0423684-6917-4B28-A21F-1C87076E82AE}"/>
              </a:ext>
              <a:ext uri="{C183D7F6-B498-43B3-948B-1728B52AA6E4}">
                <adec:decorative xmlns:adec="http://schemas.microsoft.com/office/drawing/2017/decorative" val="1"/>
              </a:ext>
            </a:extLst>
          </p:cNvPr>
          <p:cNvCxnSpPr>
            <a:cxnSpLocks/>
          </p:cNvCxnSpPr>
          <p:nvPr/>
        </p:nvCxnSpPr>
        <p:spPr>
          <a:xfrm>
            <a:off x="588263" y="4999256"/>
            <a:ext cx="10862375" cy="0"/>
          </a:xfrm>
          <a:prstGeom prst="straightConnector1">
            <a:avLst/>
          </a:prstGeom>
          <a:ln w="57150">
            <a:solidFill>
              <a:srgbClr val="D83B01"/>
            </a:solidFill>
            <a:prstDash val="solid"/>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1D80E07-D162-4997-A0EF-4332531616CC}"/>
              </a:ext>
            </a:extLst>
          </p:cNvPr>
          <p:cNvSpPr txBox="1"/>
          <p:nvPr/>
        </p:nvSpPr>
        <p:spPr>
          <a:xfrm>
            <a:off x="5088199" y="4726514"/>
            <a:ext cx="2638928" cy="610936"/>
          </a:xfrm>
          <a:prstGeom prst="rect">
            <a:avLst/>
          </a:prstGeom>
          <a:solidFill>
            <a:schemeClr val="bg1"/>
          </a:solidFill>
        </p:spPr>
        <p:txBody>
          <a:bodyPr wrap="none" lIns="91440" tIns="91440" rIns="91440" bIns="91440" rtlCol="0">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Human Attack Operator(s)</a:t>
            </a:r>
          </a:p>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14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Assisted by scripts and malware</a:t>
            </a:r>
          </a:p>
        </p:txBody>
      </p:sp>
      <p:sp>
        <p:nvSpPr>
          <p:cNvPr id="104" name="TextBox 103">
            <a:extLst>
              <a:ext uri="{FF2B5EF4-FFF2-40B4-BE49-F238E27FC236}">
                <a16:creationId xmlns:a16="http://schemas.microsoft.com/office/drawing/2014/main" id="{F5978FE1-A8D9-4202-977F-BD60E4BD7E2B}"/>
              </a:ext>
              <a:ext uri="{C183D7F6-B498-43B3-948B-1728B52AA6E4}">
                <adec:decorative xmlns:adec="http://schemas.microsoft.com/office/drawing/2017/decorative" val="1"/>
              </a:ext>
            </a:extLst>
          </p:cNvPr>
          <p:cNvSpPr txBox="1"/>
          <p:nvPr/>
        </p:nvSpPr>
        <p:spPr>
          <a:xfrm>
            <a:off x="1241808" y="3332411"/>
            <a:ext cx="1460485"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Logon with legit creds</a:t>
            </a:r>
            <a:endParaRPr kumimoji="0" lang="en-US" sz="1400" b="0" i="1"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130730C4-BC83-4519-A401-2D4CDA607188}"/>
              </a:ext>
              <a:ext uri="{C183D7F6-B498-43B3-948B-1728B52AA6E4}">
                <adec:decorative xmlns:adec="http://schemas.microsoft.com/office/drawing/2017/decorative" val="1"/>
              </a:ext>
            </a:extLst>
          </p:cNvPr>
          <p:cNvSpPr/>
          <p:nvPr/>
        </p:nvSpPr>
        <p:spPr bwMode="auto">
          <a:xfrm>
            <a:off x="878283" y="2743864"/>
            <a:ext cx="2636003" cy="50292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noAutofit/>
          </a:bodyPr>
          <a:lstStyle/>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Client Attacks</a:t>
            </a:r>
          </a:p>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Email, Credential, Browser, etc.</a:t>
            </a:r>
          </a:p>
        </p:txBody>
      </p:sp>
      <p:grpSp>
        <p:nvGrpSpPr>
          <p:cNvPr id="106" name="!! Email">
            <a:extLst>
              <a:ext uri="{FF2B5EF4-FFF2-40B4-BE49-F238E27FC236}">
                <a16:creationId xmlns:a16="http://schemas.microsoft.com/office/drawing/2014/main" id="{7497C622-F5F8-412E-AD39-6CBDCF6DC237}"/>
              </a:ext>
              <a:ext uri="{C183D7F6-B498-43B3-948B-1728B52AA6E4}">
                <adec:decorative xmlns:adec="http://schemas.microsoft.com/office/drawing/2017/decorative" val="1"/>
              </a:ext>
            </a:extLst>
          </p:cNvPr>
          <p:cNvGrpSpPr>
            <a:grpSpLocks noChangeAspect="1"/>
          </p:cNvGrpSpPr>
          <p:nvPr/>
        </p:nvGrpSpPr>
        <p:grpSpPr bwMode="auto">
          <a:xfrm>
            <a:off x="1022082" y="2818003"/>
            <a:ext cx="212958" cy="133098"/>
            <a:chOff x="5013" y="3413"/>
            <a:chExt cx="264" cy="165"/>
          </a:xfrm>
          <a:solidFill>
            <a:schemeClr val="bg1"/>
          </a:solidFill>
        </p:grpSpPr>
        <p:sp>
          <p:nvSpPr>
            <p:cNvPr id="108" name="Freeform 266">
              <a:extLst>
                <a:ext uri="{FF2B5EF4-FFF2-40B4-BE49-F238E27FC236}">
                  <a16:creationId xmlns:a16="http://schemas.microsoft.com/office/drawing/2014/main" id="{9131D1B9-7178-4B39-A609-C3BE1E9F02E6}"/>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9" name="Rectangle 268">
              <a:extLst>
                <a:ext uri="{FF2B5EF4-FFF2-40B4-BE49-F238E27FC236}">
                  <a16:creationId xmlns:a16="http://schemas.microsoft.com/office/drawing/2014/main" id="{15D94029-BA3C-429E-85DF-BD705DED35A5}"/>
                </a:ext>
              </a:extLst>
            </p:cNvPr>
            <p:cNvSpPr>
              <a:spLocks noChangeArrowheads="1"/>
            </p:cNvSpPr>
            <p:nvPr/>
          </p:nvSpPr>
          <p:spPr bwMode="auto">
            <a:xfrm>
              <a:off x="5013" y="3431"/>
              <a:ext cx="1" cy="1"/>
            </a:xfrm>
            <a:prstGeom prst="rect">
              <a:avLst/>
            </a:prstGeom>
            <a:grpFill/>
            <a:ln w="0">
              <a:noFill/>
              <a:prstDash val="solid"/>
              <a:miter lim="800000"/>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3" name="Freeform 269">
              <a:extLst>
                <a:ext uri="{FF2B5EF4-FFF2-40B4-BE49-F238E27FC236}">
                  <a16:creationId xmlns:a16="http://schemas.microsoft.com/office/drawing/2014/main" id="{90C310B3-1580-457A-9AA0-36D2A9E1E631}"/>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rgbClr val="FFABAB"/>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4" name="Freeform 270">
              <a:extLst>
                <a:ext uri="{FF2B5EF4-FFF2-40B4-BE49-F238E27FC236}">
                  <a16:creationId xmlns:a16="http://schemas.microsoft.com/office/drawing/2014/main" id="{D93DF5F1-01BA-46EB-8354-8FA5E27355D5}"/>
                </a:ext>
              </a:extLst>
            </p:cNvPr>
            <p:cNvSpPr>
              <a:spLocks/>
            </p:cNvSpPr>
            <p:nvPr/>
          </p:nvSpPr>
          <p:spPr bwMode="auto">
            <a:xfrm>
              <a:off x="5046" y="3512"/>
              <a:ext cx="32" cy="32"/>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75767A"/>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9E3FD047-D7DF-4B5A-8D7D-30B005FDBBB6}"/>
              </a:ext>
              <a:ext uri="{C183D7F6-B498-43B3-948B-1728B52AA6E4}">
                <adec:decorative xmlns:adec="http://schemas.microsoft.com/office/drawing/2017/decorative" val="1"/>
              </a:ext>
            </a:extLst>
          </p:cNvPr>
          <p:cNvSpPr/>
          <p:nvPr/>
        </p:nvSpPr>
        <p:spPr bwMode="auto">
          <a:xfrm>
            <a:off x="878283" y="3694554"/>
            <a:ext cx="2636003" cy="5170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91440" bIns="91440" numCol="1" spcCol="0" rtlCol="0" fromWordArt="0" anchor="ctr" anchorCtr="0" forceAA="0" compatLnSpc="1">
            <a:prstTxWarp prst="textNoShape">
              <a:avLst/>
            </a:prstTxWarp>
            <a:spAutoFit/>
          </a:bodyPr>
          <a:lstStyle/>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Attacks</a:t>
            </a:r>
          </a:p>
          <a:p>
            <a:pPr marL="28575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RDP, SSH, Server, App, etc.</a:t>
            </a:r>
          </a:p>
        </p:txBody>
      </p:sp>
      <p:pic>
        <p:nvPicPr>
          <p:cNvPr id="116" name="!! Server">
            <a:extLst>
              <a:ext uri="{FF2B5EF4-FFF2-40B4-BE49-F238E27FC236}">
                <a16:creationId xmlns:a16="http://schemas.microsoft.com/office/drawing/2014/main" id="{5AEB1568-B914-4CB0-8AFA-948C063EE93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8994" y="3797460"/>
            <a:ext cx="162960" cy="303898"/>
          </a:xfrm>
          <a:prstGeom prst="rect">
            <a:avLst/>
          </a:prstGeom>
        </p:spPr>
      </p:pic>
      <p:sp>
        <p:nvSpPr>
          <p:cNvPr id="117" name="Rectangle 116">
            <a:extLst>
              <a:ext uri="{FF2B5EF4-FFF2-40B4-BE49-F238E27FC236}">
                <a16:creationId xmlns:a16="http://schemas.microsoft.com/office/drawing/2014/main" id="{B4077115-BF0F-4938-B50C-66BDD1A0CE7A}"/>
              </a:ext>
              <a:ext uri="{C183D7F6-B498-43B3-948B-1728B52AA6E4}">
                <adec:decorative xmlns:adec="http://schemas.microsoft.com/office/drawing/2017/decorative" val="1"/>
              </a:ext>
            </a:extLst>
          </p:cNvPr>
          <p:cNvSpPr/>
          <p:nvPr/>
        </p:nvSpPr>
        <p:spPr bwMode="auto">
          <a:xfrm>
            <a:off x="3161650" y="1985563"/>
            <a:ext cx="1596600"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access </a:t>
            </a:r>
            <a:b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to organization</a:t>
            </a:r>
          </a:p>
        </p:txBody>
      </p:sp>
      <p:sp>
        <p:nvSpPr>
          <p:cNvPr id="118" name="Isosceles Triangle 117">
            <a:extLst>
              <a:ext uri="{FF2B5EF4-FFF2-40B4-BE49-F238E27FC236}">
                <a16:creationId xmlns:a16="http://schemas.microsoft.com/office/drawing/2014/main" id="{ADBDD4B0-CB5E-444F-8EC8-E4C00BA1F7CF}"/>
              </a:ext>
              <a:ext uri="{C183D7F6-B498-43B3-948B-1728B52AA6E4}">
                <adec:decorative xmlns:adec="http://schemas.microsoft.com/office/drawing/2017/decorative" val="1"/>
              </a:ext>
            </a:extLst>
          </p:cNvPr>
          <p:cNvSpPr/>
          <p:nvPr/>
        </p:nvSpPr>
        <p:spPr bwMode="auto">
          <a:xfrm rot="10800000">
            <a:off x="3778581" y="2529689"/>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6D20AAE8-3A04-4A60-BFCB-B3E1BA28D3B8}"/>
              </a:ext>
              <a:ext uri="{C183D7F6-B498-43B3-948B-1728B52AA6E4}">
                <adec:decorative xmlns:adec="http://schemas.microsoft.com/office/drawing/2017/decorative" val="1"/>
              </a:ext>
            </a:extLst>
          </p:cNvPr>
          <p:cNvSpPr/>
          <p:nvPr/>
        </p:nvSpPr>
        <p:spPr bwMode="auto">
          <a:xfrm>
            <a:off x="6858617" y="1943297"/>
            <a:ext cx="2081498" cy="5484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Attacker gains administrative access to organization</a:t>
            </a:r>
          </a:p>
        </p:txBody>
      </p:sp>
      <p:sp>
        <p:nvSpPr>
          <p:cNvPr id="120" name="Isosceles Triangle 119">
            <a:extLst>
              <a:ext uri="{FF2B5EF4-FFF2-40B4-BE49-F238E27FC236}">
                <a16:creationId xmlns:a16="http://schemas.microsoft.com/office/drawing/2014/main" id="{26445CBE-F97B-493F-B3FB-7A92EBBE07B2}"/>
              </a:ext>
              <a:ext uri="{C183D7F6-B498-43B3-948B-1728B52AA6E4}">
                <adec:decorative xmlns:adec="http://schemas.microsoft.com/office/drawing/2017/decorative" val="1"/>
              </a:ext>
            </a:extLst>
          </p:cNvPr>
          <p:cNvSpPr/>
          <p:nvPr/>
        </p:nvSpPr>
        <p:spPr bwMode="auto">
          <a:xfrm rot="10800000">
            <a:off x="7717997" y="2492161"/>
            <a:ext cx="362737" cy="175714"/>
          </a:xfrm>
          <a:prstGeom prst="triangl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3117CF3D-C76B-4C23-AA74-A9FCFED6F23E}"/>
              </a:ext>
              <a:ext uri="{C183D7F6-B498-43B3-948B-1728B52AA6E4}">
                <adec:decorative xmlns:adec="http://schemas.microsoft.com/office/drawing/2017/decorative" val="1"/>
              </a:ext>
            </a:extLst>
          </p:cNvPr>
          <p:cNvCxnSpPr>
            <a:cxnSpLocks/>
          </p:cNvCxnSpPr>
          <p:nvPr/>
        </p:nvCxnSpPr>
        <p:spPr>
          <a:xfrm>
            <a:off x="1161042" y="3236719"/>
            <a:ext cx="0" cy="457200"/>
          </a:xfrm>
          <a:prstGeom prst="straightConnector1">
            <a:avLst/>
          </a:prstGeom>
          <a:ln w="19050">
            <a:solidFill>
              <a:schemeClr val="tx1"/>
            </a:solidFill>
            <a:prstDash val="sysDot"/>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2BF70CE-3F4C-40EA-91D6-B5E5EAC6524B}"/>
              </a:ext>
              <a:ext uri="{C183D7F6-B498-43B3-948B-1728B52AA6E4}">
                <adec:decorative xmlns:adec="http://schemas.microsoft.com/office/drawing/2017/decorative" val="1"/>
              </a:ext>
            </a:extLst>
          </p:cNvPr>
          <p:cNvSpPr/>
          <p:nvPr/>
        </p:nvSpPr>
        <p:spPr bwMode="auto">
          <a:xfrm>
            <a:off x="4508852" y="3760592"/>
            <a:ext cx="2803336" cy="3785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Malware Installation</a:t>
            </a:r>
          </a:p>
        </p:txBody>
      </p:sp>
      <p:sp>
        <p:nvSpPr>
          <p:cNvPr id="123" name="Rectangle 122">
            <a:extLst>
              <a:ext uri="{FF2B5EF4-FFF2-40B4-BE49-F238E27FC236}">
                <a16:creationId xmlns:a16="http://schemas.microsoft.com/office/drawing/2014/main" id="{229B55E4-2339-402E-8457-7D06050E6221}"/>
              </a:ext>
              <a:ext uri="{C183D7F6-B498-43B3-948B-1728B52AA6E4}">
                <adec:decorative xmlns:adec="http://schemas.microsoft.com/office/drawing/2017/decorative" val="1"/>
              </a:ext>
            </a:extLst>
          </p:cNvPr>
          <p:cNvSpPr/>
          <p:nvPr/>
        </p:nvSpPr>
        <p:spPr bwMode="auto">
          <a:xfrm>
            <a:off x="4513824" y="3060490"/>
            <a:ext cx="2803336" cy="41148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24" name="Arc 123">
            <a:extLst>
              <a:ext uri="{FF2B5EF4-FFF2-40B4-BE49-F238E27FC236}">
                <a16:creationId xmlns:a16="http://schemas.microsoft.com/office/drawing/2014/main" id="{4E5DDB3D-51A3-4E21-A6B8-31BE5118F13C}"/>
              </a:ext>
              <a:ext uri="{C183D7F6-B498-43B3-948B-1728B52AA6E4}">
                <adec:decorative xmlns:adec="http://schemas.microsoft.com/office/drawing/2017/decorative" val="1"/>
              </a:ext>
            </a:extLst>
          </p:cNvPr>
          <p:cNvSpPr/>
          <p:nvPr/>
        </p:nvSpPr>
        <p:spPr>
          <a:xfrm>
            <a:off x="6949878" y="3250273"/>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Arc 124">
            <a:extLst>
              <a:ext uri="{FF2B5EF4-FFF2-40B4-BE49-F238E27FC236}">
                <a16:creationId xmlns:a16="http://schemas.microsoft.com/office/drawing/2014/main" id="{464CF239-2DD5-45F1-A294-42CB74520589}"/>
              </a:ext>
              <a:ext uri="{C183D7F6-B498-43B3-948B-1728B52AA6E4}">
                <adec:decorative xmlns:adec="http://schemas.microsoft.com/office/drawing/2017/decorative" val="1"/>
              </a:ext>
            </a:extLst>
          </p:cNvPr>
          <p:cNvSpPr/>
          <p:nvPr/>
        </p:nvSpPr>
        <p:spPr>
          <a:xfrm rot="10800000">
            <a:off x="4164473" y="3256789"/>
            <a:ext cx="716634" cy="716634"/>
          </a:xfrm>
          <a:prstGeom prst="arc">
            <a:avLst>
              <a:gd name="adj1" fmla="val 16200000"/>
              <a:gd name="adj2" fmla="val 5104591"/>
            </a:avLst>
          </a:prstGeom>
          <a:ln w="19050">
            <a:solidFill>
              <a:schemeClr val="tx1"/>
            </a:solidFill>
            <a:prstDash val="sysDash"/>
            <a:headEnd type="none"/>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6" name="Straight Arrow Connector 125">
            <a:extLst>
              <a:ext uri="{FF2B5EF4-FFF2-40B4-BE49-F238E27FC236}">
                <a16:creationId xmlns:a16="http://schemas.microsoft.com/office/drawing/2014/main" id="{EC1521AF-CD9D-4A73-8155-F8CEB747D298}"/>
              </a:ext>
              <a:ext uri="{C183D7F6-B498-43B3-948B-1728B52AA6E4}">
                <adec:decorative xmlns:adec="http://schemas.microsoft.com/office/drawing/2017/decorative" val="1"/>
              </a:ext>
            </a:extLst>
          </p:cNvPr>
          <p:cNvCxnSpPr>
            <a:cxnSpLocks/>
            <a:stCxn id="105" idx="3"/>
          </p:cNvCxnSpPr>
          <p:nvPr/>
        </p:nvCxnSpPr>
        <p:spPr>
          <a:xfrm>
            <a:off x="3514286" y="2995324"/>
            <a:ext cx="650186" cy="43367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B01CDB1-E41A-47E4-BA60-5474D6806C9F}"/>
              </a:ext>
              <a:ext uri="{C183D7F6-B498-43B3-948B-1728B52AA6E4}">
                <adec:decorative xmlns:adec="http://schemas.microsoft.com/office/drawing/2017/decorative" val="1"/>
              </a:ext>
            </a:extLst>
          </p:cNvPr>
          <p:cNvCxnSpPr>
            <a:cxnSpLocks/>
            <a:stCxn id="115" idx="3"/>
          </p:cNvCxnSpPr>
          <p:nvPr/>
        </p:nvCxnSpPr>
        <p:spPr>
          <a:xfrm flipV="1">
            <a:off x="3514286" y="3693921"/>
            <a:ext cx="624272" cy="259166"/>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1EAE3E5-9E75-4B84-A55C-A1C7309BDF9E}"/>
              </a:ext>
              <a:ext uri="{C183D7F6-B498-43B3-948B-1728B52AA6E4}">
                <adec:decorative xmlns:adec="http://schemas.microsoft.com/office/drawing/2017/decorative" val="1"/>
              </a:ext>
            </a:extLst>
          </p:cNvPr>
          <p:cNvCxnSpPr>
            <a:cxnSpLocks/>
          </p:cNvCxnSpPr>
          <p:nvPr/>
        </p:nvCxnSpPr>
        <p:spPr>
          <a:xfrm>
            <a:off x="7727127" y="3580242"/>
            <a:ext cx="2460381" cy="0"/>
          </a:xfrm>
          <a:prstGeom prst="straightConnector1">
            <a:avLst/>
          </a:prstGeom>
          <a:ln w="19050">
            <a:solidFill>
              <a:schemeClr val="tx1"/>
            </a:solidFill>
            <a:prstDash val="solid"/>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29" name="!! Ex">
            <a:extLst>
              <a:ext uri="{FF2B5EF4-FFF2-40B4-BE49-F238E27FC236}">
                <a16:creationId xmlns:a16="http://schemas.microsoft.com/office/drawing/2014/main" id="{9B038C88-6E4E-4DDC-8BF5-9E5B527BBB7B}"/>
              </a:ext>
              <a:ext uri="{C183D7F6-B498-43B3-948B-1728B52AA6E4}">
                <adec:decorative xmlns:adec="http://schemas.microsoft.com/office/drawing/2017/decorative" val="1"/>
              </a:ext>
            </a:extLst>
          </p:cNvPr>
          <p:cNvSpPr/>
          <p:nvPr/>
        </p:nvSpPr>
        <p:spPr bwMode="auto">
          <a:xfrm>
            <a:off x="8230789" y="3301350"/>
            <a:ext cx="1176526" cy="56107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Exfiltration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Steal Data</a:t>
            </a:r>
            <a:endPar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30" name="Straight Connector 129">
            <a:extLst>
              <a:ext uri="{FF2B5EF4-FFF2-40B4-BE49-F238E27FC236}">
                <a16:creationId xmlns:a16="http://schemas.microsoft.com/office/drawing/2014/main" id="{314B6059-A6FD-421A-B72F-CF48B81C1259}"/>
              </a:ext>
              <a:ext uri="{C183D7F6-B498-43B3-948B-1728B52AA6E4}">
                <adec:decorative xmlns:adec="http://schemas.microsoft.com/office/drawing/2017/decorative" val="1"/>
              </a:ext>
            </a:extLst>
          </p:cNvPr>
          <p:cNvCxnSpPr>
            <a:cxnSpLocks/>
          </p:cNvCxnSpPr>
          <p:nvPr/>
        </p:nvCxnSpPr>
        <p:spPr>
          <a:xfrm flipH="1">
            <a:off x="9827853" y="3121638"/>
            <a:ext cx="0" cy="438912"/>
          </a:xfrm>
          <a:prstGeom prst="line">
            <a:avLst/>
          </a:prstGeom>
          <a:ln w="19050">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9E87A33A-8CCB-473B-8FED-56B20E69A699}"/>
              </a:ext>
              <a:ext uri="{C183D7F6-B498-43B3-948B-1728B52AA6E4}">
                <adec:decorative xmlns:adec="http://schemas.microsoft.com/office/drawing/2017/decorative" val="1"/>
              </a:ext>
            </a:extLst>
          </p:cNvPr>
          <p:cNvGrpSpPr/>
          <p:nvPr/>
        </p:nvGrpSpPr>
        <p:grpSpPr>
          <a:xfrm>
            <a:off x="4211602" y="4606587"/>
            <a:ext cx="920719" cy="820126"/>
            <a:chOff x="3042800" y="4643414"/>
            <a:chExt cx="920719" cy="820126"/>
          </a:xfrm>
        </p:grpSpPr>
        <p:sp>
          <p:nvSpPr>
            <p:cNvPr id="132" name="Rectangle 131">
              <a:extLst>
                <a:ext uri="{FF2B5EF4-FFF2-40B4-BE49-F238E27FC236}">
                  <a16:creationId xmlns:a16="http://schemas.microsoft.com/office/drawing/2014/main" id="{C0E4179C-9C34-44CE-AD8B-21B904CDF64B}"/>
                </a:ext>
              </a:extLst>
            </p:cNvPr>
            <p:cNvSpPr/>
            <p:nvPr/>
          </p:nvSpPr>
          <p:spPr bwMode="auto">
            <a:xfrm>
              <a:off x="3042800" y="4643414"/>
              <a:ext cx="920719" cy="8201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ECD735FF-E761-41A3-B59D-D9AE4E92F4DF}"/>
                </a:ext>
              </a:extLst>
            </p:cNvPr>
            <p:cNvGrpSpPr/>
            <p:nvPr/>
          </p:nvGrpSpPr>
          <p:grpSpPr>
            <a:xfrm>
              <a:off x="3166778" y="4745832"/>
              <a:ext cx="672762" cy="615290"/>
              <a:chOff x="9001134" y="1695531"/>
              <a:chExt cx="807292" cy="738328"/>
            </a:xfrm>
          </p:grpSpPr>
          <p:grpSp>
            <p:nvGrpSpPr>
              <p:cNvPr id="134" name="Group 15">
                <a:extLst>
                  <a:ext uri="{FF2B5EF4-FFF2-40B4-BE49-F238E27FC236}">
                    <a16:creationId xmlns:a16="http://schemas.microsoft.com/office/drawing/2014/main" id="{FE550667-EAB1-4194-9A8E-3B66BE9376A9}"/>
                  </a:ext>
                </a:extLst>
              </p:cNvPr>
              <p:cNvGrpSpPr>
                <a:grpSpLocks noChangeAspect="1"/>
              </p:cNvGrpSpPr>
              <p:nvPr/>
            </p:nvGrpSpPr>
            <p:grpSpPr bwMode="auto">
              <a:xfrm>
                <a:off x="9001134" y="1695531"/>
                <a:ext cx="552181" cy="688894"/>
                <a:chOff x="5670" y="1114"/>
                <a:chExt cx="311" cy="388"/>
              </a:xfrm>
              <a:solidFill>
                <a:schemeClr val="tx1"/>
              </a:solidFill>
            </p:grpSpPr>
            <p:sp>
              <p:nvSpPr>
                <p:cNvPr id="137" name="Freeform 16">
                  <a:extLst>
                    <a:ext uri="{FF2B5EF4-FFF2-40B4-BE49-F238E27FC236}">
                      <a16:creationId xmlns:a16="http://schemas.microsoft.com/office/drawing/2014/main" id="{A17B6A29-736E-424E-8FC4-CBF1AC09128C}"/>
                    </a:ext>
                  </a:extLst>
                </p:cNvPr>
                <p:cNvSpPr>
                  <a:spLocks/>
                </p:cNvSpPr>
                <p:nvPr/>
              </p:nvSpPr>
              <p:spPr bwMode="auto">
                <a:xfrm>
                  <a:off x="5722" y="1114"/>
                  <a:ext cx="207" cy="20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7">
                  <a:extLst>
                    <a:ext uri="{FF2B5EF4-FFF2-40B4-BE49-F238E27FC236}">
                      <a16:creationId xmlns:a16="http://schemas.microsoft.com/office/drawing/2014/main" id="{82778105-C9B4-4EBA-A72C-5794291D1207}"/>
                    </a:ext>
                  </a:extLst>
                </p:cNvPr>
                <p:cNvSpPr>
                  <a:spLocks/>
                </p:cNvSpPr>
                <p:nvPr/>
              </p:nvSpPr>
              <p:spPr bwMode="auto">
                <a:xfrm>
                  <a:off x="5670" y="1346"/>
                  <a:ext cx="311" cy="156"/>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5" name="Isosceles Triangle 134">
                <a:extLst>
                  <a:ext uri="{FF2B5EF4-FFF2-40B4-BE49-F238E27FC236}">
                    <a16:creationId xmlns:a16="http://schemas.microsoft.com/office/drawing/2014/main" id="{A2D1B24B-9315-4A39-9C29-0F5AF8813C44}"/>
                  </a:ext>
                </a:extLst>
              </p:cNvPr>
              <p:cNvSpPr/>
              <p:nvPr/>
            </p:nvSpPr>
            <p:spPr bwMode="auto">
              <a:xfrm>
                <a:off x="9304822" y="2023025"/>
                <a:ext cx="446201" cy="38465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8DEF2CFF-F437-4BA7-B2D1-A8B6EFBE933F}"/>
                  </a:ext>
                </a:extLst>
              </p:cNvPr>
              <p:cNvSpPr/>
              <p:nvPr/>
            </p:nvSpPr>
            <p:spPr bwMode="auto">
              <a:xfrm flipH="1">
                <a:off x="9360370" y="2049811"/>
                <a:ext cx="448056" cy="384048"/>
              </a:xfrm>
              <a:custGeom>
                <a:avLst/>
                <a:gdLst>
                  <a:gd name="connsiteX0" fmla="*/ 194687 w 389369"/>
                  <a:gd name="connsiteY0" fmla="*/ 311743 h 388302"/>
                  <a:gd name="connsiteX1" fmla="*/ 176828 w 389369"/>
                  <a:gd name="connsiteY1" fmla="*/ 330031 h 388302"/>
                  <a:gd name="connsiteX2" fmla="*/ 194687 w 389369"/>
                  <a:gd name="connsiteY2" fmla="*/ 348319 h 388302"/>
                  <a:gd name="connsiteX3" fmla="*/ 212546 w 389369"/>
                  <a:gd name="connsiteY3" fmla="*/ 330031 h 388302"/>
                  <a:gd name="connsiteX4" fmla="*/ 194687 w 389369"/>
                  <a:gd name="connsiteY4" fmla="*/ 311743 h 388302"/>
                  <a:gd name="connsiteX5" fmla="*/ 176822 w 389369"/>
                  <a:gd name="connsiteY5" fmla="*/ 128180 h 388302"/>
                  <a:gd name="connsiteX6" fmla="*/ 183966 w 389369"/>
                  <a:gd name="connsiteY6" fmla="*/ 273406 h 388302"/>
                  <a:gd name="connsiteX7" fmla="*/ 205397 w 389369"/>
                  <a:gd name="connsiteY7" fmla="*/ 273406 h 388302"/>
                  <a:gd name="connsiteX8" fmla="*/ 212540 w 389369"/>
                  <a:gd name="connsiteY8" fmla="*/ 128180 h 388302"/>
                  <a:gd name="connsiteX9" fmla="*/ 194685 w 389369"/>
                  <a:gd name="connsiteY9" fmla="*/ 0 h 388302"/>
                  <a:gd name="connsiteX10" fmla="*/ 389369 w 389369"/>
                  <a:gd name="connsiteY10" fmla="*/ 388302 h 388302"/>
                  <a:gd name="connsiteX11" fmla="*/ 0 w 389369"/>
                  <a:gd name="connsiteY11" fmla="*/ 388302 h 38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369" h="388302">
                    <a:moveTo>
                      <a:pt x="194687" y="311743"/>
                    </a:moveTo>
                    <a:cubicBezTo>
                      <a:pt x="184824" y="311743"/>
                      <a:pt x="176828" y="319931"/>
                      <a:pt x="176828" y="330031"/>
                    </a:cubicBezTo>
                    <a:cubicBezTo>
                      <a:pt x="176828" y="340131"/>
                      <a:pt x="184824" y="348319"/>
                      <a:pt x="194687" y="348319"/>
                    </a:cubicBezTo>
                    <a:cubicBezTo>
                      <a:pt x="204550" y="348319"/>
                      <a:pt x="212546" y="340131"/>
                      <a:pt x="212546" y="330031"/>
                    </a:cubicBezTo>
                    <a:cubicBezTo>
                      <a:pt x="212546" y="319931"/>
                      <a:pt x="204550" y="311743"/>
                      <a:pt x="194687" y="311743"/>
                    </a:cubicBezTo>
                    <a:close/>
                    <a:moveTo>
                      <a:pt x="176822" y="128180"/>
                    </a:moveTo>
                    <a:lnTo>
                      <a:pt x="183966" y="273406"/>
                    </a:lnTo>
                    <a:lnTo>
                      <a:pt x="205397" y="273406"/>
                    </a:lnTo>
                    <a:lnTo>
                      <a:pt x="212540" y="128180"/>
                    </a:lnTo>
                    <a:close/>
                    <a:moveTo>
                      <a:pt x="194685" y="0"/>
                    </a:moveTo>
                    <a:lnTo>
                      <a:pt x="389369" y="388302"/>
                    </a:lnTo>
                    <a:lnTo>
                      <a:pt x="0" y="388302"/>
                    </a:lnTo>
                    <a:close/>
                  </a:path>
                </a:pathLst>
              </a:custGeom>
              <a:solidFill>
                <a:srgbClr val="D741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9" name="Rectangle 138">
            <a:extLst>
              <a:ext uri="{FF2B5EF4-FFF2-40B4-BE49-F238E27FC236}">
                <a16:creationId xmlns:a16="http://schemas.microsoft.com/office/drawing/2014/main" id="{9905F7EF-2B31-4605-96BD-ADDF17507185}"/>
              </a:ext>
              <a:ext uri="{C183D7F6-B498-43B3-948B-1728B52AA6E4}">
                <adec:decorative xmlns:adec="http://schemas.microsoft.com/office/drawing/2017/decorative" val="1"/>
              </a:ext>
            </a:extLst>
          </p:cNvPr>
          <p:cNvSpPr/>
          <p:nvPr/>
        </p:nvSpPr>
        <p:spPr bwMode="auto">
          <a:xfrm>
            <a:off x="4513824" y="3059604"/>
            <a:ext cx="2803336" cy="4123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Credential Theft</a:t>
            </a:r>
          </a:p>
        </p:txBody>
      </p:sp>
      <p:sp>
        <p:nvSpPr>
          <p:cNvPr id="140" name="Rectangle 35">
            <a:extLst>
              <a:ext uri="{FF2B5EF4-FFF2-40B4-BE49-F238E27FC236}">
                <a16:creationId xmlns:a16="http://schemas.microsoft.com/office/drawing/2014/main" id="{397D729A-BB4B-432A-9208-CCB9D87E5C2B}"/>
              </a:ext>
              <a:ext uri="{C183D7F6-B498-43B3-948B-1728B52AA6E4}">
                <adec:decorative xmlns:adec="http://schemas.microsoft.com/office/drawing/2017/decorative" val="1"/>
              </a:ext>
            </a:extLst>
          </p:cNvPr>
          <p:cNvSpPr/>
          <p:nvPr/>
        </p:nvSpPr>
        <p:spPr bwMode="auto">
          <a:xfrm>
            <a:off x="512338" y="3966907"/>
            <a:ext cx="378263" cy="630308"/>
          </a:xfrm>
          <a:custGeom>
            <a:avLst/>
            <a:gdLst>
              <a:gd name="connsiteX0" fmla="*/ 0 w 648696"/>
              <a:gd name="connsiteY0" fmla="*/ 0 h 630308"/>
              <a:gd name="connsiteX1" fmla="*/ 648696 w 648696"/>
              <a:gd name="connsiteY1" fmla="*/ 0 h 630308"/>
              <a:gd name="connsiteX2" fmla="*/ 648696 w 648696"/>
              <a:gd name="connsiteY2" fmla="*/ 630308 h 630308"/>
              <a:gd name="connsiteX3" fmla="*/ 0 w 648696"/>
              <a:gd name="connsiteY3" fmla="*/ 630308 h 630308"/>
              <a:gd name="connsiteX4" fmla="*/ 0 w 648696"/>
              <a:gd name="connsiteY4" fmla="*/ 0 h 630308"/>
              <a:gd name="connsiteX0" fmla="*/ 0 w 648696"/>
              <a:gd name="connsiteY0" fmla="*/ 0 h 630308"/>
              <a:gd name="connsiteX1" fmla="*/ 648696 w 648696"/>
              <a:gd name="connsiteY1" fmla="*/ 0 h 630308"/>
              <a:gd name="connsiteX2" fmla="*/ 641694 w 648696"/>
              <a:gd name="connsiteY2" fmla="*/ 353955 h 630308"/>
              <a:gd name="connsiteX3" fmla="*/ 648696 w 648696"/>
              <a:gd name="connsiteY3" fmla="*/ 630308 h 630308"/>
              <a:gd name="connsiteX4" fmla="*/ 0 w 648696"/>
              <a:gd name="connsiteY4" fmla="*/ 630308 h 630308"/>
              <a:gd name="connsiteX5" fmla="*/ 0 w 648696"/>
              <a:gd name="connsiteY5" fmla="*/ 0 h 630308"/>
              <a:gd name="connsiteX0" fmla="*/ 641694 w 733134"/>
              <a:gd name="connsiteY0" fmla="*/ 353955 h 630308"/>
              <a:gd name="connsiteX1" fmla="*/ 648696 w 733134"/>
              <a:gd name="connsiteY1" fmla="*/ 630308 h 630308"/>
              <a:gd name="connsiteX2" fmla="*/ 0 w 733134"/>
              <a:gd name="connsiteY2" fmla="*/ 630308 h 630308"/>
              <a:gd name="connsiteX3" fmla="*/ 0 w 733134"/>
              <a:gd name="connsiteY3" fmla="*/ 0 h 630308"/>
              <a:gd name="connsiteX4" fmla="*/ 648696 w 733134"/>
              <a:gd name="connsiteY4" fmla="*/ 0 h 630308"/>
              <a:gd name="connsiteX5" fmla="*/ 733134 w 733134"/>
              <a:gd name="connsiteY5" fmla="*/ 445395 h 630308"/>
              <a:gd name="connsiteX0" fmla="*/ 641694 w 648696"/>
              <a:gd name="connsiteY0" fmla="*/ 353955 h 630308"/>
              <a:gd name="connsiteX1" fmla="*/ 648696 w 648696"/>
              <a:gd name="connsiteY1" fmla="*/ 630308 h 630308"/>
              <a:gd name="connsiteX2" fmla="*/ 0 w 648696"/>
              <a:gd name="connsiteY2" fmla="*/ 630308 h 630308"/>
              <a:gd name="connsiteX3" fmla="*/ 0 w 648696"/>
              <a:gd name="connsiteY3" fmla="*/ 0 h 630308"/>
              <a:gd name="connsiteX4" fmla="*/ 648696 w 648696"/>
              <a:gd name="connsiteY4" fmla="*/ 0 h 630308"/>
              <a:gd name="connsiteX0" fmla="*/ 648696 w 648696"/>
              <a:gd name="connsiteY0" fmla="*/ 630308 h 630308"/>
              <a:gd name="connsiteX1" fmla="*/ 0 w 648696"/>
              <a:gd name="connsiteY1" fmla="*/ 630308 h 630308"/>
              <a:gd name="connsiteX2" fmla="*/ 0 w 648696"/>
              <a:gd name="connsiteY2" fmla="*/ 0 h 630308"/>
              <a:gd name="connsiteX3" fmla="*/ 648696 w 648696"/>
              <a:gd name="connsiteY3" fmla="*/ 0 h 630308"/>
            </a:gdLst>
            <a:ahLst/>
            <a:cxnLst>
              <a:cxn ang="0">
                <a:pos x="connsiteX0" y="connsiteY0"/>
              </a:cxn>
              <a:cxn ang="0">
                <a:pos x="connsiteX1" y="connsiteY1"/>
              </a:cxn>
              <a:cxn ang="0">
                <a:pos x="connsiteX2" y="connsiteY2"/>
              </a:cxn>
              <a:cxn ang="0">
                <a:pos x="connsiteX3" y="connsiteY3"/>
              </a:cxn>
            </a:cxnLst>
            <a:rect l="l" t="t" r="r" b="b"/>
            <a:pathLst>
              <a:path w="648696" h="630308">
                <a:moveTo>
                  <a:pt x="648696" y="630308"/>
                </a:moveTo>
                <a:lnTo>
                  <a:pt x="0" y="630308"/>
                </a:lnTo>
                <a:lnTo>
                  <a:pt x="0" y="0"/>
                </a:lnTo>
                <a:lnTo>
                  <a:pt x="648696" y="0"/>
                </a:lnTo>
              </a:path>
            </a:pathLst>
          </a:cu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0BA6F895-891E-464A-826F-D9C9B00A4426}"/>
              </a:ext>
              <a:ext uri="{C183D7F6-B498-43B3-948B-1728B52AA6E4}">
                <adec:decorative xmlns:adec="http://schemas.microsoft.com/office/drawing/2017/decorative" val="1"/>
              </a:ext>
            </a:extLst>
          </p:cNvPr>
          <p:cNvSpPr/>
          <p:nvPr/>
        </p:nvSpPr>
        <p:spPr>
          <a:xfrm>
            <a:off x="875075" y="4339682"/>
            <a:ext cx="2525223" cy="507831"/>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Ransomware actors sometimes buy access to target organizations from other attackers in dark markets</a:t>
            </a:r>
          </a:p>
        </p:txBody>
      </p:sp>
      <p:grpSp>
        <p:nvGrpSpPr>
          <p:cNvPr id="142" name="cost control">
            <a:extLst>
              <a:ext uri="{FF2B5EF4-FFF2-40B4-BE49-F238E27FC236}">
                <a16:creationId xmlns:a16="http://schemas.microsoft.com/office/drawing/2014/main" id="{42A4EEC9-FD5A-4B96-A412-DDB97F1D6D18}"/>
              </a:ext>
              <a:ext uri="{C183D7F6-B498-43B3-948B-1728B52AA6E4}">
                <adec:decorative xmlns:adec="http://schemas.microsoft.com/office/drawing/2017/decorative" val="1"/>
              </a:ext>
            </a:extLst>
          </p:cNvPr>
          <p:cNvGrpSpPr/>
          <p:nvPr/>
        </p:nvGrpSpPr>
        <p:grpSpPr>
          <a:xfrm>
            <a:off x="669335" y="4387857"/>
            <a:ext cx="411480" cy="411480"/>
            <a:chOff x="5337551" y="3022718"/>
            <a:chExt cx="411480" cy="411480"/>
          </a:xfrm>
        </p:grpSpPr>
        <p:sp>
          <p:nvSpPr>
            <p:cNvPr id="143" name="Freeform: Shape 142">
              <a:extLst>
                <a:ext uri="{FF2B5EF4-FFF2-40B4-BE49-F238E27FC236}">
                  <a16:creationId xmlns:a16="http://schemas.microsoft.com/office/drawing/2014/main" id="{D012DFAF-FECB-4DA2-A7A0-13B0938A5F4E}"/>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7B1D23AC-9265-4DC2-BA96-20D8DB94AF5C}"/>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bg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5" name="!! Devices">
            <a:extLst>
              <a:ext uri="{FF2B5EF4-FFF2-40B4-BE49-F238E27FC236}">
                <a16:creationId xmlns:a16="http://schemas.microsoft.com/office/drawing/2014/main" id="{DAA4E8A9-4AFF-4E78-920D-6ABE58AAAB8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902" y="2983107"/>
            <a:ext cx="208788" cy="160606"/>
          </a:xfrm>
          <a:prstGeom prst="rect">
            <a:avLst/>
          </a:prstGeom>
        </p:spPr>
      </p:pic>
      <p:grpSp>
        <p:nvGrpSpPr>
          <p:cNvPr id="146" name="!! Account">
            <a:extLst>
              <a:ext uri="{FF2B5EF4-FFF2-40B4-BE49-F238E27FC236}">
                <a16:creationId xmlns:a16="http://schemas.microsoft.com/office/drawing/2014/main" id="{A63C67E1-3310-4683-B4CD-17810B89D0B6}"/>
              </a:ext>
              <a:ext uri="{C183D7F6-B498-43B3-948B-1728B52AA6E4}">
                <adec:decorative xmlns:adec="http://schemas.microsoft.com/office/drawing/2017/decorative" val="1"/>
              </a:ext>
            </a:extLst>
          </p:cNvPr>
          <p:cNvGrpSpPr/>
          <p:nvPr/>
        </p:nvGrpSpPr>
        <p:grpSpPr>
          <a:xfrm>
            <a:off x="1167162" y="3008691"/>
            <a:ext cx="186790" cy="115446"/>
            <a:chOff x="5448816" y="4520883"/>
            <a:chExt cx="498367" cy="308017"/>
          </a:xfrm>
        </p:grpSpPr>
        <p:sp>
          <p:nvSpPr>
            <p:cNvPr id="147" name="Rectangle 146">
              <a:extLst>
                <a:ext uri="{FF2B5EF4-FFF2-40B4-BE49-F238E27FC236}">
                  <a16:creationId xmlns:a16="http://schemas.microsoft.com/office/drawing/2014/main" id="{08780E3B-231B-4EF5-97BD-4769048D385B}"/>
                </a:ext>
              </a:extLst>
            </p:cNvPr>
            <p:cNvSpPr/>
            <p:nvPr/>
          </p:nvSpPr>
          <p:spPr bwMode="auto">
            <a:xfrm>
              <a:off x="5448816" y="4520883"/>
              <a:ext cx="498367" cy="308017"/>
            </a:xfrm>
            <a:prstGeom prst="rect">
              <a:avLst/>
            </a:prstGeom>
            <a:solidFill>
              <a:srgbClr val="FFAB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8" name="Freeform 90">
              <a:extLst>
                <a:ext uri="{FF2B5EF4-FFF2-40B4-BE49-F238E27FC236}">
                  <a16:creationId xmlns:a16="http://schemas.microsoft.com/office/drawing/2014/main" id="{0D9CBD3E-6FED-4B2A-91DE-152915BEFF11}"/>
                </a:ext>
              </a:extLst>
            </p:cNvPr>
            <p:cNvSpPr>
              <a:spLocks/>
            </p:cNvSpPr>
            <p:nvPr/>
          </p:nvSpPr>
          <p:spPr bwMode="auto">
            <a:xfrm>
              <a:off x="5525110" y="4574410"/>
              <a:ext cx="107586" cy="10758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91">
              <a:extLst>
                <a:ext uri="{FF2B5EF4-FFF2-40B4-BE49-F238E27FC236}">
                  <a16:creationId xmlns:a16="http://schemas.microsoft.com/office/drawing/2014/main" id="{BACC7C77-E180-4711-81C4-D3FB1687DB23}"/>
                </a:ext>
              </a:extLst>
            </p:cNvPr>
            <p:cNvSpPr>
              <a:spLocks/>
            </p:cNvSpPr>
            <p:nvPr/>
          </p:nvSpPr>
          <p:spPr bwMode="auto">
            <a:xfrm>
              <a:off x="5498721" y="4695191"/>
              <a:ext cx="161379" cy="80182"/>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73">
              <a:extLst>
                <a:ext uri="{FF2B5EF4-FFF2-40B4-BE49-F238E27FC236}">
                  <a16:creationId xmlns:a16="http://schemas.microsoft.com/office/drawing/2014/main" id="{DE23779D-4C49-4212-A818-CB950C45EF50}"/>
                </a:ext>
              </a:extLst>
            </p:cNvPr>
            <p:cNvSpPr>
              <a:spLocks/>
            </p:cNvSpPr>
            <p:nvPr/>
          </p:nvSpPr>
          <p:spPr bwMode="auto">
            <a:xfrm>
              <a:off x="5702903" y="4644430"/>
              <a:ext cx="181552" cy="1949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75">
              <a:extLst>
                <a:ext uri="{FF2B5EF4-FFF2-40B4-BE49-F238E27FC236}">
                  <a16:creationId xmlns:a16="http://schemas.microsoft.com/office/drawing/2014/main" id="{179C9554-B3AD-4FFA-82A6-0AE3C34C0039}"/>
                </a:ext>
              </a:extLst>
            </p:cNvPr>
            <p:cNvSpPr>
              <a:spLocks/>
            </p:cNvSpPr>
            <p:nvPr/>
          </p:nvSpPr>
          <p:spPr bwMode="auto">
            <a:xfrm>
              <a:off x="5702903" y="4684640"/>
              <a:ext cx="121847" cy="20714"/>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 Access">
            <a:extLst>
              <a:ext uri="{FF2B5EF4-FFF2-40B4-BE49-F238E27FC236}">
                <a16:creationId xmlns:a16="http://schemas.microsoft.com/office/drawing/2014/main" id="{1DE3748A-A1DD-4B1F-A92E-217D83C2710F}"/>
              </a:ext>
              <a:ext uri="{C183D7F6-B498-43B3-948B-1728B52AA6E4}">
                <adec:decorative xmlns:adec="http://schemas.microsoft.com/office/drawing/2017/decorative" val="1"/>
              </a:ext>
            </a:extLst>
          </p:cNvPr>
          <p:cNvGrpSpPr/>
          <p:nvPr/>
        </p:nvGrpSpPr>
        <p:grpSpPr>
          <a:xfrm>
            <a:off x="956656" y="3781199"/>
            <a:ext cx="146870" cy="177108"/>
            <a:chOff x="720357" y="3769050"/>
            <a:chExt cx="161488" cy="194736"/>
          </a:xfrm>
        </p:grpSpPr>
        <p:grpSp>
          <p:nvGrpSpPr>
            <p:cNvPr id="153" name="Group 152">
              <a:extLst>
                <a:ext uri="{FF2B5EF4-FFF2-40B4-BE49-F238E27FC236}">
                  <a16:creationId xmlns:a16="http://schemas.microsoft.com/office/drawing/2014/main" id="{F08EF43B-0D50-4606-BA1B-7591D8DABCFC}"/>
                </a:ext>
              </a:extLst>
            </p:cNvPr>
            <p:cNvGrpSpPr/>
            <p:nvPr/>
          </p:nvGrpSpPr>
          <p:grpSpPr>
            <a:xfrm>
              <a:off x="747512" y="3769050"/>
              <a:ext cx="134333" cy="194736"/>
              <a:chOff x="2515012" y="4457166"/>
              <a:chExt cx="337221" cy="488853"/>
            </a:xfrm>
          </p:grpSpPr>
          <p:sp>
            <p:nvSpPr>
              <p:cNvPr id="155" name="Freeform: Shape 154">
                <a:extLst>
                  <a:ext uri="{FF2B5EF4-FFF2-40B4-BE49-F238E27FC236}">
                    <a16:creationId xmlns:a16="http://schemas.microsoft.com/office/drawing/2014/main" id="{AB06F7BC-9FF4-4DA8-B110-2F80FEF7A02C}"/>
                  </a:ext>
                </a:extLst>
              </p:cNvPr>
              <p:cNvSpPr/>
              <p:nvPr/>
            </p:nvSpPr>
            <p:spPr>
              <a:xfrm>
                <a:off x="2515012" y="4457166"/>
                <a:ext cx="331721" cy="488853"/>
              </a:xfrm>
              <a:custGeom>
                <a:avLst/>
                <a:gdLst>
                  <a:gd name="connsiteX0" fmla="*/ 0 w 331721"/>
                  <a:gd name="connsiteY0" fmla="*/ 0 h 488853"/>
                  <a:gd name="connsiteX1" fmla="*/ 339578 w 331721"/>
                  <a:gd name="connsiteY1" fmla="*/ 0 h 488853"/>
                  <a:gd name="connsiteX2" fmla="*/ 339578 w 331721"/>
                  <a:gd name="connsiteY2" fmla="*/ 489377 h 488853"/>
                  <a:gd name="connsiteX3" fmla="*/ 0 w 331721"/>
                  <a:gd name="connsiteY3" fmla="*/ 489377 h 488853"/>
                </a:gdLst>
                <a:ahLst/>
                <a:cxnLst>
                  <a:cxn ang="0">
                    <a:pos x="connsiteX0" y="connsiteY0"/>
                  </a:cxn>
                  <a:cxn ang="0">
                    <a:pos x="connsiteX1" y="connsiteY1"/>
                  </a:cxn>
                  <a:cxn ang="0">
                    <a:pos x="connsiteX2" y="connsiteY2"/>
                  </a:cxn>
                  <a:cxn ang="0">
                    <a:pos x="connsiteX3" y="connsiteY3"/>
                  </a:cxn>
                </a:cxnLst>
                <a:rect l="l" t="t" r="r" b="b"/>
                <a:pathLst>
                  <a:path w="331721" h="488853">
                    <a:moveTo>
                      <a:pt x="0" y="0"/>
                    </a:moveTo>
                    <a:lnTo>
                      <a:pt x="339578" y="0"/>
                    </a:lnTo>
                    <a:lnTo>
                      <a:pt x="339578" y="489377"/>
                    </a:lnTo>
                    <a:lnTo>
                      <a:pt x="0" y="489377"/>
                    </a:lnTo>
                    <a:close/>
                  </a:path>
                </a:pathLst>
              </a:custGeom>
              <a:noFill/>
              <a:ln w="12700" cap="flat">
                <a:solidFill>
                  <a:srgbClr val="FFABA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9180A52E-5791-489F-ADF8-6FEAFEA3C649}"/>
                  </a:ext>
                </a:extLst>
              </p:cNvPr>
              <p:cNvSpPr/>
              <p:nvPr/>
            </p:nvSpPr>
            <p:spPr>
              <a:xfrm>
                <a:off x="2708699" y="4465197"/>
                <a:ext cx="143534" cy="471394"/>
              </a:xfrm>
              <a:custGeom>
                <a:avLst/>
                <a:gdLst>
                  <a:gd name="connsiteX0" fmla="*/ 176947 w 174590"/>
                  <a:gd name="connsiteY0" fmla="*/ 477243 h 471393"/>
                  <a:gd name="connsiteX1" fmla="*/ 176947 w 174590"/>
                  <a:gd name="connsiteY1" fmla="*/ 0 h 471393"/>
                  <a:gd name="connsiteX2" fmla="*/ 0 w 174590"/>
                  <a:gd name="connsiteY2" fmla="*/ 102397 h 471393"/>
                  <a:gd name="connsiteX3" fmla="*/ 0 w 174590"/>
                  <a:gd name="connsiteY3" fmla="*/ 374846 h 471393"/>
                </a:gdLst>
                <a:ahLst/>
                <a:cxnLst>
                  <a:cxn ang="0">
                    <a:pos x="connsiteX0" y="connsiteY0"/>
                  </a:cxn>
                  <a:cxn ang="0">
                    <a:pos x="connsiteX1" y="connsiteY1"/>
                  </a:cxn>
                  <a:cxn ang="0">
                    <a:pos x="connsiteX2" y="connsiteY2"/>
                  </a:cxn>
                  <a:cxn ang="0">
                    <a:pos x="connsiteX3" y="connsiteY3"/>
                  </a:cxn>
                </a:cxnLst>
                <a:rect l="l" t="t" r="r" b="b"/>
                <a:pathLst>
                  <a:path w="174590" h="471393">
                    <a:moveTo>
                      <a:pt x="176947" y="477243"/>
                    </a:moveTo>
                    <a:lnTo>
                      <a:pt x="176947" y="0"/>
                    </a:lnTo>
                    <a:lnTo>
                      <a:pt x="0" y="102397"/>
                    </a:lnTo>
                    <a:lnTo>
                      <a:pt x="0" y="374846"/>
                    </a:lnTo>
                    <a:close/>
                  </a:path>
                </a:pathLst>
              </a:custGeom>
              <a:solidFill>
                <a:srgbClr val="FFABAB"/>
              </a:solidFill>
              <a:ln w="85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9239398D-E91E-463E-9CB3-0B092F21C6FC}"/>
                </a:ext>
              </a:extLst>
            </p:cNvPr>
            <p:cNvSpPr/>
            <p:nvPr/>
          </p:nvSpPr>
          <p:spPr>
            <a:xfrm flipH="1">
              <a:off x="720357" y="3834557"/>
              <a:ext cx="85572" cy="71849"/>
            </a:xfrm>
            <a:custGeom>
              <a:avLst/>
              <a:gdLst>
                <a:gd name="connsiteX0" fmla="*/ 39159 w 85572"/>
                <a:gd name="connsiteY0" fmla="*/ 3234 h 71849"/>
                <a:gd name="connsiteX1" fmla="*/ 35925 w 85572"/>
                <a:gd name="connsiteY1" fmla="*/ 0 h 71849"/>
                <a:gd name="connsiteX2" fmla="*/ 0 w 85572"/>
                <a:gd name="connsiteY2" fmla="*/ 35925 h 71849"/>
                <a:gd name="connsiteX3" fmla="*/ 35925 w 85572"/>
                <a:gd name="connsiteY3" fmla="*/ 71849 h 71849"/>
                <a:gd name="connsiteX4" fmla="*/ 39159 w 85572"/>
                <a:gd name="connsiteY4" fmla="*/ 68615 h 71849"/>
                <a:gd name="connsiteX5" fmla="*/ 8794 w 85572"/>
                <a:gd name="connsiteY5" fmla="*/ 38251 h 71849"/>
                <a:gd name="connsiteX6" fmla="*/ 8794 w 85572"/>
                <a:gd name="connsiteY6" fmla="*/ 38218 h 71849"/>
                <a:gd name="connsiteX7" fmla="*/ 8810 w 85572"/>
                <a:gd name="connsiteY7" fmla="*/ 38212 h 71849"/>
                <a:gd name="connsiteX8" fmla="*/ 85572 w 85572"/>
                <a:gd name="connsiteY8" fmla="*/ 38212 h 71849"/>
                <a:gd name="connsiteX9" fmla="*/ 85572 w 85572"/>
                <a:gd name="connsiteY9" fmla="*/ 33637 h 71849"/>
                <a:gd name="connsiteX10" fmla="*/ 8810 w 85572"/>
                <a:gd name="connsiteY10" fmla="*/ 33637 h 71849"/>
                <a:gd name="connsiteX11" fmla="*/ 8788 w 85572"/>
                <a:gd name="connsiteY11" fmla="*/ 33614 h 71849"/>
                <a:gd name="connsiteX12" fmla="*/ 8794 w 85572"/>
                <a:gd name="connsiteY12" fmla="*/ 33598 h 7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572" h="71849">
                  <a:moveTo>
                    <a:pt x="39159" y="3234"/>
                  </a:moveTo>
                  <a:lnTo>
                    <a:pt x="35925" y="0"/>
                  </a:lnTo>
                  <a:lnTo>
                    <a:pt x="0" y="35925"/>
                  </a:lnTo>
                  <a:lnTo>
                    <a:pt x="35925" y="71849"/>
                  </a:lnTo>
                  <a:lnTo>
                    <a:pt x="39159" y="68615"/>
                  </a:lnTo>
                  <a:lnTo>
                    <a:pt x="8794" y="38251"/>
                  </a:lnTo>
                  <a:cubicBezTo>
                    <a:pt x="8785" y="38242"/>
                    <a:pt x="8785" y="38227"/>
                    <a:pt x="8794" y="38218"/>
                  </a:cubicBezTo>
                  <a:cubicBezTo>
                    <a:pt x="8799" y="38214"/>
                    <a:pt x="8804" y="38212"/>
                    <a:pt x="8810" y="38212"/>
                  </a:cubicBezTo>
                  <a:lnTo>
                    <a:pt x="85572" y="38212"/>
                  </a:lnTo>
                  <a:lnTo>
                    <a:pt x="85572" y="33637"/>
                  </a:lnTo>
                  <a:lnTo>
                    <a:pt x="8810" y="33637"/>
                  </a:lnTo>
                  <a:cubicBezTo>
                    <a:pt x="8798" y="33637"/>
                    <a:pt x="8788" y="33627"/>
                    <a:pt x="8788" y="33614"/>
                  </a:cubicBezTo>
                  <a:cubicBezTo>
                    <a:pt x="8788" y="33608"/>
                    <a:pt x="8790" y="33603"/>
                    <a:pt x="8794" y="33598"/>
                  </a:cubicBezTo>
                  <a:close/>
                </a:path>
              </a:pathLst>
            </a:custGeom>
            <a:noFill/>
            <a:ln w="9525" cap="flat">
              <a:solidFill>
                <a:srgbClr val="FFABA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 Browser">
            <a:extLst>
              <a:ext uri="{FF2B5EF4-FFF2-40B4-BE49-F238E27FC236}">
                <a16:creationId xmlns:a16="http://schemas.microsoft.com/office/drawing/2014/main" id="{51E7FE0D-E00A-45E0-99A2-BA6777313723}"/>
              </a:ext>
              <a:ext uri="{C183D7F6-B498-43B3-948B-1728B52AA6E4}">
                <adec:decorative xmlns:adec="http://schemas.microsoft.com/office/drawing/2017/decorative" val="1"/>
              </a:ext>
            </a:extLst>
          </p:cNvPr>
          <p:cNvGrpSpPr/>
          <p:nvPr/>
        </p:nvGrpSpPr>
        <p:grpSpPr>
          <a:xfrm>
            <a:off x="940208" y="3992405"/>
            <a:ext cx="186451" cy="186450"/>
            <a:chOff x="3471062" y="3907483"/>
            <a:chExt cx="503947" cy="503947"/>
          </a:xfrm>
        </p:grpSpPr>
        <p:sp>
          <p:nvSpPr>
            <p:cNvPr id="158" name="Freeform: Shape 157">
              <a:extLst>
                <a:ext uri="{FF2B5EF4-FFF2-40B4-BE49-F238E27FC236}">
                  <a16:creationId xmlns:a16="http://schemas.microsoft.com/office/drawing/2014/main" id="{36FB5C94-7E30-4020-B4B0-7211ACD4A3AB}"/>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FFABAB"/>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320D8F6-D0C6-4D81-AAA3-4BD3E348FADF}"/>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FFABAB"/>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836EA67-E3BC-4311-B93F-7EC727F8EF71}"/>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9D2CF11-18BC-4A09-AAC8-C8FA1AF615E8}"/>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1C331A0B-A2A8-4B1F-A093-5D853C179624}"/>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9132C8F-85EA-4D2A-BB21-EACBD54FA4B3}"/>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67DB0BEE-A176-4EDC-8674-FD6F79806535}"/>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FD77967-58D1-471C-B754-0B590040188F}"/>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BCF19C5-B051-41A2-A6C5-F7A41F8B56A1}"/>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61A699E6-B117-4347-87E9-E8B73772BF17}"/>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CD62C575-B170-478A-9ABC-48E31F567628}"/>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737373"/>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4" name="!! En">
            <a:extLst>
              <a:ext uri="{FF2B5EF4-FFF2-40B4-BE49-F238E27FC236}">
                <a16:creationId xmlns:a16="http://schemas.microsoft.com/office/drawing/2014/main" id="{E3402023-0318-469B-A6F9-CE4D4469F577}"/>
              </a:ext>
              <a:ext uri="{C183D7F6-B498-43B3-948B-1728B52AA6E4}">
                <adec:decorative xmlns:adec="http://schemas.microsoft.com/office/drawing/2017/decorative" val="1"/>
              </a:ext>
            </a:extLst>
          </p:cNvPr>
          <p:cNvSpPr/>
          <p:nvPr/>
        </p:nvSpPr>
        <p:spPr bwMode="auto">
          <a:xfrm>
            <a:off x="9167719" y="2582508"/>
            <a:ext cx="1332274" cy="5577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Encryption</a:t>
            </a:r>
            <a:br>
              <a:rPr kumimoji="0" lang="en-US" sz="13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Lock up Data</a:t>
            </a:r>
          </a:p>
        </p:txBody>
      </p:sp>
      <p:cxnSp>
        <p:nvCxnSpPr>
          <p:cNvPr id="4" name="Straight Connector 3">
            <a:extLst>
              <a:ext uri="{FF2B5EF4-FFF2-40B4-BE49-F238E27FC236}">
                <a16:creationId xmlns:a16="http://schemas.microsoft.com/office/drawing/2014/main" id="{4ED8F346-903A-4E17-AD4E-8CC90A1D272D}"/>
              </a:ext>
            </a:extLst>
          </p:cNvPr>
          <p:cNvCxnSpPr/>
          <p:nvPr/>
        </p:nvCxnSpPr>
        <p:spPr>
          <a:xfrm>
            <a:off x="9648092" y="3576953"/>
            <a:ext cx="0" cy="465236"/>
          </a:xfrm>
          <a:prstGeom prst="line">
            <a:avLst/>
          </a:prstGeom>
          <a:ln w="19050">
            <a:solidFill>
              <a:schemeClr val="tx1"/>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C450EC8-2918-449D-83F3-870D3E511D9C}"/>
              </a:ext>
            </a:extLst>
          </p:cNvPr>
          <p:cNvGrpSpPr/>
          <p:nvPr/>
        </p:nvGrpSpPr>
        <p:grpSpPr>
          <a:xfrm>
            <a:off x="8564175" y="4029064"/>
            <a:ext cx="2181214" cy="411480"/>
            <a:chOff x="8564175" y="4029064"/>
            <a:chExt cx="2181214" cy="411480"/>
          </a:xfrm>
        </p:grpSpPr>
        <p:sp>
          <p:nvSpPr>
            <p:cNvPr id="85" name="!! Ex">
              <a:extLst>
                <a:ext uri="{FF2B5EF4-FFF2-40B4-BE49-F238E27FC236}">
                  <a16:creationId xmlns:a16="http://schemas.microsoft.com/office/drawing/2014/main" id="{5CF4E475-4619-4A64-ACDB-6A0E760B6065}"/>
                </a:ext>
                <a:ext uri="{C183D7F6-B498-43B3-948B-1728B52AA6E4}">
                  <adec:decorative xmlns:adec="http://schemas.microsoft.com/office/drawing/2017/decorative" val="1"/>
                </a:ext>
              </a:extLst>
            </p:cNvPr>
            <p:cNvSpPr/>
            <p:nvPr/>
          </p:nvSpPr>
          <p:spPr bwMode="auto">
            <a:xfrm>
              <a:off x="8716084" y="4046656"/>
              <a:ext cx="2029305" cy="369332"/>
            </a:xfrm>
            <a:prstGeom prst="rect">
              <a:avLst/>
            </a:prstGeom>
          </p:spPr>
          <p:style>
            <a:lnRef idx="2">
              <a:schemeClr val="dk1"/>
            </a:lnRef>
            <a:fillRef idx="1">
              <a:schemeClr val="lt1"/>
            </a:fillRef>
            <a:effectRef idx="0">
              <a:schemeClr val="dk1"/>
            </a:effectRef>
            <a:fontRef idx="minor">
              <a:schemeClr val="dk1"/>
            </a:fontRef>
          </p:style>
          <p:txBody>
            <a:bodyPr wrap="square" lIns="320040">
              <a:spAutoFit/>
            </a:bodyPr>
            <a:lstStyle/>
            <a:p>
              <a:pPr marL="171450" marR="0" lvl="0" indent="-171450" algn="l" defTabSz="2194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Sabotage Backup/Recovery</a:t>
              </a:r>
            </a:p>
            <a:p>
              <a:pPr marL="171450" marR="0" lvl="0" indent="-171450" algn="l" defTabSz="2194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Establish persistence</a:t>
              </a:r>
            </a:p>
          </p:txBody>
        </p:sp>
        <p:grpSp>
          <p:nvGrpSpPr>
            <p:cNvPr id="9" name="Group 8">
              <a:extLst>
                <a:ext uri="{FF2B5EF4-FFF2-40B4-BE49-F238E27FC236}">
                  <a16:creationId xmlns:a16="http://schemas.microsoft.com/office/drawing/2014/main" id="{433BA299-276E-41C7-A30A-F03EB4E35F76}"/>
                </a:ext>
              </a:extLst>
            </p:cNvPr>
            <p:cNvGrpSpPr/>
            <p:nvPr/>
          </p:nvGrpSpPr>
          <p:grpSpPr>
            <a:xfrm>
              <a:off x="8564175" y="4029064"/>
              <a:ext cx="411480" cy="411480"/>
              <a:chOff x="8564175" y="4029064"/>
              <a:chExt cx="411480" cy="411480"/>
            </a:xfrm>
          </p:grpSpPr>
          <p:sp>
            <p:nvSpPr>
              <p:cNvPr id="96" name="Freeform: Shape 95">
                <a:extLst>
                  <a:ext uri="{FF2B5EF4-FFF2-40B4-BE49-F238E27FC236}">
                    <a16:creationId xmlns:a16="http://schemas.microsoft.com/office/drawing/2014/main" id="{AFDE214D-DB9B-468E-A942-FB9857C967B9}"/>
                  </a:ext>
                </a:extLst>
              </p:cNvPr>
              <p:cNvSpPr/>
              <p:nvPr/>
            </p:nvSpPr>
            <p:spPr>
              <a:xfrm>
                <a:off x="8564175" y="4029064"/>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D83B01"/>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descr="Gears with solid fill">
                <a:extLst>
                  <a:ext uri="{FF2B5EF4-FFF2-40B4-BE49-F238E27FC236}">
                    <a16:creationId xmlns:a16="http://schemas.microsoft.com/office/drawing/2014/main" id="{AD8921D9-4370-4D0F-A3C7-EDC3547226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5095" y="4097814"/>
                <a:ext cx="312222" cy="312222"/>
              </a:xfrm>
              <a:prstGeom prst="rect">
                <a:avLst/>
              </a:prstGeom>
            </p:spPr>
          </p:pic>
          <p:pic>
            <p:nvPicPr>
              <p:cNvPr id="8" name="Graphic 7" descr="Shoe with solid fill">
                <a:extLst>
                  <a:ext uri="{FF2B5EF4-FFF2-40B4-BE49-F238E27FC236}">
                    <a16:creationId xmlns:a16="http://schemas.microsoft.com/office/drawing/2014/main" id="{BB12E8A7-08E8-46F0-93AF-811CE03117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160332">
                <a:off x="8608638" y="4095185"/>
                <a:ext cx="185002" cy="185002"/>
              </a:xfrm>
              <a:prstGeom prst="rect">
                <a:avLst/>
              </a:prstGeom>
            </p:spPr>
          </p:pic>
        </p:grpSp>
      </p:grpSp>
      <p:pic>
        <p:nvPicPr>
          <p:cNvPr id="3" name="Picture 2">
            <a:extLst>
              <a:ext uri="{FF2B5EF4-FFF2-40B4-BE49-F238E27FC236}">
                <a16:creationId xmlns:a16="http://schemas.microsoft.com/office/drawing/2014/main" id="{9BAED7D5-55E1-4A40-BED8-434E47C2D2A2}"/>
              </a:ext>
            </a:extLst>
          </p:cNvPr>
          <p:cNvPicPr>
            <a:picLocks noChangeAspect="1"/>
          </p:cNvPicPr>
          <p:nvPr/>
        </p:nvPicPr>
        <p:blipFill>
          <a:blip r:embed="rId11"/>
          <a:stretch>
            <a:fillRect/>
          </a:stretch>
        </p:blipFill>
        <p:spPr>
          <a:xfrm>
            <a:off x="0" y="5577933"/>
            <a:ext cx="12192000" cy="1274064"/>
          </a:xfrm>
          <a:prstGeom prst="rect">
            <a:avLst/>
          </a:prstGeom>
        </p:spPr>
      </p:pic>
    </p:spTree>
    <p:extLst>
      <p:ext uri="{BB962C8B-B14F-4D97-AF65-F5344CB8AC3E}">
        <p14:creationId xmlns:p14="http://schemas.microsoft.com/office/powerpoint/2010/main" val="2126379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1500"/>
                                        <p:tgtEl>
                                          <p:spTgt spid="90"/>
                                        </p:tgtEl>
                                      </p:cBhvr>
                                    </p:animEffect>
                                  </p:childTnLst>
                                </p:cTn>
                              </p:par>
                              <p:par>
                                <p:cTn id="8" presetID="10" presetClass="entr" presetSubtype="0" fill="hold" nodeType="withEffect">
                                  <p:stCondLst>
                                    <p:cond delay="75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500"/>
                                        <p:tgtEl>
                                          <p:spTgt spid="8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5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par>
                                <p:cTn id="36" presetID="10" presetClass="entr" presetSubtype="0" fill="hold" nodeType="with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500"/>
                                        <p:tgtEl>
                                          <p:spTgt spid="157"/>
                                        </p:tgtEl>
                                      </p:cBhvr>
                                    </p:animEffect>
                                  </p:childTnLst>
                                </p:cTn>
                              </p:par>
                              <p:par>
                                <p:cTn id="39" presetID="10" presetClass="entr" presetSubtype="0" fill="hold" nodeType="with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500"/>
                                        <p:tgtEl>
                                          <p:spTgt spid="146"/>
                                        </p:tgtEl>
                                      </p:cBhvr>
                                    </p:animEffect>
                                  </p:childTnLst>
                                </p:cTn>
                              </p:par>
                              <p:par>
                                <p:cTn id="49" presetID="10" presetClass="entr" presetSubtype="0" fill="hold" nodeType="with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par>
                                <p:cTn id="52" presetID="10" presetClass="entr" presetSubtype="0" fill="hold" nodeType="with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fade">
                                      <p:cBhvr>
                                        <p:cTn id="54" dur="500"/>
                                        <p:tgtEl>
                                          <p:spTgt spid="106"/>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wipe(up)">
                                      <p:cBhvr>
                                        <p:cTn id="58" dur="500"/>
                                        <p:tgtEl>
                                          <p:spTgt spid="1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41"/>
                                        </p:tgtEl>
                                        <p:attrNameLst>
                                          <p:attrName>style.visibility</p:attrName>
                                        </p:attrNameLst>
                                      </p:cBhvr>
                                      <p:to>
                                        <p:strVal val="visible"/>
                                      </p:to>
                                    </p:set>
                                    <p:animEffect transition="in" filter="fade">
                                      <p:cBhvr>
                                        <p:cTn id="65" dur="500"/>
                                        <p:tgtEl>
                                          <p:spTgt spid="141"/>
                                        </p:tgtEl>
                                      </p:cBhvr>
                                    </p:animEffect>
                                  </p:childTnLst>
                                </p:cTn>
                              </p:par>
                              <p:par>
                                <p:cTn id="66" presetID="10" presetClass="entr" presetSubtype="0" fill="hold" nodeType="withEffect">
                                  <p:stCondLst>
                                    <p:cond delay="0"/>
                                  </p:stCondLst>
                                  <p:childTnLst>
                                    <p:set>
                                      <p:cBhvr>
                                        <p:cTn id="67" dur="1" fill="hold">
                                          <p:stCondLst>
                                            <p:cond delay="0"/>
                                          </p:stCondLst>
                                        </p:cTn>
                                        <p:tgtEl>
                                          <p:spTgt spid="142"/>
                                        </p:tgtEl>
                                        <p:attrNameLst>
                                          <p:attrName>style.visibility</p:attrName>
                                        </p:attrNameLst>
                                      </p:cBhvr>
                                      <p:to>
                                        <p:strVal val="visible"/>
                                      </p:to>
                                    </p:set>
                                    <p:animEffect transition="in" filter="fade">
                                      <p:cBhvr>
                                        <p:cTn id="68" dur="500"/>
                                        <p:tgtEl>
                                          <p:spTgt spid="142"/>
                                        </p:tgtEl>
                                      </p:cBhvr>
                                    </p:animEffect>
                                  </p:childTnLst>
                                </p:cTn>
                              </p:par>
                            </p:childTnLst>
                          </p:cTn>
                        </p:par>
                        <p:par>
                          <p:cTn id="69" fill="hold">
                            <p:stCondLst>
                              <p:cond delay="3500"/>
                            </p:stCondLst>
                            <p:childTnLst>
                              <p:par>
                                <p:cTn id="70" presetID="22" presetClass="entr" presetSubtype="4" fill="hold" grpId="0" nodeType="after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wipe(down)">
                                      <p:cBhvr>
                                        <p:cTn id="72" dur="500"/>
                                        <p:tgtEl>
                                          <p:spTgt spid="140"/>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fade">
                                      <p:cBhvr>
                                        <p:cTn id="76" dur="500"/>
                                        <p:tgtEl>
                                          <p:spTgt spid="1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fade">
                                      <p:cBhvr>
                                        <p:cTn id="79" dur="500"/>
                                        <p:tgtEl>
                                          <p:spTgt spid="1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wipe(left)">
                                      <p:cBhvr>
                                        <p:cTn id="84" dur="500"/>
                                        <p:tgtEl>
                                          <p:spTgt spid="126"/>
                                        </p:tgtEl>
                                      </p:cBhvr>
                                    </p:animEffect>
                                  </p:childTnLst>
                                </p:cTn>
                              </p:par>
                              <p:par>
                                <p:cTn id="85" presetID="22" presetClass="entr" presetSubtype="8" fill="hold" nodeType="with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wipe(left)">
                                      <p:cBhvr>
                                        <p:cTn id="87" dur="500"/>
                                        <p:tgtEl>
                                          <p:spTgt spid="127"/>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500"/>
                                        <p:tgtEl>
                                          <p:spTgt spid="123"/>
                                        </p:tgtEl>
                                      </p:cBhvr>
                                    </p:animEffect>
                                  </p:childTnLst>
                                </p:cTn>
                              </p:par>
                            </p:childTnLst>
                          </p:cTn>
                        </p:par>
                        <p:par>
                          <p:cTn id="92" fill="hold">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up)">
                                      <p:cBhvr>
                                        <p:cTn id="95" dur="500"/>
                                        <p:tgtEl>
                                          <p:spTgt spid="124"/>
                                        </p:tgtEl>
                                      </p:cBhvr>
                                    </p:animEffect>
                                  </p:childTnLst>
                                </p:cTn>
                              </p:par>
                            </p:childTnLst>
                          </p:cTn>
                        </p:par>
                        <p:par>
                          <p:cTn id="96" fill="hold">
                            <p:stCondLst>
                              <p:cond delay="1500"/>
                            </p:stCondLst>
                            <p:childTnLst>
                              <p:par>
                                <p:cTn id="97" presetID="22" presetClass="entr" presetSubtype="2" fill="hold" grpId="0" nodeType="after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right)">
                                      <p:cBhvr>
                                        <p:cTn id="99" dur="500"/>
                                        <p:tgtEl>
                                          <p:spTgt spid="122"/>
                                        </p:tgtEl>
                                      </p:cBhvr>
                                    </p:animEffect>
                                  </p:childTnLst>
                                </p:cTn>
                              </p:par>
                            </p:childTnLst>
                          </p:cTn>
                        </p:par>
                        <p:par>
                          <p:cTn id="100" fill="hold">
                            <p:stCondLst>
                              <p:cond delay="2000"/>
                            </p:stCondLst>
                            <p:childTnLst>
                              <p:par>
                                <p:cTn id="101" presetID="22" presetClass="entr" presetSubtype="4" fill="hold" grpId="0" nodeType="afterEffect">
                                  <p:stCondLst>
                                    <p:cond delay="0"/>
                                  </p:stCondLst>
                                  <p:childTnLst>
                                    <p:set>
                                      <p:cBhvr>
                                        <p:cTn id="102" dur="1" fill="hold">
                                          <p:stCondLst>
                                            <p:cond delay="0"/>
                                          </p:stCondLst>
                                        </p:cTn>
                                        <p:tgtEl>
                                          <p:spTgt spid="125"/>
                                        </p:tgtEl>
                                        <p:attrNameLst>
                                          <p:attrName>style.visibility</p:attrName>
                                        </p:attrNameLst>
                                      </p:cBhvr>
                                      <p:to>
                                        <p:strVal val="visible"/>
                                      </p:to>
                                    </p:set>
                                    <p:animEffect transition="in" filter="wipe(down)">
                                      <p:cBhvr>
                                        <p:cTn id="103" dur="500"/>
                                        <p:tgtEl>
                                          <p:spTgt spid="125"/>
                                        </p:tgtEl>
                                      </p:cBhvr>
                                    </p:animEffect>
                                  </p:childTnLst>
                                </p:cTn>
                              </p:par>
                            </p:childTnLst>
                          </p:cTn>
                        </p:par>
                        <p:par>
                          <p:cTn id="104" fill="hold">
                            <p:stCondLst>
                              <p:cond delay="2500"/>
                            </p:stCondLst>
                            <p:childTnLst>
                              <p:par>
                                <p:cTn id="105" presetID="26" presetClass="emph" presetSubtype="0" fill="hold" grpId="1" nodeType="afterEffect">
                                  <p:stCondLst>
                                    <p:cond delay="0"/>
                                  </p:stCondLst>
                                  <p:childTnLst>
                                    <p:animEffect transition="out" filter="fade">
                                      <p:cBhvr>
                                        <p:cTn id="106" dur="250" tmFilter="0, 0; .2, .5; .8, .5; 1, 0"/>
                                        <p:tgtEl>
                                          <p:spTgt spid="123"/>
                                        </p:tgtEl>
                                      </p:cBhvr>
                                    </p:animEffect>
                                    <p:animScale>
                                      <p:cBhvr>
                                        <p:cTn id="107" dur="125" autoRev="1" fill="hold"/>
                                        <p:tgtEl>
                                          <p:spTgt spid="123"/>
                                        </p:tgtEl>
                                      </p:cBhvr>
                                      <p:by x="105000" y="105000"/>
                                    </p:animScale>
                                  </p:childTnLst>
                                </p:cTn>
                              </p:par>
                            </p:childTnLst>
                          </p:cTn>
                        </p:par>
                        <p:par>
                          <p:cTn id="108" fill="hold">
                            <p:stCondLst>
                              <p:cond delay="2750"/>
                            </p:stCondLst>
                            <p:childTnLst>
                              <p:par>
                                <p:cTn id="109" presetID="26" presetClass="emph" presetSubtype="0" fill="hold" grpId="1" nodeType="afterEffect">
                                  <p:stCondLst>
                                    <p:cond delay="0"/>
                                  </p:stCondLst>
                                  <p:childTnLst>
                                    <p:animEffect transition="out" filter="fade">
                                      <p:cBhvr>
                                        <p:cTn id="110" dur="250" tmFilter="0, 0; .2, .5; .8, .5; 1, 0"/>
                                        <p:tgtEl>
                                          <p:spTgt spid="122"/>
                                        </p:tgtEl>
                                      </p:cBhvr>
                                    </p:animEffect>
                                    <p:animScale>
                                      <p:cBhvr>
                                        <p:cTn id="111" dur="125" autoRev="1" fill="hold"/>
                                        <p:tgtEl>
                                          <p:spTgt spid="122"/>
                                        </p:tgtEl>
                                      </p:cBhvr>
                                      <p:by x="105000" y="105000"/>
                                    </p:animScale>
                                  </p:childTnLst>
                                </p:cTn>
                              </p:par>
                            </p:childTnLst>
                          </p:cTn>
                        </p:par>
                        <p:par>
                          <p:cTn id="112" fill="hold">
                            <p:stCondLst>
                              <p:cond delay="3000"/>
                            </p:stCondLst>
                            <p:childTnLst>
                              <p:par>
                                <p:cTn id="113" presetID="26" presetClass="emph" presetSubtype="0" fill="hold" grpId="2" nodeType="afterEffect">
                                  <p:stCondLst>
                                    <p:cond delay="0"/>
                                  </p:stCondLst>
                                  <p:childTnLst>
                                    <p:animEffect transition="out" filter="fade">
                                      <p:cBhvr>
                                        <p:cTn id="114" dur="250" tmFilter="0, 0; .2, .5; .8, .5; 1, 0"/>
                                        <p:tgtEl>
                                          <p:spTgt spid="123"/>
                                        </p:tgtEl>
                                      </p:cBhvr>
                                    </p:animEffect>
                                    <p:animScale>
                                      <p:cBhvr>
                                        <p:cTn id="115" dur="125" autoRev="1" fill="hold"/>
                                        <p:tgtEl>
                                          <p:spTgt spid="123"/>
                                        </p:tgtEl>
                                      </p:cBhvr>
                                      <p:by x="105000" y="105000"/>
                                    </p:animScale>
                                  </p:childTnLst>
                                </p:cTn>
                              </p:par>
                            </p:childTnLst>
                          </p:cTn>
                        </p:par>
                        <p:par>
                          <p:cTn id="116" fill="hold">
                            <p:stCondLst>
                              <p:cond delay="3250"/>
                            </p:stCondLst>
                            <p:childTnLst>
                              <p:par>
                                <p:cTn id="117" presetID="26" presetClass="emph" presetSubtype="0" fill="hold" grpId="2" nodeType="afterEffect">
                                  <p:stCondLst>
                                    <p:cond delay="0"/>
                                  </p:stCondLst>
                                  <p:childTnLst>
                                    <p:animEffect transition="out" filter="fade">
                                      <p:cBhvr>
                                        <p:cTn id="118" dur="250" tmFilter="0, 0; .2, .5; .8, .5; 1, 0"/>
                                        <p:tgtEl>
                                          <p:spTgt spid="122"/>
                                        </p:tgtEl>
                                      </p:cBhvr>
                                    </p:animEffect>
                                    <p:animScale>
                                      <p:cBhvr>
                                        <p:cTn id="119" dur="125" autoRev="1" fill="hold"/>
                                        <p:tgtEl>
                                          <p:spTgt spid="122"/>
                                        </p:tgtEl>
                                      </p:cBhvr>
                                      <p:by x="105000" y="105000"/>
                                    </p:animScale>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139"/>
                                        </p:tgtEl>
                                        <p:attrNameLst>
                                          <p:attrName>style.visibility</p:attrName>
                                        </p:attrNameLst>
                                      </p:cBhvr>
                                      <p:to>
                                        <p:strVal val="visible"/>
                                      </p:to>
                                    </p:set>
                                    <p:animEffect transition="in" filter="fade">
                                      <p:cBhvr>
                                        <p:cTn id="123" dur="750"/>
                                        <p:tgtEl>
                                          <p:spTgt spid="139"/>
                                        </p:tgtEl>
                                      </p:cBhvr>
                                    </p:animEffect>
                                  </p:childTnLst>
                                </p:cTn>
                              </p:par>
                              <p:par>
                                <p:cTn id="124" presetID="26" presetClass="emph" presetSubtype="0" fill="hold" grpId="1" nodeType="withEffect">
                                  <p:stCondLst>
                                    <p:cond delay="0"/>
                                  </p:stCondLst>
                                  <p:childTnLst>
                                    <p:animEffect transition="out" filter="fade">
                                      <p:cBhvr>
                                        <p:cTn id="125" dur="750" tmFilter="0, 0; .2, .5; .8, .5; 1, 0"/>
                                        <p:tgtEl>
                                          <p:spTgt spid="139"/>
                                        </p:tgtEl>
                                      </p:cBhvr>
                                    </p:animEffect>
                                    <p:animScale>
                                      <p:cBhvr>
                                        <p:cTn id="126" dur="375" autoRev="1" fill="hold"/>
                                        <p:tgtEl>
                                          <p:spTgt spid="139"/>
                                        </p:tgtEl>
                                      </p:cBhvr>
                                      <p:by x="105000" y="105000"/>
                                    </p:animScale>
                                  </p:childTnLst>
                                </p:cTn>
                              </p:par>
                            </p:childTnLst>
                          </p:cTn>
                        </p:par>
                        <p:par>
                          <p:cTn id="127" fill="hold">
                            <p:stCondLst>
                              <p:cond delay="4250"/>
                            </p:stCondLst>
                            <p:childTnLst>
                              <p:par>
                                <p:cTn id="128" presetID="10" presetClass="entr" presetSubtype="0" fill="hold" grpId="0" nodeType="after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fade">
                                      <p:cBhvr>
                                        <p:cTn id="133" dur="500"/>
                                        <p:tgtEl>
                                          <p:spTgt spid="12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wipe(left)">
                                      <p:cBhvr>
                                        <p:cTn id="138" dur="1250"/>
                                        <p:tgtEl>
                                          <p:spTgt spid="12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9"/>
                                        </p:tgtEl>
                                        <p:attrNameLst>
                                          <p:attrName>style.visibility</p:attrName>
                                        </p:attrNameLst>
                                      </p:cBhvr>
                                      <p:to>
                                        <p:strVal val="visible"/>
                                      </p:to>
                                    </p:set>
                                    <p:animEffect transition="in" filter="fade">
                                      <p:cBhvr>
                                        <p:cTn id="141" dur="500"/>
                                        <p:tgtEl>
                                          <p:spTgt spid="129"/>
                                        </p:tgtEl>
                                      </p:cBhvr>
                                    </p:animEffect>
                                  </p:childTnLst>
                                </p:cTn>
                              </p:par>
                              <p:par>
                                <p:cTn id="142" presetID="10" presetClass="entr" presetSubtype="0" fill="hold" grpId="0" nodeType="withEffect">
                                  <p:stCondLst>
                                    <p:cond delay="500"/>
                                  </p:stCondLst>
                                  <p:childTnLst>
                                    <p:set>
                                      <p:cBhvr>
                                        <p:cTn id="143" dur="1" fill="hold">
                                          <p:stCondLst>
                                            <p:cond delay="0"/>
                                          </p:stCondLst>
                                        </p:cTn>
                                        <p:tgtEl>
                                          <p:spTgt spid="84"/>
                                        </p:tgtEl>
                                        <p:attrNameLst>
                                          <p:attrName>style.visibility</p:attrName>
                                        </p:attrNameLst>
                                      </p:cBhvr>
                                      <p:to>
                                        <p:strVal val="visible"/>
                                      </p:to>
                                    </p:set>
                                    <p:animEffect transition="in" filter="fade">
                                      <p:cBhvr>
                                        <p:cTn id="144" dur="500"/>
                                        <p:tgtEl>
                                          <p:spTgt spid="84"/>
                                        </p:tgtEl>
                                      </p:cBhvr>
                                    </p:animEffect>
                                  </p:childTnLst>
                                </p:cTn>
                              </p:par>
                              <p:par>
                                <p:cTn id="145" presetID="22" presetClass="entr" presetSubtype="1" fill="hold" nodeType="withEffect">
                                  <p:stCondLst>
                                    <p:cond delay="500"/>
                                  </p:stCondLst>
                                  <p:childTnLst>
                                    <p:set>
                                      <p:cBhvr>
                                        <p:cTn id="146" dur="1" fill="hold">
                                          <p:stCondLst>
                                            <p:cond delay="0"/>
                                          </p:stCondLst>
                                        </p:cTn>
                                        <p:tgtEl>
                                          <p:spTgt spid="130"/>
                                        </p:tgtEl>
                                        <p:attrNameLst>
                                          <p:attrName>style.visibility</p:attrName>
                                        </p:attrNameLst>
                                      </p:cBhvr>
                                      <p:to>
                                        <p:strVal val="visible"/>
                                      </p:to>
                                    </p:set>
                                    <p:animEffect transition="in" filter="wipe(up)">
                                      <p:cBhvr>
                                        <p:cTn id="147" dur="500"/>
                                        <p:tgtEl>
                                          <p:spTgt spid="130"/>
                                        </p:tgtEl>
                                      </p:cBhvr>
                                    </p:animEffect>
                                  </p:childTnLst>
                                </p:cTn>
                              </p:par>
                              <p:par>
                                <p:cTn id="148" presetID="10" presetClass="entr" presetSubtype="0" fill="hold" nodeType="withEffect">
                                  <p:stCondLst>
                                    <p:cond delay="750"/>
                                  </p:stCondLst>
                                  <p:childTnLst>
                                    <p:set>
                                      <p:cBhvr>
                                        <p:cTn id="149" dur="1" fill="hold">
                                          <p:stCondLst>
                                            <p:cond delay="0"/>
                                          </p:stCondLst>
                                        </p:cTn>
                                        <p:tgtEl>
                                          <p:spTgt spid="10"/>
                                        </p:tgtEl>
                                        <p:attrNameLst>
                                          <p:attrName>style.visibility</p:attrName>
                                        </p:attrNameLst>
                                      </p:cBhvr>
                                      <p:to>
                                        <p:strVal val="visible"/>
                                      </p:to>
                                    </p:set>
                                    <p:animEffect transition="in" filter="fade">
                                      <p:cBhvr>
                                        <p:cTn id="150" dur="500"/>
                                        <p:tgtEl>
                                          <p:spTgt spid="10"/>
                                        </p:tgtEl>
                                      </p:cBhvr>
                                    </p:animEffect>
                                  </p:childTnLst>
                                </p:cTn>
                              </p:par>
                              <p:par>
                                <p:cTn id="151" presetID="22" presetClass="entr" presetSubtype="4" fill="hold" nodeType="withEffect">
                                  <p:stCondLst>
                                    <p:cond delay="750"/>
                                  </p:stCondLst>
                                  <p:childTnLst>
                                    <p:set>
                                      <p:cBhvr>
                                        <p:cTn id="152" dur="1" fill="hold">
                                          <p:stCondLst>
                                            <p:cond delay="0"/>
                                          </p:stCondLst>
                                        </p:cTn>
                                        <p:tgtEl>
                                          <p:spTgt spid="4"/>
                                        </p:tgtEl>
                                        <p:attrNameLst>
                                          <p:attrName>style.visibility</p:attrName>
                                        </p:attrNameLst>
                                      </p:cBhvr>
                                      <p:to>
                                        <p:strVal val="visible"/>
                                      </p:to>
                                    </p:set>
                                    <p:animEffect transition="in" filter="wipe(down)">
                                      <p:cBhvr>
                                        <p:cTn id="153" dur="500"/>
                                        <p:tgtEl>
                                          <p:spTgt spid="4"/>
                                        </p:tgtEl>
                                      </p:cBhvr>
                                    </p:animEffect>
                                  </p:childTnLst>
                                </p:cTn>
                              </p:par>
                            </p:childTnLst>
                          </p:cTn>
                        </p:par>
                        <p:par>
                          <p:cTn id="154" fill="hold">
                            <p:stCondLst>
                              <p:cond delay="1250"/>
                            </p:stCondLst>
                            <p:childTnLst>
                              <p:par>
                                <p:cTn id="155" presetID="10" presetClass="entr" presetSubtype="0" fill="hold" grpId="0" nodeType="afterEffect">
                                  <p:stCondLst>
                                    <p:cond delay="0"/>
                                  </p:stCondLst>
                                  <p:childTnLst>
                                    <p:set>
                                      <p:cBhvr>
                                        <p:cTn id="156" dur="1" fill="hold">
                                          <p:stCondLst>
                                            <p:cond delay="0"/>
                                          </p:stCondLst>
                                        </p:cTn>
                                        <p:tgtEl>
                                          <p:spTgt spid="86"/>
                                        </p:tgtEl>
                                        <p:attrNameLst>
                                          <p:attrName>style.visibility</p:attrName>
                                        </p:attrNameLst>
                                      </p:cBhvr>
                                      <p:to>
                                        <p:strVal val="visible"/>
                                      </p:to>
                                    </p:set>
                                    <p:animEffect transition="in" filter="fade">
                                      <p:cBhvr>
                                        <p:cTn id="15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6" grpId="0" animBg="1"/>
      <p:bldP spid="91" grpId="0" animBg="1"/>
      <p:bldP spid="104" grpId="0"/>
      <p:bldP spid="105" grpId="0" animBg="1"/>
      <p:bldP spid="115" grpId="0" animBg="1"/>
      <p:bldP spid="117" grpId="0" animBg="1"/>
      <p:bldP spid="118" grpId="0" animBg="1"/>
      <p:bldP spid="119" grpId="0" animBg="1"/>
      <p:bldP spid="120" grpId="0" animBg="1"/>
      <p:bldP spid="122" grpId="0" animBg="1"/>
      <p:bldP spid="122" grpId="1" animBg="1"/>
      <p:bldP spid="122" grpId="2" animBg="1"/>
      <p:bldP spid="123" grpId="0" animBg="1"/>
      <p:bldP spid="123" grpId="1" animBg="1"/>
      <p:bldP spid="123" grpId="2" animBg="1"/>
      <p:bldP spid="124" grpId="0" animBg="1"/>
      <p:bldP spid="125" grpId="0" animBg="1"/>
      <p:bldP spid="129" grpId="0" animBg="1"/>
      <p:bldP spid="139" grpId="0" animBg="1"/>
      <p:bldP spid="139" grpId="1" animBg="1"/>
      <p:bldP spid="140" grpId="0" animBg="1"/>
      <p:bldP spid="141" grpId="0" animBg="1"/>
      <p:bldP spid="8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F3447-48ED-4031-B65C-3EB69E6F6B3E}"/>
              </a:ext>
            </a:extLst>
          </p:cNvPr>
          <p:cNvSpPr>
            <a:spLocks noGrp="1"/>
          </p:cNvSpPr>
          <p:nvPr>
            <p:ph type="title"/>
          </p:nvPr>
        </p:nvSpPr>
        <p:spPr/>
        <p:txBody>
          <a:bodyPr/>
          <a:lstStyle/>
          <a:p>
            <a:r>
              <a:rPr lang="en-US"/>
              <a:t>Key Takeaways</a:t>
            </a:r>
          </a:p>
        </p:txBody>
      </p:sp>
      <p:sp>
        <p:nvSpPr>
          <p:cNvPr id="26" name="Text Placeholder 2">
            <a:extLst>
              <a:ext uri="{FF2B5EF4-FFF2-40B4-BE49-F238E27FC236}">
                <a16:creationId xmlns:a16="http://schemas.microsoft.com/office/drawing/2014/main" id="{0E0756B1-CBB2-4518-8929-9CE3273CD2BE}"/>
              </a:ext>
            </a:extLst>
          </p:cNvPr>
          <p:cNvSpPr txBox="1">
            <a:spLocks/>
          </p:cNvSpPr>
          <p:nvPr/>
        </p:nvSpPr>
        <p:spPr>
          <a:xfrm>
            <a:off x="2809674" y="1627546"/>
            <a:ext cx="7586958" cy="672492"/>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ct val="2000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Stakes have changed with evolved threat</a:t>
            </a:r>
          </a:p>
          <a:p>
            <a:pPr marL="346075" marR="0" lvl="0" indent="-6350" algn="l" defTabSz="932742" rtl="0" eaLnBrk="1" fontAlgn="auto" latinLnBrk="0" hangingPunct="1">
              <a:lnSpc>
                <a:spcPct val="100000"/>
              </a:lnSpc>
              <a:spcBef>
                <a:spcPct val="2000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New attacker business model changes the impact and likelihood of attacks</a:t>
            </a:r>
          </a:p>
        </p:txBody>
      </p:sp>
      <p:sp>
        <p:nvSpPr>
          <p:cNvPr id="27" name="Text Placeholder 2">
            <a:extLst>
              <a:ext uri="{FF2B5EF4-FFF2-40B4-BE49-F238E27FC236}">
                <a16:creationId xmlns:a16="http://schemas.microsoft.com/office/drawing/2014/main" id="{266B0039-3BA8-4FC4-9FC6-254FB29F4CCE}"/>
              </a:ext>
            </a:extLst>
          </p:cNvPr>
          <p:cNvSpPr txBox="1">
            <a:spLocks/>
          </p:cNvSpPr>
          <p:nvPr/>
        </p:nvSpPr>
        <p:spPr>
          <a:xfrm>
            <a:off x="2809674" y="2680445"/>
            <a:ext cx="7586958" cy="907941"/>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No end in sight – potential explosive growth trajectory from</a:t>
            </a:r>
          </a:p>
          <a:p>
            <a:pPr marL="633222" indent="-285750">
              <a:spcBef>
                <a:spcPts val="0"/>
              </a:spcBef>
              <a:spcAft>
                <a:spcPts val="300"/>
              </a:spcAft>
            </a:pPr>
            <a:r>
              <a:rPr kumimoji="0" lang="en-US" sz="1600" b="0" i="1" u="none" strike="noStrike" kern="1200" cap="none" spc="0" normalizeH="0" baseline="0" noProof="0">
                <a:ln>
                  <a:noFill/>
                </a:ln>
                <a:gradFill>
                  <a:gsLst>
                    <a:gs pos="82000">
                      <a:srgbClr val="000000"/>
                    </a:gs>
                    <a:gs pos="0">
                      <a:srgbClr val="000000"/>
                    </a:gs>
                  </a:gsLst>
                  <a:lin ang="2700000" scaled="1"/>
                </a:gradFill>
                <a:effectLst/>
                <a:uLnTx/>
                <a:uFillTx/>
                <a:latin typeface="+mj-lt"/>
                <a:ea typeface="+mn-ea"/>
                <a:cs typeface="Segoe UI" panose="020B0502040204020203" pitchFamily="34" charset="0"/>
              </a:rPr>
              <a:t>Attacker Profitability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to fund and incent future attacks</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Lack of resistance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to growth from legal or technical obstacles</a:t>
            </a:r>
          </a:p>
        </p:txBody>
      </p:sp>
      <p:sp>
        <p:nvSpPr>
          <p:cNvPr id="28" name="Text Placeholder 2">
            <a:extLst>
              <a:ext uri="{FF2B5EF4-FFF2-40B4-BE49-F238E27FC236}">
                <a16:creationId xmlns:a16="http://schemas.microsoft.com/office/drawing/2014/main" id="{180A85A7-B20E-4DC4-B1A7-6D82D027A399}"/>
              </a:ext>
            </a:extLst>
          </p:cNvPr>
          <p:cNvSpPr txBox="1">
            <a:spLocks/>
          </p:cNvSpPr>
          <p:nvPr/>
        </p:nvSpPr>
        <p:spPr>
          <a:xfrm>
            <a:off x="2809674" y="3831832"/>
            <a:ext cx="7586958" cy="907941"/>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rPr>
              <a:t>Attacks have weaknesses – efficient extortion relies on</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Getting asset access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 rapidly via admin privileges</a:t>
            </a:r>
          </a:p>
          <a:p>
            <a:pPr marL="633222" indent="-285750">
              <a:spcBef>
                <a:spcPts val="0"/>
              </a:spcBef>
              <a:spcAft>
                <a:spcPts val="300"/>
              </a:spcAft>
            </a:pPr>
            <a:r>
              <a:rPr lang="en-US" sz="1600" i="1">
                <a:gradFill>
                  <a:gsLst>
                    <a:gs pos="82000">
                      <a:srgbClr val="000000"/>
                    </a:gs>
                    <a:gs pos="0">
                      <a:srgbClr val="000000"/>
                    </a:gs>
                  </a:gsLst>
                  <a:lin ang="2700000" scaled="1"/>
                </a:gradFill>
                <a:latin typeface="+mj-lt"/>
              </a:rPr>
              <a:t>Denying recovery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 via backups and recovery processes</a:t>
            </a:r>
          </a:p>
        </p:txBody>
      </p:sp>
      <p:sp>
        <p:nvSpPr>
          <p:cNvPr id="29" name="Text Placeholder 2">
            <a:extLst>
              <a:ext uri="{FF2B5EF4-FFF2-40B4-BE49-F238E27FC236}">
                <a16:creationId xmlns:a16="http://schemas.microsoft.com/office/drawing/2014/main" id="{B2F56BDC-B3F0-44AF-B972-AD6898D8AA50}"/>
              </a:ext>
            </a:extLst>
          </p:cNvPr>
          <p:cNvSpPr txBox="1">
            <a:spLocks/>
          </p:cNvSpPr>
          <p:nvPr/>
        </p:nvSpPr>
        <p:spPr>
          <a:xfrm>
            <a:off x="2809673" y="4967154"/>
            <a:ext cx="8636852" cy="119263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marR="0" lvl="0" indent="-347472" algn="l" defTabSz="932742" rtl="0" eaLnBrk="1" fontAlgn="auto" latinLnBrk="0" hangingPunct="1">
              <a:lnSpc>
                <a:spcPct val="100000"/>
              </a:lnSpc>
              <a:spcBef>
                <a:spcPts val="0"/>
              </a:spcBef>
              <a:spcAft>
                <a:spcPts val="300"/>
              </a:spcAft>
              <a:buClrTx/>
              <a:buSzPct val="90000"/>
              <a:buFont typeface="Wingdings" panose="05000000000000000000" pitchFamily="2" charset="2"/>
              <a:buBlip>
                <a:blip r:embed="rId3"/>
              </a:buBlip>
              <a:tabLst/>
              <a:defRPr/>
            </a:pP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rPr>
              <a:t>Urgently Follow Mitigation Plan – for critical defenses</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Rapidly and securely restore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critical business operations</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Protect Admins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to strengthen privileged access security</a:t>
            </a:r>
          </a:p>
          <a:p>
            <a:pPr marL="690372" indent="-342900">
              <a:spcBef>
                <a:spcPts val="0"/>
              </a:spcBef>
              <a:spcAft>
                <a:spcPts val="300"/>
              </a:spcAft>
              <a:buFont typeface="+mj-lt"/>
              <a:buAutoNum type="arabicPeriod"/>
            </a:pPr>
            <a:r>
              <a:rPr lang="en-US" sz="1600" i="1">
                <a:gradFill>
                  <a:gsLst>
                    <a:gs pos="82000">
                      <a:srgbClr val="000000"/>
                    </a:gs>
                    <a:gs pos="0">
                      <a:srgbClr val="000000"/>
                    </a:gs>
                  </a:gsLst>
                  <a:lin ang="2700000" scaled="1"/>
                </a:gradFill>
                <a:latin typeface="+mj-lt"/>
              </a:rPr>
              <a:t>Clean up common/cheap entry points </a:t>
            </a:r>
            <a:r>
              <a:rPr kumimoji="0" lang="en-US" sz="1600" b="0" i="0" u="none" strike="noStrike" kern="1200" cap="none" spc="0" normalizeH="0" baseline="0" noProof="0">
                <a:ln>
                  <a:noFill/>
                </a:ln>
                <a:gradFill>
                  <a:gsLst>
                    <a:gs pos="82000">
                      <a:srgbClr val="000000"/>
                    </a:gs>
                    <a:gs pos="0">
                      <a:srgbClr val="000000"/>
                    </a:gs>
                  </a:gsLst>
                  <a:lin ang="2700000" scaled="1"/>
                </a:gradFill>
                <a:effectLst/>
                <a:uLnTx/>
                <a:uFillTx/>
                <a:latin typeface="Segoe UI"/>
              </a:rPr>
              <a:t>to continually increase attacker cost and friction</a:t>
            </a:r>
          </a:p>
        </p:txBody>
      </p:sp>
      <p:cxnSp>
        <p:nvCxnSpPr>
          <p:cNvPr id="30" name="Straight Connector 29">
            <a:extLst>
              <a:ext uri="{FF2B5EF4-FFF2-40B4-BE49-F238E27FC236}">
                <a16:creationId xmlns:a16="http://schemas.microsoft.com/office/drawing/2014/main" id="{786EEED4-405D-460B-BE14-E2A1BC6F2BAB}"/>
              </a:ext>
              <a:ext uri="{C183D7F6-B498-43B3-948B-1728B52AA6E4}">
                <adec:decorative xmlns:adec="http://schemas.microsoft.com/office/drawing/2017/decorative" val="1"/>
              </a:ext>
            </a:extLst>
          </p:cNvPr>
          <p:cNvCxnSpPr>
            <a:cxnSpLocks/>
          </p:cNvCxnSpPr>
          <p:nvPr/>
        </p:nvCxnSpPr>
        <p:spPr>
          <a:xfrm>
            <a:off x="583566" y="4890350"/>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3842AB9-F3DC-4A64-9028-6EEEE7E2D2EE}"/>
              </a:ext>
              <a:ext uri="{C183D7F6-B498-43B3-948B-1728B52AA6E4}">
                <adec:decorative xmlns:adec="http://schemas.microsoft.com/office/drawing/2017/decorative" val="1"/>
              </a:ext>
            </a:extLst>
          </p:cNvPr>
          <p:cNvCxnSpPr>
            <a:cxnSpLocks/>
          </p:cNvCxnSpPr>
          <p:nvPr/>
        </p:nvCxnSpPr>
        <p:spPr>
          <a:xfrm>
            <a:off x="583566" y="3719727"/>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0EA04A-AB81-4BA3-B7DE-F447033C3913}"/>
              </a:ext>
              <a:ext uri="{C183D7F6-B498-43B3-948B-1728B52AA6E4}">
                <adec:decorative xmlns:adec="http://schemas.microsoft.com/office/drawing/2017/decorative" val="1"/>
              </a:ext>
            </a:extLst>
          </p:cNvPr>
          <p:cNvCxnSpPr>
            <a:cxnSpLocks/>
          </p:cNvCxnSpPr>
          <p:nvPr/>
        </p:nvCxnSpPr>
        <p:spPr>
          <a:xfrm>
            <a:off x="583566" y="2549104"/>
            <a:ext cx="11025822"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64" name="Slide Zoom 63" descr="Zoom slide about Human Operated Ransomware">
                <a:extLst>
                  <a:ext uri="{FF2B5EF4-FFF2-40B4-BE49-F238E27FC236}">
                    <a16:creationId xmlns:a16="http://schemas.microsoft.com/office/drawing/2014/main" id="{10163684-0B64-4457-9815-7547F4BF8BF0}"/>
                  </a:ext>
                </a:extLst>
              </p:cNvPr>
              <p:cNvGraphicFramePr>
                <a:graphicFrameLocks noChangeAspect="1"/>
              </p:cNvGraphicFramePr>
              <p:nvPr/>
            </p:nvGraphicFramePr>
            <p:xfrm>
              <a:off x="854139" y="2669038"/>
              <a:ext cx="1600200" cy="900112"/>
            </p:xfrm>
            <a:graphic>
              <a:graphicData uri="http://schemas.microsoft.com/office/powerpoint/2016/slidezoom">
                <pslz:sldZm>
                  <pslz:sldZmObj sldId="2123259157" cId="577808425">
                    <pslz:zmPr id="{E381D2B5-29A6-4026-A9A1-C38997AD3D13}" transitionDur="1000">
                      <p166:blipFill xmlns:p166="http://schemas.microsoft.com/office/powerpoint/2016/6/main">
                        <a:blip r:embed="rId4"/>
                        <a:stretch>
                          <a:fillRect/>
                        </a:stretch>
                      </p166:blipFill>
                      <p166:spPr xmlns:p166="http://schemas.microsoft.com/office/powerpoint/2016/6/main">
                        <a:xfrm>
                          <a:off x="0" y="0"/>
                          <a:ext cx="1600200" cy="900112"/>
                        </a:xfrm>
                        <a:prstGeom prst="rect">
                          <a:avLst/>
                        </a:prstGeom>
                        <a:solidFill>
                          <a:schemeClr val="bg1"/>
                        </a:solidFill>
                        <a:ln>
                          <a:noFill/>
                        </a:ln>
                        <a:effectLst>
                          <a:outerShdw blurRad="190500" dist="50800" dir="2700000" algn="tl" rotWithShape="0">
                            <a:prstClr val="black">
                              <a:alpha val="30000"/>
                            </a:prstClr>
                          </a:outerShdw>
                        </a:effectLst>
                      </p166:spPr>
                    </pslz:zmPr>
                  </pslz:sldZmObj>
                </pslz:sldZm>
              </a:graphicData>
            </a:graphic>
          </p:graphicFrame>
        </mc:Choice>
        <mc:Fallback>
          <p:pic>
            <p:nvPicPr>
              <p:cNvPr id="64" name="Slide Zoom 63" descr="Zoom slide about Human Operated Ransomware">
                <a:extLst>
                  <a:ext uri="{FF2B5EF4-FFF2-40B4-BE49-F238E27FC236}">
                    <a16:creationId xmlns:a16="http://schemas.microsoft.com/office/drawing/2014/main" id="{10163684-0B64-4457-9815-7547F4BF8BF0}"/>
                  </a:ext>
                </a:extLst>
              </p:cNvPr>
              <p:cNvPicPr>
                <a:picLocks noGrp="1" noRot="1" noChangeAspect="1" noMove="1" noResize="1" noEditPoints="1" noAdjustHandles="1" noChangeArrowheads="1" noChangeShapeType="1"/>
              </p:cNvPicPr>
              <p:nvPr/>
            </p:nvPicPr>
            <p:blipFill>
              <a:blip r:embed="rId4"/>
              <a:stretch>
                <a:fillRect/>
              </a:stretch>
            </p:blipFill>
            <p:spPr>
              <a:xfrm>
                <a:off x="854139" y="2669038"/>
                <a:ext cx="1600200" cy="900112"/>
              </a:xfrm>
              <a:prstGeom prst="rect">
                <a:avLst/>
              </a:prstGeom>
              <a:solidFill>
                <a:schemeClr val="bg1"/>
              </a:solidFill>
              <a:ln>
                <a:noFill/>
              </a:ln>
              <a:effectLst>
                <a:outerShdw blurRad="190500" dist="50800" dir="2700000" algn="tl" rotWithShape="0">
                  <a:prstClr val="black">
                    <a:alpha val="3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65" name="Slide Zoom 64" descr="Zoom slide about Pattern - Human Operated Ransomware">
                <a:extLst>
                  <a:ext uri="{FF2B5EF4-FFF2-40B4-BE49-F238E27FC236}">
                    <a16:creationId xmlns:a16="http://schemas.microsoft.com/office/drawing/2014/main" id="{47C3A654-786F-4D47-A815-531242ED837A}"/>
                  </a:ext>
                </a:extLst>
              </p:cNvPr>
              <p:cNvGraphicFramePr>
                <a:graphicFrameLocks noChangeAspect="1"/>
              </p:cNvGraphicFramePr>
              <p:nvPr/>
            </p:nvGraphicFramePr>
            <p:xfrm>
              <a:off x="854139" y="3862024"/>
              <a:ext cx="1600200" cy="900113"/>
            </p:xfrm>
            <a:graphic>
              <a:graphicData uri="http://schemas.microsoft.com/office/powerpoint/2016/slidezoom">
                <pslz:sldZm>
                  <pslz:sldZmObj sldId="2123259158" cId="2126379645">
                    <pslz:zmPr id="{A77BC1D2-E6F1-4F6B-9A11-40B9E2CB2999}" transitionDur="1000">
                      <p166:blipFill xmlns:p166="http://schemas.microsoft.com/office/powerpoint/2016/6/main">
                        <a:blip r:embed="rId5"/>
                        <a:stretch>
                          <a:fillRect/>
                        </a:stretch>
                      </p166:blipFill>
                      <p166:spPr xmlns:p166="http://schemas.microsoft.com/office/powerpoint/2016/6/main">
                        <a:xfrm>
                          <a:off x="0" y="0"/>
                          <a:ext cx="1600200" cy="900113"/>
                        </a:xfrm>
                        <a:prstGeom prst="rect">
                          <a:avLst/>
                        </a:prstGeom>
                        <a:solidFill>
                          <a:schemeClr val="bg1"/>
                        </a:solidFill>
                        <a:ln>
                          <a:noFill/>
                        </a:ln>
                        <a:effectLst>
                          <a:outerShdw blurRad="190500" dist="50800" dir="2700000" algn="tl" rotWithShape="0">
                            <a:prstClr val="black">
                              <a:alpha val="30000"/>
                            </a:prstClr>
                          </a:outerShdw>
                        </a:effectLst>
                      </p166:spPr>
                    </pslz:zmPr>
                  </pslz:sldZmObj>
                </pslz:sldZm>
              </a:graphicData>
            </a:graphic>
          </p:graphicFrame>
        </mc:Choice>
        <mc:Fallback>
          <p:pic>
            <p:nvPicPr>
              <p:cNvPr id="65" name="Slide Zoom 64" descr="Zoom slide about Pattern - Human Operated Ransomware">
                <a:extLst>
                  <a:ext uri="{FF2B5EF4-FFF2-40B4-BE49-F238E27FC236}">
                    <a16:creationId xmlns:a16="http://schemas.microsoft.com/office/drawing/2014/main" id="{47C3A654-786F-4D47-A815-531242ED837A}"/>
                  </a:ext>
                </a:extLst>
              </p:cNvPr>
              <p:cNvPicPr>
                <a:picLocks noGrp="1" noRot="1" noChangeAspect="1" noMove="1" noResize="1" noEditPoints="1" noAdjustHandles="1" noChangeArrowheads="1" noChangeShapeType="1"/>
              </p:cNvPicPr>
              <p:nvPr/>
            </p:nvPicPr>
            <p:blipFill>
              <a:blip r:embed="rId5"/>
              <a:stretch>
                <a:fillRect/>
              </a:stretch>
            </p:blipFill>
            <p:spPr>
              <a:xfrm>
                <a:off x="854139" y="3862024"/>
                <a:ext cx="1600200" cy="900113"/>
              </a:xfrm>
              <a:prstGeom prst="rect">
                <a:avLst/>
              </a:prstGeom>
              <a:solidFill>
                <a:schemeClr val="bg1"/>
              </a:solidFill>
              <a:ln>
                <a:noFill/>
              </a:ln>
              <a:effectLst>
                <a:outerShdw blurRad="190500" dist="50800" dir="2700000" algn="tl" rotWithShape="0">
                  <a:prstClr val="black">
                    <a:alpha val="30000"/>
                  </a:prstClr>
                </a:outerShdw>
              </a:effectLst>
            </p:spPr>
          </p:pic>
        </mc:Fallback>
      </mc:AlternateContent>
      <mc:AlternateContent xmlns:mc="http://schemas.openxmlformats.org/markup-compatibility/2006">
        <mc:Choice xmlns:pslz="http://schemas.microsoft.com/office/powerpoint/2016/slidezoom" Requires="pslz">
          <p:graphicFrame>
            <p:nvGraphicFramePr>
              <p:cNvPr id="66" name="Slide Zoom 65">
                <a:extLst>
                  <a:ext uri="{FF2B5EF4-FFF2-40B4-BE49-F238E27FC236}">
                    <a16:creationId xmlns:a16="http://schemas.microsoft.com/office/drawing/2014/main" id="{27AB4EBD-DB15-418A-B7F5-9ED034A6CC35}"/>
                  </a:ext>
                </a:extLst>
              </p:cNvPr>
              <p:cNvGraphicFramePr>
                <a:graphicFrameLocks noChangeAspect="1"/>
              </p:cNvGraphicFramePr>
              <p:nvPr/>
            </p:nvGraphicFramePr>
            <p:xfrm>
              <a:off x="588963" y="1440390"/>
              <a:ext cx="1865376" cy="1049277"/>
            </p:xfrm>
            <a:graphic>
              <a:graphicData uri="http://schemas.microsoft.com/office/powerpoint/2016/slidezoom">
                <pslz:sldZm>
                  <pslz:sldZmObj sldId="2123259154" cId="3959037392">
                    <pslz:zmPr id="{208E9677-A102-4876-B9F1-99F1A5415B48}" returnToParent="0" transitionDur="1000">
                      <p166:blipFill xmlns:p166="http://schemas.microsoft.com/office/powerpoint/2016/6/main">
                        <a:blip r:embed="rId6"/>
                        <a:stretch>
                          <a:fillRect/>
                        </a:stretch>
                      </p166:blipFill>
                      <p166:spPr xmlns:p166="http://schemas.microsoft.com/office/powerpoint/2016/6/main">
                        <a:xfrm>
                          <a:off x="0" y="0"/>
                          <a:ext cx="1865376" cy="1049277"/>
                        </a:xfrm>
                        <a:prstGeom prst="rect">
                          <a:avLst/>
                        </a:prstGeom>
                        <a:ln w="88900" cap="sq">
                          <a:noFill/>
                          <a:miter lim="800000"/>
                        </a:ln>
                        <a:effectLst>
                          <a:outerShdw blurRad="190500" dist="50800" dir="2700000" algn="ctr" rotWithShape="0">
                            <a:prstClr val="black">
                              <a:alpha val="20000"/>
                            </a:prstClr>
                          </a:outerShdw>
                        </a:effectLst>
                      </p166:spPr>
                    </pslz:zmPr>
                  </pslz:sldZmObj>
                </pslz:sldZm>
              </a:graphicData>
            </a:graphic>
          </p:graphicFrame>
        </mc:Choice>
        <mc:Fallback>
          <p:pic>
            <p:nvPicPr>
              <p:cNvPr id="66" name="Slide Zoom 65">
                <a:hlinkClick r:id="rId7" action="ppaction://hlinksldjump"/>
                <a:extLst>
                  <a:ext uri="{FF2B5EF4-FFF2-40B4-BE49-F238E27FC236}">
                    <a16:creationId xmlns:a16="http://schemas.microsoft.com/office/drawing/2014/main" id="{27AB4EBD-DB15-418A-B7F5-9ED034A6CC35}"/>
                  </a:ext>
                </a:extLst>
              </p:cNvPr>
              <p:cNvPicPr>
                <a:picLocks noGrp="1" noRot="1" noChangeAspect="1" noMove="1" noResize="1" noEditPoints="1" noAdjustHandles="1" noChangeArrowheads="1" noChangeShapeType="1"/>
              </p:cNvPicPr>
              <p:nvPr/>
            </p:nvPicPr>
            <p:blipFill>
              <a:blip r:embed="rId6"/>
              <a:stretch>
                <a:fillRect/>
              </a:stretch>
            </p:blipFill>
            <p:spPr>
              <a:xfrm>
                <a:off x="588963" y="1440390"/>
                <a:ext cx="1865376" cy="1049277"/>
              </a:xfrm>
              <a:prstGeom prst="rect">
                <a:avLst/>
              </a:prstGeom>
              <a:ln w="88900" cap="sq">
                <a:noFill/>
                <a:miter lim="800000"/>
              </a:ln>
              <a:effectLst>
                <a:outerShdw blurRad="190500" dist="50800" dir="2700000" algn="ctr" rotWithShape="0">
                  <a:prstClr val="black">
                    <a:alpha val="20000"/>
                  </a:prstClr>
                </a:outerShdw>
              </a:effectLst>
            </p:spPr>
          </p:pic>
        </mc:Fallback>
      </mc:AlternateContent>
      <p:pic>
        <p:nvPicPr>
          <p:cNvPr id="67" name="Picture 66" descr="Graphical user interface, application, Word&#10;&#10;Description automatically generated">
            <a:extLst>
              <a:ext uri="{FF2B5EF4-FFF2-40B4-BE49-F238E27FC236}">
                <a16:creationId xmlns:a16="http://schemas.microsoft.com/office/drawing/2014/main" id="{A216F454-1793-4681-BAE1-334FA8199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66" y="4952261"/>
            <a:ext cx="1865376" cy="1049274"/>
          </a:xfrm>
          <a:prstGeom prst="rect">
            <a:avLst/>
          </a:prstGeom>
          <a:solidFill>
            <a:schemeClr val="bg1"/>
          </a:solidFill>
          <a:ln>
            <a:noFill/>
          </a:ln>
          <a:effectLst>
            <a:outerShdw blurRad="190500" dist="50800" dir="2700000" algn="tl" rotWithShape="0">
              <a:prstClr val="black">
                <a:alpha val="30000"/>
              </a:prstClr>
            </a:outerShdw>
          </a:effectLst>
        </p:spPr>
      </p:pic>
      <p:sp>
        <p:nvSpPr>
          <p:cNvPr id="69" name="TextBox 68">
            <a:extLst>
              <a:ext uri="{FF2B5EF4-FFF2-40B4-BE49-F238E27FC236}">
                <a16:creationId xmlns:a16="http://schemas.microsoft.com/office/drawing/2014/main" id="{0C9A91B1-A841-479B-A80D-2D2B30A2BA4F}"/>
              </a:ext>
            </a:extLst>
          </p:cNvPr>
          <p:cNvSpPr txBox="1"/>
          <p:nvPr/>
        </p:nvSpPr>
        <p:spPr>
          <a:xfrm>
            <a:off x="663906" y="6112803"/>
            <a:ext cx="1704697" cy="184666"/>
          </a:xfrm>
          <a:prstGeom prst="rect">
            <a:avLst/>
          </a:prstGeom>
          <a:noFill/>
        </p:spPr>
        <p:txBody>
          <a:bodyPr wrap="none" lIns="0" tIns="0" rIns="0" bIns="0" rtlCol="0">
            <a:spAutoFit/>
          </a:bodyPr>
          <a:lstStyle/>
          <a:p>
            <a:pPr algn="l"/>
            <a:r>
              <a:rPr lang="en-US" sz="1200">
                <a:latin typeface="+mj-lt"/>
                <a:hlinkClick r:id="rId9"/>
              </a:rPr>
              <a:t>aka.ms/</a:t>
            </a:r>
            <a:r>
              <a:rPr lang="en-US" sz="1200" err="1">
                <a:latin typeface="+mj-lt"/>
                <a:hlinkClick r:id="rId9"/>
              </a:rPr>
              <a:t>humanoperated</a:t>
            </a:r>
            <a:r>
              <a:rPr lang="en-US" sz="1200">
                <a:latin typeface="+mj-lt"/>
              </a:rPr>
              <a:t> </a:t>
            </a:r>
          </a:p>
        </p:txBody>
      </p:sp>
      <p:cxnSp>
        <p:nvCxnSpPr>
          <p:cNvPr id="6" name="Connector: Elbow 5">
            <a:extLst>
              <a:ext uri="{FF2B5EF4-FFF2-40B4-BE49-F238E27FC236}">
                <a16:creationId xmlns:a16="http://schemas.microsoft.com/office/drawing/2014/main" id="{E28D7BAB-1B10-4422-91BA-913BF232279C}"/>
              </a:ext>
            </a:extLst>
          </p:cNvPr>
          <p:cNvCxnSpPr>
            <a:cxnSpLocks/>
            <a:stCxn id="66" idx="1"/>
          </p:cNvCxnSpPr>
          <p:nvPr/>
        </p:nvCxnSpPr>
        <p:spPr>
          <a:xfrm rot="10800000" flipH="1" flipV="1">
            <a:off x="588963" y="1965029"/>
            <a:ext cx="265176" cy="1154064"/>
          </a:xfrm>
          <a:prstGeom prst="bentConnector4">
            <a:avLst>
              <a:gd name="adj1" fmla="val -67414"/>
              <a:gd name="adj2" fmla="val 99958"/>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DCCDFE5-7E92-4F4A-8A37-002D0D1E3F60}"/>
              </a:ext>
            </a:extLst>
          </p:cNvPr>
          <p:cNvCxnSpPr>
            <a:cxnSpLocks/>
            <a:stCxn id="66" idx="1"/>
            <a:endCxn id="65" idx="1"/>
          </p:cNvCxnSpPr>
          <p:nvPr/>
        </p:nvCxnSpPr>
        <p:spPr>
          <a:xfrm rot="10800000" flipH="1" flipV="1">
            <a:off x="588963" y="1965029"/>
            <a:ext cx="265176" cy="2347052"/>
          </a:xfrm>
          <a:prstGeom prst="bentConnector3">
            <a:avLst>
              <a:gd name="adj1" fmla="val -67639"/>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7ECA1D7-FAE5-4C3C-BB2F-17687A51360D}"/>
              </a:ext>
            </a:extLst>
          </p:cNvPr>
          <p:cNvCxnSpPr>
            <a:cxnSpLocks/>
          </p:cNvCxnSpPr>
          <p:nvPr/>
        </p:nvCxnSpPr>
        <p:spPr>
          <a:xfrm rot="5400000">
            <a:off x="214060" y="4793210"/>
            <a:ext cx="1005840" cy="274320"/>
          </a:xfrm>
          <a:prstGeom prst="bentConnector4">
            <a:avLst>
              <a:gd name="adj1" fmla="val -395"/>
              <a:gd name="adj2" fmla="val 162255"/>
            </a:avLst>
          </a:prstGeom>
          <a:ln w="15875">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59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4814FDE-A878-4681-BC5A-B6954C64E8E1}"/>
              </a:ext>
              <a:ext uri="{C183D7F6-B498-43B3-948B-1728B52AA6E4}">
                <adec:decorative xmlns:adec="http://schemas.microsoft.com/office/drawing/2017/decorative" val="0"/>
              </a:ext>
            </a:extLst>
          </p:cNvPr>
          <p:cNvSpPr/>
          <p:nvPr/>
        </p:nvSpPr>
        <p:spPr>
          <a:xfrm>
            <a:off x="2395637" y="5466994"/>
            <a:ext cx="2598377"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Identify</a:t>
            </a:r>
          </a:p>
        </p:txBody>
      </p:sp>
      <p:sp>
        <p:nvSpPr>
          <p:cNvPr id="61" name="Rectangle 60">
            <a:extLst>
              <a:ext uri="{FF2B5EF4-FFF2-40B4-BE49-F238E27FC236}">
                <a16:creationId xmlns:a16="http://schemas.microsoft.com/office/drawing/2014/main" id="{8C460756-C1B1-4342-B4D2-36462ABA3F04}"/>
              </a:ext>
            </a:extLst>
          </p:cNvPr>
          <p:cNvSpPr/>
          <p:nvPr/>
        </p:nvSpPr>
        <p:spPr>
          <a:xfrm>
            <a:off x="5061604" y="5466993"/>
            <a:ext cx="4141390" cy="125794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Protect</a:t>
            </a:r>
          </a:p>
        </p:txBody>
      </p:sp>
      <p:sp>
        <p:nvSpPr>
          <p:cNvPr id="65" name="Rectangle 64">
            <a:extLst>
              <a:ext uri="{FF2B5EF4-FFF2-40B4-BE49-F238E27FC236}">
                <a16:creationId xmlns:a16="http://schemas.microsoft.com/office/drawing/2014/main" id="{DA25965B-3646-4233-B9E0-2A5522D9C16E}"/>
              </a:ext>
              <a:ext uri="{C183D7F6-B498-43B3-948B-1728B52AA6E4}">
                <adec:decorative xmlns:adec="http://schemas.microsoft.com/office/drawing/2017/decorative" val="0"/>
              </a:ext>
            </a:extLst>
          </p:cNvPr>
          <p:cNvSpPr/>
          <p:nvPr/>
        </p:nvSpPr>
        <p:spPr>
          <a:xfrm>
            <a:off x="9285756" y="4827629"/>
            <a:ext cx="2209800" cy="189731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Detect,</a:t>
            </a:r>
            <a:r>
              <a:rPr kumimoji="0" lang="en-US" sz="1200" b="1" i="1" u="none" strike="noStrike" kern="1200" cap="none" spc="0" normalizeH="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rPr>
              <a:t> Respond, Recover</a:t>
            </a:r>
            <a:endParaRPr kumimoji="0" lang="en-US" sz="1200" b="1" i="1" u="none" strike="noStrike" kern="1200" cap="none" spc="0" normalizeH="0" baseline="0" noProof="0">
              <a:ln>
                <a:noFill/>
              </a:ln>
              <a:solidFill>
                <a:schemeClr val="bg1">
                  <a:lumMod val="65000"/>
                </a:schemeClr>
              </a:solidFill>
              <a:effectLst/>
              <a:uLnTx/>
              <a:uFillTx/>
              <a:latin typeface="Segoe UI Semilight" panose="020B0402040204020203" pitchFamily="34" charset="0"/>
              <a:cs typeface="Segoe UI Semilight" panose="020B0402040204020203" pitchFamily="34" charset="0"/>
            </a:endParaRPr>
          </a:p>
        </p:txBody>
      </p:sp>
      <p:cxnSp>
        <p:nvCxnSpPr>
          <p:cNvPr id="46" name="Straight Arrow Connector 45">
            <a:extLst>
              <a:ext uri="{FF2B5EF4-FFF2-40B4-BE49-F238E27FC236}">
                <a16:creationId xmlns:a16="http://schemas.microsoft.com/office/drawing/2014/main" id="{F2204269-AC57-4B6C-BA7F-7C0CD32AA825}"/>
              </a:ext>
              <a:ext uri="{C183D7F6-B498-43B3-948B-1728B52AA6E4}">
                <adec:decorative xmlns:adec="http://schemas.microsoft.com/office/drawing/2017/decorative" val="1"/>
              </a:ext>
            </a:extLst>
          </p:cNvPr>
          <p:cNvCxnSpPr>
            <a:cxnSpLocks/>
            <a:stCxn id="54" idx="2"/>
            <a:endCxn id="6" idx="2"/>
          </p:cNvCxnSpPr>
          <p:nvPr/>
        </p:nvCxnSpPr>
        <p:spPr>
          <a:xfrm rot="5400000">
            <a:off x="7042741" y="2759198"/>
            <a:ext cx="12700" cy="6695830"/>
          </a:xfrm>
          <a:prstGeom prst="bentConnector3">
            <a:avLst>
              <a:gd name="adj1" fmla="val 185437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45">
            <a:extLst>
              <a:ext uri="{FF2B5EF4-FFF2-40B4-BE49-F238E27FC236}">
                <a16:creationId xmlns:a16="http://schemas.microsoft.com/office/drawing/2014/main" id="{55FF5574-8A30-479A-A3F4-4F590BA763E2}"/>
              </a:ext>
              <a:ext uri="{C183D7F6-B498-43B3-948B-1728B52AA6E4}">
                <adec:decorative xmlns:adec="http://schemas.microsoft.com/office/drawing/2017/decorative" val="1"/>
              </a:ext>
            </a:extLst>
          </p:cNvPr>
          <p:cNvCxnSpPr>
            <a:cxnSpLocks/>
            <a:stCxn id="54" idx="2"/>
            <a:endCxn id="5" idx="2"/>
          </p:cNvCxnSpPr>
          <p:nvPr/>
        </p:nvCxnSpPr>
        <p:spPr>
          <a:xfrm rot="5400000">
            <a:off x="8761478" y="4477935"/>
            <a:ext cx="1" cy="3258357"/>
          </a:xfrm>
          <a:prstGeom prst="bentConnector3">
            <a:avLst>
              <a:gd name="adj1" fmla="val 22860100000"/>
            </a:avLst>
          </a:prstGeom>
          <a:ln w="25400">
            <a:solidFill>
              <a:srgbClr val="005A9F"/>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8C71307-B277-4596-8B5A-63ADFF6E95FA}"/>
              </a:ext>
            </a:extLst>
          </p:cNvPr>
          <p:cNvSpPr/>
          <p:nvPr/>
        </p:nvSpPr>
        <p:spPr bwMode="auto">
          <a:xfrm>
            <a:off x="7316123" y="6204525"/>
            <a:ext cx="1224627" cy="2323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5A9F"/>
                </a:solidFill>
                <a:latin typeface="+mj-lt"/>
                <a:ea typeface="Segoe UI" pitchFamily="34" charset="0"/>
                <a:cs typeface="Segoe UI" pitchFamily="34" charset="0"/>
              </a:rPr>
              <a:t>Feedback loop</a:t>
            </a:r>
          </a:p>
        </p:txBody>
      </p:sp>
      <p:sp>
        <p:nvSpPr>
          <p:cNvPr id="2" name="Title 1">
            <a:extLst>
              <a:ext uri="{FF2B5EF4-FFF2-40B4-BE49-F238E27FC236}">
                <a16:creationId xmlns:a16="http://schemas.microsoft.com/office/drawing/2014/main" id="{0760C87E-5759-4C26-88AF-3CB8D908819F}"/>
              </a:ext>
            </a:extLst>
          </p:cNvPr>
          <p:cNvSpPr>
            <a:spLocks noGrp="1"/>
          </p:cNvSpPr>
          <p:nvPr>
            <p:ph type="title"/>
          </p:nvPr>
        </p:nvSpPr>
        <p:spPr>
          <a:xfrm>
            <a:off x="588263" y="457200"/>
            <a:ext cx="11018520" cy="553998"/>
          </a:xfrm>
        </p:spPr>
        <p:txBody>
          <a:bodyPr>
            <a:normAutofit/>
          </a:bodyPr>
          <a:lstStyle/>
          <a:p>
            <a:r>
              <a:rPr lang="en-US"/>
              <a:t>Security Roles and Responsibilities</a:t>
            </a:r>
          </a:p>
        </p:txBody>
      </p:sp>
      <p:sp>
        <p:nvSpPr>
          <p:cNvPr id="40" name="Rectangle 39">
            <a:extLst>
              <a:ext uri="{FF2B5EF4-FFF2-40B4-BE49-F238E27FC236}">
                <a16:creationId xmlns:a16="http://schemas.microsoft.com/office/drawing/2014/main" id="{DE5022D0-1873-4886-8BAF-9B4D3028B30C}"/>
              </a:ext>
            </a:extLst>
          </p:cNvPr>
          <p:cNvSpPr/>
          <p:nvPr/>
        </p:nvSpPr>
        <p:spPr>
          <a:xfrm>
            <a:off x="459200" y="1337521"/>
            <a:ext cx="1865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Business and </a:t>
            </a:r>
            <a:b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technology outcomes</a:t>
            </a:r>
          </a:p>
        </p:txBody>
      </p:sp>
      <p:sp>
        <p:nvSpPr>
          <p:cNvPr id="4" name="Rectangle 3">
            <a:extLst>
              <a:ext uri="{FF2B5EF4-FFF2-40B4-BE49-F238E27FC236}">
                <a16:creationId xmlns:a16="http://schemas.microsoft.com/office/drawing/2014/main" id="{BF2CF3DE-43D3-423C-855B-963089670324}"/>
              </a:ext>
              <a:ext uri="{C183D7F6-B498-43B3-948B-1728B52AA6E4}">
                <adec:decorative xmlns:adec="http://schemas.microsoft.com/office/drawing/2017/decorative" val="0"/>
              </a:ext>
            </a:extLst>
          </p:cNvPr>
          <p:cNvSpPr/>
          <p:nvPr/>
        </p:nvSpPr>
        <p:spPr>
          <a:xfrm>
            <a:off x="459200" y="1944191"/>
            <a:ext cx="1868847" cy="615553"/>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Security </a:t>
            </a:r>
            <a:b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4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outcomes</a:t>
            </a:r>
          </a:p>
        </p:txBody>
      </p:sp>
      <p:sp>
        <p:nvSpPr>
          <p:cNvPr id="42" name="Rectangle 41">
            <a:extLst>
              <a:ext uri="{FF2B5EF4-FFF2-40B4-BE49-F238E27FC236}">
                <a16:creationId xmlns:a16="http://schemas.microsoft.com/office/drawing/2014/main" id="{7778B32F-4615-434C-BC03-398D4982351D}"/>
              </a:ext>
              <a:ext uri="{C183D7F6-B498-43B3-948B-1728B52AA6E4}">
                <adec:decorative xmlns:adec="http://schemas.microsoft.com/office/drawing/2017/decorative" val="0"/>
              </a:ext>
            </a:extLst>
          </p:cNvPr>
          <p:cNvSpPr/>
          <p:nvPr/>
        </p:nvSpPr>
        <p:spPr>
          <a:xfrm>
            <a:off x="2395638" y="1337521"/>
            <a:ext cx="2598376"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Plan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Identify opportunities</a:t>
            </a:r>
          </a:p>
        </p:txBody>
      </p:sp>
      <p:sp>
        <p:nvSpPr>
          <p:cNvPr id="6" name="Rectangle 5">
            <a:extLst>
              <a:ext uri="{FF2B5EF4-FFF2-40B4-BE49-F238E27FC236}">
                <a16:creationId xmlns:a16="http://schemas.microsoft.com/office/drawing/2014/main" id="{39BE7C2A-6646-44BE-BFCC-A01614C33CA1}"/>
              </a:ext>
              <a:ext uri="{C183D7F6-B498-43B3-948B-1728B52AA6E4}">
                <adec:decorative xmlns:adec="http://schemas.microsoft.com/office/drawing/2017/decorative" val="0"/>
              </a:ext>
            </a:extLst>
          </p:cNvPr>
          <p:cNvSpPr/>
          <p:nvPr/>
        </p:nvSpPr>
        <p:spPr>
          <a:xfrm>
            <a:off x="2395637" y="1944192"/>
            <a:ext cx="2598377" cy="41629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Architecture and Compliance</a:t>
            </a:r>
          </a:p>
        </p:txBody>
      </p:sp>
      <p:sp>
        <p:nvSpPr>
          <p:cNvPr id="41" name="Rectangle 40">
            <a:extLst>
              <a:ext uri="{FF2B5EF4-FFF2-40B4-BE49-F238E27FC236}">
                <a16:creationId xmlns:a16="http://schemas.microsoft.com/office/drawing/2014/main" id="{60E8B5A5-55AC-4204-9082-000A97246CD8}"/>
              </a:ext>
              <a:ext uri="{C183D7F6-B498-43B3-948B-1728B52AA6E4}">
                <adec:decorative xmlns:adec="http://schemas.microsoft.com/office/drawing/2017/decorative" val="0"/>
              </a:ext>
            </a:extLst>
          </p:cNvPr>
          <p:cNvSpPr/>
          <p:nvPr/>
        </p:nvSpPr>
        <p:spPr>
          <a:xfrm>
            <a:off x="5061605" y="1337521"/>
            <a:ext cx="414139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Build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and capture value</a:t>
            </a:r>
          </a:p>
        </p:txBody>
      </p:sp>
      <p:grpSp>
        <p:nvGrpSpPr>
          <p:cNvPr id="12" name="Group 11" descr="Prevention: Access Control and Asset Protection">
            <a:extLst>
              <a:ext uri="{FF2B5EF4-FFF2-40B4-BE49-F238E27FC236}">
                <a16:creationId xmlns:a16="http://schemas.microsoft.com/office/drawing/2014/main" id="{8409F603-25DB-4BF3-96F0-A3E301BF216A}"/>
              </a:ext>
              <a:ext uri="{C183D7F6-B498-43B3-948B-1728B52AA6E4}">
                <adec:decorative xmlns:adec="http://schemas.microsoft.com/office/drawing/2017/decorative" val="0"/>
              </a:ext>
            </a:extLst>
          </p:cNvPr>
          <p:cNvGrpSpPr/>
          <p:nvPr/>
        </p:nvGrpSpPr>
        <p:grpSpPr>
          <a:xfrm>
            <a:off x="5061604" y="1944192"/>
            <a:ext cx="4141390" cy="4162922"/>
            <a:chOff x="5061604" y="2091829"/>
            <a:chExt cx="4141390" cy="4237037"/>
          </a:xfrm>
        </p:grpSpPr>
        <p:sp>
          <p:nvSpPr>
            <p:cNvPr id="5" name="Rectangle 4">
              <a:extLst>
                <a:ext uri="{FF2B5EF4-FFF2-40B4-BE49-F238E27FC236}">
                  <a16:creationId xmlns:a16="http://schemas.microsoft.com/office/drawing/2014/main" id="{FA5685C7-8A4D-407D-BCB8-8E5C770E900B}"/>
                </a:ext>
              </a:extLst>
            </p:cNvPr>
            <p:cNvSpPr/>
            <p:nvPr/>
          </p:nvSpPr>
          <p:spPr>
            <a:xfrm>
              <a:off x="5061604" y="2091829"/>
              <a:ext cx="4141390" cy="4237037"/>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Prevention</a:t>
              </a:r>
            </a:p>
          </p:txBody>
        </p:sp>
        <p:sp>
          <p:nvSpPr>
            <p:cNvPr id="36" name="TextBox 35">
              <a:extLst>
                <a:ext uri="{FF2B5EF4-FFF2-40B4-BE49-F238E27FC236}">
                  <a16:creationId xmlns:a16="http://schemas.microsoft.com/office/drawing/2014/main" id="{C73DF5EB-4F9F-40CC-9834-2C917CA56149}"/>
                </a:ext>
              </a:extLst>
            </p:cNvPr>
            <p:cNvSpPr txBox="1"/>
            <p:nvPr/>
          </p:nvSpPr>
          <p:spPr>
            <a:xfrm>
              <a:off x="5061604" y="2315627"/>
              <a:ext cx="15277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Access control</a:t>
              </a:r>
            </a:p>
          </p:txBody>
        </p:sp>
        <p:sp>
          <p:nvSpPr>
            <p:cNvPr id="37" name="TextBox 36">
              <a:extLst>
                <a:ext uri="{FF2B5EF4-FFF2-40B4-BE49-F238E27FC236}">
                  <a16:creationId xmlns:a16="http://schemas.microsoft.com/office/drawing/2014/main" id="{2A22E3BC-4A2A-48EB-A689-CAEB1564059B}"/>
                </a:ext>
              </a:extLst>
            </p:cNvPr>
            <p:cNvSpPr txBox="1"/>
            <p:nvPr/>
          </p:nvSpPr>
          <p:spPr>
            <a:xfrm>
              <a:off x="7681411" y="2309156"/>
              <a:ext cx="13971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Asset protection</a:t>
              </a:r>
            </a:p>
          </p:txBody>
        </p:sp>
      </p:grpSp>
      <p:sp>
        <p:nvSpPr>
          <p:cNvPr id="43" name="Rectangle 42">
            <a:extLst>
              <a:ext uri="{FF2B5EF4-FFF2-40B4-BE49-F238E27FC236}">
                <a16:creationId xmlns:a16="http://schemas.microsoft.com/office/drawing/2014/main" id="{D74079C6-31F2-4EEE-AB0A-FCFCB7C894D7}"/>
              </a:ext>
              <a:ext uri="{C183D7F6-B498-43B3-948B-1728B52AA6E4}">
                <adec:decorative xmlns:adec="http://schemas.microsoft.com/office/drawing/2017/decorative" val="0"/>
              </a:ext>
            </a:extLst>
          </p:cNvPr>
          <p:cNvSpPr/>
          <p:nvPr/>
        </p:nvSpPr>
        <p:spPr>
          <a:xfrm>
            <a:off x="9285756" y="1337521"/>
            <a:ext cx="2209800" cy="646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18288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Sustain and adapt</a:t>
            </a:r>
          </a:p>
        </p:txBody>
      </p:sp>
      <p:sp>
        <p:nvSpPr>
          <p:cNvPr id="10" name="Rectangle 9">
            <a:extLst>
              <a:ext uri="{FF2B5EF4-FFF2-40B4-BE49-F238E27FC236}">
                <a16:creationId xmlns:a16="http://schemas.microsoft.com/office/drawing/2014/main" id="{64679A98-BF2A-4516-95AE-BEC6A8015619}"/>
              </a:ext>
            </a:extLst>
          </p:cNvPr>
          <p:cNvSpPr/>
          <p:nvPr/>
        </p:nvSpPr>
        <p:spPr>
          <a:xfrm>
            <a:off x="444355" y="2700235"/>
            <a:ext cx="1333755" cy="1181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243A5E"/>
                </a:solidFill>
                <a:latin typeface="Segoe UI" panose="020B0502040204020203" pitchFamily="34" charset="0"/>
                <a:cs typeface="Segoe UI" panose="020B0502040204020203" pitchFamily="34" charset="0"/>
              </a:rPr>
              <a:t>Role Types</a:t>
            </a:r>
            <a:endParaRPr kumimoji="0" lang="en-US" sz="1400" b="1" i="0" u="none" strike="noStrike" kern="1200" cap="none" spc="0" normalizeH="0" baseline="0" noProof="0">
              <a:ln>
                <a:noFill/>
              </a:ln>
              <a:solidFill>
                <a:srgbClr val="243A5E"/>
              </a:solidFill>
              <a:effectLst/>
              <a:uLnTx/>
              <a:uFillTx/>
              <a:latin typeface="Segoe UI" panose="020B0502040204020203" pitchFamily="34" charset="0"/>
              <a:ea typeface="+mn-ea"/>
              <a:cs typeface="Segoe UI" panose="020B0502040204020203" pitchFamily="34" charset="0"/>
            </a:endParaRPr>
          </a:p>
        </p:txBody>
      </p:sp>
      <p:sp>
        <p:nvSpPr>
          <p:cNvPr id="33" name="Rectangle 32">
            <a:extLst>
              <a:ext uri="{FF2B5EF4-FFF2-40B4-BE49-F238E27FC236}">
                <a16:creationId xmlns:a16="http://schemas.microsoft.com/office/drawing/2014/main" id="{A98D123E-40BB-4465-904B-EC4C560C122E}"/>
              </a:ext>
            </a:extLst>
          </p:cNvPr>
          <p:cNvSpPr/>
          <p:nvPr/>
        </p:nvSpPr>
        <p:spPr>
          <a:xfrm>
            <a:off x="2560969" y="3435684"/>
            <a:ext cx="2267712" cy="499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Posture &amp; Compliance</a:t>
            </a:r>
          </a:p>
        </p:txBody>
      </p:sp>
      <p:grpSp>
        <p:nvGrpSpPr>
          <p:cNvPr id="3" name="Group 2">
            <a:extLst>
              <a:ext uri="{FF2B5EF4-FFF2-40B4-BE49-F238E27FC236}">
                <a16:creationId xmlns:a16="http://schemas.microsoft.com/office/drawing/2014/main" id="{7CA6DD8A-70B4-4699-8747-62BD762C81F0}"/>
              </a:ext>
            </a:extLst>
          </p:cNvPr>
          <p:cNvGrpSpPr/>
          <p:nvPr/>
        </p:nvGrpSpPr>
        <p:grpSpPr>
          <a:xfrm>
            <a:off x="5141710" y="3287301"/>
            <a:ext cx="3068223" cy="328949"/>
            <a:chOff x="5230715" y="3428716"/>
            <a:chExt cx="3068223" cy="328949"/>
          </a:xfrm>
        </p:grpSpPr>
        <p:cxnSp>
          <p:nvCxnSpPr>
            <p:cNvPr id="52" name="Straight Arrow Connector 51">
              <a:extLst>
                <a:ext uri="{FF2B5EF4-FFF2-40B4-BE49-F238E27FC236}">
                  <a16:creationId xmlns:a16="http://schemas.microsoft.com/office/drawing/2014/main" id="{562652E1-69C8-4C6E-8274-04091393CFD2}"/>
                </a:ext>
                <a:ext uri="{C183D7F6-B498-43B3-948B-1728B52AA6E4}">
                  <adec:decorative xmlns:adec="http://schemas.microsoft.com/office/drawing/2017/decorative" val="1"/>
                </a:ext>
              </a:extLst>
            </p:cNvPr>
            <p:cNvCxnSpPr>
              <a:cxnSpLocks/>
            </p:cNvCxnSpPr>
            <p:nvPr/>
          </p:nvCxnSpPr>
          <p:spPr>
            <a:xfrm>
              <a:off x="5230715" y="3579931"/>
              <a:ext cx="3068223"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80593A6-1CE8-46AA-B8C3-5FCDED4C3BC2}"/>
                </a:ext>
              </a:extLst>
            </p:cNvPr>
            <p:cNvSpPr/>
            <p:nvPr/>
          </p:nvSpPr>
          <p:spPr>
            <a:xfrm>
              <a:off x="5654340" y="3428716"/>
              <a:ext cx="1870056"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Platform Security Engineer</a:t>
              </a:r>
            </a:p>
          </p:txBody>
        </p:sp>
      </p:grpSp>
      <p:grpSp>
        <p:nvGrpSpPr>
          <p:cNvPr id="9" name="Group 8">
            <a:extLst>
              <a:ext uri="{FF2B5EF4-FFF2-40B4-BE49-F238E27FC236}">
                <a16:creationId xmlns:a16="http://schemas.microsoft.com/office/drawing/2014/main" id="{BAFD23DA-9EF3-487F-ACE1-959AF6B8B29D}"/>
              </a:ext>
            </a:extLst>
          </p:cNvPr>
          <p:cNvGrpSpPr/>
          <p:nvPr/>
        </p:nvGrpSpPr>
        <p:grpSpPr>
          <a:xfrm>
            <a:off x="6189174" y="3630733"/>
            <a:ext cx="2889380" cy="328949"/>
            <a:chOff x="6189174" y="3778370"/>
            <a:chExt cx="2889380" cy="328949"/>
          </a:xfrm>
        </p:grpSpPr>
        <p:cxnSp>
          <p:nvCxnSpPr>
            <p:cNvPr id="58" name="Straight Arrow Connector 57">
              <a:extLst>
                <a:ext uri="{FF2B5EF4-FFF2-40B4-BE49-F238E27FC236}">
                  <a16:creationId xmlns:a16="http://schemas.microsoft.com/office/drawing/2014/main" id="{9B578CAB-5B3C-45DF-95B6-5A0FE6AA4772}"/>
                </a:ext>
                <a:ext uri="{C183D7F6-B498-43B3-948B-1728B52AA6E4}">
                  <adec:decorative xmlns:adec="http://schemas.microsoft.com/office/drawing/2017/decorative" val="1"/>
                </a:ext>
              </a:extLst>
            </p:cNvPr>
            <p:cNvCxnSpPr>
              <a:cxnSpLocks/>
            </p:cNvCxnSpPr>
            <p:nvPr/>
          </p:nvCxnSpPr>
          <p:spPr>
            <a:xfrm>
              <a:off x="6189174" y="3943595"/>
              <a:ext cx="2889380" cy="0"/>
            </a:xfrm>
            <a:prstGeom prst="straightConnector1">
              <a:avLst/>
            </a:prstGeom>
            <a:ln w="25400">
              <a:solidFill>
                <a:schemeClr val="accent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47954E7-DF23-4D2C-9BA4-C5CF9F1660DB}"/>
                </a:ext>
              </a:extLst>
            </p:cNvPr>
            <p:cNvSpPr/>
            <p:nvPr/>
          </p:nvSpPr>
          <p:spPr>
            <a:xfrm>
              <a:off x="6763594" y="3778370"/>
              <a:ext cx="1570894"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App Security Engineer</a:t>
              </a:r>
            </a:p>
          </p:txBody>
        </p:sp>
      </p:grpSp>
      <p:sp>
        <p:nvSpPr>
          <p:cNvPr id="11" name="Left Brace 10">
            <a:extLst>
              <a:ext uri="{FF2B5EF4-FFF2-40B4-BE49-F238E27FC236}">
                <a16:creationId xmlns:a16="http://schemas.microsoft.com/office/drawing/2014/main" id="{1B87949B-81A5-45DD-A114-9B23F9A4B05A}"/>
              </a:ext>
              <a:ext uri="{C183D7F6-B498-43B3-948B-1728B52AA6E4}">
                <adec:decorative xmlns:adec="http://schemas.microsoft.com/office/drawing/2017/decorative" val="1"/>
              </a:ext>
            </a:extLst>
          </p:cNvPr>
          <p:cNvSpPr/>
          <p:nvPr/>
        </p:nvSpPr>
        <p:spPr>
          <a:xfrm>
            <a:off x="1960947" y="2658154"/>
            <a:ext cx="457200" cy="1281259"/>
          </a:xfrm>
          <a:prstGeom prst="leftBrace">
            <a:avLst>
              <a:gd name="adj1" fmla="val 0"/>
              <a:gd name="adj2" fmla="val 50000"/>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915A0A0-9B65-42BF-A39F-F41D96525A43}"/>
              </a:ext>
            </a:extLst>
          </p:cNvPr>
          <p:cNvSpPr/>
          <p:nvPr/>
        </p:nvSpPr>
        <p:spPr>
          <a:xfrm>
            <a:off x="444355" y="4541399"/>
            <a:ext cx="1868847" cy="152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b="1">
                <a:solidFill>
                  <a:srgbClr val="0078D4">
                    <a:lumMod val="75000"/>
                  </a:srgbClr>
                </a:solidFill>
                <a:latin typeface="Segoe UI" panose="020B0502040204020203" pitchFamily="34" charset="0"/>
                <a:cs typeface="Segoe UI" panose="020B0502040204020203" pitchFamily="34" charset="0"/>
              </a:rPr>
              <a:t>Responsibilities</a:t>
            </a:r>
            <a:endParaRPr kumimoji="0" lang="en-US" sz="1400" b="1" i="0" u="none" strike="noStrike" kern="120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noProof="0">
                <a:ln>
                  <a:noFill/>
                </a:ln>
                <a:solidFill>
                  <a:srgbClr val="000000"/>
                </a:solidFill>
                <a:effectLst/>
                <a:uLnTx/>
                <a:uFillTx/>
                <a:latin typeface="Segoe UI"/>
                <a:cs typeface="Segoe UI" panose="020B0502040204020203" pitchFamily="34" charset="0"/>
              </a:rPr>
              <a:t>“</a:t>
            </a:r>
            <a:r>
              <a:rPr kumimoji="0" lang="en-US" sz="1100" b="0" i="1" u="none" strike="noStrike" kern="1200" cap="none" spc="0" normalizeH="0" baseline="0" noProof="0">
                <a:ln>
                  <a:noFill/>
                </a:ln>
                <a:solidFill>
                  <a:srgbClr val="000000"/>
                </a:solidFill>
                <a:effectLst/>
                <a:uLnTx/>
                <a:uFillTx/>
                <a:latin typeface="Segoe UI"/>
                <a:cs typeface="Segoe UI" panose="020B0502040204020203" pitchFamily="34" charset="0"/>
              </a:rPr>
              <a:t>Jobs to be done”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i="1">
                <a:solidFill>
                  <a:srgbClr val="000000"/>
                </a:solidFill>
                <a:latin typeface="Segoe UI"/>
                <a:cs typeface="Segoe UI" panose="020B0502040204020203" pitchFamily="34" charset="0"/>
              </a:rPr>
              <a:t>Organizational functions</a:t>
            </a:r>
            <a:br>
              <a:rPr kumimoji="0" lang="en-US" sz="1100" b="0" i="1" u="none" strike="noStrike" kern="1200" cap="none" spc="0" normalizeH="0" baseline="0" noProof="0">
                <a:ln>
                  <a:noFill/>
                </a:ln>
                <a:solidFill>
                  <a:srgbClr val="000000"/>
                </a:solidFill>
                <a:effectLst/>
                <a:uLnTx/>
                <a:uFillTx/>
                <a:latin typeface="Segoe UI"/>
                <a:cs typeface="Segoe UI" panose="020B0502040204020203" pitchFamily="34" charset="0"/>
              </a:rPr>
            </a:br>
            <a:b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a:t>
            </a:r>
            <a:r>
              <a:rPr kumimoji="0" lang="en-US" sz="1200" b="0" i="1" u="none" strike="noStrike" kern="1200" cap="none" spc="0" normalizeH="0" baseline="0" noProof="0" err="1">
                <a:ln>
                  <a:noFill/>
                </a:ln>
                <a:solidFill>
                  <a:srgbClr val="000000"/>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securityroles</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
        <p:nvSpPr>
          <p:cNvPr id="38" name="Rectangle 37">
            <a:extLst>
              <a:ext uri="{FF2B5EF4-FFF2-40B4-BE49-F238E27FC236}">
                <a16:creationId xmlns:a16="http://schemas.microsoft.com/office/drawing/2014/main" id="{7A6F4110-32A2-4D36-AC8F-95657B7C2F19}"/>
              </a:ext>
            </a:extLst>
          </p:cNvPr>
          <p:cNvSpPr/>
          <p:nvPr/>
        </p:nvSpPr>
        <p:spPr>
          <a:xfrm>
            <a:off x="2552779" y="4152650"/>
            <a:ext cx="2267711" cy="328949"/>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u="sng" strike="noStrike" kern="1200" cap="none" spc="0" normalizeH="0" baseline="0" noProof="0">
                <a:ln>
                  <a:noFill/>
                </a:ln>
                <a:solidFill>
                  <a:srgbClr val="FFFFFF"/>
                </a:solidFill>
                <a:effectLst/>
                <a:uLnTx/>
                <a:uFillTx/>
                <a:latin typeface="Segoe UI Semibold"/>
                <a:ea typeface="+mn-ea"/>
                <a:cs typeface="+mn-cs"/>
              </a:rPr>
              <a:t>Security leadership</a:t>
            </a:r>
          </a:p>
        </p:txBody>
      </p:sp>
      <p:sp>
        <p:nvSpPr>
          <p:cNvPr id="16" name="Rectangle 15">
            <a:extLst>
              <a:ext uri="{FF2B5EF4-FFF2-40B4-BE49-F238E27FC236}">
                <a16:creationId xmlns:a16="http://schemas.microsoft.com/office/drawing/2014/main" id="{AFB7209C-4C42-4166-ACCD-9253B0B7DE36}"/>
              </a:ext>
            </a:extLst>
          </p:cNvPr>
          <p:cNvSpPr/>
          <p:nvPr/>
        </p:nvSpPr>
        <p:spPr>
          <a:xfrm>
            <a:off x="2553135" y="4541399"/>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Security architecture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CAE31261-0B1E-4F70-9E5C-E9FEDA215DDF}"/>
              </a:ext>
            </a:extLst>
          </p:cNvPr>
          <p:cNvSpPr/>
          <p:nvPr/>
        </p:nvSpPr>
        <p:spPr>
          <a:xfrm>
            <a:off x="2548682" y="5696812"/>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Posture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2953C78B-E281-49C8-8984-86D94A42CDB2}"/>
              </a:ext>
            </a:extLst>
          </p:cNvPr>
          <p:cNvSpPr/>
          <p:nvPr/>
        </p:nvSpPr>
        <p:spPr>
          <a:xfrm>
            <a:off x="2553135" y="5318895"/>
            <a:ext cx="226771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Policy and standards</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14">
            <a:extLst>
              <a:ext uri="{FF2B5EF4-FFF2-40B4-BE49-F238E27FC236}">
                <a16:creationId xmlns:a16="http://schemas.microsoft.com/office/drawing/2014/main" id="{EF80C028-66EA-464D-8EBA-4289FD7A5515}"/>
              </a:ext>
            </a:extLst>
          </p:cNvPr>
          <p:cNvSpPr/>
          <p:nvPr/>
        </p:nvSpPr>
        <p:spPr>
          <a:xfrm>
            <a:off x="2548682" y="4939153"/>
            <a:ext cx="2275901" cy="328948"/>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Security compliance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4" name="Rectangle 23">
            <a:extLst>
              <a:ext uri="{FF2B5EF4-FFF2-40B4-BE49-F238E27FC236}">
                <a16:creationId xmlns:a16="http://schemas.microsoft.com/office/drawing/2014/main" id="{27AC999D-EAC1-4DF2-B80D-C92C2A55DCB8}"/>
              </a:ext>
            </a:extLst>
          </p:cNvPr>
          <p:cNvSpPr/>
          <p:nvPr/>
        </p:nvSpPr>
        <p:spPr>
          <a:xfrm>
            <a:off x="5205120" y="4081200"/>
            <a:ext cx="1968107" cy="2882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Identity and key management</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Rectangle 20">
            <a:extLst>
              <a:ext uri="{FF2B5EF4-FFF2-40B4-BE49-F238E27FC236}">
                <a16:creationId xmlns:a16="http://schemas.microsoft.com/office/drawing/2014/main" id="{7F2F7028-8AFA-4EA5-A3F4-27E38E06F724}"/>
              </a:ext>
            </a:extLst>
          </p:cNvPr>
          <p:cNvSpPr/>
          <p:nvPr/>
        </p:nvSpPr>
        <p:spPr>
          <a:xfrm>
            <a:off x="6007387" y="4414795"/>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People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3" name="Rectangle 22">
            <a:extLst>
              <a:ext uri="{FF2B5EF4-FFF2-40B4-BE49-F238E27FC236}">
                <a16:creationId xmlns:a16="http://schemas.microsoft.com/office/drawing/2014/main" id="{3099CA08-02DF-48CD-874E-47A60ED4D8C0}"/>
              </a:ext>
            </a:extLst>
          </p:cNvPr>
          <p:cNvSpPr/>
          <p:nvPr/>
        </p:nvSpPr>
        <p:spPr>
          <a:xfrm>
            <a:off x="6719174" y="4749496"/>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0">
                  <a:extLst>
                    <a:ext uri="{A12FA001-AC4F-418D-AE19-62706E023703}">
                      <ahyp:hlinkClr xmlns:ahyp="http://schemas.microsoft.com/office/drawing/2018/hyperlinkcolor" val="tx"/>
                    </a:ext>
                  </a:extLst>
                </a:hlinkClick>
              </a:rPr>
              <a:t>Data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0" name="Rectangle 19">
            <a:extLst>
              <a:ext uri="{FF2B5EF4-FFF2-40B4-BE49-F238E27FC236}">
                <a16:creationId xmlns:a16="http://schemas.microsoft.com/office/drawing/2014/main" id="{A6DC6154-7C72-46AA-B6AE-609853ACBDB6}"/>
              </a:ext>
            </a:extLst>
          </p:cNvPr>
          <p:cNvSpPr/>
          <p:nvPr/>
        </p:nvSpPr>
        <p:spPr>
          <a:xfrm>
            <a:off x="6719175" y="5083644"/>
            <a:ext cx="233167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Application security &amp; </a:t>
            </a:r>
            <a:r>
              <a:rPr kumimoji="0" lang="en-US" sz="1050" b="0" i="0" u="none" strike="noStrike" kern="1200" cap="none" spc="0" normalizeH="0" baseline="0" noProof="0" err="1">
                <a:ln>
                  <a:noFill/>
                </a:ln>
                <a:solidFill>
                  <a:srgbClr val="FFFFFF"/>
                </a:solidFill>
                <a:effectLst/>
                <a:uLnTx/>
                <a:uFillTx/>
                <a:latin typeface="Segoe UI Semibold"/>
                <a:ea typeface="+mn-ea"/>
                <a:cs typeface="+mn-cs"/>
                <a:hlinkClick r:id="rId11">
                  <a:extLst>
                    <a:ext uri="{A12FA001-AC4F-418D-AE19-62706E023703}">
                      <ahyp:hlinkClr xmlns:ahyp="http://schemas.microsoft.com/office/drawing/2018/hyperlinkcolor" val="tx"/>
                    </a:ext>
                  </a:extLst>
                </a:hlinkClick>
              </a:rPr>
              <a:t>DevSecOps</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Rectangle 17">
            <a:extLst>
              <a:ext uri="{FF2B5EF4-FFF2-40B4-BE49-F238E27FC236}">
                <a16:creationId xmlns:a16="http://schemas.microsoft.com/office/drawing/2014/main" id="{369608B5-9B95-4828-A5C9-DA44A85D6CD7}"/>
              </a:ext>
            </a:extLst>
          </p:cNvPr>
          <p:cNvSpPr/>
          <p:nvPr/>
        </p:nvSpPr>
        <p:spPr>
          <a:xfrm>
            <a:off x="5210615" y="5417793"/>
            <a:ext cx="3837112" cy="60337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hlinkClick r:id="rId12">
                  <a:extLst>
                    <a:ext uri="{A12FA001-AC4F-418D-AE19-62706E023703}">
                      <ahyp:hlinkClr xmlns:ahyp="http://schemas.microsoft.com/office/drawing/2018/hyperlinkcolor" val="tx"/>
                    </a:ext>
                  </a:extLst>
                </a:hlinkClick>
              </a:rPr>
              <a:t>Infrastructure and endpoint security</a:t>
            </a: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0964610B-D0D9-4563-BE50-CD322D490184}"/>
              </a:ext>
            </a:extLst>
          </p:cNvPr>
          <p:cNvSpPr txBox="1"/>
          <p:nvPr/>
        </p:nvSpPr>
        <p:spPr>
          <a:xfrm>
            <a:off x="5249958" y="5635284"/>
            <a:ext cx="3743430" cy="365760"/>
          </a:xfrm>
          <a:prstGeom prst="rect">
            <a:avLst/>
          </a:prstGeom>
          <a:noFill/>
        </p:spPr>
        <p:txBody>
          <a:bodyPr wrap="square" numCol="2" spcCol="9144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Network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Server/VM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Segoe UI" panose="020B0502040204020203" pitchFamily="34" charset="0"/>
                <a:ea typeface="+mn-ea"/>
                <a:cs typeface="+mn-cs"/>
              </a:rPr>
              <a:t>Client endpoints/devices</a:t>
            </a:r>
          </a:p>
        </p:txBody>
      </p:sp>
      <p:sp>
        <p:nvSpPr>
          <p:cNvPr id="45" name="Left Brace 44">
            <a:extLst>
              <a:ext uri="{FF2B5EF4-FFF2-40B4-BE49-F238E27FC236}">
                <a16:creationId xmlns:a16="http://schemas.microsoft.com/office/drawing/2014/main" id="{5EF63DE0-2BAD-4404-AF5A-9D1ABCA75F3E}"/>
              </a:ext>
              <a:ext uri="{C183D7F6-B498-43B3-948B-1728B52AA6E4}">
                <adec:decorative xmlns:adec="http://schemas.microsoft.com/office/drawing/2017/decorative" val="1"/>
              </a:ext>
            </a:extLst>
          </p:cNvPr>
          <p:cNvSpPr/>
          <p:nvPr/>
        </p:nvSpPr>
        <p:spPr>
          <a:xfrm>
            <a:off x="1960947" y="4070292"/>
            <a:ext cx="457200" cy="1991230"/>
          </a:xfrm>
          <a:prstGeom prst="leftBrace">
            <a:avLst>
              <a:gd name="adj1" fmla="val 0"/>
              <a:gd name="adj2" fmla="val 50000"/>
            </a:avLst>
          </a:prstGeom>
          <a:ln w="254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5260C65B-52E3-4D98-9503-35E6E8DCC28A}"/>
              </a:ext>
              <a:ext uri="{C183D7F6-B498-43B3-948B-1728B52AA6E4}">
                <adec:decorative xmlns:adec="http://schemas.microsoft.com/office/drawing/2017/decorative" val="0"/>
              </a:ext>
            </a:extLst>
          </p:cNvPr>
          <p:cNvSpPr/>
          <p:nvPr/>
        </p:nvSpPr>
        <p:spPr>
          <a:xfrm>
            <a:off x="9285756" y="1944192"/>
            <a:ext cx="2209800" cy="3297762"/>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78D4"/>
                </a:solidFill>
                <a:effectLst/>
                <a:uLnTx/>
                <a:uFillTx/>
                <a:latin typeface="Segoe UI"/>
                <a:ea typeface="+mn-ea"/>
                <a:cs typeface="+mn-cs"/>
              </a:rPr>
              <a:t>Security operations</a:t>
            </a:r>
          </a:p>
        </p:txBody>
      </p:sp>
      <p:cxnSp>
        <p:nvCxnSpPr>
          <p:cNvPr id="50" name="Straight Arrow Connector 49">
            <a:extLst>
              <a:ext uri="{FF2B5EF4-FFF2-40B4-BE49-F238E27FC236}">
                <a16:creationId xmlns:a16="http://schemas.microsoft.com/office/drawing/2014/main" id="{8DA178C8-9DB0-4B62-A4E4-DD137CF47146}"/>
              </a:ext>
              <a:ext uri="{C183D7F6-B498-43B3-948B-1728B52AA6E4}">
                <adec:decorative xmlns:adec="http://schemas.microsoft.com/office/drawing/2017/decorative" val="1"/>
              </a:ext>
            </a:extLst>
          </p:cNvPr>
          <p:cNvCxnSpPr>
            <a:cxnSpLocks/>
          </p:cNvCxnSpPr>
          <p:nvPr/>
        </p:nvCxnSpPr>
        <p:spPr>
          <a:xfrm>
            <a:off x="3958814" y="2817405"/>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4F019CB-08B5-4006-80CF-5C39525C1231}"/>
              </a:ext>
              <a:ext uri="{C183D7F6-B498-43B3-948B-1728B52AA6E4}">
                <adec:decorative xmlns:adec="http://schemas.microsoft.com/office/drawing/2017/decorative" val="1"/>
              </a:ext>
            </a:extLst>
          </p:cNvPr>
          <p:cNvCxnSpPr>
            <a:cxnSpLocks/>
          </p:cNvCxnSpPr>
          <p:nvPr/>
        </p:nvCxnSpPr>
        <p:spPr>
          <a:xfrm>
            <a:off x="3958814" y="3203342"/>
            <a:ext cx="7379746" cy="0"/>
          </a:xfrm>
          <a:prstGeom prst="straightConnector1">
            <a:avLst/>
          </a:prstGeom>
          <a:ln w="25400">
            <a:solidFill>
              <a:schemeClr val="accent2"/>
            </a:solidFill>
            <a:prstDash val="solid"/>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5591F93-AA3E-4B03-B39E-8A58542B5A77}"/>
              </a:ext>
            </a:extLst>
          </p:cNvPr>
          <p:cNvSpPr/>
          <p:nvPr/>
        </p:nvSpPr>
        <p:spPr>
          <a:xfrm>
            <a:off x="2553137" y="2652931"/>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Leadership Roles</a:t>
            </a:r>
          </a:p>
        </p:txBody>
      </p:sp>
      <p:sp>
        <p:nvSpPr>
          <p:cNvPr id="34" name="Rectangle 33">
            <a:extLst>
              <a:ext uri="{FF2B5EF4-FFF2-40B4-BE49-F238E27FC236}">
                <a16:creationId xmlns:a16="http://schemas.microsoft.com/office/drawing/2014/main" id="{F53355B1-D883-4DC8-B8C6-8ED773D57C52}"/>
              </a:ext>
            </a:extLst>
          </p:cNvPr>
          <p:cNvSpPr/>
          <p:nvPr/>
        </p:nvSpPr>
        <p:spPr>
          <a:xfrm>
            <a:off x="2553137" y="3038868"/>
            <a:ext cx="2267712"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Architect Roles</a:t>
            </a:r>
          </a:p>
        </p:txBody>
      </p:sp>
      <p:sp>
        <p:nvSpPr>
          <p:cNvPr id="17" name="Rectangle 16">
            <a:extLst>
              <a:ext uri="{FF2B5EF4-FFF2-40B4-BE49-F238E27FC236}">
                <a16:creationId xmlns:a16="http://schemas.microsoft.com/office/drawing/2014/main" id="{96CBA7BE-F30C-42A9-9665-43589A17AEF3}"/>
              </a:ext>
            </a:extLst>
          </p:cNvPr>
          <p:cNvSpPr/>
          <p:nvPr/>
        </p:nvSpPr>
        <p:spPr>
          <a:xfrm>
            <a:off x="9352038" y="4550773"/>
            <a:ext cx="2065020"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Incident monitoring &amp; response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4D1C6D17-097B-4F6E-BC87-2258A0D6E5F6}"/>
              </a:ext>
            </a:extLst>
          </p:cNvPr>
          <p:cNvSpPr/>
          <p:nvPr/>
        </p:nvSpPr>
        <p:spPr>
          <a:xfrm>
            <a:off x="9352039" y="4890105"/>
            <a:ext cx="2065019"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Threat Hunting</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Rectangle 52">
            <a:extLst>
              <a:ext uri="{FF2B5EF4-FFF2-40B4-BE49-F238E27FC236}">
                <a16:creationId xmlns:a16="http://schemas.microsoft.com/office/drawing/2014/main" id="{7DC7403A-972E-422A-ABF6-62D0433E76CF}"/>
              </a:ext>
            </a:extLst>
          </p:cNvPr>
          <p:cNvSpPr/>
          <p:nvPr/>
        </p:nvSpPr>
        <p:spPr>
          <a:xfrm>
            <a:off x="9347774" y="3309093"/>
            <a:ext cx="1920240" cy="32894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IT &amp; OT Operations, DevOps</a:t>
            </a:r>
          </a:p>
        </p:txBody>
      </p:sp>
      <p:sp>
        <p:nvSpPr>
          <p:cNvPr id="35" name="Rectangle 34">
            <a:extLst>
              <a:ext uri="{FF2B5EF4-FFF2-40B4-BE49-F238E27FC236}">
                <a16:creationId xmlns:a16="http://schemas.microsoft.com/office/drawing/2014/main" id="{421F6F2A-FCD2-4933-BB17-50AE9E98EC37}"/>
              </a:ext>
            </a:extLst>
          </p:cNvPr>
          <p:cNvSpPr/>
          <p:nvPr/>
        </p:nvSpPr>
        <p:spPr>
          <a:xfrm>
            <a:off x="9424428" y="3608138"/>
            <a:ext cx="1920240" cy="328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54" name="Rectangle 53">
            <a:extLst>
              <a:ext uri="{FF2B5EF4-FFF2-40B4-BE49-F238E27FC236}">
                <a16:creationId xmlns:a16="http://schemas.microsoft.com/office/drawing/2014/main" id="{6D24313A-3549-43F7-8524-2F1D32C5B753}"/>
              </a:ext>
              <a:ext uri="{C183D7F6-B498-43B3-948B-1728B52AA6E4}">
                <adec:decorative xmlns:adec="http://schemas.microsoft.com/office/drawing/2017/decorative" val="0"/>
              </a:ext>
            </a:extLst>
          </p:cNvPr>
          <p:cNvSpPr/>
          <p:nvPr/>
        </p:nvSpPr>
        <p:spPr>
          <a:xfrm>
            <a:off x="9285756" y="5293492"/>
            <a:ext cx="2209800" cy="813621"/>
          </a:xfrm>
          <a:prstGeom prst="rect">
            <a:avLst/>
          </a:prstGeom>
          <a:solidFill>
            <a:schemeClr val="bg1"/>
          </a:solidFill>
          <a:ln>
            <a:noFill/>
          </a:ln>
          <a:effectLst>
            <a:outerShdw blurRad="190500" dist="50800" dir="27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78D4"/>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2FCD7901-6E6E-472E-8F72-ED7B413EBDE2}"/>
              </a:ext>
            </a:extLst>
          </p:cNvPr>
          <p:cNvSpPr/>
          <p:nvPr/>
        </p:nvSpPr>
        <p:spPr>
          <a:xfrm>
            <a:off x="9352039" y="5404784"/>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Threat intelligence</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E34B1861-F585-46B4-83CB-A0568E5358CB}"/>
              </a:ext>
            </a:extLst>
          </p:cNvPr>
          <p:cNvSpPr/>
          <p:nvPr/>
        </p:nvSpPr>
        <p:spPr>
          <a:xfrm>
            <a:off x="9352039" y="5744541"/>
            <a:ext cx="2077234" cy="2882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hlinkClick r:id="rId15">
                  <a:extLst>
                    <a:ext uri="{A12FA001-AC4F-418D-AE19-62706E023703}">
                      <ahyp:hlinkClr xmlns:ahyp="http://schemas.microsoft.com/office/drawing/2018/hyperlinkcolor" val="tx"/>
                    </a:ext>
                  </a:extLst>
                </a:hlinkClick>
              </a:rPr>
              <a:t>Incident preparation</a:t>
            </a:r>
            <a:endParaRPr kumimoji="0" lang="en-US" sz="10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82321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250"/>
                                        <p:tgtEl>
                                          <p:spTgt spid="42"/>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250"/>
                                        <p:tgtEl>
                                          <p:spTgt spid="41"/>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250"/>
                                        <p:tgtEl>
                                          <p:spTgt spid="43"/>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5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250"/>
                                        <p:tgtEl>
                                          <p:spTgt spid="57"/>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25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250"/>
                                        <p:tgtEl>
                                          <p:spTgt spid="61"/>
                                        </p:tgtEl>
                                      </p:cBhvr>
                                    </p:animEffect>
                                  </p:childTnLst>
                                </p:cTn>
                              </p:par>
                            </p:childTnLst>
                          </p:cTn>
                        </p:par>
                        <p:par>
                          <p:cTn id="38" fill="hold">
                            <p:stCondLst>
                              <p:cond delay="2250"/>
                            </p:stCondLst>
                            <p:childTnLst>
                              <p:par>
                                <p:cTn id="39" presetID="22" presetClass="entr" presetSubtype="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25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250"/>
                                        <p:tgtEl>
                                          <p:spTgt spid="65"/>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50"/>
                                        <p:tgtEl>
                                          <p:spTgt spid="1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250"/>
                                        <p:tgtEl>
                                          <p:spTgt spid="11"/>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250"/>
                                        <p:tgtEl>
                                          <p:spTgt spid="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25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22" presetClass="entr" presetSubtype="8" fill="hold" nodeType="withEffect">
                                  <p:stCondLst>
                                    <p:cond delay="25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500"/>
                                        <p:tgtEl>
                                          <p:spTgt spid="50"/>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22" presetClass="entr" presetSubtype="8" fill="hold" nodeType="withEffect">
                                  <p:stCondLst>
                                    <p:cond delay="25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childTnLst>
                          </p:cTn>
                        </p:par>
                        <p:par>
                          <p:cTn id="74" fill="hold">
                            <p:stCondLst>
                              <p:cond delay="1500"/>
                            </p:stCondLst>
                            <p:childTnLst>
                              <p:par>
                                <p:cTn id="75" presetID="22" presetClass="entr" presetSubtype="1"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up)">
                                      <p:cBhvr>
                                        <p:cTn id="77" dur="250"/>
                                        <p:tgtEl>
                                          <p:spTgt spid="38"/>
                                        </p:tgtEl>
                                      </p:cBhvr>
                                    </p:animEffect>
                                  </p:childTnLst>
                                </p:cTn>
                              </p:par>
                            </p:childTnLst>
                          </p:cTn>
                        </p:par>
                        <p:par>
                          <p:cTn id="78" fill="hold">
                            <p:stCondLst>
                              <p:cond delay="1750"/>
                            </p:stCondLst>
                            <p:childTnLst>
                              <p:par>
                                <p:cTn id="79" presetID="22" presetClass="entr" presetSubtype="1"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25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up)">
                                      <p:cBhvr>
                                        <p:cTn id="90" dur="250"/>
                                        <p:tgtEl>
                                          <p:spTgt spid="22"/>
                                        </p:tgtEl>
                                      </p:cBhvr>
                                    </p:animEffect>
                                  </p:childTnLst>
                                </p:cTn>
                              </p:par>
                            </p:childTnLst>
                          </p:cTn>
                        </p:par>
                        <p:par>
                          <p:cTn id="91" fill="hold">
                            <p:stCondLst>
                              <p:cond delay="750"/>
                            </p:stCondLst>
                            <p:childTnLst>
                              <p:par>
                                <p:cTn id="92" presetID="22" presetClass="entr" presetSubtype="1"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wipe(up)">
                                      <p:cBhvr>
                                        <p:cTn id="94" dur="250"/>
                                        <p:tgtEl>
                                          <p:spTgt spid="13"/>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up)">
                                      <p:cBhvr>
                                        <p:cTn id="98" dur="25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barn(outVertical)">
                                      <p:cBhvr>
                                        <p:cTn id="103" dur="500"/>
                                        <p:tgtEl>
                                          <p:spTgt spid="3"/>
                                        </p:tgtEl>
                                      </p:cBhvr>
                                    </p:animEffect>
                                  </p:childTnLst>
                                </p:cTn>
                              </p:par>
                              <p:par>
                                <p:cTn id="104" presetID="16" presetClass="entr" presetSubtype="37" fill="hold" nodeType="with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barn(outVertical)">
                                      <p:cBhvr>
                                        <p:cTn id="106" dur="500"/>
                                        <p:tgtEl>
                                          <p:spTgt spid="9"/>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up)">
                                      <p:cBhvr>
                                        <p:cTn id="110" dur="500"/>
                                        <p:tgtEl>
                                          <p:spTgt spid="24"/>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left)">
                                      <p:cBhvr>
                                        <p:cTn id="114" dur="500"/>
                                        <p:tgtEl>
                                          <p:spTgt spid="18"/>
                                        </p:tgtEl>
                                      </p:cBhvr>
                                    </p:animEffect>
                                  </p:childTnLst>
                                </p:cTn>
                              </p:par>
                            </p:childTnLst>
                          </p:cTn>
                        </p:par>
                        <p:par>
                          <p:cTn id="115" fill="hold">
                            <p:stCondLst>
                              <p:cond delay="1500"/>
                            </p:stCondLst>
                            <p:childTnLst>
                              <p:par>
                                <p:cTn id="116" presetID="22" presetClass="entr" presetSubtype="4" fill="hold" grpId="0" nodeType="after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wipe(down)">
                                      <p:cBhvr>
                                        <p:cTn id="118" dur="250"/>
                                        <p:tgtEl>
                                          <p:spTgt spid="20"/>
                                        </p:tgtEl>
                                      </p:cBhvr>
                                    </p:animEffect>
                                  </p:childTnLst>
                                </p:cTn>
                              </p:par>
                            </p:childTnLst>
                          </p:cTn>
                        </p:par>
                        <p:par>
                          <p:cTn id="119" fill="hold">
                            <p:stCondLst>
                              <p:cond delay="1750"/>
                            </p:stCondLst>
                            <p:childTnLst>
                              <p:par>
                                <p:cTn id="120" presetID="22" presetClass="entr" presetSubtype="4" fill="hold" grpId="0" nodeType="after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wipe(down)">
                                      <p:cBhvr>
                                        <p:cTn id="122" dur="250"/>
                                        <p:tgtEl>
                                          <p:spTgt spid="23"/>
                                        </p:tgtEl>
                                      </p:cBhvr>
                                    </p:animEffect>
                                  </p:childTnLst>
                                </p:cTn>
                              </p:par>
                            </p:childTnLst>
                          </p:cTn>
                        </p:par>
                        <p:par>
                          <p:cTn id="123" fill="hold">
                            <p:stCondLst>
                              <p:cond delay="2000"/>
                            </p:stCondLst>
                            <p:childTnLst>
                              <p:par>
                                <p:cTn id="124" presetID="22" presetClass="entr" presetSubtype="4"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250"/>
                                        <p:tgtEl>
                                          <p:spTgt spid="21"/>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500"/>
                                        <p:tgtEl>
                                          <p:spTgt spid="53"/>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35"/>
                                        </p:tgtEl>
                                        <p:attrNameLst>
                                          <p:attrName>style.visibility</p:attrName>
                                        </p:attrNameLst>
                                      </p:cBhvr>
                                      <p:to>
                                        <p:strVal val="visible"/>
                                      </p:to>
                                    </p:set>
                                    <p:animEffect transition="in" filter="fade">
                                      <p:cBhvr>
                                        <p:cTn id="135" dur="500"/>
                                        <p:tgtEl>
                                          <p:spTgt spid="35"/>
                                        </p:tgtEl>
                                      </p:cBhvr>
                                    </p:animEffect>
                                  </p:childTnLst>
                                </p:cTn>
                              </p:par>
                            </p:childTnLst>
                          </p:cTn>
                        </p:par>
                        <p:par>
                          <p:cTn id="136" fill="hold">
                            <p:stCondLst>
                              <p:cond delay="1000"/>
                            </p:stCondLst>
                            <p:childTnLst>
                              <p:par>
                                <p:cTn id="137" presetID="22" presetClass="entr" presetSubtype="1" fill="hold" grpId="0" nodeType="after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up)">
                                      <p:cBhvr>
                                        <p:cTn id="139" dur="250"/>
                                        <p:tgtEl>
                                          <p:spTgt spid="17"/>
                                        </p:tgtEl>
                                      </p:cBhvr>
                                    </p:animEffect>
                                  </p:childTnLst>
                                </p:cTn>
                              </p:par>
                            </p:childTnLst>
                          </p:cTn>
                        </p:par>
                        <p:par>
                          <p:cTn id="140" fill="hold">
                            <p:stCondLst>
                              <p:cond delay="1250"/>
                            </p:stCondLst>
                            <p:childTnLst>
                              <p:par>
                                <p:cTn id="141" presetID="22" presetClass="entr" presetSubtype="1" fill="hold" grpId="0" nodeType="after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wipe(up)">
                                      <p:cBhvr>
                                        <p:cTn id="143" dur="250"/>
                                        <p:tgtEl>
                                          <p:spTgt spid="39"/>
                                        </p:tgtEl>
                                      </p:cBhvr>
                                    </p:animEffect>
                                  </p:childTnLst>
                                </p:cTn>
                              </p:par>
                            </p:childTnLst>
                          </p:cTn>
                        </p:par>
                        <p:par>
                          <p:cTn id="144" fill="hold">
                            <p:stCondLst>
                              <p:cond delay="1500"/>
                            </p:stCondLst>
                            <p:childTnLst>
                              <p:par>
                                <p:cTn id="145" presetID="22" presetClass="entr" presetSubtype="1" fill="hold" grpId="0" nodeType="after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wipe(up)">
                                      <p:cBhvr>
                                        <p:cTn id="147" dur="250"/>
                                        <p:tgtEl>
                                          <p:spTgt spid="1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4"/>
                                        </p:tgtEl>
                                        <p:attrNameLst>
                                          <p:attrName>style.visibility</p:attrName>
                                        </p:attrNameLst>
                                      </p:cBhvr>
                                      <p:to>
                                        <p:strVal val="visible"/>
                                      </p:to>
                                    </p:set>
                                    <p:animEffect transition="in" filter="fade">
                                      <p:cBhvr>
                                        <p:cTn id="150" dur="250"/>
                                        <p:tgtEl>
                                          <p:spTgt spid="54"/>
                                        </p:tgtEl>
                                      </p:cBhvr>
                                    </p:animEffect>
                                  </p:childTnLst>
                                </p:cTn>
                              </p:par>
                            </p:childTnLst>
                          </p:cTn>
                        </p:par>
                        <p:par>
                          <p:cTn id="151" fill="hold">
                            <p:stCondLst>
                              <p:cond delay="1750"/>
                            </p:stCondLst>
                            <p:childTnLst>
                              <p:par>
                                <p:cTn id="152" presetID="22" presetClass="entr" presetSubtype="1" fill="hold" grpId="0" nodeType="after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wipe(up)">
                                      <p:cBhvr>
                                        <p:cTn id="154" dur="250"/>
                                        <p:tgtEl>
                                          <p:spTgt spid="19"/>
                                        </p:tgtEl>
                                      </p:cBhvr>
                                    </p:animEffect>
                                  </p:childTnLst>
                                </p:cTn>
                              </p:par>
                            </p:childTnLst>
                          </p:cTn>
                        </p:par>
                        <p:par>
                          <p:cTn id="155" fill="hold">
                            <p:stCondLst>
                              <p:cond delay="2000"/>
                            </p:stCondLst>
                            <p:childTnLst>
                              <p:par>
                                <p:cTn id="156" presetID="10" presetClass="entr" presetSubtype="0" fill="hold" grpId="0" nodeType="afterEffect">
                                  <p:stCondLst>
                                    <p:cond delay="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500"/>
                                        <p:tgtEl>
                                          <p:spTgt spid="63"/>
                                        </p:tgtEl>
                                      </p:cBhvr>
                                    </p:animEffect>
                                  </p:childTnLst>
                                </p:cTn>
                              </p:par>
                              <p:par>
                                <p:cTn id="159" presetID="22" presetClass="entr" presetSubtype="2" fill="hold"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ipe(right)">
                                      <p:cBhvr>
                                        <p:cTn id="161" dur="500"/>
                                        <p:tgtEl>
                                          <p:spTgt spid="46"/>
                                        </p:tgtEl>
                                      </p:cBhvr>
                                    </p:animEffect>
                                  </p:childTnLst>
                                </p:cTn>
                              </p:par>
                              <p:par>
                                <p:cTn id="162" presetID="22" presetClass="entr" presetSubtype="2" fill="hold"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wipe(right)">
                                      <p:cBhvr>
                                        <p:cTn id="16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65" grpId="0" animBg="1"/>
      <p:bldP spid="63" grpId="0" animBg="1"/>
      <p:bldP spid="40" grpId="0" animBg="1"/>
      <p:bldP spid="4" grpId="0" animBg="1"/>
      <p:bldP spid="42" grpId="0" animBg="1"/>
      <p:bldP spid="6" grpId="0" animBg="1"/>
      <p:bldP spid="41" grpId="0" animBg="1"/>
      <p:bldP spid="43" grpId="0" animBg="1"/>
      <p:bldP spid="10" grpId="0"/>
      <p:bldP spid="33" grpId="0" animBg="1"/>
      <p:bldP spid="11" grpId="0" animBg="1"/>
      <p:bldP spid="8" grpId="0"/>
      <p:bldP spid="38" grpId="0" animBg="1"/>
      <p:bldP spid="16" grpId="0" animBg="1"/>
      <p:bldP spid="22" grpId="0" animBg="1"/>
      <p:bldP spid="13" grpId="0" animBg="1"/>
      <p:bldP spid="15" grpId="0" animBg="1"/>
      <p:bldP spid="24" grpId="0" animBg="1"/>
      <p:bldP spid="21" grpId="0" animBg="1"/>
      <p:bldP spid="23" grpId="0" animBg="1"/>
      <p:bldP spid="20" grpId="0" animBg="1"/>
      <p:bldP spid="18" grpId="0" animBg="1"/>
      <p:bldP spid="45" grpId="0" animBg="1"/>
      <p:bldP spid="7" grpId="0" animBg="1"/>
      <p:bldP spid="30" grpId="0" animBg="1"/>
      <p:bldP spid="34" grpId="0" animBg="1"/>
      <p:bldP spid="17" grpId="0" animBg="1"/>
      <p:bldP spid="39" grpId="0" animBg="1"/>
      <p:bldP spid="53" grpId="0" animBg="1"/>
      <p:bldP spid="35" grpId="0" animBg="1"/>
      <p:bldP spid="54" grpId="0" animBg="1"/>
      <p:bldP spid="14"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ACED87-3022-4FBE-9C45-369FB34123E4}"/>
              </a:ext>
            </a:extLst>
          </p:cNvPr>
          <p:cNvSpPr/>
          <p:nvPr/>
        </p:nvSpPr>
        <p:spPr bwMode="auto">
          <a:xfrm>
            <a:off x="588262" y="1412111"/>
            <a:ext cx="11015475" cy="4898378"/>
          </a:xfrm>
          <a:prstGeom prst="rect">
            <a:avLst/>
          </a:prstGeom>
          <a:solidFill>
            <a:schemeClr val="bg1"/>
          </a:solidFill>
          <a:ln>
            <a:noFill/>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377440" rIns="274320" bIns="2743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F893C515-EFFA-44C4-8850-3BB89E2F8B64}"/>
              </a:ext>
            </a:extLst>
          </p:cNvPr>
          <p:cNvSpPr>
            <a:spLocks noGrp="1"/>
          </p:cNvSpPr>
          <p:nvPr>
            <p:ph type="title"/>
          </p:nvPr>
        </p:nvSpPr>
        <p:spPr/>
        <p:txBody>
          <a:bodyPr/>
          <a:lstStyle/>
          <a:p>
            <a:r>
              <a:rPr lang="en-US"/>
              <a:t>Mapping these roles/responsibilities to initiatives</a:t>
            </a:r>
          </a:p>
        </p:txBody>
      </p:sp>
      <p:sp>
        <p:nvSpPr>
          <p:cNvPr id="3" name="Text Placeholder 2">
            <a:extLst>
              <a:ext uri="{FF2B5EF4-FFF2-40B4-BE49-F238E27FC236}">
                <a16:creationId xmlns:a16="http://schemas.microsoft.com/office/drawing/2014/main" id="{AFAC9324-1070-4FC9-A995-4C22E3760E11}"/>
              </a:ext>
            </a:extLst>
          </p:cNvPr>
          <p:cNvSpPr>
            <a:spLocks noGrp="1"/>
          </p:cNvSpPr>
          <p:nvPr>
            <p:ph sz="quarter" idx="10"/>
          </p:nvPr>
        </p:nvSpPr>
        <p:spPr>
          <a:xfrm>
            <a:off x="1664029" y="1870597"/>
            <a:ext cx="9658727" cy="4001095"/>
          </a:xfrm>
        </p:spPr>
        <p:txBody>
          <a:bodyPr/>
          <a:lstStyle/>
          <a:p>
            <a:pPr marL="0" indent="0">
              <a:buNone/>
            </a:pPr>
            <a:r>
              <a:rPr lang="en-US" sz="2000">
                <a:gradFill>
                  <a:gsLst>
                    <a:gs pos="82000">
                      <a:srgbClr val="000000"/>
                    </a:gs>
                    <a:gs pos="0">
                      <a:srgbClr val="000000"/>
                    </a:gs>
                  </a:gsLst>
                  <a:lin ang="2700000" scaled="1"/>
                </a:gradFill>
                <a:latin typeface="+mj-lt"/>
              </a:rPr>
              <a:t>Security organizational functions</a:t>
            </a:r>
          </a:p>
          <a:p>
            <a:pPr marL="0" lvl="1" indent="0">
              <a:spcAft>
                <a:spcPts val="3600"/>
              </a:spcAft>
              <a:buNone/>
            </a:pPr>
            <a:r>
              <a:rPr lang="en-US">
                <a:gradFill>
                  <a:gsLst>
                    <a:gs pos="82000">
                      <a:schemeClr val="accent1"/>
                    </a:gs>
                    <a:gs pos="0">
                      <a:schemeClr val="accent1"/>
                    </a:gs>
                  </a:gsLst>
                  <a:lin ang="2700000" scaled="1"/>
                </a:gradFill>
                <a:cs typeface="Segoe UI" panose="020B0502040204020203" pitchFamily="34" charset="0"/>
                <a:hlinkClick r:id="rId3">
                  <a:extLst>
                    <a:ext uri="{A12FA001-AC4F-418D-AE19-62706E023703}">
                      <ahyp:hlinkClr xmlns:ahyp="http://schemas.microsoft.com/office/drawing/2018/hyperlinkcolor" val="tx"/>
                    </a:ext>
                  </a:extLst>
                </a:hlinkClick>
              </a:rPr>
              <a:t>https://aka.ms/SecurityRoles</a:t>
            </a:r>
            <a:r>
              <a:rPr lang="en-US">
                <a:gradFill>
                  <a:gsLst>
                    <a:gs pos="82000">
                      <a:schemeClr val="accent1"/>
                    </a:gs>
                    <a:gs pos="0">
                      <a:schemeClr val="accent1"/>
                    </a:gs>
                  </a:gsLst>
                  <a:lin ang="2700000" scaled="1"/>
                </a:gradFill>
                <a:cs typeface="Segoe UI" panose="020B0502040204020203" pitchFamily="34" charset="0"/>
              </a:rPr>
              <a:t> </a:t>
            </a:r>
          </a:p>
          <a:p>
            <a:pPr marL="0" indent="0">
              <a:buNone/>
            </a:pPr>
            <a:r>
              <a:rPr lang="en-US" sz="2000">
                <a:gradFill>
                  <a:gsLst>
                    <a:gs pos="82000">
                      <a:srgbClr val="000000"/>
                    </a:gs>
                    <a:gs pos="0">
                      <a:srgbClr val="000000"/>
                    </a:gs>
                  </a:gsLst>
                  <a:lin ang="2700000" scaled="1"/>
                </a:gradFill>
                <a:latin typeface="+mj-lt"/>
              </a:rPr>
              <a:t>Guidance that maps to these functions:</a:t>
            </a:r>
          </a:p>
          <a:p>
            <a:pPr marL="342900" lvl="1" indent="-342900">
              <a:spcAft>
                <a:spcPts val="1800"/>
              </a:spcAft>
              <a:buBlip>
                <a:blip r:embed="rId4"/>
              </a:buBlip>
            </a:pPr>
            <a:r>
              <a:rPr lang="en-US">
                <a:gradFill>
                  <a:gsLst>
                    <a:gs pos="82000">
                      <a:srgbClr val="000000"/>
                    </a:gs>
                    <a:gs pos="0">
                      <a:srgbClr val="000000"/>
                    </a:gs>
                  </a:gsLst>
                  <a:lin ang="2700000" scaled="1"/>
                </a:gradFill>
                <a:cs typeface="Segoe UI" panose="020B0502040204020203" pitchFamily="34" charset="0"/>
              </a:rPr>
              <a:t>Azure Security Top 10 </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5">
                  <a:extLst>
                    <a:ext uri="{A12FA001-AC4F-418D-AE19-62706E023703}">
                      <ahyp:hlinkClr xmlns:ahyp="http://schemas.microsoft.com/office/drawing/2018/hyperlinkcolor" val="tx"/>
                    </a:ext>
                  </a:extLst>
                </a:hlinkClick>
              </a:rPr>
              <a:t>https://aka.ms/azuresecuritytop10</a:t>
            </a:r>
            <a:endParaRPr lang="en-US">
              <a:gradFill>
                <a:gsLst>
                  <a:gs pos="82000">
                    <a:srgbClr val="000000"/>
                  </a:gs>
                  <a:gs pos="0">
                    <a:srgbClr val="000000"/>
                  </a:gs>
                </a:gsLst>
                <a:lin ang="2700000" scaled="1"/>
              </a:gradFill>
              <a:cs typeface="Segoe UI" panose="020B0502040204020203" pitchFamily="34" charset="0"/>
            </a:endParaRPr>
          </a:p>
          <a:p>
            <a:pPr marL="342900" lvl="1" indent="-342900">
              <a:spcAft>
                <a:spcPts val="1800"/>
              </a:spcAft>
              <a:buBlip>
                <a:blip r:embed="rId4"/>
              </a:buBlip>
            </a:pPr>
            <a:r>
              <a:rPr lang="en-US">
                <a:gradFill>
                  <a:gsLst>
                    <a:gs pos="82000">
                      <a:srgbClr val="000000"/>
                    </a:gs>
                    <a:gs pos="0">
                      <a:srgbClr val="000000"/>
                    </a:gs>
                  </a:gsLst>
                  <a:lin ang="2700000" scaled="1"/>
                </a:gradFill>
                <a:cs typeface="Segoe UI" panose="020B0502040204020203" pitchFamily="34" charset="0"/>
              </a:rPr>
              <a:t>Azure Security Benchmark</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6">
                  <a:extLst>
                    <a:ext uri="{A12FA001-AC4F-418D-AE19-62706E023703}">
                      <ahyp:hlinkClr xmlns:ahyp="http://schemas.microsoft.com/office/drawing/2018/hyperlinkcolor" val="tx"/>
                    </a:ext>
                  </a:extLst>
                </a:hlinkClick>
              </a:rPr>
              <a:t>https://aka.ms/benchmarkdocs</a:t>
            </a:r>
            <a:endParaRPr lang="en-US">
              <a:gradFill>
                <a:gsLst>
                  <a:gs pos="82000">
                    <a:srgbClr val="000000"/>
                  </a:gs>
                  <a:gs pos="0">
                    <a:srgbClr val="000000"/>
                  </a:gs>
                </a:gsLst>
                <a:lin ang="2700000" scaled="1"/>
              </a:gradFill>
              <a:cs typeface="Segoe UI" panose="020B0502040204020203" pitchFamily="34" charset="0"/>
            </a:endParaRPr>
          </a:p>
          <a:p>
            <a:pPr marL="342900" lvl="1" indent="-342900">
              <a:buBlip>
                <a:blip r:embed="rId4"/>
              </a:buBlip>
            </a:pPr>
            <a:r>
              <a:rPr lang="en-US">
                <a:gradFill>
                  <a:gsLst>
                    <a:gs pos="82000">
                      <a:srgbClr val="000000"/>
                    </a:gs>
                    <a:gs pos="0">
                      <a:srgbClr val="000000"/>
                    </a:gs>
                  </a:gsLst>
                  <a:lin ang="2700000" scaled="1"/>
                </a:gradFill>
                <a:cs typeface="Segoe UI" panose="020B0502040204020203" pitchFamily="34" charset="0"/>
              </a:rPr>
              <a:t>Securing Privileged Access – Rapid Modernization Plan (</a:t>
            </a:r>
            <a:r>
              <a:rPr lang="en-US" err="1">
                <a:gradFill>
                  <a:gsLst>
                    <a:gs pos="82000">
                      <a:srgbClr val="000000"/>
                    </a:gs>
                    <a:gs pos="0">
                      <a:srgbClr val="000000"/>
                    </a:gs>
                  </a:gsLst>
                  <a:lin ang="2700000" scaled="1"/>
                </a:gradFill>
                <a:cs typeface="Segoe UI" panose="020B0502040204020203" pitchFamily="34" charset="0"/>
              </a:rPr>
              <a:t>RaMP</a:t>
            </a:r>
            <a:r>
              <a:rPr lang="en-US">
                <a:gradFill>
                  <a:gsLst>
                    <a:gs pos="82000">
                      <a:srgbClr val="000000"/>
                    </a:gs>
                    <a:gs pos="0">
                      <a:srgbClr val="000000"/>
                    </a:gs>
                  </a:gsLst>
                  <a:lin ang="2700000" scaled="1"/>
                </a:gradFill>
                <a:cs typeface="Segoe UI" panose="020B0502040204020203" pitchFamily="34" charset="0"/>
              </a:rPr>
              <a:t>)</a:t>
            </a:r>
            <a:br>
              <a:rPr lang="en-US">
                <a:gradFill>
                  <a:gsLst>
                    <a:gs pos="82000">
                      <a:srgbClr val="000000"/>
                    </a:gs>
                    <a:gs pos="0">
                      <a:srgbClr val="000000"/>
                    </a:gs>
                  </a:gsLst>
                  <a:lin ang="2700000" scaled="1"/>
                </a:gradFill>
                <a:cs typeface="Segoe UI" panose="020B0502040204020203" pitchFamily="34" charset="0"/>
              </a:rPr>
            </a:br>
            <a:r>
              <a:rPr lang="en-US">
                <a:gradFill>
                  <a:gsLst>
                    <a:gs pos="82000">
                      <a:schemeClr val="accent1"/>
                    </a:gs>
                    <a:gs pos="0">
                      <a:schemeClr val="accent1"/>
                    </a:gs>
                  </a:gsLst>
                  <a:lin ang="2700000" scaled="1"/>
                </a:gradFill>
                <a:cs typeface="Segoe UI" panose="020B0502040204020203" pitchFamily="34" charset="0"/>
                <a:hlinkClick r:id="rId7">
                  <a:extLst>
                    <a:ext uri="{A12FA001-AC4F-418D-AE19-62706E023703}">
                      <ahyp:hlinkClr xmlns:ahyp="http://schemas.microsoft.com/office/drawing/2018/hyperlinkcolor" val="tx"/>
                    </a:ext>
                  </a:extLst>
                </a:hlinkClick>
              </a:rPr>
              <a:t>https://aka.ms/sparoadmap</a:t>
            </a:r>
            <a:endParaRPr lang="en-US">
              <a:gradFill>
                <a:gsLst>
                  <a:gs pos="82000">
                    <a:schemeClr val="accent1"/>
                  </a:gs>
                  <a:gs pos="0">
                    <a:schemeClr val="accent1"/>
                  </a:gs>
                </a:gsLst>
                <a:lin ang="2700000" scaled="1"/>
              </a:gradFill>
              <a:cs typeface="Segoe UI" panose="020B0502040204020203" pitchFamily="34" charset="0"/>
            </a:endParaRPr>
          </a:p>
        </p:txBody>
      </p:sp>
      <p:pic>
        <p:nvPicPr>
          <p:cNvPr id="8" name="Picture 7">
            <a:extLst>
              <a:ext uri="{FF2B5EF4-FFF2-40B4-BE49-F238E27FC236}">
                <a16:creationId xmlns:a16="http://schemas.microsoft.com/office/drawing/2014/main" id="{50D2446C-AAFC-4F28-9683-0C05ED866C9C}"/>
              </a:ext>
            </a:extLst>
          </p:cNvPr>
          <p:cNvPicPr>
            <a:picLocks noChangeAspect="1"/>
          </p:cNvPicPr>
          <p:nvPr/>
        </p:nvPicPr>
        <p:blipFill>
          <a:blip r:embed="rId8"/>
          <a:stretch>
            <a:fillRect/>
          </a:stretch>
        </p:blipFill>
        <p:spPr>
          <a:xfrm>
            <a:off x="972029" y="1825441"/>
            <a:ext cx="406400" cy="406400"/>
          </a:xfrm>
          <a:prstGeom prst="rect">
            <a:avLst/>
          </a:prstGeom>
        </p:spPr>
      </p:pic>
      <p:pic>
        <p:nvPicPr>
          <p:cNvPr id="9" name="Picture 8">
            <a:extLst>
              <a:ext uri="{FF2B5EF4-FFF2-40B4-BE49-F238E27FC236}">
                <a16:creationId xmlns:a16="http://schemas.microsoft.com/office/drawing/2014/main" id="{AF2610CE-6E6B-438E-82BE-3E797EFBD085}"/>
              </a:ext>
            </a:extLst>
          </p:cNvPr>
          <p:cNvPicPr>
            <a:picLocks noChangeAspect="1"/>
          </p:cNvPicPr>
          <p:nvPr/>
        </p:nvPicPr>
        <p:blipFill>
          <a:blip r:embed="rId9"/>
          <a:stretch>
            <a:fillRect/>
          </a:stretch>
        </p:blipFill>
        <p:spPr>
          <a:xfrm>
            <a:off x="926451" y="2949845"/>
            <a:ext cx="497556" cy="497556"/>
          </a:xfrm>
          <a:prstGeom prst="rect">
            <a:avLst/>
          </a:prstGeom>
        </p:spPr>
      </p:pic>
      <p:cxnSp>
        <p:nvCxnSpPr>
          <p:cNvPr id="14" name="Straight Connector 13">
            <a:extLst>
              <a:ext uri="{FF2B5EF4-FFF2-40B4-BE49-F238E27FC236}">
                <a16:creationId xmlns:a16="http://schemas.microsoft.com/office/drawing/2014/main" id="{106F7AF7-13BA-4B78-9158-382424A78E47}"/>
              </a:ext>
            </a:extLst>
          </p:cNvPr>
          <p:cNvCxnSpPr>
            <a:cxnSpLocks/>
          </p:cNvCxnSpPr>
          <p:nvPr/>
        </p:nvCxnSpPr>
        <p:spPr>
          <a:xfrm>
            <a:off x="1014951" y="2801075"/>
            <a:ext cx="10162096" cy="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0576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Rectangle 418">
            <a:extLst>
              <a:ext uri="{FF2B5EF4-FFF2-40B4-BE49-F238E27FC236}">
                <a16:creationId xmlns:a16="http://schemas.microsoft.com/office/drawing/2014/main" id="{5EB95F04-038D-4A6A-819C-FD0B49733238}"/>
              </a:ext>
            </a:extLst>
          </p:cNvPr>
          <p:cNvSpPr/>
          <p:nvPr/>
        </p:nvSpPr>
        <p:spPr bwMode="auto">
          <a:xfrm>
            <a:off x="8434225" y="2288574"/>
            <a:ext cx="1696023" cy="2367012"/>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Rectangle 725">
            <a:hlinkClick r:id="rId3" tooltip="Azure Purview (in preview) is a unified data governance service that helps you manage and govern your on-premises, multi-cloud, and software-as-a-service (SaaS) data. "/>
            <a:extLst>
              <a:ext uri="{FF2B5EF4-FFF2-40B4-BE49-F238E27FC236}">
                <a16:creationId xmlns:a16="http://schemas.microsoft.com/office/drawing/2014/main" id="{C4F82124-63E0-4947-9C25-893C84748351}"/>
              </a:ext>
            </a:extLst>
          </p:cNvPr>
          <p:cNvSpPr/>
          <p:nvPr/>
        </p:nvSpPr>
        <p:spPr>
          <a:xfrm>
            <a:off x="8689174" y="2569396"/>
            <a:ext cx="1361759" cy="18897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Azure Purview</a:t>
            </a:r>
          </a:p>
        </p:txBody>
      </p:sp>
      <p:sp>
        <p:nvSpPr>
          <p:cNvPr id="500" name="Rectangle 499">
            <a:extLst>
              <a:ext uri="{FF2B5EF4-FFF2-40B4-BE49-F238E27FC236}">
                <a16:creationId xmlns:a16="http://schemas.microsoft.com/office/drawing/2014/main" id="{41545B28-3909-43CD-9BD5-D41FE204B710}"/>
              </a:ext>
            </a:extLst>
          </p:cNvPr>
          <p:cNvSpPr/>
          <p:nvPr/>
        </p:nvSpPr>
        <p:spPr>
          <a:xfrm>
            <a:off x="4671020" y="1162598"/>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44" name="Title 1">
            <a:extLst>
              <a:ext uri="{FF2B5EF4-FFF2-40B4-BE49-F238E27FC236}">
                <a16:creationId xmlns:a16="http://schemas.microsoft.com/office/drawing/2014/main" id="{D4ABB5AA-FA8D-4F81-8691-B1FDE5D73144}"/>
              </a:ext>
            </a:extLst>
          </p:cNvPr>
          <p:cNvSpPr txBox="1">
            <a:spLocks/>
          </p:cNvSpPr>
          <p:nvPr/>
        </p:nvSpPr>
        <p:spPr>
          <a:xfrm>
            <a:off x="4610992" y="375311"/>
            <a:ext cx="3896353"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10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Security modernization with Zero Trust Principles</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658" name="Picture 657">
            <a:extLst>
              <a:ext uri="{FF2B5EF4-FFF2-40B4-BE49-F238E27FC236}">
                <a16:creationId xmlns:a16="http://schemas.microsoft.com/office/drawing/2014/main" id="{1E565F1F-D86B-4901-B358-089B4016AE3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bwMode="invGray">
          <a:xfrm>
            <a:off x="6039974" y="122541"/>
            <a:ext cx="1038388" cy="222436"/>
          </a:xfrm>
          <a:prstGeom prst="rect">
            <a:avLst/>
          </a:prstGeom>
        </p:spPr>
      </p:pic>
      <p:grpSp>
        <p:nvGrpSpPr>
          <p:cNvPr id="664" name="Group 663">
            <a:extLst>
              <a:ext uri="{FF2B5EF4-FFF2-40B4-BE49-F238E27FC236}">
                <a16:creationId xmlns:a16="http://schemas.microsoft.com/office/drawing/2014/main" id="{30ED2720-C032-4EF0-9554-2CE1356DCED8}"/>
              </a:ext>
            </a:extLst>
          </p:cNvPr>
          <p:cNvGrpSpPr/>
          <p:nvPr/>
        </p:nvGrpSpPr>
        <p:grpSpPr>
          <a:xfrm>
            <a:off x="6025390" y="1150637"/>
            <a:ext cx="391537" cy="163189"/>
            <a:chOff x="5576198" y="965691"/>
            <a:chExt cx="493273" cy="217085"/>
          </a:xfrm>
        </p:grpSpPr>
        <p:sp>
          <p:nvSpPr>
            <p:cNvPr id="675" name="Rectangle 674">
              <a:extLst>
                <a:ext uri="{FF2B5EF4-FFF2-40B4-BE49-F238E27FC236}">
                  <a16:creationId xmlns:a16="http://schemas.microsoft.com/office/drawing/2014/main" id="{B188B324-E219-42F6-B4F8-6AAEF0A0857C}"/>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Rectangle 675">
              <a:extLst>
                <a:ext uri="{FF2B5EF4-FFF2-40B4-BE49-F238E27FC236}">
                  <a16:creationId xmlns:a16="http://schemas.microsoft.com/office/drawing/2014/main" id="{C98EA7BA-D5FF-4EBD-A26F-51CD5FAA57B9}"/>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8" name="Rectangle 677">
              <a:extLst>
                <a:ext uri="{FF2B5EF4-FFF2-40B4-BE49-F238E27FC236}">
                  <a16:creationId xmlns:a16="http://schemas.microsoft.com/office/drawing/2014/main" id="{6DBE709A-E628-4CA7-8652-10A07BB52F64}"/>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1" name="Rectangle 680">
              <a:extLst>
                <a:ext uri="{FF2B5EF4-FFF2-40B4-BE49-F238E27FC236}">
                  <a16:creationId xmlns:a16="http://schemas.microsoft.com/office/drawing/2014/main" id="{F96F13A7-999A-4E23-9C7C-264936D7A5BF}"/>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82" name="Straight Arrow Connector 681">
            <a:extLst>
              <a:ext uri="{FF2B5EF4-FFF2-40B4-BE49-F238E27FC236}">
                <a16:creationId xmlns:a16="http://schemas.microsoft.com/office/drawing/2014/main" id="{36FD1DA1-D80F-4559-B67C-41B1D4C25469}"/>
              </a:ext>
            </a:extLst>
          </p:cNvPr>
          <p:cNvCxnSpPr>
            <a:cxnSpLocks/>
          </p:cNvCxnSpPr>
          <p:nvPr/>
        </p:nvCxnSpPr>
        <p:spPr>
          <a:xfrm flipH="1" flipV="1">
            <a:off x="5914995" y="1305425"/>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83" name="Rectangle 682">
            <a:extLst>
              <a:ext uri="{FF2B5EF4-FFF2-40B4-BE49-F238E27FC236}">
                <a16:creationId xmlns:a16="http://schemas.microsoft.com/office/drawing/2014/main" id="{E95003E2-91AE-4446-902B-F4DA9DCBE9B8}"/>
              </a:ext>
            </a:extLst>
          </p:cNvPr>
          <p:cNvSpPr/>
          <p:nvPr/>
        </p:nvSpPr>
        <p:spPr>
          <a:xfrm>
            <a:off x="4670293" y="1162559"/>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38" name="Rectangle 115">
            <a:extLst>
              <a:ext uri="{FF2B5EF4-FFF2-40B4-BE49-F238E27FC236}">
                <a16:creationId xmlns:a16="http://schemas.microsoft.com/office/drawing/2014/main" id="{EA2444D1-D8CB-4939-AF4A-E82B529E3F2F}"/>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9" name="L-Shape 628">
            <a:hlinkClick r:id="rId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0FB29255-896A-4B5E-9183-571CCADB85B4}"/>
              </a:ext>
            </a:extLst>
          </p:cNvPr>
          <p:cNvSpPr/>
          <p:nvPr/>
        </p:nvSpPr>
        <p:spPr bwMode="auto">
          <a:xfrm flipH="1">
            <a:off x="5422405" y="2254157"/>
            <a:ext cx="2799777" cy="4157270"/>
          </a:xfrm>
          <a:prstGeom prst="corner">
            <a:avLst>
              <a:gd name="adj1" fmla="val 33671"/>
              <a:gd name="adj2" fmla="val 57985"/>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05" name="Group 504">
            <a:extLst>
              <a:ext uri="{FF2B5EF4-FFF2-40B4-BE49-F238E27FC236}">
                <a16:creationId xmlns:a16="http://schemas.microsoft.com/office/drawing/2014/main" id="{69C45AAC-82D4-4BCB-8C8A-32C915D80F8B}"/>
              </a:ext>
            </a:extLst>
          </p:cNvPr>
          <p:cNvGrpSpPr/>
          <p:nvPr/>
        </p:nvGrpSpPr>
        <p:grpSpPr>
          <a:xfrm>
            <a:off x="8655248" y="2759528"/>
            <a:ext cx="1397204" cy="1376794"/>
            <a:chOff x="5742785" y="2788394"/>
            <a:chExt cx="1397204" cy="1348523"/>
          </a:xfrm>
        </p:grpSpPr>
        <p:sp>
          <p:nvSpPr>
            <p:cNvPr id="509" name="Rectangle 508">
              <a:hlinkClick r:id="rId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F3834052-50A3-45AE-A496-056A34B7115D}"/>
                </a:ext>
              </a:extLst>
            </p:cNvPr>
            <p:cNvSpPr/>
            <p:nvPr/>
          </p:nvSpPr>
          <p:spPr>
            <a:xfrm>
              <a:off x="5742785" y="2788394"/>
              <a:ext cx="1397204" cy="134852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 rIns="0" rtlCol="0" anchor="t" anchorCtr="0">
              <a:noAutofit/>
            </a:bodyPr>
            <a:lstStyle/>
            <a:p>
              <a:pPr marR="0" lvl="0" algn="l" defTabSz="914400" rtl="0" eaLnBrk="1" fontAlgn="auto" latinLnBrk="0" hangingPunct="1">
                <a:lnSpc>
                  <a:spcPct val="100000"/>
                </a:lnSpc>
                <a:spcBef>
                  <a:spcPts val="0"/>
                </a:spcBef>
                <a:spcAft>
                  <a:spcPts val="200"/>
                </a:spcAft>
                <a:buClrTx/>
                <a:buSzTx/>
                <a:buFontTx/>
                <a:buNone/>
                <a:tabLst/>
                <a:defRPr/>
              </a:pPr>
              <a:r>
                <a:rPr kumimoji="0" lang="en-US" sz="85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Microsoft Information Protection (MIP)</a:t>
              </a:r>
            </a:p>
          </p:txBody>
        </p:sp>
        <p:sp>
          <p:nvSpPr>
            <p:cNvPr id="513" name="Rectangle 512">
              <a:hlinkClick r:id="rId8"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010B4D9D-C9B6-4063-BE21-E38AE5D549C2}"/>
                </a:ext>
              </a:extLst>
            </p:cNvPr>
            <p:cNvSpPr/>
            <p:nvPr/>
          </p:nvSpPr>
          <p:spPr>
            <a:xfrm>
              <a:off x="5870898" y="3471161"/>
              <a:ext cx="1226300" cy="259150"/>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cs typeface="Segoe UI Semibold" panose="020B0702040204020203" pitchFamily="34" charset="0"/>
                </a:rPr>
                <a:t>File Scanner</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ea typeface="+mn-ea"/>
                  <a:cs typeface="Segoe UI Semibold" panose="020B0702040204020203" pitchFamily="34" charset="0"/>
                </a:rPr>
                <a:t>(on-premises and cloud)</a:t>
              </a:r>
            </a:p>
          </p:txBody>
        </p:sp>
        <p:grpSp>
          <p:nvGrpSpPr>
            <p:cNvPr id="528" name="Group 527">
              <a:extLst>
                <a:ext uri="{FF2B5EF4-FFF2-40B4-BE49-F238E27FC236}">
                  <a16:creationId xmlns:a16="http://schemas.microsoft.com/office/drawing/2014/main" id="{A3A6DF02-F5A3-4380-8FAB-03632FD6929F}"/>
                </a:ext>
              </a:extLst>
            </p:cNvPr>
            <p:cNvGrpSpPr/>
            <p:nvPr/>
          </p:nvGrpSpPr>
          <p:grpSpPr>
            <a:xfrm>
              <a:off x="5827495" y="3747116"/>
              <a:ext cx="1137564" cy="379376"/>
              <a:chOff x="5036432" y="1762711"/>
              <a:chExt cx="1204378" cy="401658"/>
            </a:xfrm>
          </p:grpSpPr>
          <p:grpSp>
            <p:nvGrpSpPr>
              <p:cNvPr id="529" name="Group 528">
                <a:extLst>
                  <a:ext uri="{FF2B5EF4-FFF2-40B4-BE49-F238E27FC236}">
                    <a16:creationId xmlns:a16="http://schemas.microsoft.com/office/drawing/2014/main" id="{4C3884A3-8C69-4C75-AAF6-6BCC4B93F7E7}"/>
                  </a:ext>
                </a:extLst>
              </p:cNvPr>
              <p:cNvGrpSpPr/>
              <p:nvPr/>
            </p:nvGrpSpPr>
            <p:grpSpPr>
              <a:xfrm>
                <a:off x="5871491" y="1804527"/>
                <a:ext cx="200678" cy="176026"/>
                <a:chOff x="5705504" y="1373906"/>
                <a:chExt cx="278295" cy="244109"/>
              </a:xfrm>
            </p:grpSpPr>
            <p:pic>
              <p:nvPicPr>
                <p:cNvPr id="616" name="Picture 615">
                  <a:hlinkClick r:id="rId9"/>
                  <a:extLst>
                    <a:ext uri="{FF2B5EF4-FFF2-40B4-BE49-F238E27FC236}">
                      <a16:creationId xmlns:a16="http://schemas.microsoft.com/office/drawing/2014/main" id="{7AF78761-5F1A-4F74-BFB6-6D1ED58D04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5504" y="1373906"/>
                  <a:ext cx="278295" cy="209651"/>
                </a:xfrm>
                <a:prstGeom prst="rect">
                  <a:avLst/>
                </a:prstGeom>
              </p:spPr>
            </p:pic>
            <p:grpSp>
              <p:nvGrpSpPr>
                <p:cNvPr id="621" name="Group 620">
                  <a:extLst>
                    <a:ext uri="{FF2B5EF4-FFF2-40B4-BE49-F238E27FC236}">
                      <a16:creationId xmlns:a16="http://schemas.microsoft.com/office/drawing/2014/main" id="{FB7BCA48-4ABC-4DE8-A7B4-1DBF377D34A7}"/>
                    </a:ext>
                  </a:extLst>
                </p:cNvPr>
                <p:cNvGrpSpPr/>
                <p:nvPr/>
              </p:nvGrpSpPr>
              <p:grpSpPr bwMode="black">
                <a:xfrm>
                  <a:off x="5864559" y="1549698"/>
                  <a:ext cx="112186" cy="68317"/>
                  <a:chOff x="10387012" y="4179358"/>
                  <a:chExt cx="974726" cy="593725"/>
                </a:xfrm>
                <a:solidFill>
                  <a:srgbClr val="505050"/>
                </a:solidFill>
              </p:grpSpPr>
              <p:sp>
                <p:nvSpPr>
                  <p:cNvPr id="623" name="Freeform 26">
                    <a:extLst>
                      <a:ext uri="{FF2B5EF4-FFF2-40B4-BE49-F238E27FC236}">
                        <a16:creationId xmlns:a16="http://schemas.microsoft.com/office/drawing/2014/main" id="{2C2DCBF1-52C6-4922-BFEE-28DFA65DF1F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E22B5ED-5654-442F-9EB2-8537327E148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0" name="Freeform 28">
                    <a:extLst>
                      <a:ext uri="{FF2B5EF4-FFF2-40B4-BE49-F238E27FC236}">
                        <a16:creationId xmlns:a16="http://schemas.microsoft.com/office/drawing/2014/main" id="{9D774EAB-E086-438B-812F-538D244EE50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1" name="Freeform 29">
                    <a:extLst>
                      <a:ext uri="{FF2B5EF4-FFF2-40B4-BE49-F238E27FC236}">
                        <a16:creationId xmlns:a16="http://schemas.microsoft.com/office/drawing/2014/main" id="{5B5A9B10-5FCD-4CB2-AC67-B965767E688B}"/>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2" name="Freeform 30">
                    <a:extLst>
                      <a:ext uri="{FF2B5EF4-FFF2-40B4-BE49-F238E27FC236}">
                        <a16:creationId xmlns:a16="http://schemas.microsoft.com/office/drawing/2014/main" id="{48F78AE9-BB2A-4861-970F-C5E4B57243F2}"/>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530" name="Group 529">
                <a:extLst>
                  <a:ext uri="{FF2B5EF4-FFF2-40B4-BE49-F238E27FC236}">
                    <a16:creationId xmlns:a16="http://schemas.microsoft.com/office/drawing/2014/main" id="{93FA80CE-E303-47B3-B495-B2A910516198}"/>
                  </a:ext>
                </a:extLst>
              </p:cNvPr>
              <p:cNvGrpSpPr/>
              <p:nvPr/>
            </p:nvGrpSpPr>
            <p:grpSpPr>
              <a:xfrm>
                <a:off x="6103642" y="1813499"/>
                <a:ext cx="137168" cy="158081"/>
                <a:chOff x="5979850" y="1393026"/>
                <a:chExt cx="190223" cy="219224"/>
              </a:xfrm>
            </p:grpSpPr>
            <p:pic>
              <p:nvPicPr>
                <p:cNvPr id="565" name="Picture 564">
                  <a:hlinkClick r:id="rId11"/>
                  <a:extLst>
                    <a:ext uri="{FF2B5EF4-FFF2-40B4-BE49-F238E27FC236}">
                      <a16:creationId xmlns:a16="http://schemas.microsoft.com/office/drawing/2014/main" id="{B0CC5208-FA36-458C-972D-664DE7800C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79850" y="1393026"/>
                  <a:ext cx="169500" cy="169501"/>
                </a:xfrm>
                <a:prstGeom prst="rect">
                  <a:avLst/>
                </a:prstGeom>
              </p:spPr>
            </p:pic>
            <p:grpSp>
              <p:nvGrpSpPr>
                <p:cNvPr id="578" name="Group 577">
                  <a:extLst>
                    <a:ext uri="{FF2B5EF4-FFF2-40B4-BE49-F238E27FC236}">
                      <a16:creationId xmlns:a16="http://schemas.microsoft.com/office/drawing/2014/main" id="{B5A29995-3803-460F-B875-2C75A7920388}"/>
                    </a:ext>
                  </a:extLst>
                </p:cNvPr>
                <p:cNvGrpSpPr/>
                <p:nvPr/>
              </p:nvGrpSpPr>
              <p:grpSpPr bwMode="black">
                <a:xfrm>
                  <a:off x="6057887" y="1543933"/>
                  <a:ext cx="112186" cy="68317"/>
                  <a:chOff x="10387012" y="4179358"/>
                  <a:chExt cx="974726" cy="593725"/>
                </a:xfrm>
                <a:solidFill>
                  <a:srgbClr val="505050"/>
                </a:solidFill>
              </p:grpSpPr>
              <p:sp>
                <p:nvSpPr>
                  <p:cNvPr id="585" name="Freeform 26">
                    <a:extLst>
                      <a:ext uri="{FF2B5EF4-FFF2-40B4-BE49-F238E27FC236}">
                        <a16:creationId xmlns:a16="http://schemas.microsoft.com/office/drawing/2014/main" id="{C1750CC6-5B21-4F0D-8F30-3CA0C4938650}"/>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2" name="Freeform 27">
                    <a:extLst>
                      <a:ext uri="{FF2B5EF4-FFF2-40B4-BE49-F238E27FC236}">
                        <a16:creationId xmlns:a16="http://schemas.microsoft.com/office/drawing/2014/main" id="{DF47419D-7BD2-4E42-94D1-C1D26C2E90F4}"/>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8">
                    <a:extLst>
                      <a:ext uri="{FF2B5EF4-FFF2-40B4-BE49-F238E27FC236}">
                        <a16:creationId xmlns:a16="http://schemas.microsoft.com/office/drawing/2014/main" id="{0FB48E38-F7AC-43EC-B974-ED6F72992A0C}"/>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Freeform 29">
                    <a:extLst>
                      <a:ext uri="{FF2B5EF4-FFF2-40B4-BE49-F238E27FC236}">
                        <a16:creationId xmlns:a16="http://schemas.microsoft.com/office/drawing/2014/main" id="{5402D69B-22E1-4C4E-A5CB-605399F38CD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Freeform 30">
                    <a:extLst>
                      <a:ext uri="{FF2B5EF4-FFF2-40B4-BE49-F238E27FC236}">
                        <a16:creationId xmlns:a16="http://schemas.microsoft.com/office/drawing/2014/main" id="{EAC1BD96-9192-435A-B6FF-390E2AB6250D}"/>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531" name="Picture 171">
                <a:extLst>
                  <a:ext uri="{FF2B5EF4-FFF2-40B4-BE49-F238E27FC236}">
                    <a16:creationId xmlns:a16="http://schemas.microsoft.com/office/drawing/2014/main" id="{4CDD0761-6240-42D5-A31F-C85F971BFA1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50462" y="1992181"/>
                <a:ext cx="126292" cy="12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Graphic 531">
                <a:extLst>
                  <a:ext uri="{FF2B5EF4-FFF2-40B4-BE49-F238E27FC236}">
                    <a16:creationId xmlns:a16="http://schemas.microsoft.com/office/drawing/2014/main" id="{11D4DD99-1296-481E-A5A5-32543AC095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9025" y="1992859"/>
                <a:ext cx="124976" cy="124976"/>
              </a:xfrm>
              <a:prstGeom prst="rect">
                <a:avLst/>
              </a:prstGeom>
            </p:spPr>
          </p:pic>
          <p:pic>
            <p:nvPicPr>
              <p:cNvPr id="533" name="Graphic 532">
                <a:extLst>
                  <a:ext uri="{FF2B5EF4-FFF2-40B4-BE49-F238E27FC236}">
                    <a16:creationId xmlns:a16="http://schemas.microsoft.com/office/drawing/2014/main" id="{4DF4D9A4-2848-426C-BDA5-0F0520CD08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40401" y="1992859"/>
                <a:ext cx="124976" cy="124976"/>
              </a:xfrm>
              <a:prstGeom prst="rect">
                <a:avLst/>
              </a:prstGeom>
            </p:spPr>
          </p:pic>
          <p:grpSp>
            <p:nvGrpSpPr>
              <p:cNvPr id="534" name="Group 533">
                <a:extLst>
                  <a:ext uri="{FF2B5EF4-FFF2-40B4-BE49-F238E27FC236}">
                    <a16:creationId xmlns:a16="http://schemas.microsoft.com/office/drawing/2014/main" id="{EA1B41AD-D0A2-47FF-AA0F-B40615B0D741}"/>
                  </a:ext>
                </a:extLst>
              </p:cNvPr>
              <p:cNvGrpSpPr/>
              <p:nvPr/>
            </p:nvGrpSpPr>
            <p:grpSpPr>
              <a:xfrm>
                <a:off x="6011489" y="2035990"/>
                <a:ext cx="159799" cy="38716"/>
                <a:chOff x="9779309" y="3865093"/>
                <a:chExt cx="161337" cy="39088"/>
              </a:xfrm>
            </p:grpSpPr>
            <p:sp>
              <p:nvSpPr>
                <p:cNvPr id="549" name="Oval 548">
                  <a:extLst>
                    <a:ext uri="{FF2B5EF4-FFF2-40B4-BE49-F238E27FC236}">
                      <a16:creationId xmlns:a16="http://schemas.microsoft.com/office/drawing/2014/main" id="{52E20C5C-D2D6-47EF-BC54-71F7FFC39ED8}"/>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0" name="Oval 549">
                  <a:extLst>
                    <a:ext uri="{FF2B5EF4-FFF2-40B4-BE49-F238E27FC236}">
                      <a16:creationId xmlns:a16="http://schemas.microsoft.com/office/drawing/2014/main" id="{4C4E11BC-C580-4A6B-923D-4A1B34464646}"/>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2" name="Oval 551">
                  <a:extLst>
                    <a:ext uri="{FF2B5EF4-FFF2-40B4-BE49-F238E27FC236}">
                      <a16:creationId xmlns:a16="http://schemas.microsoft.com/office/drawing/2014/main" id="{9A0BD839-32AD-4790-AF6A-ACE1602973E2}"/>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35" name="Group 534">
                <a:extLst>
                  <a:ext uri="{FF2B5EF4-FFF2-40B4-BE49-F238E27FC236}">
                    <a16:creationId xmlns:a16="http://schemas.microsoft.com/office/drawing/2014/main" id="{069A78F0-CCC6-4826-9D8A-AF6FF0D50B76}"/>
                  </a:ext>
                </a:extLst>
              </p:cNvPr>
              <p:cNvGrpSpPr/>
              <p:nvPr/>
            </p:nvGrpSpPr>
            <p:grpSpPr>
              <a:xfrm>
                <a:off x="5717649" y="1934179"/>
                <a:ext cx="230190" cy="230190"/>
                <a:chOff x="9273516" y="3238279"/>
                <a:chExt cx="914400" cy="914400"/>
              </a:xfrm>
            </p:grpSpPr>
            <p:pic>
              <p:nvPicPr>
                <p:cNvPr id="547" name="Graphic 546" descr="Cloud">
                  <a:extLst>
                    <a:ext uri="{FF2B5EF4-FFF2-40B4-BE49-F238E27FC236}">
                      <a16:creationId xmlns:a16="http://schemas.microsoft.com/office/drawing/2014/main" id="{ED567528-AE73-4C16-A2F2-1AAB1B75EE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73516" y="3238279"/>
                  <a:ext cx="914400" cy="914400"/>
                </a:xfrm>
                <a:prstGeom prst="rect">
                  <a:avLst/>
                </a:prstGeom>
              </p:spPr>
            </p:pic>
            <p:sp>
              <p:nvSpPr>
                <p:cNvPr id="548" name="TextBox 547">
                  <a:extLst>
                    <a:ext uri="{FF2B5EF4-FFF2-40B4-BE49-F238E27FC236}">
                      <a16:creationId xmlns:a16="http://schemas.microsoft.com/office/drawing/2014/main" id="{C8A7D128-8905-40E9-9446-2E00C1EFF2DC}"/>
                    </a:ext>
                  </a:extLst>
                </p:cNvPr>
                <p:cNvSpPr txBox="1"/>
                <p:nvPr/>
              </p:nvSpPr>
              <p:spPr>
                <a:xfrm>
                  <a:off x="9534803" y="3556493"/>
                  <a:ext cx="391024" cy="399369"/>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7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537" name="Picture 536" descr="Graphical user interface, application, icon&#10;&#10;Description automatically generated">
                <a:extLst>
                  <a:ext uri="{FF2B5EF4-FFF2-40B4-BE49-F238E27FC236}">
                    <a16:creationId xmlns:a16="http://schemas.microsoft.com/office/drawing/2014/main" id="{1A6AC03F-3308-4C7A-BF09-8CF7ED01A3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98498" y="1762900"/>
                <a:ext cx="243816" cy="243816"/>
              </a:xfrm>
              <a:prstGeom prst="rect">
                <a:avLst/>
              </a:prstGeom>
            </p:spPr>
          </p:pic>
          <p:pic>
            <p:nvPicPr>
              <p:cNvPr id="538" name="Picture 537" descr="A picture containing icon&#10;&#10;Description automatically generated">
                <a:extLst>
                  <a:ext uri="{FF2B5EF4-FFF2-40B4-BE49-F238E27FC236}">
                    <a16:creationId xmlns:a16="http://schemas.microsoft.com/office/drawing/2014/main" id="{D7FC4204-73FD-4262-83BD-C401D1598FA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36432" y="1762711"/>
                <a:ext cx="243816" cy="243816"/>
              </a:xfrm>
              <a:prstGeom prst="rect">
                <a:avLst/>
              </a:prstGeom>
            </p:spPr>
          </p:pic>
          <p:pic>
            <p:nvPicPr>
              <p:cNvPr id="544" name="Picture 543" descr="Icon&#10;&#10;Description automatically generated">
                <a:extLst>
                  <a:ext uri="{FF2B5EF4-FFF2-40B4-BE49-F238E27FC236}">
                    <a16:creationId xmlns:a16="http://schemas.microsoft.com/office/drawing/2014/main" id="{6FB22555-0CAD-4A17-AE6E-2FE8A17D061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1948" y="1762711"/>
                <a:ext cx="243816" cy="243816"/>
              </a:xfrm>
              <a:prstGeom prst="rect">
                <a:avLst/>
              </a:prstGeom>
            </p:spPr>
          </p:pic>
          <p:pic>
            <p:nvPicPr>
              <p:cNvPr id="545" name="Picture 544" descr="Graphical user interface, icon&#10;&#10;Description automatically generated">
                <a:extLst>
                  <a:ext uri="{FF2B5EF4-FFF2-40B4-BE49-F238E27FC236}">
                    <a16:creationId xmlns:a16="http://schemas.microsoft.com/office/drawing/2014/main" id="{E3E9706C-AF97-4663-AF8C-47BA531DB79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32981" y="1762711"/>
                <a:ext cx="243816" cy="243816"/>
              </a:xfrm>
              <a:prstGeom prst="rect">
                <a:avLst/>
              </a:prstGeom>
            </p:spPr>
          </p:pic>
          <p:pic>
            <p:nvPicPr>
              <p:cNvPr id="546" name="Picture 545" descr="Graphical user interface, application&#10;&#10;Description automatically generated">
                <a:extLst>
                  <a:ext uri="{FF2B5EF4-FFF2-40B4-BE49-F238E27FC236}">
                    <a16:creationId xmlns:a16="http://schemas.microsoft.com/office/drawing/2014/main" id="{1872696E-8BFF-4F07-8441-ED31588F05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67464" y="1762711"/>
                <a:ext cx="243816" cy="243816"/>
              </a:xfrm>
              <a:prstGeom prst="rect">
                <a:avLst/>
              </a:prstGeom>
            </p:spPr>
          </p:pic>
        </p:grpSp>
      </p:grpSp>
      <p:grpSp>
        <p:nvGrpSpPr>
          <p:cNvPr id="208" name="Group 207">
            <a:extLst>
              <a:ext uri="{FF2B5EF4-FFF2-40B4-BE49-F238E27FC236}">
                <a16:creationId xmlns:a16="http://schemas.microsoft.com/office/drawing/2014/main" id="{485A36FA-DD4C-43CC-B299-3DAFA207094E}"/>
              </a:ext>
            </a:extLst>
          </p:cNvPr>
          <p:cNvGrpSpPr/>
          <p:nvPr/>
        </p:nvGrpSpPr>
        <p:grpSpPr>
          <a:xfrm>
            <a:off x="10319876" y="1363999"/>
            <a:ext cx="1671182" cy="3899520"/>
            <a:chOff x="10319876" y="1363999"/>
            <a:chExt cx="1671182" cy="3899520"/>
          </a:xfrm>
        </p:grpSpPr>
        <p:sp>
          <p:nvSpPr>
            <p:cNvPr id="395" name="Rectangle 394">
              <a:extLst>
                <a:ext uri="{FF2B5EF4-FFF2-40B4-BE49-F238E27FC236}">
                  <a16:creationId xmlns:a16="http://schemas.microsoft.com/office/drawing/2014/main" id="{17C1F6CF-E499-44BF-8FD8-CCCBC1846237}"/>
                </a:ext>
              </a:extLst>
            </p:cNvPr>
            <p:cNvSpPr/>
            <p:nvPr/>
          </p:nvSpPr>
          <p:spPr bwMode="auto">
            <a:xfrm>
              <a:off x="10322474" y="1363999"/>
              <a:ext cx="1653579" cy="389952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8" name="Rectangle 407">
              <a:extLst>
                <a:ext uri="{FF2B5EF4-FFF2-40B4-BE49-F238E27FC236}">
                  <a16:creationId xmlns:a16="http://schemas.microsoft.com/office/drawing/2014/main" id="{8C4E18A5-B800-44B1-B107-2F0CC16AD7A4}"/>
                </a:ext>
              </a:extLst>
            </p:cNvPr>
            <p:cNvSpPr/>
            <p:nvPr/>
          </p:nvSpPr>
          <p:spPr>
            <a:xfrm>
              <a:off x="10319876" y="1363999"/>
              <a:ext cx="1671182" cy="257763"/>
            </a:xfrm>
            <a:prstGeom prst="rect">
              <a:avLst/>
            </a:prstGeom>
            <a:solidFill>
              <a:schemeClr val="accent4"/>
            </a:solidFill>
          </p:spPr>
          <p:txBody>
            <a:bodyPr wrap="square" t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grpSp>
      <p:grpSp>
        <p:nvGrpSpPr>
          <p:cNvPr id="197" name="Group 196">
            <a:extLst>
              <a:ext uri="{FF2B5EF4-FFF2-40B4-BE49-F238E27FC236}">
                <a16:creationId xmlns:a16="http://schemas.microsoft.com/office/drawing/2014/main" id="{8E78AA2F-F4A6-4A02-A90C-CCB5ED1C6853}"/>
              </a:ext>
            </a:extLst>
          </p:cNvPr>
          <p:cNvGrpSpPr/>
          <p:nvPr/>
        </p:nvGrpSpPr>
        <p:grpSpPr>
          <a:xfrm>
            <a:off x="10331848" y="2221179"/>
            <a:ext cx="1637112" cy="2288467"/>
            <a:chOff x="10331848" y="2221179"/>
            <a:chExt cx="1637112" cy="2288467"/>
          </a:xfrm>
        </p:grpSpPr>
        <p:grpSp>
          <p:nvGrpSpPr>
            <p:cNvPr id="194" name="Group 193">
              <a:extLst>
                <a:ext uri="{FF2B5EF4-FFF2-40B4-BE49-F238E27FC236}">
                  <a16:creationId xmlns:a16="http://schemas.microsoft.com/office/drawing/2014/main" id="{D7234FF2-A6BE-4C87-8C74-488F52E2A33E}"/>
                </a:ext>
              </a:extLst>
            </p:cNvPr>
            <p:cNvGrpSpPr/>
            <p:nvPr/>
          </p:nvGrpSpPr>
          <p:grpSpPr>
            <a:xfrm>
              <a:off x="10331848" y="2221179"/>
              <a:ext cx="1637112" cy="2288467"/>
              <a:chOff x="10331848" y="2221179"/>
              <a:chExt cx="1637112" cy="2288467"/>
            </a:xfrm>
          </p:grpSpPr>
          <p:sp>
            <p:nvSpPr>
              <p:cNvPr id="396" name="Rectangle 395">
                <a:hlinkClick r:id="rId2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373802" y="2221179"/>
                <a:ext cx="1595158" cy="332413"/>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Active Directory</a:t>
                </a: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36665" y="2383742"/>
                <a:ext cx="0" cy="21259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26">
                <a:biLevel thresh="25000"/>
              </a:blip>
              <a:stretch>
                <a:fillRect/>
              </a:stretch>
            </p:blipFill>
            <p:spPr>
              <a:xfrm>
                <a:off x="10331848" y="2244326"/>
                <a:ext cx="278831" cy="278832"/>
              </a:xfrm>
              <a:prstGeom prst="rect">
                <a:avLst/>
              </a:prstGeom>
            </p:spPr>
          </p:pic>
        </p:grpSp>
        <p:pic>
          <p:nvPicPr>
            <p:cNvPr id="128" name="Graphic 127">
              <a:extLst>
                <a:ext uri="{FF2B5EF4-FFF2-40B4-BE49-F238E27FC236}">
                  <a16:creationId xmlns:a16="http://schemas.microsoft.com/office/drawing/2014/main" id="{567A140F-C107-43A8-872F-3489546185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56756" y="2248268"/>
              <a:ext cx="257470" cy="257470"/>
            </a:xfrm>
            <a:prstGeom prst="rect">
              <a:avLst/>
            </a:prstGeom>
          </p:spPr>
        </p:pic>
      </p:grpSp>
      <p:grpSp>
        <p:nvGrpSpPr>
          <p:cNvPr id="210" name="Group 209">
            <a:extLst>
              <a:ext uri="{FF2B5EF4-FFF2-40B4-BE49-F238E27FC236}">
                <a16:creationId xmlns:a16="http://schemas.microsoft.com/office/drawing/2014/main" id="{823BECBC-9E46-429E-A91E-34F87DD16424}"/>
              </a:ext>
            </a:extLst>
          </p:cNvPr>
          <p:cNvGrpSpPr/>
          <p:nvPr/>
        </p:nvGrpSpPr>
        <p:grpSpPr>
          <a:xfrm>
            <a:off x="2048164" y="5486332"/>
            <a:ext cx="3281298" cy="915273"/>
            <a:chOff x="2048164" y="5486332"/>
            <a:chExt cx="3281298" cy="915273"/>
          </a:xfrm>
        </p:grpSpPr>
        <p:sp>
          <p:nvSpPr>
            <p:cNvPr id="148" name="Rectangle 147">
              <a:extLst>
                <a:ext uri="{FF2B5EF4-FFF2-40B4-BE49-F238E27FC236}">
                  <a16:creationId xmlns:a16="http://schemas.microsoft.com/office/drawing/2014/main" id="{6975333C-0C34-4997-B671-17CC4C1D1916}"/>
                </a:ext>
              </a:extLst>
            </p:cNvPr>
            <p:cNvSpPr/>
            <p:nvPr/>
          </p:nvSpPr>
          <p:spPr bwMode="auto">
            <a:xfrm>
              <a:off x="2048164" y="5517055"/>
              <a:ext cx="3280859"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1" name="Group 180">
              <a:extLst>
                <a:ext uri="{FF2B5EF4-FFF2-40B4-BE49-F238E27FC236}">
                  <a16:creationId xmlns:a16="http://schemas.microsoft.com/office/drawing/2014/main" id="{07B49584-D5C0-4D90-95EA-88D082943EFF}"/>
                </a:ext>
              </a:extLst>
            </p:cNvPr>
            <p:cNvGrpSpPr/>
            <p:nvPr/>
          </p:nvGrpSpPr>
          <p:grpSpPr>
            <a:xfrm>
              <a:off x="2048603" y="5486332"/>
              <a:ext cx="3280859" cy="257763"/>
              <a:chOff x="2048166" y="5509238"/>
              <a:chExt cx="3280859" cy="257763"/>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6" y="5509238"/>
                <a:ext cx="3280859" cy="257763"/>
                <a:chOff x="2048165" y="5509238"/>
                <a:chExt cx="3030897" cy="257763"/>
              </a:xfrm>
            </p:grpSpPr>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030897"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 (OT)</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209861" y="5549560"/>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36" name="Graphic 35" descr="Factory">
                <a:extLst>
                  <a:ext uri="{FF2B5EF4-FFF2-40B4-BE49-F238E27FC236}">
                    <a16:creationId xmlns:a16="http://schemas.microsoft.com/office/drawing/2014/main" id="{F3329862-FB6F-48F7-A41B-A2369F38825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18255" y="5522475"/>
                <a:ext cx="207466" cy="207466"/>
              </a:xfrm>
              <a:prstGeom prst="rect">
                <a:avLst/>
              </a:prstGeom>
            </p:spPr>
          </p:pic>
        </p:grpSp>
      </p:grpSp>
      <p:grpSp>
        <p:nvGrpSpPr>
          <p:cNvPr id="209" name="Group 208">
            <a:extLst>
              <a:ext uri="{FF2B5EF4-FFF2-40B4-BE49-F238E27FC236}">
                <a16:creationId xmlns:a16="http://schemas.microsoft.com/office/drawing/2014/main" id="{1F5367C4-B40E-4994-BAA4-E30D5D87B7DE}"/>
              </a:ext>
            </a:extLst>
          </p:cNvPr>
          <p:cNvGrpSpPr/>
          <p:nvPr/>
        </p:nvGrpSpPr>
        <p:grpSpPr>
          <a:xfrm>
            <a:off x="8304730" y="5464837"/>
            <a:ext cx="3599041" cy="641432"/>
            <a:chOff x="8304730" y="5418388"/>
            <a:chExt cx="3599041" cy="641432"/>
          </a:xfrm>
        </p:grpSpPr>
        <p:sp>
          <p:nvSpPr>
            <p:cNvPr id="108" name="Rectangle 107">
              <a:extLst>
                <a:ext uri="{FF2B5EF4-FFF2-40B4-BE49-F238E27FC236}">
                  <a16:creationId xmlns:a16="http://schemas.microsoft.com/office/drawing/2014/main" id="{F36A1F21-B710-4B22-83DD-22E98515DA38}"/>
                </a:ext>
              </a:extLst>
            </p:cNvPr>
            <p:cNvSpPr/>
            <p:nvPr/>
          </p:nvSpPr>
          <p:spPr bwMode="auto">
            <a:xfrm>
              <a:off x="8307885" y="5420073"/>
              <a:ext cx="3595886" cy="63974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2DFDBA4-AC0D-4698-98B9-1D96BFAFF1FF}"/>
                </a:ext>
              </a:extLst>
            </p:cNvPr>
            <p:cNvSpPr/>
            <p:nvPr/>
          </p:nvSpPr>
          <p:spPr>
            <a:xfrm>
              <a:off x="8304730" y="5418388"/>
              <a:ext cx="3599012" cy="261610"/>
            </a:xfrm>
            <a:prstGeom prst="rect">
              <a:avLst/>
            </a:prstGeom>
            <a:solidFill>
              <a:srgbClr val="00B050"/>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People Security</a:t>
              </a:r>
            </a:p>
          </p:txBody>
        </p:sp>
      </p:grpSp>
      <p:grpSp>
        <p:nvGrpSpPr>
          <p:cNvPr id="201" name="Group 200">
            <a:extLst>
              <a:ext uri="{FF2B5EF4-FFF2-40B4-BE49-F238E27FC236}">
                <a16:creationId xmlns:a16="http://schemas.microsoft.com/office/drawing/2014/main" id="{ED4B1450-A1EE-4273-A63E-BD96BD557BB7}"/>
              </a:ext>
            </a:extLst>
          </p:cNvPr>
          <p:cNvGrpSpPr/>
          <p:nvPr/>
        </p:nvGrpSpPr>
        <p:grpSpPr>
          <a:xfrm>
            <a:off x="8422632" y="103218"/>
            <a:ext cx="3580398" cy="1509440"/>
            <a:chOff x="8422632" y="103218"/>
            <a:chExt cx="3580398" cy="1509440"/>
          </a:xfrm>
        </p:grpSpPr>
        <p:sp>
          <p:nvSpPr>
            <p:cNvPr id="129" name="L-Shape 128">
              <a:extLst>
                <a:ext uri="{FF2B5EF4-FFF2-40B4-BE49-F238E27FC236}">
                  <a16:creationId xmlns:a16="http://schemas.microsoft.com/office/drawing/2014/main" id="{3E914202-C956-4DF3-91FE-8CE45BBF2583}"/>
                </a:ext>
              </a:extLst>
            </p:cNvPr>
            <p:cNvSpPr/>
            <p:nvPr/>
          </p:nvSpPr>
          <p:spPr bwMode="auto">
            <a:xfrm rot="10800000" flipH="1">
              <a:off x="8434185" y="149878"/>
              <a:ext cx="3562833" cy="1462780"/>
            </a:xfrm>
            <a:prstGeom prst="corner">
              <a:avLst>
                <a:gd name="adj1" fmla="val 66280"/>
                <a:gd name="adj2" fmla="val 112383"/>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422632" y="103218"/>
              <a:ext cx="3580398"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grpSp>
          <p:nvGrpSpPr>
            <p:cNvPr id="200" name="Group 199">
              <a:extLst>
                <a:ext uri="{FF2B5EF4-FFF2-40B4-BE49-F238E27FC236}">
                  <a16:creationId xmlns:a16="http://schemas.microsoft.com/office/drawing/2014/main" id="{067A0F19-4B78-4AE1-AFD3-65555D203B48}"/>
                </a:ext>
              </a:extLst>
            </p:cNvPr>
            <p:cNvGrpSpPr/>
            <p:nvPr/>
          </p:nvGrpSpPr>
          <p:grpSpPr>
            <a:xfrm>
              <a:off x="10189957" y="467296"/>
              <a:ext cx="1601577" cy="487888"/>
              <a:chOff x="10189957" y="467296"/>
              <a:chExt cx="1601577" cy="487888"/>
            </a:xfrm>
          </p:grpSpPr>
          <p:sp>
            <p:nvSpPr>
              <p:cNvPr id="174" name="Rectangle 173">
                <a:extLst>
                  <a:ext uri="{FF2B5EF4-FFF2-40B4-BE49-F238E27FC236}">
                    <a16:creationId xmlns:a16="http://schemas.microsoft.com/office/drawing/2014/main" id="{FB99E1F1-C069-41B5-AF60-3AF92FB3DE66}"/>
                  </a:ext>
                </a:extLst>
              </p:cNvPr>
              <p:cNvSpPr/>
              <p:nvPr/>
            </p:nvSpPr>
            <p:spPr bwMode="auto">
              <a:xfrm>
                <a:off x="10451135" y="775878"/>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C02E7335-CDD1-40B2-9517-9347EC109AB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189957" y="481512"/>
                <a:ext cx="156412" cy="204042"/>
              </a:xfrm>
              <a:prstGeom prst="rect">
                <a:avLst/>
              </a:prstGeom>
              <a:solidFill>
                <a:schemeClr val="bg1"/>
              </a:solidFill>
            </p:spPr>
          </p:pic>
          <p:pic>
            <p:nvPicPr>
              <p:cNvPr id="88" name="Picture 87">
                <a:extLst>
                  <a:ext uri="{FF2B5EF4-FFF2-40B4-BE49-F238E27FC236}">
                    <a16:creationId xmlns:a16="http://schemas.microsoft.com/office/drawing/2014/main" id="{6D3B45F0-1A93-44EE-BB95-ED276BCD6C73}"/>
                  </a:ext>
                </a:extLst>
              </p:cNvPr>
              <p:cNvPicPr>
                <a:picLocks noChangeAspect="1"/>
              </p:cNvPicPr>
              <p:nvPr/>
            </p:nvPicPr>
            <p:blipFill rotWithShape="1">
              <a:blip r:embed="rId32">
                <a:extLst>
                  <a:ext uri="{28A0092B-C50C-407E-A947-70E740481C1C}">
                    <a14:useLocalDpi xmlns:a14="http://schemas.microsoft.com/office/drawing/2010/main" val="0"/>
                  </a:ext>
                </a:extLst>
              </a:blip>
              <a:srcRect/>
              <a:stretch/>
            </p:blipFill>
            <p:spPr>
              <a:xfrm>
                <a:off x="10452693" y="467296"/>
                <a:ext cx="162282" cy="216221"/>
              </a:xfrm>
              <a:prstGeom prst="rect">
                <a:avLst/>
              </a:prstGeom>
            </p:spPr>
          </p:pic>
          <p:grpSp>
            <p:nvGrpSpPr>
              <p:cNvPr id="1110" name="Group 1109">
                <a:extLst>
                  <a:ext uri="{FF2B5EF4-FFF2-40B4-BE49-F238E27FC236}">
                    <a16:creationId xmlns:a16="http://schemas.microsoft.com/office/drawing/2014/main" id="{79DA6777-B372-48C2-842B-7EF5BC75527A}"/>
                  </a:ext>
                </a:extLst>
              </p:cNvPr>
              <p:cNvGrpSpPr/>
              <p:nvPr/>
            </p:nvGrpSpPr>
            <p:grpSpPr>
              <a:xfrm>
                <a:off x="10442554" y="474879"/>
                <a:ext cx="1348980" cy="480305"/>
                <a:chOff x="10221036" y="3089761"/>
                <a:chExt cx="1816116" cy="646631"/>
              </a:xfrm>
            </p:grpSpPr>
            <p:pic>
              <p:nvPicPr>
                <p:cNvPr id="1113" name="Picture 1112">
                  <a:extLst>
                    <a:ext uri="{FF2B5EF4-FFF2-40B4-BE49-F238E27FC236}">
                      <a16:creationId xmlns:a16="http://schemas.microsoft.com/office/drawing/2014/main" id="{EA4A2EF0-B585-4E4D-84C1-1B4305F38496}"/>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433313" y="3115320"/>
                  <a:ext cx="211649" cy="211647"/>
                </a:xfrm>
                <a:prstGeom prst="rect">
                  <a:avLst/>
                </a:prstGeom>
              </p:spPr>
            </p:pic>
            <p:pic>
              <p:nvPicPr>
                <p:cNvPr id="1114" name="Picture 1113">
                  <a:extLst>
                    <a:ext uri="{FF2B5EF4-FFF2-40B4-BE49-F238E27FC236}">
                      <a16:creationId xmlns:a16="http://schemas.microsoft.com/office/drawing/2014/main" id="{BB35EF6B-DBFE-4258-AC92-1B7D4EBC511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976257" y="3105197"/>
                  <a:ext cx="331111" cy="231892"/>
                </a:xfrm>
                <a:prstGeom prst="rect">
                  <a:avLst/>
                </a:prstGeom>
              </p:spPr>
            </p:pic>
            <p:pic>
              <p:nvPicPr>
                <p:cNvPr id="1115" name="Picture 1114">
                  <a:extLst>
                    <a:ext uri="{FF2B5EF4-FFF2-40B4-BE49-F238E27FC236}">
                      <a16:creationId xmlns:a16="http://schemas.microsoft.com/office/drawing/2014/main" id="{90487921-D28B-4F82-B646-AE6293F2587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16040" y="3104007"/>
                  <a:ext cx="234272" cy="234274"/>
                </a:xfrm>
                <a:prstGeom prst="rect">
                  <a:avLst/>
                </a:prstGeom>
              </p:spPr>
            </p:pic>
            <p:pic>
              <p:nvPicPr>
                <p:cNvPr id="1116" name="Picture 1115">
                  <a:extLst>
                    <a:ext uri="{FF2B5EF4-FFF2-40B4-BE49-F238E27FC236}">
                      <a16:creationId xmlns:a16="http://schemas.microsoft.com/office/drawing/2014/main" id="{B1C47098-7A7F-4DA1-BBF1-018BDA5C339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1770906" y="3089761"/>
                  <a:ext cx="266246" cy="262764"/>
                </a:xfrm>
                <a:prstGeom prst="rect">
                  <a:avLst/>
                </a:prstGeom>
              </p:spPr>
            </p:pic>
            <p:grpSp>
              <p:nvGrpSpPr>
                <p:cNvPr id="1117" name="Group 1116">
                  <a:extLst>
                    <a:ext uri="{FF2B5EF4-FFF2-40B4-BE49-F238E27FC236}">
                      <a16:creationId xmlns:a16="http://schemas.microsoft.com/office/drawing/2014/main" id="{CCE0982C-1824-47D9-B906-C9E57215F549}"/>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122" name="Oval 1121">
                    <a:extLst>
                      <a:ext uri="{FF2B5EF4-FFF2-40B4-BE49-F238E27FC236}">
                        <a16:creationId xmlns:a16="http://schemas.microsoft.com/office/drawing/2014/main" id="{52C471B6-82B3-4C67-9BF2-EA02D8FA45BF}"/>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76D8B735-C452-4468-9419-A46ACD5A9023}"/>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Oval 1123">
                    <a:extLst>
                      <a:ext uri="{FF2B5EF4-FFF2-40B4-BE49-F238E27FC236}">
                        <a16:creationId xmlns:a16="http://schemas.microsoft.com/office/drawing/2014/main" id="{BE9106DD-D845-4101-95B4-D85CF8FBC3B8}"/>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19" name="Picture 1118">
                  <a:extLst>
                    <a:ext uri="{FF2B5EF4-FFF2-40B4-BE49-F238E27FC236}">
                      <a16:creationId xmlns:a16="http://schemas.microsoft.com/office/drawing/2014/main" id="{91353DEB-37F7-4862-80E8-BFCF51A0883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120" name="Picture 1119">
                  <a:extLst>
                    <a:ext uri="{FF2B5EF4-FFF2-40B4-BE49-F238E27FC236}">
                      <a16:creationId xmlns:a16="http://schemas.microsoft.com/office/drawing/2014/main" id="{90689972-92FB-400E-BD50-E87829F557B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21" name="Picture 1120">
                  <a:extLst>
                    <a:ext uri="{FF2B5EF4-FFF2-40B4-BE49-F238E27FC236}">
                      <a16:creationId xmlns:a16="http://schemas.microsoft.com/office/drawing/2014/main" id="{A4F2D7C0-FF19-495A-B66B-90D9BCAA54F9}"/>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grpSp>
      </p:grpSp>
      <p:grpSp>
        <p:nvGrpSpPr>
          <p:cNvPr id="196" name="Group 195">
            <a:extLst>
              <a:ext uri="{FF2B5EF4-FFF2-40B4-BE49-F238E27FC236}">
                <a16:creationId xmlns:a16="http://schemas.microsoft.com/office/drawing/2014/main" id="{4135EB06-30CD-4B04-B4E0-37CCE1CA98BB}"/>
              </a:ext>
            </a:extLst>
          </p:cNvPr>
          <p:cNvGrpSpPr/>
          <p:nvPr/>
        </p:nvGrpSpPr>
        <p:grpSpPr>
          <a:xfrm>
            <a:off x="3830820" y="2905602"/>
            <a:ext cx="1293855" cy="2126788"/>
            <a:chOff x="3830820" y="2905602"/>
            <a:chExt cx="1293855" cy="2126788"/>
          </a:xfrm>
        </p:grpSpPr>
        <p:sp>
          <p:nvSpPr>
            <p:cNvPr id="152" name="Rectangle 151">
              <a:extLst>
                <a:ext uri="{FF2B5EF4-FFF2-40B4-BE49-F238E27FC236}">
                  <a16:creationId xmlns:a16="http://schemas.microsoft.com/office/drawing/2014/main" id="{E9A1C1E5-5EB0-4F4F-B33A-2FD16A538B73}"/>
                </a:ext>
              </a:extLst>
            </p:cNvPr>
            <p:cNvSpPr/>
            <p:nvPr/>
          </p:nvSpPr>
          <p:spPr bwMode="auto">
            <a:xfrm>
              <a:off x="4198753" y="3146703"/>
              <a:ext cx="598169" cy="1885687"/>
            </a:xfrm>
            <a:prstGeom prst="rect">
              <a:avLst/>
            </a:prstGeom>
            <a:solidFill>
              <a:srgbClr val="F8CF5A">
                <a:alpha val="2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1" name="TextBox 490">
              <a:extLst>
                <a:ext uri="{FF2B5EF4-FFF2-40B4-BE49-F238E27FC236}">
                  <a16:creationId xmlns:a16="http://schemas.microsoft.com/office/drawing/2014/main" id="{3344623C-5BC6-480B-BA98-B820168FAD76}"/>
                </a:ext>
              </a:extLst>
            </p:cNvPr>
            <p:cNvSpPr txBox="1"/>
            <p:nvPr/>
          </p:nvSpPr>
          <p:spPr>
            <a:xfrm>
              <a:off x="3830820" y="2905602"/>
              <a:ext cx="1293855" cy="215444"/>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3rd party IaaS &amp; PaaS</a:t>
              </a:r>
            </a:p>
          </p:txBody>
        </p:sp>
        <p:grpSp>
          <p:nvGrpSpPr>
            <p:cNvPr id="27" name="Group 26">
              <a:extLst>
                <a:ext uri="{FF2B5EF4-FFF2-40B4-BE49-F238E27FC236}">
                  <a16:creationId xmlns:a16="http://schemas.microsoft.com/office/drawing/2014/main" id="{A7BEEB42-1927-43BB-BC1B-0955992CCF86}"/>
                </a:ext>
              </a:extLst>
            </p:cNvPr>
            <p:cNvGrpSpPr/>
            <p:nvPr/>
          </p:nvGrpSpPr>
          <p:grpSpPr>
            <a:xfrm>
              <a:off x="4280352" y="3190391"/>
              <a:ext cx="389408" cy="277495"/>
              <a:chOff x="3627007" y="2775692"/>
              <a:chExt cx="426222" cy="303732"/>
            </a:xfrm>
          </p:grpSpPr>
          <p:pic>
            <p:nvPicPr>
              <p:cNvPr id="39" name="Picture 38">
                <a:extLst>
                  <a:ext uri="{FF2B5EF4-FFF2-40B4-BE49-F238E27FC236}">
                    <a16:creationId xmlns:a16="http://schemas.microsoft.com/office/drawing/2014/main" id="{38922EE3-F77D-4E74-AB22-AA5F08B2A84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74185" y="2775692"/>
                <a:ext cx="211732" cy="126583"/>
              </a:xfrm>
              <a:prstGeom prst="rect">
                <a:avLst/>
              </a:prstGeom>
            </p:spPr>
          </p:pic>
          <p:pic>
            <p:nvPicPr>
              <p:cNvPr id="84" name="Shape 458">
                <a:extLst>
                  <a:ext uri="{FF2B5EF4-FFF2-40B4-BE49-F238E27FC236}">
                    <a16:creationId xmlns:a16="http://schemas.microsoft.com/office/drawing/2014/main" id="{C9A34AA6-4E5C-4B21-957C-CCECC2918B9B}"/>
                  </a:ext>
                </a:extLst>
              </p:cNvPr>
              <p:cNvPicPr preferRelativeResize="0"/>
              <p:nvPr/>
            </p:nvPicPr>
            <p:blipFill rotWithShape="1">
              <a:blip r:embed="rId41">
                <a:alphaModFix/>
              </a:blip>
              <a:srcRect r="85330"/>
              <a:stretch/>
            </p:blipFill>
            <p:spPr>
              <a:xfrm>
                <a:off x="3627007" y="2891434"/>
                <a:ext cx="216058" cy="187990"/>
              </a:xfrm>
              <a:prstGeom prst="rect">
                <a:avLst/>
              </a:prstGeom>
              <a:noFill/>
              <a:ln>
                <a:noFill/>
              </a:ln>
            </p:spPr>
          </p:pic>
          <p:grpSp>
            <p:nvGrpSpPr>
              <p:cNvPr id="586" name="Group 585">
                <a:extLst>
                  <a:ext uri="{FF2B5EF4-FFF2-40B4-BE49-F238E27FC236}">
                    <a16:creationId xmlns:a16="http://schemas.microsoft.com/office/drawing/2014/main" id="{F66133D2-610C-41BB-BB2F-ABDC2EF66F77}"/>
                  </a:ext>
                </a:extLst>
              </p:cNvPr>
              <p:cNvGrpSpPr/>
              <p:nvPr/>
            </p:nvGrpSpPr>
            <p:grpSpPr>
              <a:xfrm flipV="1">
                <a:off x="3864561" y="2998636"/>
                <a:ext cx="188668" cy="45719"/>
                <a:chOff x="6660452" y="3094221"/>
                <a:chExt cx="188672" cy="45719"/>
              </a:xfrm>
            </p:grpSpPr>
            <p:sp>
              <p:nvSpPr>
                <p:cNvPr id="587" name="Oval 586">
                  <a:extLst>
                    <a:ext uri="{FF2B5EF4-FFF2-40B4-BE49-F238E27FC236}">
                      <a16:creationId xmlns:a16="http://schemas.microsoft.com/office/drawing/2014/main" id="{B8189DEC-7916-4C44-AC6A-182F7174BC18}"/>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5DF59CBE-E468-4B6A-B91A-0EE0701D5C0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ED16FFC3-A084-4B14-9750-F862EF632E5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73" name="Group 172">
            <a:extLst>
              <a:ext uri="{FF2B5EF4-FFF2-40B4-BE49-F238E27FC236}">
                <a16:creationId xmlns:a16="http://schemas.microsoft.com/office/drawing/2014/main" id="{F51090BF-4774-4C24-8964-53EC6DF46B30}"/>
              </a:ext>
            </a:extLst>
          </p:cNvPr>
          <p:cNvGrpSpPr/>
          <p:nvPr/>
        </p:nvGrpSpPr>
        <p:grpSpPr>
          <a:xfrm>
            <a:off x="2354296" y="4340924"/>
            <a:ext cx="5790096" cy="219445"/>
            <a:chOff x="2354296" y="4340924"/>
            <a:chExt cx="5790096" cy="219445"/>
          </a:xfrm>
        </p:grpSpPr>
        <p:sp>
          <p:nvSpPr>
            <p:cNvPr id="96" name="Rectangle 95">
              <a:hlinkClick r:id="rId42" tooltip="Azure Arc extends Azure management to resources in other clouds and on-premises datacenters, enabling consistent management &amp; security experience across platforms. Azure Arc projects these resources into ARM so they can be managed by Azure tooling like ASC"/>
              <a:extLst>
                <a:ext uri="{FF2B5EF4-FFF2-40B4-BE49-F238E27FC236}">
                  <a16:creationId xmlns:a16="http://schemas.microsoft.com/office/drawing/2014/main" id="{1757E108-FCF2-4FE3-A57E-49C14BF707E0}"/>
                </a:ext>
              </a:extLst>
            </p:cNvPr>
            <p:cNvSpPr/>
            <p:nvPr/>
          </p:nvSpPr>
          <p:spPr>
            <a:xfrm>
              <a:off x="2354296" y="4340924"/>
              <a:ext cx="579009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Arc</a:t>
              </a:r>
            </a:p>
          </p:txBody>
        </p:sp>
        <p:pic>
          <p:nvPicPr>
            <p:cNvPr id="122" name="Picture 121">
              <a:extLst>
                <a:ext uri="{FF2B5EF4-FFF2-40B4-BE49-F238E27FC236}">
                  <a16:creationId xmlns:a16="http://schemas.microsoft.com/office/drawing/2014/main" id="{D65BB8A6-57AB-47A6-A182-D63EAAD8D9D9}"/>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84715" y="4397101"/>
              <a:ext cx="150932" cy="112545"/>
            </a:xfrm>
            <a:prstGeom prst="rect">
              <a:avLst/>
            </a:prstGeom>
          </p:spPr>
        </p:pic>
      </p:grpSp>
      <p:cxnSp>
        <p:nvCxnSpPr>
          <p:cNvPr id="43" name="Straight Connector 42">
            <a:extLst>
              <a:ext uri="{FF2B5EF4-FFF2-40B4-BE49-F238E27FC236}">
                <a16:creationId xmlns:a16="http://schemas.microsoft.com/office/drawing/2014/main" id="{686979AD-7506-4848-A0CB-AAE0010A1835}"/>
              </a:ext>
            </a:extLst>
          </p:cNvPr>
          <p:cNvCxnSpPr>
            <a:cxnSpLocks/>
          </p:cNvCxnSpPr>
          <p:nvPr/>
        </p:nvCxnSpPr>
        <p:spPr>
          <a:xfrm>
            <a:off x="2444481" y="4067629"/>
            <a:ext cx="4266882" cy="0"/>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a:extLst>
              <a:ext uri="{FF2B5EF4-FFF2-40B4-BE49-F238E27FC236}">
                <a16:creationId xmlns:a16="http://schemas.microsoft.com/office/drawing/2014/main" id="{FD781F73-245A-4B7F-B681-07D153FF2E55}"/>
              </a:ext>
            </a:extLst>
          </p:cNvPr>
          <p:cNvCxnSpPr/>
          <p:nvPr/>
        </p:nvCxnSpPr>
        <p:spPr>
          <a:xfrm>
            <a:off x="9278513" y="1526476"/>
            <a:ext cx="0" cy="17854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4630357-784F-40AC-A0AB-995EBF460BA8}"/>
              </a:ext>
            </a:extLst>
          </p:cNvPr>
          <p:cNvSpPr/>
          <p:nvPr/>
        </p:nvSpPr>
        <p:spPr>
          <a:xfrm rot="16200000">
            <a:off x="1807261" y="4345047"/>
            <a:ext cx="787531"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17145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75" name="Left Bracket 174">
            <a:extLst>
              <a:ext uri="{FF2B5EF4-FFF2-40B4-BE49-F238E27FC236}">
                <a16:creationId xmlns:a16="http://schemas.microsoft.com/office/drawing/2014/main" id="{7B9DD59C-3364-4C6F-871D-7472CD5F9D83}"/>
              </a:ext>
            </a:extLst>
          </p:cNvPr>
          <p:cNvSpPr/>
          <p:nvPr/>
        </p:nvSpPr>
        <p:spPr>
          <a:xfrm rot="5400000">
            <a:off x="4753176" y="3336239"/>
            <a:ext cx="244870" cy="2403613"/>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Left Bracket 186">
            <a:extLst>
              <a:ext uri="{FF2B5EF4-FFF2-40B4-BE49-F238E27FC236}">
                <a16:creationId xmlns:a16="http://schemas.microsoft.com/office/drawing/2014/main" id="{9A2E5098-3908-4165-8A2A-57DCE86B82A5}"/>
              </a:ext>
            </a:extLst>
          </p:cNvPr>
          <p:cNvSpPr/>
          <p:nvPr/>
        </p:nvSpPr>
        <p:spPr>
          <a:xfrm rot="5400000">
            <a:off x="4409159" y="2805630"/>
            <a:ext cx="246369" cy="1645508"/>
          </a:xfrm>
          <a:custGeom>
            <a:avLst/>
            <a:gdLst>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4" fmla="*/ 244870 w 244870"/>
              <a:gd name="connsiteY4" fmla="*/ 1645508 h 1645508"/>
              <a:gd name="connsiteX0" fmla="*/ 244870 w 244870"/>
              <a:gd name="connsiteY0" fmla="*/ 1645508 h 1645508"/>
              <a:gd name="connsiteX1" fmla="*/ 0 w 244870"/>
              <a:gd name="connsiteY1" fmla="*/ 1645506 h 1645508"/>
              <a:gd name="connsiteX2" fmla="*/ 0 w 244870"/>
              <a:gd name="connsiteY2" fmla="*/ 2 h 1645508"/>
              <a:gd name="connsiteX3" fmla="*/ 244870 w 244870"/>
              <a:gd name="connsiteY3" fmla="*/ 0 h 1645508"/>
              <a:gd name="connsiteX0" fmla="*/ 246369 w 246369"/>
              <a:gd name="connsiteY0" fmla="*/ 1645508 h 1645508"/>
              <a:gd name="connsiteX1" fmla="*/ 1499 w 246369"/>
              <a:gd name="connsiteY1" fmla="*/ 1645506 h 1645508"/>
              <a:gd name="connsiteX2" fmla="*/ 1499 w 246369"/>
              <a:gd name="connsiteY2" fmla="*/ 2 h 1645508"/>
              <a:gd name="connsiteX3" fmla="*/ 246369 w 246369"/>
              <a:gd name="connsiteY3" fmla="*/ 0 h 1645508"/>
              <a:gd name="connsiteX4" fmla="*/ 246369 w 246369"/>
              <a:gd name="connsiteY4" fmla="*/ 1645508 h 1645508"/>
              <a:gd name="connsiteX0" fmla="*/ 246369 w 246369"/>
              <a:gd name="connsiteY0" fmla="*/ 1645508 h 1645508"/>
              <a:gd name="connsiteX1" fmla="*/ 1499 w 246369"/>
              <a:gd name="connsiteY1" fmla="*/ 1645506 h 1645508"/>
              <a:gd name="connsiteX2" fmla="*/ 0 w 246369"/>
              <a:gd name="connsiteY2" fmla="*/ 1295067 h 1645508"/>
              <a:gd name="connsiteX3" fmla="*/ 1499 w 246369"/>
              <a:gd name="connsiteY3" fmla="*/ 2 h 1645508"/>
              <a:gd name="connsiteX4" fmla="*/ 246369 w 246369"/>
              <a:gd name="connsiteY4" fmla="*/ 0 h 1645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9" h="1645508" stroke="0" extrusionOk="0">
                <a:moveTo>
                  <a:pt x="246369" y="1645508"/>
                </a:moveTo>
                <a:lnTo>
                  <a:pt x="1499" y="1645506"/>
                </a:lnTo>
                <a:lnTo>
                  <a:pt x="1499" y="2"/>
                </a:lnTo>
                <a:cubicBezTo>
                  <a:pt x="1499" y="1"/>
                  <a:pt x="111131" y="0"/>
                  <a:pt x="246369" y="0"/>
                </a:cubicBezTo>
                <a:lnTo>
                  <a:pt x="246369" y="1645508"/>
                </a:lnTo>
                <a:close/>
              </a:path>
              <a:path w="246369" h="1645508" fill="none">
                <a:moveTo>
                  <a:pt x="246369" y="1645508"/>
                </a:moveTo>
                <a:lnTo>
                  <a:pt x="1499" y="1645506"/>
                </a:lnTo>
                <a:cubicBezTo>
                  <a:pt x="999" y="1528693"/>
                  <a:pt x="500" y="1411880"/>
                  <a:pt x="0" y="1295067"/>
                </a:cubicBezTo>
                <a:cubicBezTo>
                  <a:pt x="500" y="863379"/>
                  <a:pt x="999" y="431690"/>
                  <a:pt x="1499" y="2"/>
                </a:cubicBezTo>
                <a:cubicBezTo>
                  <a:pt x="1499" y="1"/>
                  <a:pt x="111131" y="0"/>
                  <a:pt x="246369" y="0"/>
                </a:cubicBezTo>
              </a:path>
            </a:pathLst>
          </a:custGeom>
          <a:gradFill>
            <a:gsLst>
              <a:gs pos="0">
                <a:schemeClr val="accent1">
                  <a:lumMod val="5000"/>
                  <a:lumOff val="95000"/>
                  <a:alpha val="50000"/>
                </a:schemeClr>
              </a:gs>
              <a:gs pos="78000">
                <a:srgbClr val="5C2D91">
                  <a:alpha val="20000"/>
                </a:srgbClr>
              </a:gs>
            </a:gsLst>
            <a:lin ang="10800000" scaled="1"/>
          </a:gradFill>
          <a:ln w="19050">
            <a:gradFill flip="none" rotWithShape="1">
              <a:gsLst>
                <a:gs pos="8000">
                  <a:schemeClr val="accent1">
                    <a:lumMod val="5000"/>
                    <a:lumOff val="95000"/>
                  </a:schemeClr>
                </a:gs>
                <a:gs pos="78000">
                  <a:srgbClr val="5C2D9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6">
            <a:hlinkClick r:id="rId4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14697" y="4239668"/>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734" name="Rectangle 733">
            <a:extLst>
              <a:ext uri="{FF2B5EF4-FFF2-40B4-BE49-F238E27FC236}">
                <a16:creationId xmlns:a16="http://schemas.microsoft.com/office/drawing/2014/main" id="{D99ED82C-3F1B-4841-B3CC-3B5DF8285ABA}"/>
              </a:ext>
            </a:extLst>
          </p:cNvPr>
          <p:cNvSpPr/>
          <p:nvPr/>
        </p:nvSpPr>
        <p:spPr>
          <a:xfrm>
            <a:off x="186803" y="2251021"/>
            <a:ext cx="1764730"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Endpoints &amp; Devices</a:t>
            </a:r>
          </a:p>
        </p:txBody>
      </p:sp>
      <p:sp>
        <p:nvSpPr>
          <p:cNvPr id="715" name="Rectangle 714">
            <a:extLst>
              <a:ext uri="{FF2B5EF4-FFF2-40B4-BE49-F238E27FC236}">
                <a16:creationId xmlns:a16="http://schemas.microsoft.com/office/drawing/2014/main" id="{5B2F8445-8EF1-431E-9FF4-70481E88613F}"/>
              </a:ext>
            </a:extLst>
          </p:cNvPr>
          <p:cNvSpPr/>
          <p:nvPr/>
        </p:nvSpPr>
        <p:spPr>
          <a:xfrm>
            <a:off x="2050375" y="2246630"/>
            <a:ext cx="6176844" cy="257763"/>
          </a:xfrm>
          <a:prstGeom prst="rect">
            <a:avLst/>
          </a:prstGeom>
          <a:solidFill>
            <a:schemeClr val="tx2"/>
          </a:solid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Infrastructure – IaaS, PaaS, On-Premises</a:t>
            </a:r>
          </a:p>
        </p:txBody>
      </p:sp>
      <p:sp>
        <p:nvSpPr>
          <p:cNvPr id="98" name="Rectangle 97">
            <a:hlinkClick r:id="rId47"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10129" y="3907001"/>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65346" y="3961512"/>
            <a:ext cx="126336" cy="126336"/>
          </a:xfrm>
          <a:prstGeom prst="rect">
            <a:avLst/>
          </a:prstGeom>
        </p:spPr>
      </p:pic>
      <p:sp>
        <p:nvSpPr>
          <p:cNvPr id="103" name="Rectangle 102">
            <a:hlinkClick r:id="rId4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07663" y="3467018"/>
            <a:ext cx="1328356"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41891" y="3506467"/>
            <a:ext cx="168314" cy="165488"/>
          </a:xfrm>
          <a:prstGeom prst="rect">
            <a:avLst/>
          </a:prstGeom>
        </p:spPr>
      </p:pic>
      <p:sp>
        <p:nvSpPr>
          <p:cNvPr id="132" name="Rectangle 131">
            <a:hlinkClick r:id="rId51"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09913" y="368561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DDoS Protection</a:t>
            </a:r>
          </a:p>
        </p:txBody>
      </p:sp>
      <p:sp>
        <p:nvSpPr>
          <p:cNvPr id="134" name="Rectangle 133">
            <a:hlinkClick r:id="rId52"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13731" y="4551828"/>
            <a:ext cx="1332140" cy="20252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Azure Backup</a:t>
            </a:r>
          </a:p>
        </p:txBody>
      </p:sp>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4652" y="4594318"/>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3373" y="3742411"/>
            <a:ext cx="150932" cy="112545"/>
          </a:xfrm>
          <a:prstGeom prst="rect">
            <a:avLst/>
          </a:prstGeom>
        </p:spPr>
      </p:pic>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9" name="TextBox 598">
            <a:extLst>
              <a:ext uri="{FF2B5EF4-FFF2-40B4-BE49-F238E27FC236}">
                <a16:creationId xmlns:a16="http://schemas.microsoft.com/office/drawing/2014/main" id="{40B4C77D-397F-42D5-B6B4-BF3347FC5BEF}"/>
              </a:ext>
            </a:extLst>
          </p:cNvPr>
          <p:cNvSpPr txBox="1"/>
          <p:nvPr/>
        </p:nvSpPr>
        <p:spPr>
          <a:xfrm>
            <a:off x="2376310" y="2905602"/>
            <a:ext cx="1706076" cy="215444"/>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On Premises Datacenter(s)</a:t>
            </a:r>
          </a:p>
        </p:txBody>
      </p:sp>
      <p:sp>
        <p:nvSpPr>
          <p:cNvPr id="769" name="Rectangle 768">
            <a:hlinkClick r:id="rId53"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6806570" y="3137675"/>
            <a:ext cx="1328356" cy="3290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b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Firewall Manager</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6833323" y="3237319"/>
            <a:ext cx="173366" cy="127841"/>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7760" y="1112170"/>
              <a:ext cx="371613" cy="277470"/>
            </a:xfrm>
            <a:prstGeom prst="rect">
              <a:avLst/>
            </a:prstGeom>
          </p:spPr>
        </p:pic>
      </p:grpSp>
      <p:sp>
        <p:nvSpPr>
          <p:cNvPr id="125" name="Rectangle 124">
            <a:hlinkClick r:id="rId56" tooltip="Attack Simulator in the Security &amp; Compliance Center can be used to run realistic attack scenarios in your organization to help you identify and find vulnerable users before a real attack impacts your bottom line."/>
            <a:extLst>
              <a:ext uri="{FF2B5EF4-FFF2-40B4-BE49-F238E27FC236}">
                <a16:creationId xmlns:a16="http://schemas.microsoft.com/office/drawing/2014/main" id="{8EABA08C-E5A2-4203-9730-576031EC49F1}"/>
              </a:ext>
            </a:extLst>
          </p:cNvPr>
          <p:cNvSpPr/>
          <p:nvPr/>
        </p:nvSpPr>
        <p:spPr>
          <a:xfrm>
            <a:off x="8350944" y="5802589"/>
            <a:ext cx="830673"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Attack Simulator</a:t>
            </a:r>
          </a:p>
        </p:txBody>
      </p:sp>
      <p:sp>
        <p:nvSpPr>
          <p:cNvPr id="126" name="Rectangle 125">
            <a:hlinkClick r:id="rId57"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9A0975CE-8659-4CF5-8429-718F38427FEB}"/>
              </a:ext>
            </a:extLst>
          </p:cNvPr>
          <p:cNvSpPr/>
          <p:nvPr/>
        </p:nvSpPr>
        <p:spPr>
          <a:xfrm>
            <a:off x="9260887" y="5802589"/>
            <a:ext cx="1198429"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Insider Risk Management</a:t>
            </a:r>
          </a:p>
        </p:txBody>
      </p:sp>
      <p:grpSp>
        <p:nvGrpSpPr>
          <p:cNvPr id="31" name="Group 30">
            <a:extLst>
              <a:ext uri="{FF2B5EF4-FFF2-40B4-BE49-F238E27FC236}">
                <a16:creationId xmlns:a16="http://schemas.microsoft.com/office/drawing/2014/main" id="{37EB6364-F148-420D-97C3-AE6E4D78B812}"/>
              </a:ext>
            </a:extLst>
          </p:cNvPr>
          <p:cNvGrpSpPr/>
          <p:nvPr/>
        </p:nvGrpSpPr>
        <p:grpSpPr>
          <a:xfrm>
            <a:off x="2132397" y="5805674"/>
            <a:ext cx="852881" cy="512671"/>
            <a:chOff x="3154581" y="5818532"/>
            <a:chExt cx="852881" cy="512671"/>
          </a:xfrm>
        </p:grpSpPr>
        <p:sp>
          <p:nvSpPr>
            <p:cNvPr id="482" name="Rectangle 481">
              <a:hlinkClick r:id="rId58"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18532"/>
              <a:ext cx="852881" cy="51267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360209" y="5867373"/>
              <a:ext cx="411994" cy="271762"/>
            </a:xfrm>
            <a:prstGeom prst="rect">
              <a:avLst/>
            </a:prstGeom>
          </p:spPr>
        </p:pic>
      </p:grpSp>
      <p:sp>
        <p:nvSpPr>
          <p:cNvPr id="165" name="Rectangle 164">
            <a:hlinkClick r:id="rId60"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7346CE92-B589-47C6-B4BA-3917DC801FA0}"/>
              </a:ext>
            </a:extLst>
          </p:cNvPr>
          <p:cNvSpPr/>
          <p:nvPr/>
        </p:nvSpPr>
        <p:spPr>
          <a:xfrm>
            <a:off x="8685028" y="4707201"/>
            <a:ext cx="1365662"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5400000">
            <a:off x="10082319" y="1343657"/>
            <a:ext cx="1296267" cy="588042"/>
          </a:xfrm>
          <a:prstGeom prst="bentConnector3">
            <a:avLst>
              <a:gd name="adj1" fmla="val 1968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50E602D8-7B24-4699-9E52-662DDF3DBACD}"/>
              </a:ext>
            </a:extLst>
          </p:cNvPr>
          <p:cNvGrpSpPr/>
          <p:nvPr/>
        </p:nvGrpSpPr>
        <p:grpSpPr>
          <a:xfrm>
            <a:off x="2780680" y="4754757"/>
            <a:ext cx="691377" cy="85751"/>
            <a:chOff x="2780680" y="4754757"/>
            <a:chExt cx="691377" cy="85751"/>
          </a:xfrm>
        </p:grpSpPr>
        <p:cxnSp>
          <p:nvCxnSpPr>
            <p:cNvPr id="499" name="Straight Connector 498">
              <a:extLst>
                <a:ext uri="{FF2B5EF4-FFF2-40B4-BE49-F238E27FC236}">
                  <a16:creationId xmlns:a16="http://schemas.microsoft.com/office/drawing/2014/main" id="{74A9F8F1-0CDE-4520-B377-D6F80339A051}"/>
                </a:ext>
              </a:extLst>
            </p:cNvPr>
            <p:cNvCxnSpPr>
              <a:cxnSpLocks/>
            </p:cNvCxnSpPr>
            <p:nvPr/>
          </p:nvCxnSpPr>
          <p:spPr>
            <a:xfrm>
              <a:off x="2789307" y="4754757"/>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3" name="Straight Connector 502">
              <a:extLst>
                <a:ext uri="{FF2B5EF4-FFF2-40B4-BE49-F238E27FC236}">
                  <a16:creationId xmlns:a16="http://schemas.microsoft.com/office/drawing/2014/main" id="{76FEB3FD-42FB-441F-919F-668A0A01CCCF}"/>
                </a:ext>
              </a:extLst>
            </p:cNvPr>
            <p:cNvCxnSpPr>
              <a:cxnSpLocks/>
            </p:cNvCxnSpPr>
            <p:nvPr/>
          </p:nvCxnSpPr>
          <p:spPr>
            <a:xfrm>
              <a:off x="2780680" y="4840508"/>
              <a:ext cx="691377"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a:extLst>
              <a:ext uri="{FF2B5EF4-FFF2-40B4-BE49-F238E27FC236}">
                <a16:creationId xmlns:a16="http://schemas.microsoft.com/office/drawing/2014/main" id="{A2356521-D897-487A-A414-A196BCC41096}"/>
              </a:ext>
            </a:extLst>
          </p:cNvPr>
          <p:cNvGrpSpPr/>
          <p:nvPr/>
        </p:nvGrpSpPr>
        <p:grpSpPr>
          <a:xfrm>
            <a:off x="5150838" y="4063431"/>
            <a:ext cx="1560525" cy="238020"/>
            <a:chOff x="5150838" y="4063431"/>
            <a:chExt cx="1560525" cy="238020"/>
          </a:xfrm>
        </p:grpSpPr>
        <p:sp>
          <p:nvSpPr>
            <p:cNvPr id="685" name="Rectangle 684">
              <a:hlinkClick r:id="rId61"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11EEBB05-E679-45FE-837B-DC5390BB9745}"/>
                </a:ext>
              </a:extLst>
            </p:cNvPr>
            <p:cNvSpPr/>
            <p:nvPr/>
          </p:nvSpPr>
          <p:spPr bwMode="auto">
            <a:xfrm>
              <a:off x="5506000" y="4123332"/>
              <a:ext cx="786158"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182880"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Private Link</a:t>
              </a:r>
            </a:p>
          </p:txBody>
        </p:sp>
        <p:grpSp>
          <p:nvGrpSpPr>
            <p:cNvPr id="557" name="Group 556">
              <a:extLst>
                <a:ext uri="{FF2B5EF4-FFF2-40B4-BE49-F238E27FC236}">
                  <a16:creationId xmlns:a16="http://schemas.microsoft.com/office/drawing/2014/main" id="{DE1C8CAC-36FA-4A50-9C48-36D8C69107D8}"/>
                </a:ext>
              </a:extLst>
            </p:cNvPr>
            <p:cNvGrpSpPr/>
            <p:nvPr/>
          </p:nvGrpSpPr>
          <p:grpSpPr>
            <a:xfrm>
              <a:off x="5150838" y="4063431"/>
              <a:ext cx="1560525" cy="198673"/>
              <a:chOff x="5150838" y="4063431"/>
              <a:chExt cx="1560525" cy="198673"/>
            </a:xfrm>
          </p:grpSpPr>
          <p:grpSp>
            <p:nvGrpSpPr>
              <p:cNvPr id="558" name="Group 557">
                <a:extLst>
                  <a:ext uri="{FF2B5EF4-FFF2-40B4-BE49-F238E27FC236}">
                    <a16:creationId xmlns:a16="http://schemas.microsoft.com/office/drawing/2014/main" id="{2E8F6C9E-4030-4679-B75C-C94EE49913A1}"/>
                  </a:ext>
                </a:extLst>
              </p:cNvPr>
              <p:cNvGrpSpPr/>
              <p:nvPr/>
            </p:nvGrpSpPr>
            <p:grpSpPr>
              <a:xfrm>
                <a:off x="5529341" y="4149559"/>
                <a:ext cx="1182022" cy="112545"/>
                <a:chOff x="5529341" y="4149559"/>
                <a:chExt cx="1182022" cy="112545"/>
              </a:xfrm>
            </p:grpSpPr>
            <p:cxnSp>
              <p:nvCxnSpPr>
                <p:cNvPr id="686" name="Straight Connector 685">
                  <a:extLst>
                    <a:ext uri="{FF2B5EF4-FFF2-40B4-BE49-F238E27FC236}">
                      <a16:creationId xmlns:a16="http://schemas.microsoft.com/office/drawing/2014/main" id="{952716D6-1C6B-4021-8AEE-DCA06C88D379}"/>
                    </a:ext>
                  </a:extLst>
                </p:cNvPr>
                <p:cNvCxnSpPr>
                  <a:cxnSpLocks/>
                </p:cNvCxnSpPr>
                <p:nvPr/>
              </p:nvCxnSpPr>
              <p:spPr>
                <a:xfrm>
                  <a:off x="6292158" y="4212392"/>
                  <a:ext cx="419205"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84" name="Picture 683">
                  <a:extLst>
                    <a:ext uri="{FF2B5EF4-FFF2-40B4-BE49-F238E27FC236}">
                      <a16:creationId xmlns:a16="http://schemas.microsoft.com/office/drawing/2014/main" id="{63B73E22-43F2-4768-8682-EB4529C49973}"/>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9341" y="4149559"/>
                  <a:ext cx="150932" cy="112545"/>
                </a:xfrm>
                <a:prstGeom prst="rect">
                  <a:avLst/>
                </a:prstGeom>
              </p:spPr>
            </p:pic>
          </p:grpSp>
          <p:cxnSp>
            <p:nvCxnSpPr>
              <p:cNvPr id="559" name="Straight Connector 663">
                <a:extLst>
                  <a:ext uri="{FF2B5EF4-FFF2-40B4-BE49-F238E27FC236}">
                    <a16:creationId xmlns:a16="http://schemas.microsoft.com/office/drawing/2014/main" id="{206EAFC7-A8B1-4055-B8AC-DE94F0B2AB04}"/>
                  </a:ext>
                </a:extLst>
              </p:cNvPr>
              <p:cNvCxnSpPr>
                <a:cxnSpLocks/>
              </p:cNvCxnSpPr>
              <p:nvPr/>
            </p:nvCxnSpPr>
            <p:spPr>
              <a:xfrm>
                <a:off x="5150838" y="4063431"/>
                <a:ext cx="355162" cy="148961"/>
              </a:xfrm>
              <a:prstGeom prst="bentConnector3">
                <a:avLst>
                  <a:gd name="adj1" fmla="val 5000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195" name="Group 194">
            <a:extLst>
              <a:ext uri="{FF2B5EF4-FFF2-40B4-BE49-F238E27FC236}">
                <a16:creationId xmlns:a16="http://schemas.microsoft.com/office/drawing/2014/main" id="{6AE307D3-53B7-48BA-9041-F1BC6BB52A9C}"/>
              </a:ext>
            </a:extLst>
          </p:cNvPr>
          <p:cNvGrpSpPr/>
          <p:nvPr/>
        </p:nvGrpSpPr>
        <p:grpSpPr>
          <a:xfrm>
            <a:off x="2614674" y="3122312"/>
            <a:ext cx="3856151" cy="1745387"/>
            <a:chOff x="2614674" y="3122312"/>
            <a:chExt cx="3856151" cy="1745387"/>
          </a:xfrm>
        </p:grpSpPr>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92" name="Group 191">
              <a:extLst>
                <a:ext uri="{FF2B5EF4-FFF2-40B4-BE49-F238E27FC236}">
                  <a16:creationId xmlns:a16="http://schemas.microsoft.com/office/drawing/2014/main" id="{D29D0BE1-356A-49A2-A739-176088326DFE}"/>
                </a:ext>
              </a:extLst>
            </p:cNvPr>
            <p:cNvGrpSpPr/>
            <p:nvPr/>
          </p:nvGrpSpPr>
          <p:grpSpPr>
            <a:xfrm>
              <a:off x="2614674" y="3122312"/>
              <a:ext cx="3856151" cy="1745387"/>
              <a:chOff x="2614674" y="3122312"/>
              <a:chExt cx="3856151" cy="1745387"/>
            </a:xfrm>
          </p:grpSpPr>
          <p:grpSp>
            <p:nvGrpSpPr>
              <p:cNvPr id="191" name="Group 190">
                <a:extLst>
                  <a:ext uri="{FF2B5EF4-FFF2-40B4-BE49-F238E27FC236}">
                    <a16:creationId xmlns:a16="http://schemas.microsoft.com/office/drawing/2014/main" id="{262009F5-E28E-4759-9D3E-7F04C9DDD906}"/>
                  </a:ext>
                </a:extLst>
              </p:cNvPr>
              <p:cNvGrpSpPr/>
              <p:nvPr/>
            </p:nvGrpSpPr>
            <p:grpSpPr>
              <a:xfrm>
                <a:off x="2614674" y="3122312"/>
                <a:ext cx="3773814" cy="1720024"/>
                <a:chOff x="2614674" y="3122312"/>
                <a:chExt cx="3773814" cy="1720024"/>
              </a:xfrm>
            </p:grpSpPr>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3429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6" name="Rectangle 115">
                  <a:extLst>
                    <a:ext uri="{FF2B5EF4-FFF2-40B4-BE49-F238E27FC236}">
                      <a16:creationId xmlns:a16="http://schemas.microsoft.com/office/drawing/2014/main" id="{22B9AE6C-27F6-4AFE-9162-A0514AAD05F0}"/>
                    </a:ext>
                  </a:extLst>
                </p:cNvPr>
                <p:cNvSpPr/>
                <p:nvPr/>
              </p:nvSpPr>
              <p:spPr bwMode="auto">
                <a:xfrm>
                  <a:off x="4909558" y="3787654"/>
                  <a:ext cx="107450"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17008" y="3787662"/>
                  <a:ext cx="1365433"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682AF941-9125-4CB4-8D54-9317A11FE644}"/>
                    </a:ext>
                  </a:extLst>
                </p:cNvPr>
                <p:cNvGrpSpPr/>
                <p:nvPr/>
              </p:nvGrpSpPr>
              <p:grpSpPr>
                <a:xfrm>
                  <a:off x="3485488" y="3122312"/>
                  <a:ext cx="2903000" cy="1720024"/>
                  <a:chOff x="3485488" y="3122312"/>
                  <a:chExt cx="2903000" cy="1720024"/>
                </a:xfrm>
              </p:grpSpPr>
              <p:cxnSp>
                <p:nvCxnSpPr>
                  <p:cNvPr id="709" name="Straight Connector 708">
                    <a:extLst>
                      <a:ext uri="{FF2B5EF4-FFF2-40B4-BE49-F238E27FC236}">
                        <a16:creationId xmlns:a16="http://schemas.microsoft.com/office/drawing/2014/main" id="{E9568F12-BDB6-4786-9FDF-9011B5792C49}"/>
                      </a:ext>
                    </a:extLst>
                  </p:cNvPr>
                  <p:cNvCxnSpPr>
                    <a:cxnSpLocks/>
                  </p:cNvCxnSpPr>
                  <p:nvPr/>
                </p:nvCxnSpPr>
                <p:spPr>
                  <a:xfrm>
                    <a:off x="3485488" y="3122312"/>
                    <a:ext cx="0" cy="1664459"/>
                  </a:xfrm>
                  <a:prstGeom prst="line">
                    <a:avLst/>
                  </a:prstGeom>
                  <a:noFill/>
                  <a:ln w="19050">
                    <a:gradFill>
                      <a:gsLst>
                        <a:gs pos="7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B6D83BDE-D1AD-4C44-8DE8-B684127D8D6D}"/>
                      </a:ext>
                    </a:extLst>
                  </p:cNvPr>
                  <p:cNvGrpSpPr/>
                  <p:nvPr/>
                </p:nvGrpSpPr>
                <p:grpSpPr>
                  <a:xfrm>
                    <a:off x="3585949" y="4741493"/>
                    <a:ext cx="1963638" cy="100843"/>
                    <a:chOff x="3585949" y="4741493"/>
                    <a:chExt cx="1963638" cy="100843"/>
                  </a:xfrm>
                </p:grpSpPr>
                <p:cxnSp>
                  <p:nvCxnSpPr>
                    <p:cNvPr id="870" name="Straight Connector 869">
                      <a:extLst>
                        <a:ext uri="{FF2B5EF4-FFF2-40B4-BE49-F238E27FC236}">
                          <a16:creationId xmlns:a16="http://schemas.microsoft.com/office/drawing/2014/main" id="{4511C4C6-AA74-4BA4-94E5-564876F0FD53}"/>
                        </a:ext>
                      </a:extLst>
                    </p:cNvPr>
                    <p:cNvCxnSpPr>
                      <a:cxnSpLocks/>
                    </p:cNvCxnSpPr>
                    <p:nvPr/>
                  </p:nvCxnSpPr>
                  <p:spPr>
                    <a:xfrm>
                      <a:off x="5102278" y="4743486"/>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2" name="Straight Connector 871">
                      <a:extLst>
                        <a:ext uri="{FF2B5EF4-FFF2-40B4-BE49-F238E27FC236}">
                          <a16:creationId xmlns:a16="http://schemas.microsoft.com/office/drawing/2014/main" id="{2B005413-33E8-45D5-83B6-1763E5D5F6E4}"/>
                        </a:ext>
                      </a:extLst>
                    </p:cNvPr>
                    <p:cNvCxnSpPr>
                      <a:cxnSpLocks/>
                    </p:cNvCxnSpPr>
                    <p:nvPr/>
                  </p:nvCxnSpPr>
                  <p:spPr>
                    <a:xfrm>
                      <a:off x="3887072" y="4741493"/>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9" name="Straight Connector 868">
                      <a:extLst>
                        <a:ext uri="{FF2B5EF4-FFF2-40B4-BE49-F238E27FC236}">
                          <a16:creationId xmlns:a16="http://schemas.microsoft.com/office/drawing/2014/main" id="{45549B5E-A53E-4C0F-95E7-BB4D69E7C73A}"/>
                        </a:ext>
                      </a:extLst>
                    </p:cNvPr>
                    <p:cNvCxnSpPr>
                      <a:cxnSpLocks/>
                    </p:cNvCxnSpPr>
                    <p:nvPr/>
                  </p:nvCxnSpPr>
                  <p:spPr>
                    <a:xfrm>
                      <a:off x="3585949" y="4842336"/>
                      <a:ext cx="1963638"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73" name="Straight Connector 872">
                      <a:extLst>
                        <a:ext uri="{FF2B5EF4-FFF2-40B4-BE49-F238E27FC236}">
                          <a16:creationId xmlns:a16="http://schemas.microsoft.com/office/drawing/2014/main" id="{338C5F6D-4B5C-4EE0-9417-68ACE2228D11}"/>
                        </a:ext>
                      </a:extLst>
                    </p:cNvPr>
                    <p:cNvCxnSpPr>
                      <a:cxnSpLocks/>
                    </p:cNvCxnSpPr>
                    <p:nvPr/>
                  </p:nvCxnSpPr>
                  <p:spPr>
                    <a:xfrm>
                      <a:off x="4514918" y="4747289"/>
                      <a:ext cx="0" cy="85117"/>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89" name="Group 188">
                    <a:extLst>
                      <a:ext uri="{FF2B5EF4-FFF2-40B4-BE49-F238E27FC236}">
                        <a16:creationId xmlns:a16="http://schemas.microsoft.com/office/drawing/2014/main" id="{63CCEA69-7118-494F-A396-46CC56476495}"/>
                      </a:ext>
                    </a:extLst>
                  </p:cNvPr>
                  <p:cNvGrpSpPr/>
                  <p:nvPr/>
                </p:nvGrpSpPr>
                <p:grpSpPr>
                  <a:xfrm>
                    <a:off x="4918735" y="3122635"/>
                    <a:ext cx="1469753" cy="1719462"/>
                    <a:chOff x="4918735" y="3122635"/>
                    <a:chExt cx="1469753" cy="1719462"/>
                  </a:xfrm>
                </p:grpSpPr>
                <p:sp>
                  <p:nvSpPr>
                    <p:cNvPr id="11" name="Rectangle 10">
                      <a:extLst>
                        <a:ext uri="{FF2B5EF4-FFF2-40B4-BE49-F238E27FC236}">
                          <a16:creationId xmlns:a16="http://schemas.microsoft.com/office/drawing/2014/main" id="{6D5A3232-7F2D-46ED-8C82-BF7A9D46C38B}"/>
                        </a:ext>
                      </a:extLst>
                    </p:cNvPr>
                    <p:cNvSpPr/>
                    <p:nvPr/>
                  </p:nvSpPr>
                  <p:spPr bwMode="auto">
                    <a:xfrm>
                      <a:off x="5525937" y="3122635"/>
                      <a:ext cx="862551" cy="171946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840623 w 914400"/>
                        <a:gd name="connsiteY0" fmla="*/ 9859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9050">
                      <a:gradFill>
                        <a:gsLst>
                          <a:gs pos="10000">
                            <a:srgbClr val="505050"/>
                          </a:gs>
                          <a:gs pos="0">
                            <a:schemeClr val="bg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3C6C"/>
                        </a:solidFill>
                        <a:effectLst/>
                        <a:uLnTx/>
                        <a:uFillTx/>
                        <a:latin typeface="Segoe UI"/>
                        <a:ea typeface="Segoe UI" pitchFamily="34" charset="0"/>
                        <a:cs typeface="Segoe UI" pitchFamily="34" charset="0"/>
                      </a:endParaRPr>
                    </a:p>
                  </p:txBody>
                </p:sp>
                <p:cxnSp>
                  <p:nvCxnSpPr>
                    <p:cNvPr id="480" name="Straight Connector 479">
                      <a:extLst>
                        <a:ext uri="{FF2B5EF4-FFF2-40B4-BE49-F238E27FC236}">
                          <a16:creationId xmlns:a16="http://schemas.microsoft.com/office/drawing/2014/main" id="{E5C0F550-75D5-4369-8D21-BAD77D83DC92}"/>
                        </a:ext>
                      </a:extLst>
                    </p:cNvPr>
                    <p:cNvCxnSpPr>
                      <a:cxnSpLocks/>
                    </p:cNvCxnSpPr>
                    <p:nvPr/>
                  </p:nvCxnSpPr>
                  <p:spPr>
                    <a:xfrm>
                      <a:off x="4918735" y="3915135"/>
                      <a:ext cx="1617" cy="92182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394372" y="3853121"/>
                <a:ext cx="179094" cy="97688"/>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12268" y="3989053"/>
                <a:ext cx="155363" cy="144264"/>
              </a:xfrm>
              <a:prstGeom prst="rect">
                <a:avLst/>
              </a:prstGeom>
            </p:spPr>
          </p:pic>
          <p:sp>
            <p:nvSpPr>
              <p:cNvPr id="198" name="Graphic 873">
                <a:extLst>
                  <a:ext uri="{FF2B5EF4-FFF2-40B4-BE49-F238E27FC236}">
                    <a16:creationId xmlns:a16="http://schemas.microsoft.com/office/drawing/2014/main" id="{0FEFE1BE-24F7-4991-A404-36C77790CEE3}"/>
                  </a:ext>
                </a:extLst>
              </p:cNvPr>
              <p:cNvSpPr/>
              <p:nvPr/>
            </p:nvSpPr>
            <p:spPr>
              <a:xfrm>
                <a:off x="3401667" y="4786108"/>
                <a:ext cx="260069" cy="81591"/>
              </a:xfrm>
              <a:custGeom>
                <a:avLst/>
                <a:gdLst>
                  <a:gd name="connsiteX0" fmla="*/ 178479 w 353558"/>
                  <a:gd name="connsiteY0" fmla="*/ 81591 h 81591"/>
                  <a:gd name="connsiteX1" fmla="*/ 93489 w 353558"/>
                  <a:gd name="connsiteY1" fmla="*/ 81591 h 81591"/>
                  <a:gd name="connsiteX2" fmla="*/ 93489 w 353558"/>
                  <a:gd name="connsiteY2" fmla="*/ 28897 h 81591"/>
                  <a:gd name="connsiteX3" fmla="*/ 151282 w 353558"/>
                  <a:gd name="connsiteY3" fmla="*/ 28897 h 81591"/>
                  <a:gd name="connsiteX4" fmla="*/ 151282 w 353558"/>
                  <a:gd name="connsiteY4" fmla="*/ 0 h 81591"/>
                  <a:gd name="connsiteX5" fmla="*/ 205676 w 353558"/>
                  <a:gd name="connsiteY5" fmla="*/ 0 h 81591"/>
                  <a:gd name="connsiteX6" fmla="*/ 205676 w 353558"/>
                  <a:gd name="connsiteY6" fmla="*/ 28897 h 81591"/>
                  <a:gd name="connsiteX7" fmla="*/ 260069 w 353558"/>
                  <a:gd name="connsiteY7" fmla="*/ 28897 h 81591"/>
                  <a:gd name="connsiteX8" fmla="*/ 260069 w 353558"/>
                  <a:gd name="connsiteY8" fmla="*/ 81591 h 81591"/>
                  <a:gd name="connsiteX9" fmla="*/ 178479 w 353558"/>
                  <a:gd name="connsiteY9" fmla="*/ 81591 h 81591"/>
                  <a:gd name="connsiteX10" fmla="*/ 178479 w 353558"/>
                  <a:gd name="connsiteY10" fmla="*/ 81591 h 81591"/>
                  <a:gd name="connsiteX11" fmla="*/ 178479 w 353558"/>
                  <a:gd name="connsiteY11" fmla="*/ 81591 h 81591"/>
                  <a:gd name="connsiteX12" fmla="*/ 93489 w 353558"/>
                  <a:gd name="connsiteY12" fmla="*/ 56094 h 81591"/>
                  <a:gd name="connsiteX13" fmla="*/ 0 w 353558"/>
                  <a:gd name="connsiteY13" fmla="*/ 56094 h 81591"/>
                  <a:gd name="connsiteX14" fmla="*/ 260069 w 353558"/>
                  <a:gd name="connsiteY14" fmla="*/ 56094 h 81591"/>
                  <a:gd name="connsiteX15" fmla="*/ 353558 w 353558"/>
                  <a:gd name="connsiteY15" fmla="*/ 56094 h 81591"/>
                  <a:gd name="connsiteX0" fmla="*/ 84990 w 260069"/>
                  <a:gd name="connsiteY0" fmla="*/ 81591 h 81591"/>
                  <a:gd name="connsiteX1" fmla="*/ 0 w 260069"/>
                  <a:gd name="connsiteY1" fmla="*/ 81591 h 81591"/>
                  <a:gd name="connsiteX2" fmla="*/ 0 w 260069"/>
                  <a:gd name="connsiteY2" fmla="*/ 28897 h 81591"/>
                  <a:gd name="connsiteX3" fmla="*/ 57793 w 260069"/>
                  <a:gd name="connsiteY3" fmla="*/ 28897 h 81591"/>
                  <a:gd name="connsiteX4" fmla="*/ 57793 w 260069"/>
                  <a:gd name="connsiteY4" fmla="*/ 0 h 81591"/>
                  <a:gd name="connsiteX5" fmla="*/ 112187 w 260069"/>
                  <a:gd name="connsiteY5" fmla="*/ 0 h 81591"/>
                  <a:gd name="connsiteX6" fmla="*/ 112187 w 260069"/>
                  <a:gd name="connsiteY6" fmla="*/ 28897 h 81591"/>
                  <a:gd name="connsiteX7" fmla="*/ 166580 w 260069"/>
                  <a:gd name="connsiteY7" fmla="*/ 28897 h 81591"/>
                  <a:gd name="connsiteX8" fmla="*/ 166580 w 260069"/>
                  <a:gd name="connsiteY8" fmla="*/ 81591 h 81591"/>
                  <a:gd name="connsiteX9" fmla="*/ 84990 w 260069"/>
                  <a:gd name="connsiteY9" fmla="*/ 81591 h 81591"/>
                  <a:gd name="connsiteX10" fmla="*/ 84990 w 260069"/>
                  <a:gd name="connsiteY10" fmla="*/ 81591 h 81591"/>
                  <a:gd name="connsiteX11" fmla="*/ 84990 w 260069"/>
                  <a:gd name="connsiteY11" fmla="*/ 81591 h 81591"/>
                  <a:gd name="connsiteX12" fmla="*/ 166580 w 260069"/>
                  <a:gd name="connsiteY12" fmla="*/ 56094 h 81591"/>
                  <a:gd name="connsiteX13" fmla="*/ 260069 w 260069"/>
                  <a:gd name="connsiteY13" fmla="*/ 56094 h 8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069" h="81591">
                    <a:moveTo>
                      <a:pt x="84990" y="81591"/>
                    </a:moveTo>
                    <a:lnTo>
                      <a:pt x="0" y="81591"/>
                    </a:lnTo>
                    <a:lnTo>
                      <a:pt x="0" y="28897"/>
                    </a:lnTo>
                    <a:lnTo>
                      <a:pt x="57793" y="28897"/>
                    </a:lnTo>
                    <a:lnTo>
                      <a:pt x="57793" y="0"/>
                    </a:lnTo>
                    <a:lnTo>
                      <a:pt x="112187" y="0"/>
                    </a:lnTo>
                    <a:lnTo>
                      <a:pt x="112187" y="28897"/>
                    </a:lnTo>
                    <a:lnTo>
                      <a:pt x="166580" y="28897"/>
                    </a:lnTo>
                    <a:lnTo>
                      <a:pt x="166580" y="81591"/>
                    </a:lnTo>
                    <a:lnTo>
                      <a:pt x="84990" y="81591"/>
                    </a:lnTo>
                    <a:lnTo>
                      <a:pt x="84990" y="81591"/>
                    </a:lnTo>
                    <a:lnTo>
                      <a:pt x="84990" y="81591"/>
                    </a:lnTo>
                    <a:close/>
                    <a:moveTo>
                      <a:pt x="166580" y="56094"/>
                    </a:moveTo>
                    <a:lnTo>
                      <a:pt x="260069" y="56094"/>
                    </a:lnTo>
                  </a:path>
                </a:pathLst>
              </a:custGeom>
              <a:solidFill>
                <a:schemeClr val="bg1"/>
              </a:solidFill>
              <a:ln w="18969" cap="flat">
                <a:solidFill>
                  <a:srgbClr val="51515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315462" y="3489369"/>
                <a:ext cx="155363" cy="144264"/>
              </a:xfrm>
              <a:prstGeom prst="rect">
                <a:avLst/>
              </a:prstGeom>
            </p:spPr>
          </p:pic>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rot="16200000">
                <a:off x="6186094" y="3864658"/>
                <a:ext cx="373956" cy="101989"/>
              </a:xfrm>
              <a:prstGeom prst="rect">
                <a:avLst/>
              </a:prstGeom>
            </p:spPr>
          </p:pic>
        </p:grpSp>
      </p:grpSp>
      <p:grpSp>
        <p:nvGrpSpPr>
          <p:cNvPr id="717" name="Group 716">
            <a:extLst>
              <a:ext uri="{FF2B5EF4-FFF2-40B4-BE49-F238E27FC236}">
                <a16:creationId xmlns:a16="http://schemas.microsoft.com/office/drawing/2014/main" id="{30D2ACFA-C2F4-4D0E-8607-4F84B9903B4F}"/>
              </a:ext>
            </a:extLst>
          </p:cNvPr>
          <p:cNvGrpSpPr/>
          <p:nvPr/>
        </p:nvGrpSpPr>
        <p:grpSpPr>
          <a:xfrm>
            <a:off x="3824005" y="4469544"/>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50" name="Group 649">
            <a:extLst>
              <a:ext uri="{FF2B5EF4-FFF2-40B4-BE49-F238E27FC236}">
                <a16:creationId xmlns:a16="http://schemas.microsoft.com/office/drawing/2014/main" id="{2D817036-31AF-4512-A3D7-9D591DD3FA6C}"/>
              </a:ext>
            </a:extLst>
          </p:cNvPr>
          <p:cNvGrpSpPr/>
          <p:nvPr/>
        </p:nvGrpSpPr>
        <p:grpSpPr>
          <a:xfrm>
            <a:off x="5032495" y="4473938"/>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5" name="Group 24">
            <a:extLst>
              <a:ext uri="{FF2B5EF4-FFF2-40B4-BE49-F238E27FC236}">
                <a16:creationId xmlns:a16="http://schemas.microsoft.com/office/drawing/2014/main" id="{1F2B699B-F23A-42AC-B7F4-9FF3F933CC3F}"/>
              </a:ext>
            </a:extLst>
          </p:cNvPr>
          <p:cNvGrpSpPr/>
          <p:nvPr/>
        </p:nvGrpSpPr>
        <p:grpSpPr>
          <a:xfrm>
            <a:off x="182834" y="1705019"/>
            <a:ext cx="11727323" cy="483549"/>
            <a:chOff x="182834" y="1705019"/>
            <a:chExt cx="11727323" cy="483549"/>
          </a:xfrm>
        </p:grpSpPr>
        <p:sp>
          <p:nvSpPr>
            <p:cNvPr id="30" name="L-Shape 29">
              <a:extLst>
                <a:ext uri="{FF2B5EF4-FFF2-40B4-BE49-F238E27FC236}">
                  <a16:creationId xmlns:a16="http://schemas.microsoft.com/office/drawing/2014/main" id="{F3504ABD-8A71-4723-9CE7-A38355730D50}"/>
                </a:ext>
              </a:extLst>
            </p:cNvPr>
            <p:cNvSpPr/>
            <p:nvPr/>
          </p:nvSpPr>
          <p:spPr bwMode="auto">
            <a:xfrm flipH="1">
              <a:off x="182834" y="1706127"/>
              <a:ext cx="11727315" cy="482441"/>
            </a:xfrm>
            <a:prstGeom prst="corner">
              <a:avLst>
                <a:gd name="adj1" fmla="val 20789"/>
                <a:gd name="adj2" fmla="val 802015"/>
              </a:avLst>
            </a:prstGeom>
            <a:solidFill>
              <a:srgbClr val="F5F0FA"/>
            </a:solidFill>
            <a:ln w="19050">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70" name="Rectangle 469">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8729710" y="1705019"/>
              <a:ext cx="3180447" cy="43102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Zero Trust Access Control decisions based on explicit validation of user trust and endpoint integrity</a:t>
              </a:r>
              <a:endParaRPr kumimoji="0" lang="en-US" sz="8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133" name="Group 132">
              <a:extLst>
                <a:ext uri="{FF2B5EF4-FFF2-40B4-BE49-F238E27FC236}">
                  <a16:creationId xmlns:a16="http://schemas.microsoft.com/office/drawing/2014/main" id="{C79F5DA1-2DA6-42AE-85A0-375A52152E8E}"/>
                </a:ext>
              </a:extLst>
            </p:cNvPr>
            <p:cNvGrpSpPr/>
            <p:nvPr/>
          </p:nvGrpSpPr>
          <p:grpSpPr>
            <a:xfrm>
              <a:off x="8119433" y="1769730"/>
              <a:ext cx="649901" cy="308564"/>
              <a:chOff x="8602097" y="2090236"/>
              <a:chExt cx="441333" cy="212672"/>
            </a:xfrm>
          </p:grpSpPr>
          <p:cxnSp>
            <p:nvCxnSpPr>
              <p:cNvPr id="130" name="Straight Arrow Connector 129">
                <a:extLst>
                  <a:ext uri="{FF2B5EF4-FFF2-40B4-BE49-F238E27FC236}">
                    <a16:creationId xmlns:a16="http://schemas.microsoft.com/office/drawing/2014/main" id="{52FC44EB-2425-4898-87AC-70A8B458A1E3}"/>
                  </a:ext>
                </a:extLst>
              </p:cNvPr>
              <p:cNvCxnSpPr>
                <a:cxnSpLocks/>
              </p:cNvCxnSpPr>
              <p:nvPr/>
            </p:nvCxnSpPr>
            <p:spPr>
              <a:xfrm>
                <a:off x="8779173" y="2196572"/>
                <a:ext cx="264257" cy="0"/>
              </a:xfrm>
              <a:prstGeom prst="straightConnector1">
                <a:avLst/>
              </a:prstGeom>
              <a:ln w="19050">
                <a:solidFill>
                  <a:srgbClr val="000000"/>
                </a:solidFill>
                <a:headEnd type="none"/>
                <a:tailEnd type="triangle" w="sm" len="med"/>
              </a:ln>
            </p:spPr>
            <p:style>
              <a:lnRef idx="1">
                <a:schemeClr val="accent1"/>
              </a:lnRef>
              <a:fillRef idx="0">
                <a:schemeClr val="accent1"/>
              </a:fillRef>
              <a:effectRef idx="0">
                <a:schemeClr val="accent1"/>
              </a:effectRef>
              <a:fontRef idx="minor">
                <a:schemeClr val="tx1"/>
              </a:fontRef>
            </p:style>
          </p:cxnSp>
          <p:grpSp>
            <p:nvGrpSpPr>
              <p:cNvPr id="670" name="Group 669">
                <a:extLst>
                  <a:ext uri="{FF2B5EF4-FFF2-40B4-BE49-F238E27FC236}">
                    <a16:creationId xmlns:a16="http://schemas.microsoft.com/office/drawing/2014/main" id="{0D74050D-04A1-4AA1-99DF-9312159D54BB}"/>
                  </a:ext>
                </a:extLst>
              </p:cNvPr>
              <p:cNvGrpSpPr/>
              <p:nvPr/>
            </p:nvGrpSpPr>
            <p:grpSpPr>
              <a:xfrm>
                <a:off x="8602097" y="2090236"/>
                <a:ext cx="317134" cy="212672"/>
                <a:chOff x="4603038" y="2460876"/>
                <a:chExt cx="874087" cy="586170"/>
              </a:xfrm>
            </p:grpSpPr>
            <p:sp>
              <p:nvSpPr>
                <p:cNvPr id="671" name="Flowchart: Decision 670">
                  <a:extLst>
                    <a:ext uri="{FF2B5EF4-FFF2-40B4-BE49-F238E27FC236}">
                      <a16:creationId xmlns:a16="http://schemas.microsoft.com/office/drawing/2014/main" id="{C068924F-5C72-4E72-9D84-FE4784705D1A}"/>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2" name="Rectangle 671">
                  <a:extLst>
                    <a:ext uri="{FF2B5EF4-FFF2-40B4-BE49-F238E27FC236}">
                      <a16:creationId xmlns:a16="http://schemas.microsoft.com/office/drawing/2014/main" id="{97C93E14-6BD3-4A4E-8122-BEA0EE40DBBE}"/>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0" name="Group 679">
                  <a:extLst>
                    <a:ext uri="{FF2B5EF4-FFF2-40B4-BE49-F238E27FC236}">
                      <a16:creationId xmlns:a16="http://schemas.microsoft.com/office/drawing/2014/main" id="{B7BBB008-3150-4157-AD39-1FADCF8A4980}"/>
                    </a:ext>
                  </a:extLst>
                </p:cNvPr>
                <p:cNvGrpSpPr/>
                <p:nvPr/>
              </p:nvGrpSpPr>
              <p:grpSpPr>
                <a:xfrm>
                  <a:off x="4945912" y="2654084"/>
                  <a:ext cx="246315" cy="202204"/>
                  <a:chOff x="4919039" y="2627071"/>
                  <a:chExt cx="318420" cy="202204"/>
                </a:xfrm>
              </p:grpSpPr>
              <p:sp>
                <p:nvSpPr>
                  <p:cNvPr id="707" name="Rectangle 706">
                    <a:extLst>
                      <a:ext uri="{FF2B5EF4-FFF2-40B4-BE49-F238E27FC236}">
                        <a16:creationId xmlns:a16="http://schemas.microsoft.com/office/drawing/2014/main" id="{C312DED8-BFAC-466C-BA0E-D960855E6B60}"/>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extLst>
                      <a:ext uri="{FF2B5EF4-FFF2-40B4-BE49-F238E27FC236}">
                        <a16:creationId xmlns:a16="http://schemas.microsoft.com/office/drawing/2014/main" id="{9E765780-060D-4319-999A-82653241196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9" name="Oval 698">
                  <a:extLst>
                    <a:ext uri="{FF2B5EF4-FFF2-40B4-BE49-F238E27FC236}">
                      <a16:creationId xmlns:a16="http://schemas.microsoft.com/office/drawing/2014/main" id="{D8ED1663-79F1-48F6-BD8C-0602114EBCEC}"/>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Oval 700">
                  <a:extLst>
                    <a:ext uri="{FF2B5EF4-FFF2-40B4-BE49-F238E27FC236}">
                      <a16:creationId xmlns:a16="http://schemas.microsoft.com/office/drawing/2014/main" id="{A2CC4B58-D7D0-44A1-A756-008486040B40}"/>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Oval 705">
                  <a:extLst>
                    <a:ext uri="{FF2B5EF4-FFF2-40B4-BE49-F238E27FC236}">
                      <a16:creationId xmlns:a16="http://schemas.microsoft.com/office/drawing/2014/main" id="{8AE71B22-BDDC-46ED-AFCA-881F5985BCFA}"/>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95" name="Straight Connector 94">
            <a:extLst>
              <a:ext uri="{FF2B5EF4-FFF2-40B4-BE49-F238E27FC236}">
                <a16:creationId xmlns:a16="http://schemas.microsoft.com/office/drawing/2014/main" id="{1310528B-7D54-4B17-8910-DFEE87C91BDB}"/>
              </a:ext>
            </a:extLst>
          </p:cNvPr>
          <p:cNvCxnSpPr>
            <a:cxnSpLocks/>
          </p:cNvCxnSpPr>
          <p:nvPr/>
        </p:nvCxnSpPr>
        <p:spPr>
          <a:xfrm>
            <a:off x="10023115" y="989744"/>
            <a:ext cx="1837523" cy="11916"/>
          </a:xfrm>
          <a:prstGeom prst="line">
            <a:avLst/>
          </a:prstGeom>
          <a:ln w="28575">
            <a:gradFill flip="none" rotWithShape="1">
              <a:gsLst>
                <a:gs pos="20000">
                  <a:srgbClr val="5C2D91"/>
                </a:gs>
                <a:gs pos="80000">
                  <a:srgbClr val="5C2D91"/>
                </a:gs>
                <a:gs pos="100000">
                  <a:schemeClr val="bg1"/>
                </a:gs>
              </a:gsLst>
              <a:lin ang="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9C4404-1F78-4C51-AE4D-2E2998A4D775}"/>
              </a:ext>
            </a:extLst>
          </p:cNvPr>
          <p:cNvGrpSpPr/>
          <p:nvPr/>
        </p:nvGrpSpPr>
        <p:grpSpPr>
          <a:xfrm>
            <a:off x="201931" y="6160516"/>
            <a:ext cx="11720761" cy="306656"/>
            <a:chOff x="201931" y="6160516"/>
            <a:chExt cx="11720761" cy="306656"/>
          </a:xfrm>
        </p:grpSpPr>
        <p:sp>
          <p:nvSpPr>
            <p:cNvPr id="115" name="L-Shape 114">
              <a:extLst>
                <a:ext uri="{FF2B5EF4-FFF2-40B4-BE49-F238E27FC236}">
                  <a16:creationId xmlns:a16="http://schemas.microsoft.com/office/drawing/2014/main" id="{51796C53-83DD-473F-BCE9-B907C01BF44A}"/>
                </a:ext>
              </a:extLst>
            </p:cNvPr>
            <p:cNvSpPr/>
            <p:nvPr/>
          </p:nvSpPr>
          <p:spPr bwMode="auto">
            <a:xfrm flipH="1">
              <a:off x="201931" y="6161795"/>
              <a:ext cx="11720761" cy="303571"/>
            </a:xfrm>
            <a:prstGeom prst="corner">
              <a:avLst>
                <a:gd name="adj1" fmla="val 24931"/>
                <a:gd name="adj2" fmla="val 1172250"/>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3" name="Rectangle 82">
              <a:hlinkClick r:id="rId69"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D7C219A4-1495-47CB-BC7B-EDD3E4B41E55}"/>
                </a:ext>
              </a:extLst>
            </p:cNvPr>
            <p:cNvSpPr/>
            <p:nvPr/>
          </p:nvSpPr>
          <p:spPr bwMode="auto">
            <a:xfrm>
              <a:off x="8382513" y="6160516"/>
              <a:ext cx="3521229" cy="306656"/>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73152" rIns="91440" bIns="0" rtlCol="0" anchor="t">
              <a:noAutofit/>
            </a:bodyPr>
            <a:lstStyle/>
            <a:p>
              <a:pPr marL="171450" marR="0" lvl="0" indent="0" algn="l" defTabSz="932472" rtl="0" eaLnBrk="1" fontAlgn="base" latinLnBrk="0" hangingPunct="1">
                <a:lnSpc>
                  <a:spcPct val="90000"/>
                </a:lnSpc>
                <a:spcBef>
                  <a:spcPct val="0"/>
                </a:spcBef>
                <a:spcAft>
                  <a:spcPct val="0"/>
                </a:spcAft>
                <a:buClrTx/>
                <a:buSzTx/>
                <a:buFontTx/>
                <a:buNone/>
                <a:tabLst/>
                <a:defRPr/>
              </a:pPr>
              <a:r>
                <a:rPr kumimoji="0" lang="en-US" sz="700" b="1"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GitHub Advanced Security – </a:t>
              </a:r>
              <a:r>
                <a:rPr kumimoji="0" lang="en-US" sz="700" b="0" i="0" u="none" strike="noStrike" kern="1200" cap="none" spc="0" normalizeH="0" baseline="0" noProof="0">
                  <a:ln>
                    <a:noFill/>
                  </a:ln>
                  <a:solidFill>
                    <a:sysClr val="windowText" lastClr="000000"/>
                  </a:solidFill>
                  <a:effectLst/>
                  <a:uLnTx/>
                  <a:uFillTx/>
                  <a:latin typeface="Segoe UI"/>
                  <a:ea typeface="Segoe UI" pitchFamily="34" charset="0"/>
                  <a:cs typeface="Segoe UI" pitchFamily="34" charset="0"/>
                </a:rPr>
                <a:t>Secure development and software supply chain</a:t>
              </a:r>
            </a:p>
          </p:txBody>
        </p:sp>
        <p:pic>
          <p:nvPicPr>
            <p:cNvPr id="1026" name="Picture 2" descr="See the source image">
              <a:extLst>
                <a:ext uri="{FF2B5EF4-FFF2-40B4-BE49-F238E27FC236}">
                  <a16:creationId xmlns:a16="http://schemas.microsoft.com/office/drawing/2014/main" id="{A8A5C70E-4246-4A1F-838C-F3ACE9035E3B}"/>
                </a:ext>
              </a:extLst>
            </p:cNvPr>
            <p:cNvPicPr>
              <a:picLocks noChangeAspect="1" noChangeArrowheads="1"/>
            </p:cNvPicPr>
            <p:nvPr/>
          </p:nvPicPr>
          <p:blipFill>
            <a:blip r:embed="rId7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8771" y="6201181"/>
              <a:ext cx="300884" cy="1709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7" name="Group 1096">
            <a:extLst>
              <a:ext uri="{FF2B5EF4-FFF2-40B4-BE49-F238E27FC236}">
                <a16:creationId xmlns:a16="http://schemas.microsoft.com/office/drawing/2014/main" id="{49366495-36D3-44B8-A5A6-19B20309AF5E}"/>
              </a:ext>
            </a:extLst>
          </p:cNvPr>
          <p:cNvGrpSpPr/>
          <p:nvPr/>
        </p:nvGrpSpPr>
        <p:grpSpPr>
          <a:xfrm>
            <a:off x="5433191" y="4467156"/>
            <a:ext cx="533026" cy="253182"/>
            <a:chOff x="10037345" y="4277217"/>
            <a:chExt cx="887532" cy="421571"/>
          </a:xfrm>
        </p:grpSpPr>
        <p:pic>
          <p:nvPicPr>
            <p:cNvPr id="1098" name="Picture 1097">
              <a:extLst>
                <a:ext uri="{FF2B5EF4-FFF2-40B4-BE49-F238E27FC236}">
                  <a16:creationId xmlns:a16="http://schemas.microsoft.com/office/drawing/2014/main" id="{3DFB37C2-0F93-4BBD-A558-6DAA58BE4231}"/>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037345" y="4277217"/>
              <a:ext cx="140386" cy="257327"/>
            </a:xfrm>
            <a:prstGeom prst="rect">
              <a:avLst/>
            </a:prstGeom>
          </p:spPr>
        </p:pic>
        <p:pic>
          <p:nvPicPr>
            <p:cNvPr id="1099" name="Picture 1098">
              <a:extLst>
                <a:ext uri="{FF2B5EF4-FFF2-40B4-BE49-F238E27FC236}">
                  <a16:creationId xmlns:a16="http://schemas.microsoft.com/office/drawing/2014/main" id="{689CDAF5-C757-479E-94BF-6697C9BA4C0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158802" y="4553797"/>
              <a:ext cx="269515" cy="144991"/>
            </a:xfrm>
            <a:prstGeom prst="rect">
              <a:avLst/>
            </a:prstGeom>
          </p:spPr>
        </p:pic>
        <p:pic>
          <p:nvPicPr>
            <p:cNvPr id="1100" name="Picture 1099">
              <a:extLst>
                <a:ext uri="{FF2B5EF4-FFF2-40B4-BE49-F238E27FC236}">
                  <a16:creationId xmlns:a16="http://schemas.microsoft.com/office/drawing/2014/main" id="{28F88C71-BD01-4297-8742-697D6C551224}"/>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648679" y="4326594"/>
              <a:ext cx="276198" cy="172623"/>
            </a:xfrm>
            <a:prstGeom prst="rect">
              <a:avLst/>
            </a:prstGeom>
          </p:spPr>
        </p:pic>
        <p:grpSp>
          <p:nvGrpSpPr>
            <p:cNvPr id="1101" name="Group 1100">
              <a:extLst>
                <a:ext uri="{FF2B5EF4-FFF2-40B4-BE49-F238E27FC236}">
                  <a16:creationId xmlns:a16="http://schemas.microsoft.com/office/drawing/2014/main" id="{2E2B234F-5BFF-4F0C-A7E1-F17A527D541B}"/>
                </a:ext>
              </a:extLst>
            </p:cNvPr>
            <p:cNvGrpSpPr/>
            <p:nvPr/>
          </p:nvGrpSpPr>
          <p:grpSpPr>
            <a:xfrm>
              <a:off x="10529411" y="4598758"/>
              <a:ext cx="203852" cy="49419"/>
              <a:chOff x="11279844" y="3739404"/>
              <a:chExt cx="343140" cy="83186"/>
            </a:xfrm>
          </p:grpSpPr>
          <p:sp>
            <p:nvSpPr>
              <p:cNvPr id="1103" name="Oval 1102">
                <a:extLst>
                  <a:ext uri="{FF2B5EF4-FFF2-40B4-BE49-F238E27FC236}">
                    <a16:creationId xmlns:a16="http://schemas.microsoft.com/office/drawing/2014/main" id="{A70C9EB8-0A4A-41C8-BCF5-AB49E14C6AC0}"/>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4" name="Oval 1103">
                <a:extLst>
                  <a:ext uri="{FF2B5EF4-FFF2-40B4-BE49-F238E27FC236}">
                    <a16:creationId xmlns:a16="http://schemas.microsoft.com/office/drawing/2014/main" id="{87037EC8-3314-4170-8CEB-F690B102252C}"/>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5" name="Oval 1104">
                <a:extLst>
                  <a:ext uri="{FF2B5EF4-FFF2-40B4-BE49-F238E27FC236}">
                    <a16:creationId xmlns:a16="http://schemas.microsoft.com/office/drawing/2014/main" id="{B88E2FF4-A452-4EDE-AC83-826787B9FC40}"/>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02" name="Picture 1101">
              <a:extLst>
                <a:ext uri="{FF2B5EF4-FFF2-40B4-BE49-F238E27FC236}">
                  <a16:creationId xmlns:a16="http://schemas.microsoft.com/office/drawing/2014/main" id="{E5AFFB4A-AA0D-48B1-9250-DDDBDA14F7C9}"/>
                </a:ext>
              </a:extLst>
            </p:cNvPr>
            <p:cNvPicPr>
              <a:picLocks noChangeAspect="1"/>
            </p:cNvPicPr>
            <p:nvPr/>
          </p:nvPicPr>
          <p:blipFill rotWithShape="1">
            <a:blip r:embed="rId74">
              <a:extLst>
                <a:ext uri="{28A0092B-C50C-407E-A947-70E740481C1C}">
                  <a14:useLocalDpi xmlns:a14="http://schemas.microsoft.com/office/drawing/2010/main" val="0"/>
                </a:ext>
              </a:extLst>
            </a:blip>
            <a:srcRect l="13212" t="27676" r="12301" b="27919"/>
            <a:stretch/>
          </p:blipFill>
          <p:spPr>
            <a:xfrm>
              <a:off x="10279119" y="4296277"/>
              <a:ext cx="367709" cy="219207"/>
            </a:xfrm>
            <a:prstGeom prst="rect">
              <a:avLst/>
            </a:prstGeom>
          </p:spPr>
        </p:pic>
      </p:grpSp>
      <p:grpSp>
        <p:nvGrpSpPr>
          <p:cNvPr id="631" name="Group 630">
            <a:extLst>
              <a:ext uri="{FF2B5EF4-FFF2-40B4-BE49-F238E27FC236}">
                <a16:creationId xmlns:a16="http://schemas.microsoft.com/office/drawing/2014/main" id="{C39DC576-9AAC-43F9-9B25-FC0D1EF9B677}"/>
              </a:ext>
            </a:extLst>
          </p:cNvPr>
          <p:cNvGrpSpPr/>
          <p:nvPr/>
        </p:nvGrpSpPr>
        <p:grpSpPr>
          <a:xfrm>
            <a:off x="4368917" y="4469544"/>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169" name="Connector: Elbow 168">
            <a:extLst>
              <a:ext uri="{FF2B5EF4-FFF2-40B4-BE49-F238E27FC236}">
                <a16:creationId xmlns:a16="http://schemas.microsoft.com/office/drawing/2014/main" id="{A33D7D39-6C68-4FBC-ACD0-0A68989EB83E}"/>
              </a:ext>
            </a:extLst>
          </p:cNvPr>
          <p:cNvCxnSpPr>
            <a:cxnSpLocks/>
            <a:stCxn id="582" idx="0"/>
            <a:endCxn id="175" idx="1"/>
          </p:cNvCxnSpPr>
          <p:nvPr/>
        </p:nvCxnSpPr>
        <p:spPr>
          <a:xfrm rot="16200000" flipH="1">
            <a:off x="3502642" y="3042642"/>
            <a:ext cx="587326" cy="2158612"/>
          </a:xfrm>
          <a:prstGeom prst="bentConnector3">
            <a:avLst>
              <a:gd name="adj1" fmla="val 73129"/>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6" name="Connector: Elbow 1105">
            <a:extLst>
              <a:ext uri="{FF2B5EF4-FFF2-40B4-BE49-F238E27FC236}">
                <a16:creationId xmlns:a16="http://schemas.microsoft.com/office/drawing/2014/main" id="{8D2E90D5-5F83-4EF7-9C45-1EF704DA83D7}"/>
              </a:ext>
            </a:extLst>
          </p:cNvPr>
          <p:cNvCxnSpPr>
            <a:cxnSpLocks/>
          </p:cNvCxnSpPr>
          <p:nvPr/>
        </p:nvCxnSpPr>
        <p:spPr>
          <a:xfrm rot="16200000" flipH="1">
            <a:off x="1382180" y="2820181"/>
            <a:ext cx="1636705" cy="383565"/>
          </a:xfrm>
          <a:prstGeom prst="bentConnector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D993FEE-D3B7-4B3F-8811-8B23BF89FCD2}"/>
              </a:ext>
            </a:extLst>
          </p:cNvPr>
          <p:cNvGrpSpPr/>
          <p:nvPr/>
        </p:nvGrpSpPr>
        <p:grpSpPr>
          <a:xfrm>
            <a:off x="9432393" y="5534357"/>
            <a:ext cx="123684" cy="130517"/>
            <a:chOff x="5272950" y="2774444"/>
            <a:chExt cx="168221" cy="177514"/>
          </a:xfrm>
        </p:grpSpPr>
        <p:sp>
          <p:nvSpPr>
            <p:cNvPr id="203" name="Freeform 1059">
              <a:extLst>
                <a:ext uri="{FF2B5EF4-FFF2-40B4-BE49-F238E27FC236}">
                  <a16:creationId xmlns:a16="http://schemas.microsoft.com/office/drawing/2014/main" id="{3A643D51-67FF-4ED3-BF2A-8598DF9F11C7}"/>
                </a:ext>
              </a:extLst>
            </p:cNvPr>
            <p:cNvSpPr>
              <a:spLocks/>
            </p:cNvSpPr>
            <p:nvPr/>
          </p:nvSpPr>
          <p:spPr bwMode="auto">
            <a:xfrm>
              <a:off x="5272950" y="2869497"/>
              <a:ext cx="168221" cy="82461"/>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04" name="Oval 1060">
              <a:extLst>
                <a:ext uri="{FF2B5EF4-FFF2-40B4-BE49-F238E27FC236}">
                  <a16:creationId xmlns:a16="http://schemas.microsoft.com/office/drawing/2014/main" id="{555F8BD9-C9EE-41BF-9B74-22FAD0A8CF89}"/>
                </a:ext>
              </a:extLst>
            </p:cNvPr>
            <p:cNvSpPr>
              <a:spLocks noChangeArrowheads="1"/>
            </p:cNvSpPr>
            <p:nvPr/>
          </p:nvSpPr>
          <p:spPr bwMode="auto">
            <a:xfrm>
              <a:off x="5312012" y="2774444"/>
              <a:ext cx="90098" cy="84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A8402CA3-2303-4CD4-8DBB-0171D2A95881}"/>
              </a:ext>
            </a:extLst>
          </p:cNvPr>
          <p:cNvGrpSpPr/>
          <p:nvPr/>
        </p:nvGrpSpPr>
        <p:grpSpPr>
          <a:xfrm>
            <a:off x="284627" y="5490836"/>
            <a:ext cx="1623782" cy="830688"/>
            <a:chOff x="284627" y="5490836"/>
            <a:chExt cx="1623782" cy="830688"/>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284627" y="5490836"/>
              <a:ext cx="1623782" cy="830688"/>
              <a:chOff x="136776" y="5337327"/>
              <a:chExt cx="1623782" cy="830688"/>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36776" y="5337327"/>
                <a:ext cx="1623782" cy="830688"/>
                <a:chOff x="3829108" y="5417189"/>
                <a:chExt cx="1623782" cy="830688"/>
              </a:xfrm>
            </p:grpSpPr>
            <p:sp>
              <p:nvSpPr>
                <p:cNvPr id="567" name="Rectangle 566">
                  <a:hlinkClick r:id="rId75" tooltip="Windows 10 is designed to protect against known and emerging security threats across the spectrum of attackers and attack vectors. Windows 10 focuses on providing excellence in both security and productivity."/>
                  <a:extLst>
                    <a:ext uri="{FF2B5EF4-FFF2-40B4-BE49-F238E27FC236}">
                      <a16:creationId xmlns:a16="http://schemas.microsoft.com/office/drawing/2014/main" id="{12F47460-432B-44C0-B838-482409AFCE7B}"/>
                    </a:ext>
                  </a:extLst>
                </p:cNvPr>
                <p:cNvSpPr/>
                <p:nvPr/>
              </p:nvSpPr>
              <p:spPr bwMode="auto">
                <a:xfrm>
                  <a:off x="3829108" y="5417189"/>
                  <a:ext cx="1623782" cy="830688"/>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75" tooltip="Windows 10 is designed to protect against known and emerging security threats across the spectrum of attackers and attack vectors. Windows 10 focus on providing excellence in both security and productivity. "/>
                  <a:extLst>
                    <a:ext uri="{FF2B5EF4-FFF2-40B4-BE49-F238E27FC236}">
                      <a16:creationId xmlns:a16="http://schemas.microsoft.com/office/drawing/2014/main" id="{C70FE1D3-B317-4288-9465-092462159B1A}"/>
                    </a:ext>
                  </a:extLst>
                </p:cNvPr>
                <p:cNvSpPr/>
                <p:nvPr/>
              </p:nvSpPr>
              <p:spPr>
                <a:xfrm>
                  <a:off x="3870875" y="5601157"/>
                  <a:ext cx="1203095" cy="561573"/>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5715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76">
                  <a:duotone>
                    <a:prstClr val="black"/>
                    <a:schemeClr val="accent1">
                      <a:tint val="45000"/>
                      <a:satMod val="400000"/>
                    </a:schemeClr>
                  </a:duotone>
                </a:blip>
                <a:stretch>
                  <a:fillRect/>
                </a:stretch>
              </p:blipFill>
              <p:spPr>
                <a:xfrm>
                  <a:off x="3926237" y="5465007"/>
                  <a:ext cx="121976" cy="120106"/>
                </a:xfrm>
                <a:prstGeom prst="rect">
                  <a:avLst/>
                </a:prstGeom>
              </p:spPr>
            </p:pic>
            <p:sp>
              <p:nvSpPr>
                <p:cNvPr id="601" name="Rectangle 600">
                  <a:extLst>
                    <a:ext uri="{FF2B5EF4-FFF2-40B4-BE49-F238E27FC236}">
                      <a16:creationId xmlns:a16="http://schemas.microsoft.com/office/drawing/2014/main" id="{B24BB291-14EB-43D7-9A23-E0E905E953B4}"/>
                    </a:ext>
                  </a:extLst>
                </p:cNvPr>
                <p:cNvSpPr/>
                <p:nvPr/>
              </p:nvSpPr>
              <p:spPr>
                <a:xfrm>
                  <a:off x="4032242" y="5425922"/>
                  <a:ext cx="13290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&amp; 11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7529" y="5519636"/>
                <a:ext cx="832784" cy="53292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Next-generation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protection</a:t>
                </a:r>
              </a:p>
            </p:txBody>
          </p:sp>
        </p:grpSp>
        <p:grpSp>
          <p:nvGrpSpPr>
            <p:cNvPr id="551" name="Group 550">
              <a:extLst>
                <a:ext uri="{FF2B5EF4-FFF2-40B4-BE49-F238E27FC236}">
                  <a16:creationId xmlns:a16="http://schemas.microsoft.com/office/drawing/2014/main" id="{D204D56D-16CA-4865-91F5-F8200B5F4CC1}"/>
                </a:ext>
              </a:extLst>
            </p:cNvPr>
            <p:cNvGrpSpPr/>
            <p:nvPr/>
          </p:nvGrpSpPr>
          <p:grpSpPr>
            <a:xfrm>
              <a:off x="959028" y="6237098"/>
              <a:ext cx="188672" cy="45740"/>
              <a:chOff x="6071763" y="3898466"/>
              <a:chExt cx="188672" cy="45740"/>
            </a:xfrm>
            <a:solidFill>
              <a:srgbClr val="8D8D8D"/>
            </a:solidFill>
          </p:grpSpPr>
          <p:sp>
            <p:nvSpPr>
              <p:cNvPr id="556" name="Oval 555">
                <a:extLst>
                  <a:ext uri="{FF2B5EF4-FFF2-40B4-BE49-F238E27FC236}">
                    <a16:creationId xmlns:a16="http://schemas.microsoft.com/office/drawing/2014/main" id="{EC84D73B-3506-4E36-A5EA-669DF2C80E3D}"/>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7ACE184-5411-449F-85D3-30C80EFFA3F8}"/>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6F5DC873-2E22-4CEA-8580-1BB31CEF4AB0}"/>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6" name="Group 485">
            <a:extLst>
              <a:ext uri="{FF2B5EF4-FFF2-40B4-BE49-F238E27FC236}">
                <a16:creationId xmlns:a16="http://schemas.microsoft.com/office/drawing/2014/main" id="{0A68461A-8EF0-4D8C-8323-E66AB3C5D78F}"/>
              </a:ext>
            </a:extLst>
          </p:cNvPr>
          <p:cNvGrpSpPr/>
          <p:nvPr/>
        </p:nvGrpSpPr>
        <p:grpSpPr>
          <a:xfrm>
            <a:off x="152400" y="101085"/>
            <a:ext cx="4422525" cy="1882098"/>
            <a:chOff x="152400" y="101085"/>
            <a:chExt cx="4422525" cy="1707904"/>
          </a:xfrm>
        </p:grpSpPr>
        <p:sp>
          <p:nvSpPr>
            <p:cNvPr id="487" name="Rectangle 486">
              <a:extLst>
                <a:ext uri="{FF2B5EF4-FFF2-40B4-BE49-F238E27FC236}">
                  <a16:creationId xmlns:a16="http://schemas.microsoft.com/office/drawing/2014/main" id="{F7D633E9-D43B-4820-A3DD-2DAD4021813C}"/>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8" name="Rectangle 487">
              <a:extLst>
                <a:ext uri="{FF2B5EF4-FFF2-40B4-BE49-F238E27FC236}">
                  <a16:creationId xmlns:a16="http://schemas.microsoft.com/office/drawing/2014/main" id="{9B85FBD6-6E0D-4CE6-B79B-A1912DE3D402}"/>
                </a:ext>
              </a:extLst>
            </p:cNvPr>
            <p:cNvSpPr/>
            <p:nvPr/>
          </p:nvSpPr>
          <p:spPr>
            <a:xfrm>
              <a:off x="155473" y="103218"/>
              <a:ext cx="4419452" cy="233906"/>
            </a:xfrm>
            <a:prstGeom prst="rect">
              <a:avLst/>
            </a:prstGeom>
            <a:solidFill>
              <a:schemeClr val="tx2">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  SOC</a:t>
              </a:r>
            </a:p>
          </p:txBody>
        </p:sp>
      </p:grpSp>
      <p:grpSp>
        <p:nvGrpSpPr>
          <p:cNvPr id="184" name="Group 183">
            <a:extLst>
              <a:ext uri="{FF2B5EF4-FFF2-40B4-BE49-F238E27FC236}">
                <a16:creationId xmlns:a16="http://schemas.microsoft.com/office/drawing/2014/main" id="{2CBA323F-9F73-428A-BEE5-1F208DEC406E}"/>
              </a:ext>
            </a:extLst>
          </p:cNvPr>
          <p:cNvGrpSpPr/>
          <p:nvPr/>
        </p:nvGrpSpPr>
        <p:grpSpPr>
          <a:xfrm>
            <a:off x="3437083" y="400880"/>
            <a:ext cx="1069411" cy="182880"/>
            <a:chOff x="3437083" y="400880"/>
            <a:chExt cx="1069411" cy="182880"/>
          </a:xfrm>
        </p:grpSpPr>
        <p:sp>
          <p:nvSpPr>
            <p:cNvPr id="489" name="Rectangle 488">
              <a:extLst>
                <a:ext uri="{FF2B5EF4-FFF2-40B4-BE49-F238E27FC236}">
                  <a16:creationId xmlns:a16="http://schemas.microsoft.com/office/drawing/2014/main" id="{F77DEC1C-4F05-4F8B-BE93-DDAB6E0234F6}"/>
                </a:ext>
              </a:extLst>
            </p:cNvPr>
            <p:cNvSpPr/>
            <p:nvPr/>
          </p:nvSpPr>
          <p:spPr>
            <a:xfrm>
              <a:off x="3437083" y="400880"/>
              <a:ext cx="1069411" cy="182880"/>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MSSP/MDR</a:t>
              </a:r>
            </a:p>
          </p:txBody>
        </p:sp>
        <p:sp>
          <p:nvSpPr>
            <p:cNvPr id="490" name="Commitments_EC4D">
              <a:extLst>
                <a:ext uri="{FF2B5EF4-FFF2-40B4-BE49-F238E27FC236}">
                  <a16:creationId xmlns:a16="http://schemas.microsoft.com/office/drawing/2014/main" id="{2817F7F2-EC86-4EC5-92FA-2D78FF5B8AF0}"/>
                </a:ext>
              </a:extLst>
            </p:cNvPr>
            <p:cNvSpPr>
              <a:spLocks noChangeAspect="1" noEditPoints="1"/>
            </p:cNvSpPr>
            <p:nvPr/>
          </p:nvSpPr>
          <p:spPr bwMode="auto">
            <a:xfrm>
              <a:off x="3496588" y="447675"/>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CF0E5967-DFDD-412F-A30F-B70A66AFE456}"/>
              </a:ext>
            </a:extLst>
          </p:cNvPr>
          <p:cNvGrpSpPr/>
          <p:nvPr/>
        </p:nvGrpSpPr>
        <p:grpSpPr>
          <a:xfrm>
            <a:off x="256411" y="400880"/>
            <a:ext cx="1025332" cy="182880"/>
            <a:chOff x="256411" y="400880"/>
            <a:chExt cx="1025332" cy="182880"/>
          </a:xfrm>
        </p:grpSpPr>
        <p:sp>
          <p:nvSpPr>
            <p:cNvPr id="507" name="Rectangle 506">
              <a:hlinkClick r:id="rId77"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9C82B3BB-5E37-49F3-B804-20CF9B3AD125}"/>
                </a:ext>
              </a:extLst>
            </p:cNvPr>
            <p:cNvSpPr/>
            <p:nvPr/>
          </p:nvSpPr>
          <p:spPr>
            <a:xfrm>
              <a:off x="256411" y="400880"/>
              <a:ext cx="102533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Experts</a:t>
              </a:r>
            </a:p>
          </p:txBody>
        </p:sp>
        <p:sp>
          <p:nvSpPr>
            <p:cNvPr id="512" name="people_4" title="Icon of a person">
              <a:extLst>
                <a:ext uri="{FF2B5EF4-FFF2-40B4-BE49-F238E27FC236}">
                  <a16:creationId xmlns:a16="http://schemas.microsoft.com/office/drawing/2014/main" id="{0D685DE7-94A9-4799-B488-197446CA247E}"/>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1A4E3502-452A-45BF-B31A-DF392AE2513E}"/>
              </a:ext>
            </a:extLst>
          </p:cNvPr>
          <p:cNvGrpSpPr/>
          <p:nvPr/>
        </p:nvGrpSpPr>
        <p:grpSpPr>
          <a:xfrm>
            <a:off x="1335864" y="400880"/>
            <a:ext cx="2047098" cy="182880"/>
            <a:chOff x="1335864" y="400880"/>
            <a:chExt cx="2047098" cy="182880"/>
          </a:xfrm>
        </p:grpSpPr>
        <p:sp>
          <p:nvSpPr>
            <p:cNvPr id="508" name="Rectangle 507">
              <a:hlinkClick r:id="rId78" tooltip="Provides assistance with incident response, recovery, and hunting (onsite and remotely). The incident response is effectively &quot;on retainer&quot; for customers with Premier/Unified Support."/>
              <a:extLst>
                <a:ext uri="{FF2B5EF4-FFF2-40B4-BE49-F238E27FC236}">
                  <a16:creationId xmlns:a16="http://schemas.microsoft.com/office/drawing/2014/main" id="{3901389D-3FD9-474D-AE98-20B5BEDCC34B}"/>
                </a:ext>
              </a:extLst>
            </p:cNvPr>
            <p:cNvSpPr/>
            <p:nvPr/>
          </p:nvSpPr>
          <p:spPr>
            <a:xfrm>
              <a:off x="1335864" y="400880"/>
              <a:ext cx="2047098"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Detection and Response Team (DART)</a:t>
              </a:r>
            </a:p>
          </p:txBody>
        </p:sp>
        <p:sp>
          <p:nvSpPr>
            <p:cNvPr id="570" name="people_4" title="Icon of a person">
              <a:extLst>
                <a:ext uri="{FF2B5EF4-FFF2-40B4-BE49-F238E27FC236}">
                  <a16:creationId xmlns:a16="http://schemas.microsoft.com/office/drawing/2014/main" id="{54BD4277-A24D-411B-B67B-A24151378BAE}"/>
                </a:ext>
              </a:extLst>
            </p:cNvPr>
            <p:cNvSpPr>
              <a:spLocks noChangeAspect="1" noEditPoints="1"/>
            </p:cNvSpPr>
            <p:nvPr/>
          </p:nvSpPr>
          <p:spPr bwMode="auto">
            <a:xfrm>
              <a:off x="1394530" y="43336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2" name="Straight Connector 91">
            <a:extLst>
              <a:ext uri="{FF2B5EF4-FFF2-40B4-BE49-F238E27FC236}">
                <a16:creationId xmlns:a16="http://schemas.microsoft.com/office/drawing/2014/main" id="{6B17952F-06A6-4BB5-A7F3-B4DCFF1E9126}"/>
              </a:ext>
            </a:extLst>
          </p:cNvPr>
          <p:cNvCxnSpPr>
            <a:cxnSpLocks/>
          </p:cNvCxnSpPr>
          <p:nvPr/>
        </p:nvCxnSpPr>
        <p:spPr>
          <a:xfrm>
            <a:off x="1107439" y="3158378"/>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0" name="Straight Connector 629">
            <a:extLst>
              <a:ext uri="{FF2B5EF4-FFF2-40B4-BE49-F238E27FC236}">
                <a16:creationId xmlns:a16="http://schemas.microsoft.com/office/drawing/2014/main" id="{7F63C01E-81EB-4FD5-B705-AACFC33F76A5}"/>
              </a:ext>
            </a:extLst>
          </p:cNvPr>
          <p:cNvCxnSpPr>
            <a:cxnSpLocks/>
          </p:cNvCxnSpPr>
          <p:nvPr/>
        </p:nvCxnSpPr>
        <p:spPr>
          <a:xfrm>
            <a:off x="1107439" y="3675417"/>
            <a:ext cx="0" cy="151369"/>
          </a:xfrm>
          <a:prstGeom prst="line">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4" name="Group 93">
            <a:extLst>
              <a:ext uri="{FF2B5EF4-FFF2-40B4-BE49-F238E27FC236}">
                <a16:creationId xmlns:a16="http://schemas.microsoft.com/office/drawing/2014/main" id="{2C901292-AB61-4C30-97B4-77372A0E7015}"/>
              </a:ext>
            </a:extLst>
          </p:cNvPr>
          <p:cNvGrpSpPr/>
          <p:nvPr/>
        </p:nvGrpSpPr>
        <p:grpSpPr>
          <a:xfrm>
            <a:off x="421510" y="3347718"/>
            <a:ext cx="1359790" cy="278260"/>
            <a:chOff x="514997" y="3372862"/>
            <a:chExt cx="1003603" cy="205372"/>
          </a:xfrm>
        </p:grpSpPr>
        <p:grpSp>
          <p:nvGrpSpPr>
            <p:cNvPr id="48" name="Group 47">
              <a:extLst>
                <a:ext uri="{FF2B5EF4-FFF2-40B4-BE49-F238E27FC236}">
                  <a16:creationId xmlns:a16="http://schemas.microsoft.com/office/drawing/2014/main" id="{BFC65816-92B6-45F8-8B56-B9FE7300B40A}"/>
                </a:ext>
              </a:extLst>
            </p:cNvPr>
            <p:cNvGrpSpPr/>
            <p:nvPr/>
          </p:nvGrpSpPr>
          <p:grpSpPr>
            <a:xfrm>
              <a:off x="1246534" y="3372862"/>
              <a:ext cx="272066" cy="20537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98163" y="3372862"/>
              <a:ext cx="267972" cy="205372"/>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704349" y="3372862"/>
              <a:ext cx="114329" cy="189803"/>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514997" y="3372862"/>
              <a:ext cx="113901" cy="189803"/>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a:extLst>
              <a:ext uri="{FF2B5EF4-FFF2-40B4-BE49-F238E27FC236}">
                <a16:creationId xmlns:a16="http://schemas.microsoft.com/office/drawing/2014/main" id="{32BAD089-192A-4476-9522-433AD508E454}"/>
              </a:ext>
            </a:extLst>
          </p:cNvPr>
          <p:cNvSpPr/>
          <p:nvPr/>
        </p:nvSpPr>
        <p:spPr bwMode="auto">
          <a:xfrm>
            <a:off x="315636" y="3283303"/>
            <a:ext cx="1583606" cy="39675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2" name="Rectangle 62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861B52B9-C9BF-4E8F-8F85-379792DACC29}"/>
              </a:ext>
            </a:extLst>
          </p:cNvPr>
          <p:cNvSpPr/>
          <p:nvPr/>
        </p:nvSpPr>
        <p:spPr>
          <a:xfrm>
            <a:off x="293032" y="3809380"/>
            <a:ext cx="1646703" cy="1058315"/>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for Endpoint</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Security</a:t>
            </a:r>
          </a:p>
        </p:txBody>
      </p:sp>
      <p:sp>
        <p:nvSpPr>
          <p:cNvPr id="4" name="Rectangle 3">
            <a:hlinkClick r:id="rId80"/>
            <a:extLst>
              <a:ext uri="{FF2B5EF4-FFF2-40B4-BE49-F238E27FC236}">
                <a16:creationId xmlns:a16="http://schemas.microsoft.com/office/drawing/2014/main" id="{8560328C-4562-4C24-936C-9AE9C20CFFE2}"/>
              </a:ext>
            </a:extLst>
          </p:cNvPr>
          <p:cNvSpPr/>
          <p:nvPr/>
        </p:nvSpPr>
        <p:spPr>
          <a:xfrm>
            <a:off x="388835" y="4589983"/>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Data Loss Protection (DLP)</a:t>
            </a:r>
          </a:p>
        </p:txBody>
      </p:sp>
      <p:sp>
        <p:nvSpPr>
          <p:cNvPr id="6" name="Rectangle 5">
            <a:hlinkClick r:id="rId81"/>
            <a:extLst>
              <a:ext uri="{FF2B5EF4-FFF2-40B4-BE49-F238E27FC236}">
                <a16:creationId xmlns:a16="http://schemas.microsoft.com/office/drawing/2014/main" id="{1464AD76-D4D6-4AF5-ADF3-E0AF93F35A19}"/>
              </a:ext>
            </a:extLst>
          </p:cNvPr>
          <p:cNvSpPr/>
          <p:nvPr/>
        </p:nvSpPr>
        <p:spPr>
          <a:xfrm>
            <a:off x="388835" y="426862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Web Content Filtering</a:t>
            </a:r>
          </a:p>
        </p:txBody>
      </p:sp>
      <p:grpSp>
        <p:nvGrpSpPr>
          <p:cNvPr id="28" name="Group 27">
            <a:extLst>
              <a:ext uri="{FF2B5EF4-FFF2-40B4-BE49-F238E27FC236}">
                <a16:creationId xmlns:a16="http://schemas.microsoft.com/office/drawing/2014/main" id="{9C4C3076-4E82-4D65-9B7F-E482C4C19C5B}"/>
              </a:ext>
            </a:extLst>
          </p:cNvPr>
          <p:cNvGrpSpPr/>
          <p:nvPr/>
        </p:nvGrpSpPr>
        <p:grpSpPr>
          <a:xfrm>
            <a:off x="1000385" y="4776164"/>
            <a:ext cx="188672" cy="45740"/>
            <a:chOff x="6071763" y="3898466"/>
            <a:chExt cx="188672" cy="45740"/>
          </a:xfrm>
          <a:solidFill>
            <a:srgbClr val="0078D7"/>
          </a:solidFill>
        </p:grpSpPr>
        <p:sp>
          <p:nvSpPr>
            <p:cNvPr id="9" name="Oval 8">
              <a:extLst>
                <a:ext uri="{FF2B5EF4-FFF2-40B4-BE49-F238E27FC236}">
                  <a16:creationId xmlns:a16="http://schemas.microsoft.com/office/drawing/2014/main" id="{6B224E69-B4D0-4161-87C2-E2487A013C96}"/>
                </a:ext>
              </a:extLst>
            </p:cNvPr>
            <p:cNvSpPr/>
            <p:nvPr/>
          </p:nvSpPr>
          <p:spPr bwMode="auto">
            <a:xfrm>
              <a:off x="6071763" y="3898466"/>
              <a:ext cx="45720" cy="457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95613B7-D819-4708-9FD7-74A53C50548A}"/>
                </a:ext>
              </a:extLst>
            </p:cNvPr>
            <p:cNvSpPr/>
            <p:nvPr/>
          </p:nvSpPr>
          <p:spPr bwMode="auto">
            <a:xfrm>
              <a:off x="6143239" y="3898470"/>
              <a:ext cx="45720" cy="4571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4EF1DAA-333B-4852-8041-10332B6BD364}"/>
                </a:ext>
              </a:extLst>
            </p:cNvPr>
            <p:cNvSpPr/>
            <p:nvPr/>
          </p:nvSpPr>
          <p:spPr bwMode="auto">
            <a:xfrm>
              <a:off x="6214715" y="3898487"/>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31">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6B386A09-7E67-45B5-8984-4B9EAD075067}"/>
              </a:ext>
            </a:extLst>
          </p:cNvPr>
          <p:cNvSpPr/>
          <p:nvPr/>
        </p:nvSpPr>
        <p:spPr>
          <a:xfrm>
            <a:off x="388835" y="410794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Endpoint Detection &amp; Response (EDR)</a:t>
            </a:r>
          </a:p>
        </p:txBody>
      </p:sp>
      <p:sp>
        <p:nvSpPr>
          <p:cNvPr id="33" name="Rectangle 32">
            <a:hlinkClick r:id="rId82"/>
            <a:extLst>
              <a:ext uri="{FF2B5EF4-FFF2-40B4-BE49-F238E27FC236}">
                <a16:creationId xmlns:a16="http://schemas.microsoft.com/office/drawing/2014/main" id="{0C81D2C1-7412-49F5-8285-C4BDCACB3A06}"/>
              </a:ext>
            </a:extLst>
          </p:cNvPr>
          <p:cNvSpPr/>
          <p:nvPr/>
        </p:nvSpPr>
        <p:spPr>
          <a:xfrm>
            <a:off x="388835" y="4429304"/>
            <a:ext cx="1420702" cy="13506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 Management</a:t>
            </a:r>
          </a:p>
        </p:txBody>
      </p:sp>
      <p:cxnSp>
        <p:nvCxnSpPr>
          <p:cNvPr id="617" name="Straight Connector 616">
            <a:extLst>
              <a:ext uri="{FF2B5EF4-FFF2-40B4-BE49-F238E27FC236}">
                <a16:creationId xmlns:a16="http://schemas.microsoft.com/office/drawing/2014/main" id="{DF0411BC-7BCC-4413-98AA-2FC35D64F42C}"/>
              </a:ext>
            </a:extLst>
          </p:cNvPr>
          <p:cNvCxnSpPr>
            <a:cxnSpLocks/>
          </p:cNvCxnSpPr>
          <p:nvPr/>
        </p:nvCxnSpPr>
        <p:spPr>
          <a:xfrm>
            <a:off x="6711363" y="3121046"/>
            <a:ext cx="0" cy="2452014"/>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093C57A3-BDCB-413C-BBB5-303C7813D4EA}"/>
              </a:ext>
            </a:extLst>
          </p:cNvPr>
          <p:cNvGrpSpPr/>
          <p:nvPr/>
        </p:nvGrpSpPr>
        <p:grpSpPr>
          <a:xfrm>
            <a:off x="3053186" y="5532991"/>
            <a:ext cx="5138706" cy="785136"/>
            <a:chOff x="3053186" y="5532991"/>
            <a:chExt cx="5138706" cy="785136"/>
          </a:xfrm>
        </p:grpSpPr>
        <p:sp>
          <p:nvSpPr>
            <p:cNvPr id="149" name="L-Shape 148">
              <a:hlinkClick r:id="rId83" tooltip="(formerly ASC Standard) provides XDR capabilities designed to simplify detection, automated investigation and response for Azure resources (Linux and Windows VMs, Networks, Kubernetes/Containers, SQL, Storage, IoT/OT, and more) "/>
              <a:extLst>
                <a:ext uri="{FF2B5EF4-FFF2-40B4-BE49-F238E27FC236}">
                  <a16:creationId xmlns:a16="http://schemas.microsoft.com/office/drawing/2014/main" id="{03B711DE-E01C-45E2-A866-CE699D618E9C}"/>
                </a:ext>
              </a:extLst>
            </p:cNvPr>
            <p:cNvSpPr/>
            <p:nvPr/>
          </p:nvSpPr>
          <p:spPr bwMode="auto">
            <a:xfrm flipH="1">
              <a:off x="3053186" y="5532991"/>
              <a:ext cx="5092220" cy="785136"/>
            </a:xfrm>
            <a:prstGeom prst="corner">
              <a:avLst>
                <a:gd name="adj1" fmla="val 65944"/>
                <a:gd name="adj2" fmla="val 338827"/>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343150" marR="0" lvl="0" indent="0" algn="ctr" defTabSz="914400" rtl="0" eaLnBrk="1" fontAlgn="auto" latinLnBrk="0" hangingPunct="1">
                <a:lnSpc>
                  <a:spcPct val="97000"/>
                </a:lnSpc>
                <a:spcBef>
                  <a:spcPts val="0"/>
                </a:spcBef>
                <a:spcAft>
                  <a:spcPts val="0"/>
                </a:spcAft>
                <a:buClrTx/>
                <a:buSzTx/>
                <a:buFontTx/>
                <a:buNone/>
                <a:tabLst/>
                <a:defRPr/>
              </a:pP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891" name="TextBox 890">
              <a:hlinkClick r:id="rId83"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45C80C1E-85C2-4882-88DD-AA6FE6855501}"/>
                </a:ext>
              </a:extLst>
            </p:cNvPr>
            <p:cNvSpPr txBox="1"/>
            <p:nvPr/>
          </p:nvSpPr>
          <p:spPr>
            <a:xfrm>
              <a:off x="5463208" y="5549081"/>
              <a:ext cx="2728684" cy="536814"/>
            </a:xfrm>
            <a:prstGeom prst="rect">
              <a:avLst/>
            </a:prstGeom>
            <a:noFill/>
          </p:spPr>
          <p:txBody>
            <a:bodyPr wrap="square">
              <a:spAutoFit/>
            </a:bodyPr>
            <a:lstStyle/>
            <a:p>
              <a:pPr marL="0" marR="0" lvl="0" indent="0" algn="ctr" defTabSz="914400" rtl="0" eaLnBrk="1" fontAlgn="auto" latinLnBrk="0" hangingPunct="1">
                <a:lnSpc>
                  <a:spcPct val="97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Cross-Platform, Cross-Cloud XDR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Multi-asset detection and response for infrastructure and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as a service (IaaS &amp; PaaS), Proactive Threat defenses</a:t>
              </a:r>
            </a:p>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24" name="Group 123">
              <a:extLst>
                <a:ext uri="{FF2B5EF4-FFF2-40B4-BE49-F238E27FC236}">
                  <a16:creationId xmlns:a16="http://schemas.microsoft.com/office/drawing/2014/main" id="{DF6C9B17-8853-485C-8B1B-F860536D696C}"/>
                </a:ext>
              </a:extLst>
            </p:cNvPr>
            <p:cNvGrpSpPr/>
            <p:nvPr/>
          </p:nvGrpSpPr>
          <p:grpSpPr>
            <a:xfrm>
              <a:off x="4739609" y="5987595"/>
              <a:ext cx="3346444" cy="286748"/>
              <a:chOff x="4739609" y="5987595"/>
              <a:chExt cx="3346444" cy="286748"/>
            </a:xfrm>
          </p:grpSpPr>
          <p:sp>
            <p:nvSpPr>
              <p:cNvPr id="46" name="Rectangle: Rounded Corners 45">
                <a:extLst>
                  <a:ext uri="{FF2B5EF4-FFF2-40B4-BE49-F238E27FC236}">
                    <a16:creationId xmlns:a16="http://schemas.microsoft.com/office/drawing/2014/main" id="{E403BC0E-12DD-454D-8C22-5B3FA5E3444C}"/>
                  </a:ext>
                </a:extLst>
              </p:cNvPr>
              <p:cNvSpPr/>
              <p:nvPr/>
            </p:nvSpPr>
            <p:spPr bwMode="auto">
              <a:xfrm>
                <a:off x="4739609" y="5987595"/>
                <a:ext cx="3346444" cy="286748"/>
              </a:xfrm>
              <a:prstGeom prst="roundRect">
                <a:avLst>
                  <a:gd name="adj" fmla="val 45337"/>
                </a:avLst>
              </a:prstGeom>
              <a:solidFill>
                <a:schemeClr val="bg1"/>
              </a:solidFill>
              <a:ln>
                <a:noFill/>
                <a:headEnd type="none" w="med" len="med"/>
                <a:tailEnd type="none" w="med" len="med"/>
              </a:ln>
              <a:effectLst>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1" name="Picture 171">
                <a:extLst>
                  <a:ext uri="{FF2B5EF4-FFF2-40B4-BE49-F238E27FC236}">
                    <a16:creationId xmlns:a16="http://schemas.microsoft.com/office/drawing/2014/main" id="{61C78D51-FEAF-4ADB-BB34-DFE89CD70DE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866207" y="6056637"/>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 name="Picture 806">
                <a:extLst>
                  <a:ext uri="{FF2B5EF4-FFF2-40B4-BE49-F238E27FC236}">
                    <a16:creationId xmlns:a16="http://schemas.microsoft.com/office/drawing/2014/main" id="{C8C2E460-FCAD-4DDD-A68E-4D6F1BAF8E2B}"/>
                  </a:ext>
                </a:extLst>
              </p:cNvPr>
              <p:cNvPicPr>
                <a:picLocks noChangeAspect="1"/>
              </p:cNvPicPr>
              <p:nvPr/>
            </p:nvPicPr>
            <p:blipFill>
              <a:blip r:embed="rId84"/>
              <a:stretch>
                <a:fillRect/>
              </a:stretch>
            </p:blipFill>
            <p:spPr>
              <a:xfrm>
                <a:off x="5252931" y="6072611"/>
                <a:ext cx="102167" cy="116716"/>
              </a:xfrm>
              <a:prstGeom prst="rect">
                <a:avLst/>
              </a:prstGeom>
            </p:spPr>
          </p:pic>
          <p:pic>
            <p:nvPicPr>
              <p:cNvPr id="808" name="Picture 807">
                <a:extLst>
                  <a:ext uri="{FF2B5EF4-FFF2-40B4-BE49-F238E27FC236}">
                    <a16:creationId xmlns:a16="http://schemas.microsoft.com/office/drawing/2014/main" id="{AA54CB95-4E55-4C25-909A-0F917575181B}"/>
                  </a:ext>
                </a:extLst>
              </p:cNvPr>
              <p:cNvPicPr>
                <a:picLocks noChangeAspect="1"/>
              </p:cNvPicPr>
              <p:nvPr/>
            </p:nvPicPr>
            <p:blipFill>
              <a:blip r:embed="rId85"/>
              <a:stretch>
                <a:fillRect/>
              </a:stretch>
            </p:blipFill>
            <p:spPr>
              <a:xfrm>
                <a:off x="6518059" y="6057557"/>
                <a:ext cx="161926" cy="146825"/>
              </a:xfrm>
              <a:prstGeom prst="rect">
                <a:avLst/>
              </a:prstGeom>
            </p:spPr>
          </p:pic>
          <p:pic>
            <p:nvPicPr>
              <p:cNvPr id="809" name="Picture 808">
                <a:extLst>
                  <a:ext uri="{FF2B5EF4-FFF2-40B4-BE49-F238E27FC236}">
                    <a16:creationId xmlns:a16="http://schemas.microsoft.com/office/drawing/2014/main" id="{008FCE99-22D5-4C65-839C-B01C115F3413}"/>
                  </a:ext>
                </a:extLst>
              </p:cNvPr>
              <p:cNvPicPr>
                <a:picLocks noChangeAspect="1"/>
              </p:cNvPicPr>
              <p:nvPr/>
            </p:nvPicPr>
            <p:blipFill>
              <a:blip r:embed="rId86"/>
              <a:stretch>
                <a:fillRect/>
              </a:stretch>
            </p:blipFill>
            <p:spPr>
              <a:xfrm>
                <a:off x="7546787" y="6066521"/>
                <a:ext cx="142280" cy="128897"/>
              </a:xfrm>
              <a:prstGeom prst="rect">
                <a:avLst/>
              </a:prstGeom>
            </p:spPr>
          </p:pic>
          <p:pic>
            <p:nvPicPr>
              <p:cNvPr id="810" name="Picture 809">
                <a:extLst>
                  <a:ext uri="{FF2B5EF4-FFF2-40B4-BE49-F238E27FC236}">
                    <a16:creationId xmlns:a16="http://schemas.microsoft.com/office/drawing/2014/main" id="{35787053-EDB4-4807-BBEC-F682F01C44CE}"/>
                  </a:ext>
                </a:extLst>
              </p:cNvPr>
              <p:cNvPicPr>
                <a:picLocks noChangeAspect="1"/>
              </p:cNvPicPr>
              <p:nvPr/>
            </p:nvPicPr>
            <p:blipFill>
              <a:blip r:embed="rId87"/>
              <a:stretch>
                <a:fillRect/>
              </a:stretch>
            </p:blipFill>
            <p:spPr>
              <a:xfrm>
                <a:off x="5086415" y="6076475"/>
                <a:ext cx="94923" cy="108989"/>
              </a:xfrm>
              <a:prstGeom prst="rect">
                <a:avLst/>
              </a:prstGeom>
            </p:spPr>
          </p:pic>
          <p:pic>
            <p:nvPicPr>
              <p:cNvPr id="811" name="図 379">
                <a:extLst>
                  <a:ext uri="{FF2B5EF4-FFF2-40B4-BE49-F238E27FC236}">
                    <a16:creationId xmlns:a16="http://schemas.microsoft.com/office/drawing/2014/main" id="{349D6979-6712-427E-8F21-17646043B1C3}"/>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5905217" y="6068493"/>
                <a:ext cx="124953" cy="124953"/>
              </a:xfrm>
              <a:prstGeom prst="rect">
                <a:avLst/>
              </a:prstGeom>
            </p:spPr>
          </p:pic>
          <p:pic>
            <p:nvPicPr>
              <p:cNvPr id="812" name="Picture 10" descr="תוצאת תמונה עבור ‪azure virtual machine logo‬‏">
                <a:extLst>
                  <a:ext uri="{FF2B5EF4-FFF2-40B4-BE49-F238E27FC236}">
                    <a16:creationId xmlns:a16="http://schemas.microsoft.com/office/drawing/2014/main" id="{80225B61-D811-49F1-9D76-D4D8776DD6E5}"/>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6930735" y="6071750"/>
                <a:ext cx="139817" cy="118438"/>
              </a:xfrm>
              <a:prstGeom prst="rect">
                <a:avLst/>
              </a:prstGeom>
              <a:noFill/>
              <a:extLst>
                <a:ext uri="{909E8E84-426E-40DD-AFC4-6F175D3DCCD1}">
                  <a14:hiddenFill xmlns:a14="http://schemas.microsoft.com/office/drawing/2010/main">
                    <a:solidFill>
                      <a:srgbClr val="FFFFFF"/>
                    </a:solidFill>
                  </a14:hiddenFill>
                </a:ext>
              </a:extLst>
            </p:spPr>
          </p:pic>
          <p:pic>
            <p:nvPicPr>
              <p:cNvPr id="813" name="Picture 12" descr="תוצאת תמונה עבור ‪azure virtual machine logo‬‏">
                <a:extLst>
                  <a:ext uri="{FF2B5EF4-FFF2-40B4-BE49-F238E27FC236}">
                    <a16:creationId xmlns:a16="http://schemas.microsoft.com/office/drawing/2014/main" id="{EB46932B-E16F-4B3E-9E08-A01EFEBF473B}"/>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7142145" y="6077041"/>
                <a:ext cx="127651" cy="107856"/>
              </a:xfrm>
              <a:prstGeom prst="rect">
                <a:avLst/>
              </a:prstGeom>
              <a:noFill/>
              <a:extLst>
                <a:ext uri="{909E8E84-426E-40DD-AFC4-6F175D3DCCD1}">
                  <a14:hiddenFill xmlns:a14="http://schemas.microsoft.com/office/drawing/2010/main">
                    <a:solidFill>
                      <a:srgbClr val="FFFFFF"/>
                    </a:solidFill>
                  </a14:hiddenFill>
                </a:ext>
              </a:extLst>
            </p:spPr>
          </p:pic>
          <p:pic>
            <p:nvPicPr>
              <p:cNvPr id="815" name="Picture 10" descr="תוצאת תמונה עבור ‪azure kubernetes service‬‏">
                <a:extLst>
                  <a:ext uri="{FF2B5EF4-FFF2-40B4-BE49-F238E27FC236}">
                    <a16:creationId xmlns:a16="http://schemas.microsoft.com/office/drawing/2014/main" id="{B8200BC0-B58E-460A-938C-5439D76A8390}"/>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6101763" y="6071671"/>
                <a:ext cx="142873" cy="118596"/>
              </a:xfrm>
              <a:prstGeom prst="rect">
                <a:avLst/>
              </a:prstGeom>
              <a:noFill/>
              <a:extLst>
                <a:ext uri="{909E8E84-426E-40DD-AFC4-6F175D3DCCD1}">
                  <a14:hiddenFill xmlns:a14="http://schemas.microsoft.com/office/drawing/2010/main">
                    <a:solidFill>
                      <a:srgbClr val="FFFFFF"/>
                    </a:solidFill>
                  </a14:hiddenFill>
                </a:ext>
              </a:extLst>
            </p:spPr>
          </p:pic>
          <p:pic>
            <p:nvPicPr>
              <p:cNvPr id="816" name="Picture 6" descr="Image result for Azure Files   icon">
                <a:extLst>
                  <a:ext uri="{FF2B5EF4-FFF2-40B4-BE49-F238E27FC236}">
                    <a16:creationId xmlns:a16="http://schemas.microsoft.com/office/drawing/2014/main" id="{44F202ED-846E-4AFF-830E-FDE4BBAC152F}"/>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341389" y="6071375"/>
                <a:ext cx="133805" cy="119188"/>
              </a:xfrm>
              <a:prstGeom prst="rect">
                <a:avLst/>
              </a:prstGeom>
              <a:noFill/>
              <a:extLst>
                <a:ext uri="{909E8E84-426E-40DD-AFC4-6F175D3DCCD1}">
                  <a14:hiddenFill xmlns:a14="http://schemas.microsoft.com/office/drawing/2010/main">
                    <a:solidFill>
                      <a:srgbClr val="FFFFFF"/>
                    </a:solidFill>
                  </a14:hiddenFill>
                </a:ext>
              </a:extLst>
            </p:spPr>
          </p:pic>
          <p:pic>
            <p:nvPicPr>
              <p:cNvPr id="827" name="Picture 826">
                <a:extLst>
                  <a:ext uri="{FF2B5EF4-FFF2-40B4-BE49-F238E27FC236}">
                    <a16:creationId xmlns:a16="http://schemas.microsoft.com/office/drawing/2014/main" id="{C207E0E8-E457-4382-9760-2149FC32CDB7}"/>
                  </a:ext>
                </a:extLst>
              </p:cNvPr>
              <p:cNvPicPr>
                <a:picLocks noChangeAspect="1"/>
              </p:cNvPicPr>
              <p:nvPr/>
            </p:nvPicPr>
            <p:blipFill>
              <a:blip r:embed="rId93"/>
              <a:stretch>
                <a:fillRect/>
              </a:stretch>
            </p:blipFill>
            <p:spPr>
              <a:xfrm>
                <a:off x="6751578" y="6066659"/>
                <a:ext cx="107564" cy="128620"/>
              </a:xfrm>
              <a:prstGeom prst="rect">
                <a:avLst/>
              </a:prstGeom>
            </p:spPr>
          </p:pic>
          <p:pic>
            <p:nvPicPr>
              <p:cNvPr id="829" name="Picture 2" descr="Azure Blob File System | Drupal.org">
                <a:extLst>
                  <a:ext uri="{FF2B5EF4-FFF2-40B4-BE49-F238E27FC236}">
                    <a16:creationId xmlns:a16="http://schemas.microsoft.com/office/drawing/2014/main" id="{35891F9A-4DC7-4C7D-ABC3-EA4375ECC407}"/>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6316229" y="6065851"/>
                <a:ext cx="130237" cy="130237"/>
              </a:xfrm>
              <a:prstGeom prst="rect">
                <a:avLst/>
              </a:prstGeom>
              <a:noFill/>
              <a:extLst>
                <a:ext uri="{909E8E84-426E-40DD-AFC4-6F175D3DCCD1}">
                  <a14:hiddenFill xmlns:a14="http://schemas.microsoft.com/office/drawing/2010/main">
                    <a:solidFill>
                      <a:srgbClr val="FFFFFF"/>
                    </a:solidFill>
                  </a14:hiddenFill>
                </a:ext>
              </a:extLst>
            </p:spPr>
          </p:pic>
          <p:pic>
            <p:nvPicPr>
              <p:cNvPr id="821" name="Picture 2" descr="Image result for azure network icon">
                <a:extLst>
                  <a:ext uri="{FF2B5EF4-FFF2-40B4-BE49-F238E27FC236}">
                    <a16:creationId xmlns:a16="http://schemas.microsoft.com/office/drawing/2014/main" id="{FD9FE50A-BF4C-44C3-9AF4-748C6298FB1C}"/>
                  </a:ext>
                </a:extLst>
              </p:cNvPr>
              <p:cNvPicPr>
                <a:picLocks noChangeAspect="1" noChangeArrowheads="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6691" y="6025146"/>
                <a:ext cx="211646" cy="211646"/>
              </a:xfrm>
              <a:prstGeom prst="rect">
                <a:avLst/>
              </a:prstGeom>
              <a:noFill/>
              <a:extLst>
                <a:ext uri="{909E8E84-426E-40DD-AFC4-6F175D3DCCD1}">
                  <a14:hiddenFill xmlns:a14="http://schemas.microsoft.com/office/drawing/2010/main">
                    <a:solidFill>
                      <a:srgbClr val="FFFFFF"/>
                    </a:solidFill>
                  </a14:hiddenFill>
                </a:ext>
              </a:extLst>
            </p:spPr>
          </p:pic>
          <p:pic>
            <p:nvPicPr>
              <p:cNvPr id="846" name="Picture 2" descr="Why Use Azure DNS? | Aidan Finn, IT Pro">
                <a:extLst>
                  <a:ext uri="{FF2B5EF4-FFF2-40B4-BE49-F238E27FC236}">
                    <a16:creationId xmlns:a16="http://schemas.microsoft.com/office/drawing/2014/main" id="{CFF30382-F57D-4861-A34A-9AF1E70B0ADB}"/>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5709930" y="6068351"/>
                <a:ext cx="123694" cy="125236"/>
              </a:xfrm>
              <a:prstGeom prst="rect">
                <a:avLst/>
              </a:prstGeom>
              <a:noFill/>
              <a:extLst>
                <a:ext uri="{909E8E84-426E-40DD-AFC4-6F175D3DCCD1}">
                  <a14:hiddenFill xmlns:a14="http://schemas.microsoft.com/office/drawing/2010/main">
                    <a:solidFill>
                      <a:srgbClr val="FFFFFF"/>
                    </a:solidFill>
                  </a14:hiddenFill>
                </a:ext>
              </a:extLst>
            </p:spPr>
          </p:pic>
          <p:grpSp>
            <p:nvGrpSpPr>
              <p:cNvPr id="554" name="Group 553">
                <a:extLst>
                  <a:ext uri="{FF2B5EF4-FFF2-40B4-BE49-F238E27FC236}">
                    <a16:creationId xmlns:a16="http://schemas.microsoft.com/office/drawing/2014/main" id="{9A71DA0F-812D-4C87-9312-B2057781DF37}"/>
                  </a:ext>
                </a:extLst>
              </p:cNvPr>
              <p:cNvGrpSpPr/>
              <p:nvPr/>
            </p:nvGrpSpPr>
            <p:grpSpPr>
              <a:xfrm>
                <a:off x="7760659" y="6108110"/>
                <a:ext cx="188672" cy="45719"/>
                <a:chOff x="6660452" y="3094221"/>
                <a:chExt cx="188672" cy="45719"/>
              </a:xfrm>
              <a:solidFill>
                <a:schemeClr val="tx1"/>
              </a:solidFill>
            </p:grpSpPr>
            <p:sp>
              <p:nvSpPr>
                <p:cNvPr id="555" name="Oval 554">
                  <a:extLst>
                    <a:ext uri="{FF2B5EF4-FFF2-40B4-BE49-F238E27FC236}">
                      <a16:creationId xmlns:a16="http://schemas.microsoft.com/office/drawing/2014/main" id="{4F61EB34-571F-4F7B-B00A-EFD7613F6222}"/>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9" name="Oval 568">
                  <a:extLst>
                    <a:ext uri="{FF2B5EF4-FFF2-40B4-BE49-F238E27FC236}">
                      <a16:creationId xmlns:a16="http://schemas.microsoft.com/office/drawing/2014/main" id="{592442AC-C6D9-4036-9815-05A79E5802AB}"/>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7" name="Oval 576">
                  <a:extLst>
                    <a:ext uri="{FF2B5EF4-FFF2-40B4-BE49-F238E27FC236}">
                      <a16:creationId xmlns:a16="http://schemas.microsoft.com/office/drawing/2014/main" id="{0A476E0E-0CAD-40AD-8F2E-CB71E7D06FC9}"/>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 name="Rectangle 17">
            <a:hlinkClick r:id="rId97" tooltip="Communication compliance is an insider risk solution in Microsoft 365 that helps minimize communication risks by helping you detect, capture, and act on inappropriate messages in your organization."/>
            <a:extLst>
              <a:ext uri="{FF2B5EF4-FFF2-40B4-BE49-F238E27FC236}">
                <a16:creationId xmlns:a16="http://schemas.microsoft.com/office/drawing/2014/main" id="{3A189D1C-92E3-4DC0-8CCB-340C3FEDAFAA}"/>
              </a:ext>
            </a:extLst>
          </p:cNvPr>
          <p:cNvSpPr/>
          <p:nvPr/>
        </p:nvSpPr>
        <p:spPr>
          <a:xfrm>
            <a:off x="10538586" y="5802589"/>
            <a:ext cx="1304170" cy="233479"/>
          </a:xfrm>
          <a:prstGeom prst="rect">
            <a:avLst/>
          </a:prstGeom>
          <a:solidFill>
            <a:schemeClr val="bg1"/>
          </a:solidFill>
          <a:ln w="14224">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Communication Compliance</a:t>
            </a:r>
          </a:p>
        </p:txBody>
      </p:sp>
      <p:sp>
        <p:nvSpPr>
          <p:cNvPr id="45" name="Rectangle 44">
            <a:hlinkClick r:id="rId9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83588B1B-F386-431A-8F85-C955ECA76C51}"/>
              </a:ext>
            </a:extLst>
          </p:cNvPr>
          <p:cNvSpPr/>
          <p:nvPr/>
        </p:nvSpPr>
        <p:spPr>
          <a:xfrm>
            <a:off x="6589010" y="4341280"/>
            <a:ext cx="1554018" cy="219445"/>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Lighthouse</a:t>
            </a:r>
          </a:p>
        </p:txBody>
      </p:sp>
      <p:pic>
        <p:nvPicPr>
          <p:cNvPr id="47" name="Picture 46">
            <a:extLst>
              <a:ext uri="{FF2B5EF4-FFF2-40B4-BE49-F238E27FC236}">
                <a16:creationId xmlns:a16="http://schemas.microsoft.com/office/drawing/2014/main" id="{C40408B8-7A8B-4FF9-BF6D-953172A80D3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7476" y="4385654"/>
            <a:ext cx="150932" cy="112545"/>
          </a:xfrm>
          <a:prstGeom prst="rect">
            <a:avLst/>
          </a:prstGeom>
        </p:spPr>
      </p:pic>
      <p:grpSp>
        <p:nvGrpSpPr>
          <p:cNvPr id="172" name="Group 171">
            <a:extLst>
              <a:ext uri="{FF2B5EF4-FFF2-40B4-BE49-F238E27FC236}">
                <a16:creationId xmlns:a16="http://schemas.microsoft.com/office/drawing/2014/main" id="{F59AF5E7-FF73-4D1D-BB8F-2D47AE61F8F9}"/>
              </a:ext>
            </a:extLst>
          </p:cNvPr>
          <p:cNvGrpSpPr/>
          <p:nvPr/>
        </p:nvGrpSpPr>
        <p:grpSpPr>
          <a:xfrm>
            <a:off x="2072144" y="2573320"/>
            <a:ext cx="6075908" cy="562912"/>
            <a:chOff x="2072144" y="2573320"/>
            <a:chExt cx="6075908" cy="562912"/>
          </a:xfrm>
        </p:grpSpPr>
        <p:grpSp>
          <p:nvGrpSpPr>
            <p:cNvPr id="643" name="Group 642">
              <a:extLst>
                <a:ext uri="{FF2B5EF4-FFF2-40B4-BE49-F238E27FC236}">
                  <a16:creationId xmlns:a16="http://schemas.microsoft.com/office/drawing/2014/main" id="{3054C0BD-FE0F-4235-BF38-C4B0FC18FB4C}"/>
                </a:ext>
              </a:extLst>
            </p:cNvPr>
            <p:cNvGrpSpPr/>
            <p:nvPr/>
          </p:nvGrpSpPr>
          <p:grpSpPr>
            <a:xfrm>
              <a:off x="2072144" y="2573320"/>
              <a:ext cx="6075908" cy="562912"/>
              <a:chOff x="-5672052" y="1703909"/>
              <a:chExt cx="6069895" cy="562912"/>
            </a:xfrm>
          </p:grpSpPr>
          <p:sp>
            <p:nvSpPr>
              <p:cNvPr id="645" name="L-Shape 644">
                <a:extLst>
                  <a:ext uri="{FF2B5EF4-FFF2-40B4-BE49-F238E27FC236}">
                    <a16:creationId xmlns:a16="http://schemas.microsoft.com/office/drawing/2014/main" id="{070E6783-A7F1-4D00-A9EC-557BC13CB161}"/>
                  </a:ext>
                </a:extLst>
              </p:cNvPr>
              <p:cNvSpPr/>
              <p:nvPr/>
            </p:nvSpPr>
            <p:spPr bwMode="auto">
              <a:xfrm rot="10800000">
                <a:off x="-5672052" y="1703909"/>
                <a:ext cx="6069895" cy="562912"/>
              </a:xfrm>
              <a:prstGeom prst="corner">
                <a:avLst>
                  <a:gd name="adj1" fmla="val 49601"/>
                  <a:gd name="adj2" fmla="val 265297"/>
                </a:avLst>
              </a:prstGeom>
              <a:solidFill>
                <a:srgbClr val="E5F3FF"/>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654" name="Rectangle 653">
                <a:hlinkClick r:id="rId99"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95F46EE9-86EB-4629-8FEA-24461EA9E1E7}"/>
                  </a:ext>
                </a:extLst>
              </p:cNvPr>
              <p:cNvSpPr/>
              <p:nvPr/>
            </p:nvSpPr>
            <p:spPr>
              <a:xfrm>
                <a:off x="-5649605" y="1706580"/>
                <a:ext cx="6042687" cy="26517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Defender for Cloud –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Cross-Platform Cloud Security Posture Management (CSPM)</a:t>
                </a:r>
              </a:p>
            </p:txBody>
          </p:sp>
          <p:sp>
            <p:nvSpPr>
              <p:cNvPr id="655" name="Rectangle 654">
                <a:hlinkClick r:id="rId100" tooltip="The regulatory compliance dashboard provides insight into your compliance posture for a set of supported standards and regulations, based on continuous assessments of your Azure environment."/>
                <a:extLst>
                  <a:ext uri="{FF2B5EF4-FFF2-40B4-BE49-F238E27FC236}">
                    <a16:creationId xmlns:a16="http://schemas.microsoft.com/office/drawing/2014/main" id="{5EE73FEF-1503-4F06-8475-1ECD7F3B41A4}"/>
                  </a:ext>
                </a:extLst>
              </p:cNvPr>
              <p:cNvSpPr/>
              <p:nvPr/>
            </p:nvSpPr>
            <p:spPr>
              <a:xfrm>
                <a:off x="-1020349" y="1912005"/>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Dashboard</a:t>
                </a:r>
              </a:p>
            </p:txBody>
          </p:sp>
          <p:sp>
            <p:nvSpPr>
              <p:cNvPr id="656" name="Rectangle 655">
                <a:hlinkClick r:id="rId101" tooltip="Security Center continually assesses your resources, subscriptions, and organization for security issues. It then aggregates all the findings into a single score so that you can tell, at a glance, your current security situation: the higher the score, the "/>
                <a:extLst>
                  <a:ext uri="{FF2B5EF4-FFF2-40B4-BE49-F238E27FC236}">
                    <a16:creationId xmlns:a16="http://schemas.microsoft.com/office/drawing/2014/main" id="{6E34BFFA-A7AD-4A4A-9EC3-393169513663}"/>
                  </a:ext>
                </a:extLst>
              </p:cNvPr>
              <p:cNvSpPr/>
              <p:nvPr/>
            </p:nvSpPr>
            <p:spPr>
              <a:xfrm>
                <a:off x="-1022171" y="1736762"/>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grpSp>
            <p:nvGrpSpPr>
              <p:cNvPr id="657" name="Group 656">
                <a:extLst>
                  <a:ext uri="{FF2B5EF4-FFF2-40B4-BE49-F238E27FC236}">
                    <a16:creationId xmlns:a16="http://schemas.microsoft.com/office/drawing/2014/main" id="{AED6E7BC-D5E0-4AD5-8F37-EE9F72A4B170}"/>
                  </a:ext>
                </a:extLst>
              </p:cNvPr>
              <p:cNvGrpSpPr/>
              <p:nvPr/>
            </p:nvGrpSpPr>
            <p:grpSpPr>
              <a:xfrm>
                <a:off x="-456294" y="2147605"/>
                <a:ext cx="188672" cy="45719"/>
                <a:chOff x="6662695" y="2902103"/>
                <a:chExt cx="188672" cy="45719"/>
              </a:xfrm>
            </p:grpSpPr>
            <p:sp>
              <p:nvSpPr>
                <p:cNvPr id="659" name="Oval 658">
                  <a:extLst>
                    <a:ext uri="{FF2B5EF4-FFF2-40B4-BE49-F238E27FC236}">
                      <a16:creationId xmlns:a16="http://schemas.microsoft.com/office/drawing/2014/main" id="{D2880ADF-2868-4117-BCB9-8616A7B6FE2A}"/>
                    </a:ext>
                  </a:extLst>
                </p:cNvPr>
                <p:cNvSpPr/>
                <p:nvPr/>
              </p:nvSpPr>
              <p:spPr bwMode="auto">
                <a:xfrm>
                  <a:off x="6662695"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0" name="Oval 659">
                  <a:extLst>
                    <a:ext uri="{FF2B5EF4-FFF2-40B4-BE49-F238E27FC236}">
                      <a16:creationId xmlns:a16="http://schemas.microsoft.com/office/drawing/2014/main" id="{917DAF8C-AD3B-4874-8E90-83A4062CD6B7}"/>
                    </a:ext>
                  </a:extLst>
                </p:cNvPr>
                <p:cNvSpPr/>
                <p:nvPr/>
              </p:nvSpPr>
              <p:spPr bwMode="auto">
                <a:xfrm>
                  <a:off x="6734171"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3" name="Oval 672">
                  <a:extLst>
                    <a:ext uri="{FF2B5EF4-FFF2-40B4-BE49-F238E27FC236}">
                      <a16:creationId xmlns:a16="http://schemas.microsoft.com/office/drawing/2014/main" id="{8280AF23-3396-44FB-940E-CB825FE53068}"/>
                    </a:ext>
                  </a:extLst>
                </p:cNvPr>
                <p:cNvSpPr/>
                <p:nvPr/>
              </p:nvSpPr>
              <p:spPr bwMode="auto">
                <a:xfrm>
                  <a:off x="6805647" y="2902103"/>
                  <a:ext cx="45720" cy="4571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102">
              <a:clrChange>
                <a:clrFrom>
                  <a:srgbClr val="FFFFFF"/>
                </a:clrFrom>
                <a:clrTo>
                  <a:srgbClr val="FFFFFF">
                    <a:alpha val="0"/>
                  </a:srgbClr>
                </a:clrTo>
              </a:clrChange>
            </a:blip>
            <a:stretch>
              <a:fillRect/>
            </a:stretch>
          </p:blipFill>
          <p:spPr>
            <a:xfrm>
              <a:off x="2108140" y="2639572"/>
              <a:ext cx="167209" cy="143337"/>
            </a:xfrm>
            <a:prstGeom prst="rect">
              <a:avLst/>
            </a:prstGeom>
            <a:ln w="14224">
              <a:noFill/>
            </a:ln>
          </p:spPr>
        </p:pic>
      </p:grpSp>
      <p:sp>
        <p:nvSpPr>
          <p:cNvPr id="139" name="Rectangle 138">
            <a:hlinkClick r:id="rId103"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CDE07A68-2428-45E5-9968-1A90B5CDDF9B}"/>
              </a:ext>
            </a:extLst>
          </p:cNvPr>
          <p:cNvSpPr/>
          <p:nvPr/>
        </p:nvSpPr>
        <p:spPr>
          <a:xfrm>
            <a:off x="6815278" y="4123811"/>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Bastion</a:t>
            </a:r>
          </a:p>
        </p:txBody>
      </p:sp>
      <p:pic>
        <p:nvPicPr>
          <p:cNvPr id="141" name="Picture 140">
            <a:extLst>
              <a:ext uri="{FF2B5EF4-FFF2-40B4-BE49-F238E27FC236}">
                <a16:creationId xmlns:a16="http://schemas.microsoft.com/office/drawing/2014/main" id="{1EF9AB41-2CE5-415B-B724-DFDF664A612A}"/>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738" y="4180605"/>
            <a:ext cx="150932" cy="112545"/>
          </a:xfrm>
          <a:prstGeom prst="rect">
            <a:avLst/>
          </a:prstGeom>
        </p:spPr>
      </p:pic>
      <p:grpSp>
        <p:nvGrpSpPr>
          <p:cNvPr id="156" name="Group 155">
            <a:extLst>
              <a:ext uri="{FF2B5EF4-FFF2-40B4-BE49-F238E27FC236}">
                <a16:creationId xmlns:a16="http://schemas.microsoft.com/office/drawing/2014/main" id="{B737F583-2D54-4701-902D-BE882AE251EB}"/>
              </a:ext>
            </a:extLst>
          </p:cNvPr>
          <p:cNvGrpSpPr/>
          <p:nvPr/>
        </p:nvGrpSpPr>
        <p:grpSpPr>
          <a:xfrm>
            <a:off x="8496606" y="2022764"/>
            <a:ext cx="203471" cy="2500256"/>
            <a:chOff x="8496606" y="2022764"/>
            <a:chExt cx="203471" cy="2500256"/>
          </a:xfrm>
        </p:grpSpPr>
        <p:cxnSp>
          <p:nvCxnSpPr>
            <p:cNvPr id="35" name="Connector: Elbow 34">
              <a:extLst>
                <a:ext uri="{FF2B5EF4-FFF2-40B4-BE49-F238E27FC236}">
                  <a16:creationId xmlns:a16="http://schemas.microsoft.com/office/drawing/2014/main" id="{4B151B1C-8727-499D-AA3F-92C3D3CFF5D8}"/>
                </a:ext>
              </a:extLst>
            </p:cNvPr>
            <p:cNvCxnSpPr>
              <a:cxnSpLocks/>
              <a:endCxn id="26" idx="1"/>
            </p:cNvCxnSpPr>
            <p:nvPr/>
          </p:nvCxnSpPr>
          <p:spPr>
            <a:xfrm rot="16200000" flipH="1">
              <a:off x="7386266" y="3226548"/>
              <a:ext cx="2500256" cy="9268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5" name="Rectangle 574">
              <a:extLst>
                <a:ext uri="{FF2B5EF4-FFF2-40B4-BE49-F238E27FC236}">
                  <a16:creationId xmlns:a16="http://schemas.microsoft.com/office/drawing/2014/main" id="{20CEB19A-55EE-424D-B0DB-D664A591C27E}"/>
                </a:ext>
              </a:extLst>
            </p:cNvPr>
            <p:cNvSpPr/>
            <p:nvPr/>
          </p:nvSpPr>
          <p:spPr>
            <a:xfrm rot="16200000">
              <a:off x="7810398" y="3256760"/>
              <a:ext cx="1564866" cy="192449"/>
            </a:xfrm>
            <a:prstGeom prst="rect">
              <a:avLst/>
            </a:prstGeom>
            <a:solidFill>
              <a:srgbClr val="CDFFF9"/>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5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Semilight" panose="020B0402040204020203" pitchFamily="34" charset="0"/>
                </a:rPr>
                <a:t>Classification Labels</a:t>
              </a:r>
            </a:p>
          </p:txBody>
        </p:sp>
        <p:cxnSp>
          <p:nvCxnSpPr>
            <p:cNvPr id="594" name="Connector: Elbow 799">
              <a:extLst>
                <a:ext uri="{FF2B5EF4-FFF2-40B4-BE49-F238E27FC236}">
                  <a16:creationId xmlns:a16="http://schemas.microsoft.com/office/drawing/2014/main" id="{F2C3CB5F-7A56-4B01-A435-9149D5D8765A}"/>
                </a:ext>
              </a:extLst>
            </p:cNvPr>
            <p:cNvCxnSpPr>
              <a:cxnSpLocks/>
            </p:cNvCxnSpPr>
            <p:nvPr/>
          </p:nvCxnSpPr>
          <p:spPr>
            <a:xfrm flipH="1">
              <a:off x="8589931" y="4294718"/>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0" name="Rectangle 419">
            <a:extLst>
              <a:ext uri="{FF2B5EF4-FFF2-40B4-BE49-F238E27FC236}">
                <a16:creationId xmlns:a16="http://schemas.microsoft.com/office/drawing/2014/main" id="{1B6FAF7A-D9DA-47AB-BDE1-4EFFC2A16B0B}"/>
              </a:ext>
            </a:extLst>
          </p:cNvPr>
          <p:cNvSpPr/>
          <p:nvPr/>
        </p:nvSpPr>
        <p:spPr>
          <a:xfrm>
            <a:off x="8429503" y="2254156"/>
            <a:ext cx="1700887" cy="261610"/>
          </a:xfrm>
          <a:prstGeom prst="rect">
            <a:avLst/>
          </a:prstGeom>
          <a:solidFill>
            <a:schemeClr val="accent2"/>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26" name="Rectangle 25">
            <a:hlinkClick r:id="rId104" tooltip="Simplifies the eDiscovery process and helps analyze unstructured data within Office 365, efficiently review documents, and make scope reduction decisions for eDiscovery."/>
            <a:extLst>
              <a:ext uri="{FF2B5EF4-FFF2-40B4-BE49-F238E27FC236}">
                <a16:creationId xmlns:a16="http://schemas.microsoft.com/office/drawing/2014/main" id="{7409DD85-1AA1-449A-9AEB-AB048482721D}"/>
              </a:ext>
            </a:extLst>
          </p:cNvPr>
          <p:cNvSpPr/>
          <p:nvPr/>
        </p:nvSpPr>
        <p:spPr>
          <a:xfrm>
            <a:off x="8682738" y="441561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eDiscovery</a:t>
            </a:r>
          </a:p>
        </p:txBody>
      </p:sp>
      <p:sp>
        <p:nvSpPr>
          <p:cNvPr id="590" name="Rectangle 589">
            <a:hlinkClick r:id="rId105" tooltip="Allows for full content lifecycle management from creating/importing through retention and deletion. Supervision also lets you define policies that capture communications in your organization for internal or external reviewers. "/>
            <a:extLst>
              <a:ext uri="{FF2B5EF4-FFF2-40B4-BE49-F238E27FC236}">
                <a16:creationId xmlns:a16="http://schemas.microsoft.com/office/drawing/2014/main" id="{C798E8FB-BDBF-4357-8D0F-B433633B7B56}"/>
              </a:ext>
            </a:extLst>
          </p:cNvPr>
          <p:cNvSpPr/>
          <p:nvPr/>
        </p:nvSpPr>
        <p:spPr>
          <a:xfrm>
            <a:off x="8684404" y="4172501"/>
            <a:ext cx="1370243" cy="21481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Data Governance</a:t>
            </a:r>
          </a:p>
        </p:txBody>
      </p:sp>
      <p:grpSp>
        <p:nvGrpSpPr>
          <p:cNvPr id="180" name="Group 179">
            <a:extLst>
              <a:ext uri="{FF2B5EF4-FFF2-40B4-BE49-F238E27FC236}">
                <a16:creationId xmlns:a16="http://schemas.microsoft.com/office/drawing/2014/main" id="{0B1C9A7E-E7B4-46A9-B8A9-D8AA572BFEDC}"/>
              </a:ext>
            </a:extLst>
          </p:cNvPr>
          <p:cNvGrpSpPr/>
          <p:nvPr/>
        </p:nvGrpSpPr>
        <p:grpSpPr>
          <a:xfrm>
            <a:off x="2982622" y="5780024"/>
            <a:ext cx="1767228" cy="563622"/>
            <a:chOff x="2982622" y="5780024"/>
            <a:chExt cx="1767228" cy="563622"/>
          </a:xfrm>
        </p:grpSpPr>
        <p:sp>
          <p:nvSpPr>
            <p:cNvPr id="177" name="Rectangle 176" descr="Azure Defender for IoT provides agentless security for unmanaged IoT/OT devices (via integration of CyberX technology) plus security for greenfield devices managed via Azure IoT Hub. It is deployed either as a cloud-connected or fully on-premises solution.">
              <a:hlinkClick r:id="rId106"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631FEFCA-F9EA-4A84-BCEE-FFCCCB1804A9}"/>
                </a:ext>
              </a:extLst>
            </p:cNvPr>
            <p:cNvSpPr/>
            <p:nvPr/>
          </p:nvSpPr>
          <p:spPr>
            <a:xfrm>
              <a:off x="3029366" y="5780024"/>
              <a:ext cx="1700344" cy="53397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Microsoft Defender for IoT</a:t>
              </a:r>
            </a:p>
          </p:txBody>
        </p:sp>
        <p:sp>
          <p:nvSpPr>
            <p:cNvPr id="178" name="Rounded Rectangle 1457">
              <a:extLst>
                <a:ext uri="{FF2B5EF4-FFF2-40B4-BE49-F238E27FC236}">
                  <a16:creationId xmlns:a16="http://schemas.microsoft.com/office/drawing/2014/main" id="{CA3C7093-6239-47C5-AC3D-A705F2187BE7}"/>
                </a:ext>
              </a:extLst>
            </p:cNvPr>
            <p:cNvSpPr/>
            <p:nvPr/>
          </p:nvSpPr>
          <p:spPr>
            <a:xfrm>
              <a:off x="3818384" y="5927564"/>
              <a:ext cx="931466"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Asset &amp; Vulnerability management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t>
              </a:r>
              <a:b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&amp; Response</a:t>
              </a:r>
            </a:p>
          </p:txBody>
        </p:sp>
        <p:sp>
          <p:nvSpPr>
            <p:cNvPr id="179" name="Rounded Rectangle 1457">
              <a:extLst>
                <a:ext uri="{FF2B5EF4-FFF2-40B4-BE49-F238E27FC236}">
                  <a16:creationId xmlns:a16="http://schemas.microsoft.com/office/drawing/2014/main" id="{0F0B677C-0283-4FEF-B8AB-B580CD51E216}"/>
                </a:ext>
              </a:extLst>
            </p:cNvPr>
            <p:cNvSpPr/>
            <p:nvPr/>
          </p:nvSpPr>
          <p:spPr>
            <a:xfrm>
              <a:off x="2982622" y="5931908"/>
              <a:ext cx="1088559"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ICS, SCADA, 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Internet of Things (IoT)</a:t>
              </a:r>
            </a:p>
            <a:p>
              <a:pPr marL="171450" marR="0" lvl="0" indent="-5715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Industrial IoT (</a:t>
              </a:r>
              <a:r>
                <a:rPr kumimoji="0" lang="en-US" sz="550" b="0" i="1"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IIoT</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grpSp>
      <p:sp>
        <p:nvSpPr>
          <p:cNvPr id="117" name="Rectangle 116">
            <a:extLst>
              <a:ext uri="{FF2B5EF4-FFF2-40B4-BE49-F238E27FC236}">
                <a16:creationId xmlns:a16="http://schemas.microsoft.com/office/drawing/2014/main" id="{00D9F366-EF89-4BE2-8427-0E9140087F42}"/>
              </a:ext>
            </a:extLst>
          </p:cNvPr>
          <p:cNvSpPr/>
          <p:nvPr/>
        </p:nvSpPr>
        <p:spPr bwMode="auto">
          <a:xfrm>
            <a:off x="184949" y="6484874"/>
            <a:ext cx="11756793" cy="311147"/>
          </a:xfrm>
          <a:prstGeom prst="rect">
            <a:avLst/>
          </a:prstGeom>
          <a:solidFill>
            <a:srgbClr val="000000"/>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ounded Rectangle 804">
            <a:hlinkClick r:id="rId107"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8026114" y="6558019"/>
            <a:ext cx="3787404" cy="165874"/>
          </a:xfrm>
          <a:prstGeom prst="roundRect">
            <a:avLst>
              <a:gd name="adj" fmla="val 0"/>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847" name="Rectangle 846">
            <a:hlinkClick r:id="rId108" tooltip="Review independent audit reports for Microsoft's Cloud services to learn how Microsoft works to secure your data, protect its privacy, and comply with global standards in Microsoft business cloud services. "/>
            <a:extLst>
              <a:ext uri="{FF2B5EF4-FFF2-40B4-BE49-F238E27FC236}">
                <a16:creationId xmlns:a16="http://schemas.microsoft.com/office/drawing/2014/main" id="{767F699E-8BF5-48FD-8960-24B3421585D2}"/>
              </a:ext>
            </a:extLst>
          </p:cNvPr>
          <p:cNvSpPr/>
          <p:nvPr/>
        </p:nvSpPr>
        <p:spPr>
          <a:xfrm>
            <a:off x="4159573" y="6558019"/>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 Trust Portal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How Microsoft secures cloud services</a:t>
            </a:r>
          </a:p>
        </p:txBody>
      </p:sp>
      <p:grpSp>
        <p:nvGrpSpPr>
          <p:cNvPr id="119" name="Group 118">
            <a:extLst>
              <a:ext uri="{FF2B5EF4-FFF2-40B4-BE49-F238E27FC236}">
                <a16:creationId xmlns:a16="http://schemas.microsoft.com/office/drawing/2014/main" id="{8D777644-76C8-477B-B501-9070FC01C645}"/>
              </a:ext>
            </a:extLst>
          </p:cNvPr>
          <p:cNvGrpSpPr/>
          <p:nvPr/>
        </p:nvGrpSpPr>
        <p:grpSpPr>
          <a:xfrm>
            <a:off x="293032" y="6558019"/>
            <a:ext cx="3787404" cy="165874"/>
            <a:chOff x="4130626" y="6557510"/>
            <a:chExt cx="3787404" cy="165874"/>
          </a:xfrm>
        </p:grpSpPr>
        <p:sp>
          <p:nvSpPr>
            <p:cNvPr id="848" name="Rectangle 847">
              <a:hlinkClick r:id="rId109"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1DCF43F-6876-458C-8AE6-3AFEB739D463}"/>
                </a:ext>
              </a:extLst>
            </p:cNvPr>
            <p:cNvSpPr/>
            <p:nvPr/>
          </p:nvSpPr>
          <p:spPr>
            <a:xfrm>
              <a:off x="4130626" y="6557510"/>
              <a:ext cx="3787404"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Intelligence –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a:t>
              </a:r>
            </a:p>
          </p:txBody>
        </p:sp>
        <p:grpSp>
          <p:nvGrpSpPr>
            <p:cNvPr id="598" name="Group 4">
              <a:extLst>
                <a:ext uri="{FF2B5EF4-FFF2-40B4-BE49-F238E27FC236}">
                  <a16:creationId xmlns:a16="http://schemas.microsoft.com/office/drawing/2014/main" id="{6AFA49D0-A4F3-4095-9735-07C2B0FCDA21}"/>
                </a:ext>
              </a:extLst>
            </p:cNvPr>
            <p:cNvGrpSpPr>
              <a:grpSpLocks noChangeAspect="1"/>
            </p:cNvGrpSpPr>
            <p:nvPr/>
          </p:nvGrpSpPr>
          <p:grpSpPr bwMode="auto">
            <a:xfrm>
              <a:off x="4180872" y="6573533"/>
              <a:ext cx="137530" cy="137530"/>
              <a:chOff x="380" y="3325"/>
              <a:chExt cx="286" cy="286"/>
            </a:xfrm>
            <a:solidFill>
              <a:srgbClr val="243A5E"/>
            </a:solidFill>
          </p:grpSpPr>
          <p:sp>
            <p:nvSpPr>
              <p:cNvPr id="613" name="Freeform 5">
                <a:extLst>
                  <a:ext uri="{FF2B5EF4-FFF2-40B4-BE49-F238E27FC236}">
                    <a16:creationId xmlns:a16="http://schemas.microsoft.com/office/drawing/2014/main" id="{D66A1841-5E59-4B8B-908B-FD0E85320666}"/>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4" name="Oval 6">
                <a:extLst>
                  <a:ext uri="{FF2B5EF4-FFF2-40B4-BE49-F238E27FC236}">
                    <a16:creationId xmlns:a16="http://schemas.microsoft.com/office/drawing/2014/main" id="{C213541D-E211-4BC4-B7FD-2B5BD7CD8C5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5" name="Oval 7">
                <a:extLst>
                  <a:ext uri="{FF2B5EF4-FFF2-40B4-BE49-F238E27FC236}">
                    <a16:creationId xmlns:a16="http://schemas.microsoft.com/office/drawing/2014/main" id="{7EA3803F-69B8-4AB9-A7C0-AE70C116612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8" name="Oval 8">
                <a:extLst>
                  <a:ext uri="{FF2B5EF4-FFF2-40B4-BE49-F238E27FC236}">
                    <a16:creationId xmlns:a16="http://schemas.microsoft.com/office/drawing/2014/main" id="{A7714CA2-9144-4DF5-82B1-B16E7A48F10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19" name="Oval 9">
                <a:extLst>
                  <a:ext uri="{FF2B5EF4-FFF2-40B4-BE49-F238E27FC236}">
                    <a16:creationId xmlns:a16="http://schemas.microsoft.com/office/drawing/2014/main" id="{6DE389F1-AFE0-49CC-AE04-05759ABFF6D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4" name="Oval 10">
                <a:extLst>
                  <a:ext uri="{FF2B5EF4-FFF2-40B4-BE49-F238E27FC236}">
                    <a16:creationId xmlns:a16="http://schemas.microsoft.com/office/drawing/2014/main" id="{D41E8FF0-5564-4713-9649-9AE88699F5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6" name="Oval 11">
                <a:extLst>
                  <a:ext uri="{FF2B5EF4-FFF2-40B4-BE49-F238E27FC236}">
                    <a16:creationId xmlns:a16="http://schemas.microsoft.com/office/drawing/2014/main" id="{6AC30DE2-818D-4EC9-A85C-EF08B14D497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628" name="Oval 12">
                <a:extLst>
                  <a:ext uri="{FF2B5EF4-FFF2-40B4-BE49-F238E27FC236}">
                    <a16:creationId xmlns:a16="http://schemas.microsoft.com/office/drawing/2014/main" id="{F27FBAA1-96DE-412E-A78A-BBC762382183}"/>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008BDAAF-D66A-491B-8A24-C547CDC3F84E}"/>
              </a:ext>
            </a:extLst>
          </p:cNvPr>
          <p:cNvGrpSpPr/>
          <p:nvPr/>
        </p:nvGrpSpPr>
        <p:grpSpPr>
          <a:xfrm>
            <a:off x="10548964" y="2569628"/>
            <a:ext cx="1332445" cy="2084696"/>
            <a:chOff x="10548964" y="2569628"/>
            <a:chExt cx="1332445" cy="2084696"/>
          </a:xfrm>
        </p:grpSpPr>
        <p:grpSp>
          <p:nvGrpSpPr>
            <p:cNvPr id="20" name="Group 19">
              <a:extLst>
                <a:ext uri="{FF2B5EF4-FFF2-40B4-BE49-F238E27FC236}">
                  <a16:creationId xmlns:a16="http://schemas.microsoft.com/office/drawing/2014/main" id="{C9D30C8A-9BAD-4322-977E-31F911113822}"/>
                </a:ext>
              </a:extLst>
            </p:cNvPr>
            <p:cNvGrpSpPr/>
            <p:nvPr/>
          </p:nvGrpSpPr>
          <p:grpSpPr>
            <a:xfrm>
              <a:off x="10648282" y="4457475"/>
              <a:ext cx="1175080" cy="196849"/>
              <a:chOff x="10648282" y="4457475"/>
              <a:chExt cx="1175080" cy="196849"/>
            </a:xfrm>
          </p:grpSpPr>
          <p:sp>
            <p:nvSpPr>
              <p:cNvPr id="417" name="Rectangle 416">
                <a:hlinkClick r:id="rId110" tooltip="Defender for Identity  is a cloud-based security solution that leverages your on-premises Active Directory signals to identify, detect, and investigate advanced threats, compromised identities, and malicious insider actions directed at your organization."/>
                <a:extLst>
                  <a:ext uri="{FF2B5EF4-FFF2-40B4-BE49-F238E27FC236}">
                    <a16:creationId xmlns:a16="http://schemas.microsoft.com/office/drawing/2014/main" id="{0D191FAB-41E4-4F33-A585-0EAAB6AEC018}"/>
                  </a:ext>
                </a:extLst>
              </p:cNvPr>
              <p:cNvSpPr/>
              <p:nvPr/>
            </p:nvSpPr>
            <p:spPr>
              <a:xfrm>
                <a:off x="10774685" y="4457475"/>
                <a:ext cx="1048677" cy="196849"/>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sp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48282" y="4536214"/>
                <a:ext cx="135776" cy="0"/>
              </a:xfrm>
              <a:prstGeom prst="line">
                <a:avLst/>
              </a:prstGeom>
              <a:ln w="19050">
                <a:solidFill>
                  <a:schemeClr val="tx1"/>
                </a:solidFill>
                <a:prstDash val="solid"/>
                <a:headEnd type="none"/>
                <a:tailEnd type="triangle" w="sm" len="med"/>
              </a:ln>
            </p:spPr>
            <p:style>
              <a:lnRef idx="1">
                <a:schemeClr val="accent1"/>
              </a:lnRef>
              <a:fillRef idx="0">
                <a:schemeClr val="accent1"/>
              </a:fillRef>
              <a:effectRef idx="0">
                <a:schemeClr val="accent1"/>
              </a:effectRef>
              <a:fontRef idx="minor">
                <a:schemeClr val="tx1"/>
              </a:fontRef>
            </p:style>
          </p:cxnSp>
        </p:grpSp>
        <p:sp>
          <p:nvSpPr>
            <p:cNvPr id="402" name="Rectangle 401">
              <a:hlinkClick r:id="rId11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48964" y="3781452"/>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16427" y="3839664"/>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6" name="Rectangle 405">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48964" y="3225812"/>
              <a:ext cx="1293608" cy="557870"/>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extLst>
                <a:ext uri="{FF2B5EF4-FFF2-40B4-BE49-F238E27FC236}">
                  <a16:creationId xmlns:a16="http://schemas.microsoft.com/office/drawing/2014/main" id="{4A5A50C5-4BDD-46CD-978D-07E992BE557D}"/>
                </a:ext>
              </a:extLst>
            </p:cNvPr>
            <p:cNvSpPr/>
            <p:nvPr/>
          </p:nvSpPr>
          <p:spPr>
            <a:xfrm>
              <a:off x="10548964" y="4174695"/>
              <a:ext cx="1295428" cy="198851"/>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3" tooltip="Azure AD business-to-business (B2B) collaboration enables working with users in other organizations. Enabling this scenario reduces risk by moving partner accounts (and risk) out of your enterprise directory(ies)."/>
                </a:rPr>
                <a:t>B2B</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&amp;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14" tooltip="Azure AD B2C is an identity management service that enables you to customize &amp; control how customers sign up, sign in, and manage profiles for your apps. Enabling this scenario reduces risk by moving customer accounts out of your enterprise directory(ies)."/>
                </a:rPr>
                <a:t>B2C</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 name="Rectangle 16">
              <a:hlinkClick r:id="rId11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FE85BA3A-08CE-4426-8AF8-2592EFA76B28}"/>
                </a:ext>
              </a:extLst>
            </p:cNvPr>
            <p:cNvSpPr/>
            <p:nvPr/>
          </p:nvSpPr>
          <p:spPr>
            <a:xfrm>
              <a:off x="10707826" y="3198438"/>
              <a:ext cx="1173583" cy="510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flipV="1">
              <a:off x="10861166" y="3698908"/>
              <a:ext cx="126960" cy="30766"/>
              <a:chOff x="6648232" y="304184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48232"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19708"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791184" y="304184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4" name="Rectangle 403">
              <a:hlinkClick r:id="rId115"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338DB8C-FDF6-4A92-98CE-1AC7C014C8C6}"/>
                </a:ext>
              </a:extLst>
            </p:cNvPr>
            <p:cNvSpPr/>
            <p:nvPr/>
          </p:nvSpPr>
          <p:spPr>
            <a:xfrm>
              <a:off x="10548964" y="2569628"/>
              <a:ext cx="1295428" cy="664906"/>
            </a:xfrm>
            <a:prstGeom prst="rect">
              <a:avLst/>
            </a:prstGeom>
            <a:solidFill>
              <a:srgbClr val="EAEAEA"/>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&amp; MFA</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11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750387" y="2773266"/>
              <a:ext cx="118558" cy="110976"/>
            </a:xfrm>
            <a:prstGeom prst="rect">
              <a:avLst/>
            </a:prstGeom>
          </p:spPr>
        </p:pic>
        <p:sp>
          <p:nvSpPr>
            <p:cNvPr id="398" name="Rectangle 397">
              <a:hlinkClick r:id="rId117" tooltip="Authenticator App allows you to sign into your personal Microsoft account without a password. For security, you’ll use a fingerprint, face recognition, or a PIN."/>
              <a:extLst>
                <a:ext uri="{FF2B5EF4-FFF2-40B4-BE49-F238E27FC236}">
                  <a16:creationId xmlns:a16="http://schemas.microsoft.com/office/drawing/2014/main" id="{38B5028E-1B95-4B9A-8F85-AED30974983A}"/>
                </a:ext>
              </a:extLst>
            </p:cNvPr>
            <p:cNvSpPr/>
            <p:nvPr/>
          </p:nvSpPr>
          <p:spPr>
            <a:xfrm>
              <a:off x="10707826" y="2912741"/>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Authenticator App </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118">
              <a:extLst>
                <a:ext uri="{28A0092B-C50C-407E-A947-70E740481C1C}">
                  <a14:useLocalDpi xmlns:a14="http://schemas.microsoft.com/office/drawing/2010/main" val="0"/>
                </a:ext>
              </a:extLst>
            </a:blip>
            <a:srcRect/>
            <a:stretch>
              <a:fillRect/>
            </a:stretch>
          </p:blipFill>
          <p:spPr bwMode="auto">
            <a:xfrm>
              <a:off x="10762734" y="2926592"/>
              <a:ext cx="126290" cy="11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90">
              <a:hlinkClick r:id="rId119" tooltip="Windows Hello for Business 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D04BFAC6-E70B-45FD-9FBF-11437F6BA267}"/>
                </a:ext>
              </a:extLst>
            </p:cNvPr>
            <p:cNvSpPr/>
            <p:nvPr/>
          </p:nvSpPr>
          <p:spPr>
            <a:xfrm>
              <a:off x="10707827" y="2747070"/>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sp>
          <p:nvSpPr>
            <p:cNvPr id="109" name="Rectangle 108">
              <a:hlinkClick r:id="rId120" tooltip="Azure AD ID Governance allows you to balance your organization's need for security and employee productivity with the right processes and visibility. You get capabilities to ensure that the right people have the right access to the right resources."/>
              <a:extLst>
                <a:ext uri="{FF2B5EF4-FFF2-40B4-BE49-F238E27FC236}">
                  <a16:creationId xmlns:a16="http://schemas.microsoft.com/office/drawing/2014/main" id="{33D596F4-3F7B-4A4E-AFA8-F87C38EB2D87}"/>
                </a:ext>
              </a:extLst>
            </p:cNvPr>
            <p:cNvSpPr/>
            <p:nvPr/>
          </p:nvSpPr>
          <p:spPr>
            <a:xfrm>
              <a:off x="10548964" y="3978073"/>
              <a:ext cx="1295428" cy="198851"/>
            </a:xfrm>
            <a:prstGeom prst="rect">
              <a:avLst/>
            </a:prstGeom>
            <a:solidFill>
              <a:srgbClr val="FFFF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Identity Governance</a:t>
              </a:r>
            </a:p>
          </p:txBody>
        </p:sp>
        <p:pic>
          <p:nvPicPr>
            <p:cNvPr id="140" name="Graphic 139">
              <a:extLst>
                <a:ext uri="{FF2B5EF4-FFF2-40B4-BE49-F238E27FC236}">
                  <a16:creationId xmlns:a16="http://schemas.microsoft.com/office/drawing/2014/main" id="{B783EBC1-169D-4816-A432-F57DE8FBA1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88177" y="3254738"/>
              <a:ext cx="164018" cy="164018"/>
            </a:xfrm>
            <a:prstGeom prst="rect">
              <a:avLst/>
            </a:prstGeom>
          </p:spPr>
        </p:pic>
        <p:pic>
          <p:nvPicPr>
            <p:cNvPr id="142" name="Graphic 141">
              <a:extLst>
                <a:ext uri="{FF2B5EF4-FFF2-40B4-BE49-F238E27FC236}">
                  <a16:creationId xmlns:a16="http://schemas.microsoft.com/office/drawing/2014/main" id="{B70E15E0-9257-4C83-A6A9-22D86D8D4A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6623" y="4186131"/>
              <a:ext cx="164018" cy="164018"/>
            </a:xfrm>
            <a:prstGeom prst="rect">
              <a:avLst/>
            </a:prstGeom>
          </p:spPr>
        </p:pic>
        <p:pic>
          <p:nvPicPr>
            <p:cNvPr id="144" name="Graphic 143">
              <a:extLst>
                <a:ext uri="{FF2B5EF4-FFF2-40B4-BE49-F238E27FC236}">
                  <a16:creationId xmlns:a16="http://schemas.microsoft.com/office/drawing/2014/main" id="{F95C0396-4FDF-4FDA-8698-1DFC8088E8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78060" y="3991358"/>
              <a:ext cx="164018" cy="164018"/>
            </a:xfrm>
            <a:prstGeom prst="rect">
              <a:avLst/>
            </a:prstGeom>
          </p:spPr>
        </p:pic>
        <p:sp>
          <p:nvSpPr>
            <p:cNvPr id="185" name="Rectangle 184">
              <a:hlinkClick r:id="rId121" tooltip="Allows you to sign in to web-based applications with your Azure AD account using a FIDO2 security key."/>
              <a:extLst>
                <a:ext uri="{FF2B5EF4-FFF2-40B4-BE49-F238E27FC236}">
                  <a16:creationId xmlns:a16="http://schemas.microsoft.com/office/drawing/2014/main" id="{3A125EF7-AC3B-4AC1-A8FD-CB446D715983}"/>
                </a:ext>
              </a:extLst>
            </p:cNvPr>
            <p:cNvSpPr/>
            <p:nvPr/>
          </p:nvSpPr>
          <p:spPr>
            <a:xfrm>
              <a:off x="10705046" y="3065293"/>
              <a:ext cx="1046398" cy="147494"/>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5715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FIDO2 Keys</a:t>
              </a:r>
            </a:p>
          </p:txBody>
        </p:sp>
        <p:pic>
          <p:nvPicPr>
            <p:cNvPr id="186" name="Picture 2" descr="See the source image">
              <a:extLst>
                <a:ext uri="{FF2B5EF4-FFF2-40B4-BE49-F238E27FC236}">
                  <a16:creationId xmlns:a16="http://schemas.microsoft.com/office/drawing/2014/main" id="{CFBD2AAC-D1BF-42B1-9D93-9D7AED045312}"/>
                </a:ext>
              </a:extLst>
            </p:cNvPr>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10722943" y="3085904"/>
              <a:ext cx="167348" cy="1029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1" name="Connector: Elbow 500">
            <a:extLst>
              <a:ext uri="{FF2B5EF4-FFF2-40B4-BE49-F238E27FC236}">
                <a16:creationId xmlns:a16="http://schemas.microsoft.com/office/drawing/2014/main" id="{66243A20-6D84-4721-A352-985C9971F762}"/>
              </a:ext>
            </a:extLst>
          </p:cNvPr>
          <p:cNvCxnSpPr>
            <a:cxnSpLocks/>
            <a:endCxn id="187" idx="2"/>
          </p:cNvCxnSpPr>
          <p:nvPr/>
        </p:nvCxnSpPr>
        <p:spPr>
          <a:xfrm rot="5400000" flipH="1" flipV="1">
            <a:off x="3481620" y="3667741"/>
            <a:ext cx="740952" cy="415870"/>
          </a:xfrm>
          <a:prstGeom prst="bentConnector5">
            <a:avLst>
              <a:gd name="adj1" fmla="val 105733"/>
              <a:gd name="adj2" fmla="val 99706"/>
              <a:gd name="adj3" fmla="val 100803"/>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4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4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64">
              <a:extLst>
                <a:ext uri="{96DAC541-7B7A-43D3-8B79-37D633B846F1}">
                  <asvg:svgBlip xmlns:asvg="http://schemas.microsoft.com/office/drawing/2016/SVG/main" r:embed="rId123"/>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7154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24"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9" name="TextBox 550">
            <a:extLst>
              <a:ext uri="{FF2B5EF4-FFF2-40B4-BE49-F238E27FC236}">
                <a16:creationId xmlns:a16="http://schemas.microsoft.com/office/drawing/2014/main" id="{25A1CD42-C2EA-4EFD-8659-36436EF9138C}"/>
              </a:ext>
            </a:extLst>
          </p:cNvPr>
          <p:cNvSpPr txBox="1"/>
          <p:nvPr/>
        </p:nvSpPr>
        <p:spPr>
          <a:xfrm>
            <a:off x="5063521" y="2874825"/>
            <a:ext cx="124722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grpSp>
        <p:nvGrpSpPr>
          <p:cNvPr id="199" name="Group 198">
            <a:extLst>
              <a:ext uri="{FF2B5EF4-FFF2-40B4-BE49-F238E27FC236}">
                <a16:creationId xmlns:a16="http://schemas.microsoft.com/office/drawing/2014/main" id="{ABF66358-FE70-4502-B1EF-A44A6770DDC9}"/>
              </a:ext>
            </a:extLst>
          </p:cNvPr>
          <p:cNvGrpSpPr/>
          <p:nvPr/>
        </p:nvGrpSpPr>
        <p:grpSpPr>
          <a:xfrm>
            <a:off x="4947501" y="3164751"/>
            <a:ext cx="1371209" cy="683351"/>
            <a:chOff x="4947501" y="3164751"/>
            <a:chExt cx="1371209" cy="683351"/>
          </a:xfrm>
        </p:grpSpPr>
        <p:sp>
          <p:nvSpPr>
            <p:cNvPr id="100" name="L-Shape 99">
              <a:hlinkClick r:id="rId126"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D49ECEC5-C8B8-4456-B57B-A195AA2835B9}"/>
                </a:ext>
              </a:extLst>
            </p:cNvPr>
            <p:cNvSpPr/>
            <p:nvPr/>
          </p:nvSpPr>
          <p:spPr bwMode="auto">
            <a:xfrm flipH="1" flipV="1">
              <a:off x="5021982" y="3164751"/>
              <a:ext cx="1221616" cy="683351"/>
            </a:xfrm>
            <a:prstGeom prst="corner">
              <a:avLst>
                <a:gd name="adj1" fmla="val 38559"/>
                <a:gd name="adj2" fmla="val 121668"/>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TextBox 104">
              <a:extLst>
                <a:ext uri="{FF2B5EF4-FFF2-40B4-BE49-F238E27FC236}">
                  <a16:creationId xmlns:a16="http://schemas.microsoft.com/office/drawing/2014/main" id="{BFCEC4A4-0230-4F56-94B0-E4C1A59D5ABE}"/>
                </a:ext>
              </a:extLst>
            </p:cNvPr>
            <p:cNvSpPr txBox="1"/>
            <p:nvPr/>
          </p:nvSpPr>
          <p:spPr>
            <a:xfrm>
              <a:off x="4947501" y="3196090"/>
              <a:ext cx="1371209" cy="192199"/>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Marketplace</a:t>
              </a:r>
              <a:endPar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478090" y="3428019"/>
              <a:ext cx="704463" cy="408092"/>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grpSp>
        <p:nvGrpSpPr>
          <p:cNvPr id="153" name="Group 152">
            <a:extLst>
              <a:ext uri="{FF2B5EF4-FFF2-40B4-BE49-F238E27FC236}">
                <a16:creationId xmlns:a16="http://schemas.microsoft.com/office/drawing/2014/main" id="{D2A4DE7F-EF4F-4F7E-801D-650E1FEB6053}"/>
              </a:ext>
            </a:extLst>
          </p:cNvPr>
          <p:cNvGrpSpPr/>
          <p:nvPr/>
        </p:nvGrpSpPr>
        <p:grpSpPr>
          <a:xfrm>
            <a:off x="2472457" y="3465786"/>
            <a:ext cx="833053" cy="512471"/>
            <a:chOff x="2144445" y="2975502"/>
            <a:chExt cx="879313" cy="512471"/>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50115"/>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Proxy</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7550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62132"/>
              <a:ext cx="879312" cy="137858"/>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94105"/>
              <a:ext cx="117028" cy="948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93361"/>
              <a:ext cx="117028" cy="8945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587F4DC-1CE2-4B98-BDF6-2408197FE26C}"/>
              </a:ext>
            </a:extLst>
          </p:cNvPr>
          <p:cNvGrpSpPr/>
          <p:nvPr/>
        </p:nvGrpSpPr>
        <p:grpSpPr>
          <a:xfrm>
            <a:off x="2357272" y="4593403"/>
            <a:ext cx="1017153" cy="175683"/>
            <a:chOff x="2357272" y="4593403"/>
            <a:chExt cx="1017153" cy="175683"/>
          </a:xfrm>
        </p:grpSpPr>
        <p:sp>
          <p:nvSpPr>
            <p:cNvPr id="787" name="Rectangle 786">
              <a:hlinkClick r:id="rId13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1EF0A278-F7DA-44D1-BB99-7A7B7089A10E}"/>
                </a:ext>
              </a:extLst>
            </p:cNvPr>
            <p:cNvSpPr/>
            <p:nvPr/>
          </p:nvSpPr>
          <p:spPr>
            <a:xfrm>
              <a:off x="2357272" y="4593403"/>
              <a:ext cx="1017153"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pic>
          <p:nvPicPr>
            <p:cNvPr id="150" name="Picture 149">
              <a:extLst>
                <a:ext uri="{FF2B5EF4-FFF2-40B4-BE49-F238E27FC236}">
                  <a16:creationId xmlns:a16="http://schemas.microsoft.com/office/drawing/2014/main" id="{2BC538A9-F2EF-42A1-9153-5CFA9F774EC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864" y="4625084"/>
              <a:ext cx="150932" cy="112545"/>
            </a:xfrm>
            <a:prstGeom prst="rect">
              <a:avLst/>
            </a:prstGeom>
          </p:spPr>
        </p:pic>
      </p:grpSp>
      <p:grpSp>
        <p:nvGrpSpPr>
          <p:cNvPr id="101" name="Group 100">
            <a:extLst>
              <a:ext uri="{FF2B5EF4-FFF2-40B4-BE49-F238E27FC236}">
                <a16:creationId xmlns:a16="http://schemas.microsoft.com/office/drawing/2014/main" id="{2F7EC89E-8A15-4049-AC02-BE30889D474E}"/>
              </a:ext>
            </a:extLst>
          </p:cNvPr>
          <p:cNvGrpSpPr/>
          <p:nvPr/>
        </p:nvGrpSpPr>
        <p:grpSpPr>
          <a:xfrm>
            <a:off x="2123430" y="3828285"/>
            <a:ext cx="1187138" cy="284878"/>
            <a:chOff x="2123430" y="3828285"/>
            <a:chExt cx="1187138" cy="284878"/>
          </a:xfrm>
        </p:grpSpPr>
        <p:sp>
          <p:nvSpPr>
            <p:cNvPr id="582" name="Rectangle 581">
              <a:hlinkClick r:id="rId133"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5417E46D-6511-48A9-8F0F-7A083A78B4E5}"/>
                </a:ext>
              </a:extLst>
            </p:cNvPr>
            <p:cNvSpPr/>
            <p:nvPr/>
          </p:nvSpPr>
          <p:spPr>
            <a:xfrm>
              <a:off x="2123430" y="3828285"/>
              <a:ext cx="1187138" cy="284878"/>
            </a:xfrm>
            <a:prstGeom prst="rect">
              <a:avLst/>
            </a:prstGeom>
            <a:solidFill>
              <a:schemeClr val="bg1"/>
            </a:solidFill>
            <a:ln w="19050">
              <a:solidFill>
                <a:srgbClr val="5C2D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Azure AD App Proxy</a:t>
              </a:r>
            </a:p>
            <a:p>
              <a:pPr marL="0" marR="0" lvl="0" indent="0" algn="r" defTabSz="914400" rtl="0" eaLnBrk="1" fontAlgn="auto" latinLnBrk="0" hangingPunct="1">
                <a:lnSpc>
                  <a:spcPct val="97000"/>
                </a:lnSpc>
                <a:spcBef>
                  <a:spcPts val="0"/>
                </a:spcBef>
                <a:spcAft>
                  <a:spcPts val="0"/>
                </a:spcAft>
                <a:buClrTx/>
                <a:buSzTx/>
                <a:buFontTx/>
                <a:buNone/>
                <a:tabLst/>
                <a:defRPr/>
              </a:pPr>
              <a:r>
                <a:rPr kumimoji="0" lang="en-US" sz="700" b="0" i="1" u="none" strike="noStrike" kern="1200" cap="none" spc="0" normalizeH="0" baseline="0" noProof="0">
                  <a:ln>
                    <a:noFill/>
                  </a:ln>
                  <a:solidFill>
                    <a:srgbClr val="5C2D91"/>
                  </a:solidFill>
                  <a:effectLst/>
                  <a:uLnTx/>
                  <a:uFillTx/>
                  <a:latin typeface="Segoe UI" panose="020B0502040204020203" pitchFamily="34" charset="0"/>
                  <a:ea typeface="+mn-ea"/>
                  <a:cs typeface="Segoe UI" panose="020B0502040204020203" pitchFamily="34" charset="0"/>
                </a:rPr>
                <a:t>Beyond User VPN</a:t>
              </a:r>
            </a:p>
          </p:txBody>
        </p:sp>
        <p:pic>
          <p:nvPicPr>
            <p:cNvPr id="113" name="Picture 112">
              <a:extLst>
                <a:ext uri="{FF2B5EF4-FFF2-40B4-BE49-F238E27FC236}">
                  <a16:creationId xmlns:a16="http://schemas.microsoft.com/office/drawing/2014/main" id="{B3E627A3-008C-4961-B31E-74DB333A5DBA}"/>
                </a:ext>
              </a:extLst>
            </p:cNvPr>
            <p:cNvPicPr>
              <a:picLocks noChangeAspect="1"/>
            </p:cNvPicPr>
            <p:nvPr/>
          </p:nvPicPr>
          <p:blipFill>
            <a:blip r:embed="rId26">
              <a:duotone>
                <a:schemeClr val="accent1">
                  <a:shade val="45000"/>
                  <a:satMod val="135000"/>
                </a:schemeClr>
                <a:prstClr val="white"/>
              </a:duotone>
              <a:lum bright="-20000" contrast="40000"/>
            </a:blip>
            <a:stretch>
              <a:fillRect/>
            </a:stretch>
          </p:blipFill>
          <p:spPr>
            <a:xfrm>
              <a:off x="2173010" y="3875271"/>
              <a:ext cx="204678" cy="204678"/>
            </a:xfrm>
            <a:prstGeom prst="rect">
              <a:avLst/>
            </a:prstGeom>
          </p:spPr>
        </p:pic>
      </p:grpSp>
      <p:sp>
        <p:nvSpPr>
          <p:cNvPr id="3" name="Rectangle 2">
            <a:extLst>
              <a:ext uri="{FF2B5EF4-FFF2-40B4-BE49-F238E27FC236}">
                <a16:creationId xmlns:a16="http://schemas.microsoft.com/office/drawing/2014/main" id="{84745DB0-7B18-4A4B-AE44-64FA48E6E057}"/>
              </a:ext>
            </a:extLst>
          </p:cNvPr>
          <p:cNvSpPr/>
          <p:nvPr/>
        </p:nvSpPr>
        <p:spPr>
          <a:xfrm>
            <a:off x="6443622" y="1152404"/>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Security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Microsoft Security Documentation site with consolidated view of security resources across Microsoft"/>
              </a:rPr>
              <a:t>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4" tooltip="Technical guidance to help security professionals build and implement cybersecurity strategy, architecture, prioritized roadmaps, best practices, getting started guides, and more. "/>
              </a:rPr>
              <a:t>Documentation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 action="ppaction://noaction"/>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Clear actionable guidance for security related decisions to help you increase security posture, reduce risk, and accelerate deployment of secure cloud solutions. "/>
              </a:rPr>
              <a:t>Microsoft Best Practices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5" tooltip="The Securing Privileged Access (SPA) roadmap guides you through the fastest and most effective way to mitigate credential theft and other attacks to privileged accounts. "/>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Security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6" tooltip="Top Azure security best practices Microsoft recommends based on lessons learned across customers and our own environments."/>
              </a:rPr>
              <a:t>Top 10</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b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7" tooltip="The Azure Security Benchmark (ASB) provides prescriptive best practices and recommendations to help improve the security of workloads, data, and services on Azure."/>
              </a:rPr>
              <a:t>Benchmarks</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8" tooltip="The Cloud Adoption Framework (CAF) Security guidance provides lessons learned and methodologies to shape security strategy, roles, architecture, and more for your cloud adoption. "/>
              </a:rPr>
              <a:t>CAF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9" tooltip="The Well Architected Framework (CAF) security guidance provides guidance and lessons learned for securing workloads and applications. "/>
              </a:rPr>
              <a:t>WAF</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p>
        </p:txBody>
      </p:sp>
      <p:grpSp>
        <p:nvGrpSpPr>
          <p:cNvPr id="136" name="Group 135">
            <a:extLst>
              <a:ext uri="{FF2B5EF4-FFF2-40B4-BE49-F238E27FC236}">
                <a16:creationId xmlns:a16="http://schemas.microsoft.com/office/drawing/2014/main" id="{940E99A8-8667-4981-B671-471AD815E4FE}"/>
              </a:ext>
            </a:extLst>
          </p:cNvPr>
          <p:cNvGrpSpPr/>
          <p:nvPr/>
        </p:nvGrpSpPr>
        <p:grpSpPr>
          <a:xfrm>
            <a:off x="6813731" y="4750846"/>
            <a:ext cx="1332140" cy="153063"/>
            <a:chOff x="6813731" y="4750846"/>
            <a:chExt cx="1332140" cy="153063"/>
          </a:xfrm>
        </p:grpSpPr>
        <p:sp>
          <p:nvSpPr>
            <p:cNvPr id="688" name="Rectangle 687">
              <a:hlinkClick r:id="rId140" tooltip="Azure offers hundreds of services to help organizations meet security and productivity objectives"/>
              <a:extLst>
                <a:ext uri="{FF2B5EF4-FFF2-40B4-BE49-F238E27FC236}">
                  <a16:creationId xmlns:a16="http://schemas.microsoft.com/office/drawing/2014/main" id="{7963C6CD-FC37-4FE2-AF9B-8C2E4680BA37}"/>
                </a:ext>
              </a:extLst>
            </p:cNvPr>
            <p:cNvSpPr/>
            <p:nvPr/>
          </p:nvSpPr>
          <p:spPr>
            <a:xfrm>
              <a:off x="6813731" y="4750846"/>
              <a:ext cx="1332140" cy="15306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00" b="0" i="1" u="none" strike="noStrike" kern="1200" cap="none" spc="0" normalizeH="0" baseline="0" noProof="0">
                  <a:ln>
                    <a:noFill/>
                  </a:ln>
                  <a:solidFill>
                    <a:srgbClr val="3C3C3C"/>
                  </a:solidFill>
                  <a:effectLst/>
                  <a:uLnTx/>
                  <a:uFillTx/>
                  <a:latin typeface="Segoe UI" panose="020B0502040204020203" pitchFamily="34" charset="0"/>
                  <a:ea typeface="+mn-ea"/>
                  <a:cs typeface="Segoe UI" panose="020B0502040204020203" pitchFamily="34" charset="0"/>
                </a:rPr>
                <a:t>Security &amp; Other Services</a:t>
              </a:r>
            </a:p>
          </p:txBody>
        </p:sp>
        <p:grpSp>
          <p:nvGrpSpPr>
            <p:cNvPr id="102" name="Group 101">
              <a:extLst>
                <a:ext uri="{FF2B5EF4-FFF2-40B4-BE49-F238E27FC236}">
                  <a16:creationId xmlns:a16="http://schemas.microsoft.com/office/drawing/2014/main" id="{0DB0F1ED-6A41-424B-868C-BBD6BBB667E7}"/>
                </a:ext>
              </a:extLst>
            </p:cNvPr>
            <p:cNvGrpSpPr/>
            <p:nvPr/>
          </p:nvGrpSpPr>
          <p:grpSpPr>
            <a:xfrm>
              <a:off x="6885357" y="4817123"/>
              <a:ext cx="105570" cy="25583"/>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97" name="Group 696">
            <a:extLst>
              <a:ext uri="{FF2B5EF4-FFF2-40B4-BE49-F238E27FC236}">
                <a16:creationId xmlns:a16="http://schemas.microsoft.com/office/drawing/2014/main" id="{60967A4C-6687-4949-884E-EB39984EFB95}"/>
              </a:ext>
            </a:extLst>
          </p:cNvPr>
          <p:cNvGrpSpPr/>
          <p:nvPr/>
        </p:nvGrpSpPr>
        <p:grpSpPr>
          <a:xfrm>
            <a:off x="8697244" y="3019222"/>
            <a:ext cx="1283140" cy="409387"/>
            <a:chOff x="8686501" y="2842004"/>
            <a:chExt cx="1384866" cy="457176"/>
          </a:xfrm>
        </p:grpSpPr>
        <p:grpSp>
          <p:nvGrpSpPr>
            <p:cNvPr id="698" name="Group 697">
              <a:extLst>
                <a:ext uri="{FF2B5EF4-FFF2-40B4-BE49-F238E27FC236}">
                  <a16:creationId xmlns:a16="http://schemas.microsoft.com/office/drawing/2014/main" id="{D6ED7781-96EC-4A69-8F58-34134CA39400}"/>
                </a:ext>
              </a:extLst>
            </p:cNvPr>
            <p:cNvGrpSpPr/>
            <p:nvPr/>
          </p:nvGrpSpPr>
          <p:grpSpPr>
            <a:xfrm>
              <a:off x="8686501" y="2842004"/>
              <a:ext cx="1384866" cy="457176"/>
              <a:chOff x="4095283" y="4588248"/>
              <a:chExt cx="1460967" cy="482298"/>
            </a:xfrm>
          </p:grpSpPr>
          <p:sp>
            <p:nvSpPr>
              <p:cNvPr id="714" name="TextBox 713">
                <a:extLst>
                  <a:ext uri="{FF2B5EF4-FFF2-40B4-BE49-F238E27FC236}">
                    <a16:creationId xmlns:a16="http://schemas.microsoft.com/office/drawing/2014/main" id="{37A8412A-AB6F-4033-BC4F-B0E20E32D9F7}"/>
                  </a:ext>
                </a:extLst>
              </p:cNvPr>
              <p:cNvSpPr txBox="1"/>
              <p:nvPr/>
            </p:nvSpPr>
            <p:spPr>
              <a:xfrm>
                <a:off x="4362919" y="4588248"/>
                <a:ext cx="769840" cy="482298"/>
              </a:xfrm>
              <a:prstGeom prst="rect">
                <a:avLst/>
              </a:prstGeom>
              <a:noFill/>
            </p:spPr>
            <p:txBody>
              <a:bodyPr wrap="square">
                <a:spAutoFit/>
              </a:bodyPr>
              <a:lstStyle/>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Discover</a:t>
                </a:r>
              </a:p>
              <a:p>
                <a:pPr marL="169863" marR="0" lvl="0" indent="0" algn="ctr" defTabSz="914400" rtl="0" eaLnBrk="1" fontAlgn="auto" latinLnBrk="0" hangingPunct="1">
                  <a:lnSpc>
                    <a:spcPct val="97000"/>
                  </a:lnSpc>
                  <a:spcBef>
                    <a:spcPts val="0"/>
                  </a:spcBef>
                  <a:spcAft>
                    <a:spcPts val="200"/>
                  </a:spcAft>
                  <a:buClrTx/>
                  <a:buSzTx/>
                  <a:buFontTx/>
                  <a:buNone/>
                  <a:tabLst/>
                  <a:defRPr/>
                </a:pPr>
                <a:endPar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endParaRPr>
              </a:p>
              <a:p>
                <a:pPr marL="169863" marR="0" lvl="0" indent="0" algn="ctr" defTabSz="914400" rtl="0" eaLnBrk="1" fontAlgn="auto" latinLnBrk="0" hangingPunct="1">
                  <a:lnSpc>
                    <a:spcPct val="97000"/>
                  </a:lnSpc>
                  <a:spcBef>
                    <a:spcPts val="0"/>
                  </a:spcBef>
                  <a:spcAft>
                    <a:spcPts val="200"/>
                  </a:spcAft>
                  <a:buClrTx/>
                  <a:buSzTx/>
                  <a:buFontTx/>
                  <a:buNone/>
                  <a:tabLst/>
                  <a:defRPr/>
                </a:pPr>
                <a:r>
                  <a:rPr kumimoji="0" lang="en-US" sz="600" b="0" i="0" u="none" strike="noStrike" kern="1200" cap="none" spc="0" normalizeH="0" baseline="0" noProof="0">
                    <a:ln>
                      <a:noFill/>
                    </a:ln>
                    <a:solidFill>
                      <a:schemeClr val="bg2">
                        <a:lumMod val="50000"/>
                      </a:schemeClr>
                    </a:solidFill>
                    <a:effectLst/>
                    <a:uLnTx/>
                    <a:uFillTx/>
                    <a:latin typeface="Segoe UI Semibold" panose="020B0702040204020203" pitchFamily="34" charset="0"/>
                    <a:cs typeface="Segoe UI Semibold" panose="020B0702040204020203" pitchFamily="34" charset="0"/>
                  </a:rPr>
                  <a:t>Protect</a:t>
                </a:r>
              </a:p>
            </p:txBody>
          </p:sp>
          <p:sp>
            <p:nvSpPr>
              <p:cNvPr id="716" name="TextBox 715">
                <a:extLst>
                  <a:ext uri="{FF2B5EF4-FFF2-40B4-BE49-F238E27FC236}">
                    <a16:creationId xmlns:a16="http://schemas.microsoft.com/office/drawing/2014/main" id="{AFDD54AA-289D-4449-A210-1D98AAA981FD}"/>
                  </a:ext>
                </a:extLst>
              </p:cNvPr>
              <p:cNvSpPr txBox="1"/>
              <p:nvPr/>
            </p:nvSpPr>
            <p:spPr>
              <a:xfrm>
                <a:off x="5038726" y="4723311"/>
                <a:ext cx="517524"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Classify</a:t>
                </a:r>
              </a:p>
            </p:txBody>
          </p:sp>
          <p:sp>
            <p:nvSpPr>
              <p:cNvPr id="720" name="TextBox 719">
                <a:extLst>
                  <a:ext uri="{FF2B5EF4-FFF2-40B4-BE49-F238E27FC236}">
                    <a16:creationId xmlns:a16="http://schemas.microsoft.com/office/drawing/2014/main" id="{84DDC6B3-A5B4-4115-860A-4D4BA5099389}"/>
                  </a:ext>
                </a:extLst>
              </p:cNvPr>
              <p:cNvSpPr txBox="1"/>
              <p:nvPr/>
            </p:nvSpPr>
            <p:spPr>
              <a:xfrm>
                <a:off x="4095283" y="4723310"/>
                <a:ext cx="831056" cy="2175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a:solidFill>
                      <a:schemeClr val="bg2">
                        <a:lumMod val="50000"/>
                      </a:schemeClr>
                    </a:solidFill>
                    <a:latin typeface="Segoe UI Semibold" panose="020B0702040204020203" pitchFamily="34" charset="0"/>
                    <a:cs typeface="Segoe UI Semibold" panose="020B0702040204020203" pitchFamily="34" charset="0"/>
                  </a:rPr>
                  <a:t>Monitor</a:t>
                </a:r>
              </a:p>
            </p:txBody>
          </p:sp>
        </p:grpSp>
        <p:sp>
          <p:nvSpPr>
            <p:cNvPr id="700" name="Freeform: Shape 699">
              <a:extLst>
                <a:ext uri="{FF2B5EF4-FFF2-40B4-BE49-F238E27FC236}">
                  <a16:creationId xmlns:a16="http://schemas.microsoft.com/office/drawing/2014/main" id="{4F7FBB88-C824-48BF-8DA6-04129CBBFD64}"/>
                </a:ext>
              </a:extLst>
            </p:cNvPr>
            <p:cNvSpPr/>
            <p:nvPr/>
          </p:nvSpPr>
          <p:spPr bwMode="auto">
            <a:xfrm rot="4500000">
              <a:off x="9628187" y="288970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05" name="Freeform: Shape 704">
              <a:extLst>
                <a:ext uri="{FF2B5EF4-FFF2-40B4-BE49-F238E27FC236}">
                  <a16:creationId xmlns:a16="http://schemas.microsoft.com/office/drawing/2014/main" id="{B2E70263-16B1-47D3-9BBE-9013D41C2F90}"/>
                </a:ext>
              </a:extLst>
            </p:cNvPr>
            <p:cNvSpPr/>
            <p:nvPr/>
          </p:nvSpPr>
          <p:spPr bwMode="auto">
            <a:xfrm rot="4500000" flipH="1" flipV="1">
              <a:off x="9025150" y="3100758"/>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1" name="Freeform: Shape 710">
              <a:extLst>
                <a:ext uri="{FF2B5EF4-FFF2-40B4-BE49-F238E27FC236}">
                  <a16:creationId xmlns:a16="http://schemas.microsoft.com/office/drawing/2014/main" id="{12986C3E-F0C2-46FF-B092-FC1B7FA5C891}"/>
                </a:ext>
              </a:extLst>
            </p:cNvPr>
            <p:cNvSpPr/>
            <p:nvPr/>
          </p:nvSpPr>
          <p:spPr bwMode="auto">
            <a:xfrm rot="1831267">
              <a:off x="9024729" y="2894232"/>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sp>
          <p:nvSpPr>
            <p:cNvPr id="713" name="Freeform: Shape 712">
              <a:extLst>
                <a:ext uri="{FF2B5EF4-FFF2-40B4-BE49-F238E27FC236}">
                  <a16:creationId xmlns:a16="http://schemas.microsoft.com/office/drawing/2014/main" id="{B0B727C9-11E2-4EA0-9A5E-F47FEB2DF819}"/>
                </a:ext>
              </a:extLst>
            </p:cNvPr>
            <p:cNvSpPr/>
            <p:nvPr/>
          </p:nvSpPr>
          <p:spPr bwMode="auto">
            <a:xfrm rot="12907056">
              <a:off x="9628186" y="3097227"/>
              <a:ext cx="119476" cy="159016"/>
            </a:xfrm>
            <a:custGeom>
              <a:avLst/>
              <a:gdLst>
                <a:gd name="connsiteX0" fmla="*/ 0 w 533400"/>
                <a:gd name="connsiteY0" fmla="*/ 425450 h 425450"/>
                <a:gd name="connsiteX1" fmla="*/ 533400 w 533400"/>
                <a:gd name="connsiteY1" fmla="*/ 0 h 425450"/>
                <a:gd name="connsiteX2" fmla="*/ 533400 w 533400"/>
                <a:gd name="connsiteY2" fmla="*/ 9525 h 425450"/>
                <a:gd name="connsiteX0" fmla="*/ 0 w 533400"/>
                <a:gd name="connsiteY0" fmla="*/ 425450 h 425450"/>
                <a:gd name="connsiteX1" fmla="*/ 250825 w 533400"/>
                <a:gd name="connsiteY1" fmla="*/ 219075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184150 w 533400"/>
                <a:gd name="connsiteY1" fmla="*/ 165100 h 425450"/>
                <a:gd name="connsiteX2" fmla="*/ 533400 w 533400"/>
                <a:gd name="connsiteY2" fmla="*/ 0 h 425450"/>
                <a:gd name="connsiteX3" fmla="*/ 533400 w 533400"/>
                <a:gd name="connsiteY3" fmla="*/ 9525 h 425450"/>
                <a:gd name="connsiteX0" fmla="*/ 0 w 533400"/>
                <a:gd name="connsiteY0" fmla="*/ 425450 h 425450"/>
                <a:gd name="connsiteX1" fmla="*/ 212806 w 533400"/>
                <a:gd name="connsiteY1" fmla="*/ 176023 h 425450"/>
                <a:gd name="connsiteX2" fmla="*/ 533400 w 533400"/>
                <a:gd name="connsiteY2" fmla="*/ 0 h 425450"/>
                <a:gd name="connsiteX3" fmla="*/ 533400 w 533400"/>
                <a:gd name="connsiteY3" fmla="*/ 9525 h 425450"/>
                <a:gd name="connsiteX0" fmla="*/ 0 w 538178"/>
                <a:gd name="connsiteY0" fmla="*/ 426848 h 426848"/>
                <a:gd name="connsiteX1" fmla="*/ 212806 w 538178"/>
                <a:gd name="connsiteY1" fmla="*/ 177421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207069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93701 w 538178"/>
                <a:gd name="connsiteY1" fmla="*/ 188344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8178"/>
                <a:gd name="connsiteY0" fmla="*/ 426848 h 426848"/>
                <a:gd name="connsiteX1" fmla="*/ 187944 w 538178"/>
                <a:gd name="connsiteY1" fmla="*/ 183746 h 426848"/>
                <a:gd name="connsiteX2" fmla="*/ 533400 w 538178"/>
                <a:gd name="connsiteY2" fmla="*/ 1398 h 426848"/>
                <a:gd name="connsiteX3" fmla="*/ 538178 w 538178"/>
                <a:gd name="connsiteY3" fmla="*/ 0 h 426848"/>
                <a:gd name="connsiteX0" fmla="*/ 0 w 533400"/>
                <a:gd name="connsiteY0" fmla="*/ 425450 h 425450"/>
                <a:gd name="connsiteX1" fmla="*/ 187944 w 533400"/>
                <a:gd name="connsiteY1" fmla="*/ 182348 h 425450"/>
                <a:gd name="connsiteX2" fmla="*/ 533400 w 533400"/>
                <a:gd name="connsiteY2" fmla="*/ 0 h 425450"/>
                <a:gd name="connsiteX0" fmla="*/ 0 w 533400"/>
                <a:gd name="connsiteY0" fmla="*/ 425450 h 425450"/>
                <a:gd name="connsiteX1" fmla="*/ 187944 w 533400"/>
                <a:gd name="connsiteY1" fmla="*/ 182348 h 425450"/>
                <a:gd name="connsiteX2" fmla="*/ 533400 w 533400"/>
                <a:gd name="connsiteY2" fmla="*/ 0 h 425450"/>
              </a:gdLst>
              <a:ahLst/>
              <a:cxnLst>
                <a:cxn ang="0">
                  <a:pos x="connsiteX0" y="connsiteY0"/>
                </a:cxn>
                <a:cxn ang="0">
                  <a:pos x="connsiteX1" y="connsiteY1"/>
                </a:cxn>
                <a:cxn ang="0">
                  <a:pos x="connsiteX2" y="connsiteY2"/>
                </a:cxn>
              </a:cxnLst>
              <a:rect l="l" t="t" r="r" b="b"/>
              <a:pathLst>
                <a:path w="533400" h="425450">
                  <a:moveTo>
                    <a:pt x="0" y="425450"/>
                  </a:moveTo>
                  <a:cubicBezTo>
                    <a:pt x="37501" y="337108"/>
                    <a:pt x="76357" y="274099"/>
                    <a:pt x="187944" y="182348"/>
                  </a:cubicBezTo>
                  <a:cubicBezTo>
                    <a:pt x="299531" y="90597"/>
                    <a:pt x="379884" y="58950"/>
                    <a:pt x="533400" y="0"/>
                  </a:cubicBezTo>
                </a:path>
              </a:pathLst>
            </a:custGeom>
            <a:noFill/>
            <a:ln w="9525">
              <a:solidFill>
                <a:srgbClr val="757575"/>
              </a:solidFill>
              <a:headEnd type="none"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latin typeface="Segoe UI Semibold" panose="020B0702040204020203" pitchFamily="34" charset="0"/>
                <a:cs typeface="Segoe UI Semibold" panose="020B0702040204020203" pitchFamily="34" charset="0"/>
              </a:endParaRPr>
            </a:p>
          </p:txBody>
        </p:sp>
      </p:grpSp>
      <p:pic>
        <p:nvPicPr>
          <p:cNvPr id="733" name="Picture 732">
            <a:extLst>
              <a:ext uri="{FF2B5EF4-FFF2-40B4-BE49-F238E27FC236}">
                <a16:creationId xmlns:a16="http://schemas.microsoft.com/office/drawing/2014/main" id="{5FD83A9D-03A9-4EA5-ACE1-3622A6EB8392}"/>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350" y="2608046"/>
            <a:ext cx="150932" cy="112545"/>
          </a:xfrm>
          <a:prstGeom prst="rect">
            <a:avLst/>
          </a:prstGeom>
        </p:spPr>
      </p:pic>
      <p:sp>
        <p:nvSpPr>
          <p:cNvPr id="738" name="L-Shape 737">
            <a:hlinkClick r:id="rId141" tooltip="Microsoft Secure Score is a measurement of an organization's security posture."/>
            <a:extLst>
              <a:ext uri="{FF2B5EF4-FFF2-40B4-BE49-F238E27FC236}">
                <a16:creationId xmlns:a16="http://schemas.microsoft.com/office/drawing/2014/main" id="{19E787F4-2247-46BF-92D7-43FA37063416}"/>
              </a:ext>
            </a:extLst>
          </p:cNvPr>
          <p:cNvSpPr/>
          <p:nvPr/>
        </p:nvSpPr>
        <p:spPr bwMode="auto">
          <a:xfrm>
            <a:off x="284123" y="5237495"/>
            <a:ext cx="11619115" cy="191068"/>
          </a:xfrm>
          <a:prstGeom prst="corner">
            <a:avLst>
              <a:gd name="adj1" fmla="val 13321"/>
              <a:gd name="adj2" fmla="val 2921486"/>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rtlCol="0" anchor="b">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Secure Score – </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 your security posture, and plan/prioritize rapid improvement with included guidance</a:t>
            </a:r>
          </a:p>
        </p:txBody>
      </p:sp>
      <p:grpSp>
        <p:nvGrpSpPr>
          <p:cNvPr id="89" name="Group 88">
            <a:extLst>
              <a:ext uri="{FF2B5EF4-FFF2-40B4-BE49-F238E27FC236}">
                <a16:creationId xmlns:a16="http://schemas.microsoft.com/office/drawing/2014/main" id="{D6442B9D-AD19-4FC9-93C9-E0E15110805F}"/>
              </a:ext>
            </a:extLst>
          </p:cNvPr>
          <p:cNvGrpSpPr/>
          <p:nvPr/>
        </p:nvGrpSpPr>
        <p:grpSpPr>
          <a:xfrm>
            <a:off x="284627" y="5180767"/>
            <a:ext cx="11621713" cy="191068"/>
            <a:chOff x="284627" y="5173147"/>
            <a:chExt cx="11621713" cy="191068"/>
          </a:xfrm>
        </p:grpSpPr>
        <p:sp>
          <p:nvSpPr>
            <p:cNvPr id="740" name="L-Shape 739">
              <a:extLst>
                <a:ext uri="{FF2B5EF4-FFF2-40B4-BE49-F238E27FC236}">
                  <a16:creationId xmlns:a16="http://schemas.microsoft.com/office/drawing/2014/main" id="{2491BA1C-661C-4A2F-9F07-E0061AC11FE4}"/>
                </a:ext>
              </a:extLst>
            </p:cNvPr>
            <p:cNvSpPr/>
            <p:nvPr/>
          </p:nvSpPr>
          <p:spPr bwMode="auto">
            <a:xfrm rot="10800000">
              <a:off x="284627" y="5173147"/>
              <a:ext cx="11619115" cy="191068"/>
            </a:xfrm>
            <a:prstGeom prst="corner">
              <a:avLst>
                <a:gd name="adj1" fmla="val 14107"/>
                <a:gd name="adj2" fmla="val 3077561"/>
              </a:avLst>
            </a:prstGeom>
            <a:solidFill>
              <a:schemeClr val="bg1">
                <a:lumMod val="95000"/>
              </a:schemeClr>
            </a:solidFill>
            <a:ln w="14224">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41" name="Rectangle 740">
              <a:hlinkClick r:id="rId142" tooltip="The compliance score in Compliance Manager helps you understand your current compliance posture, measures your progress in completing recommended improvement actions within controls, and helps you prioritize actions based on their potential to reduce risk."/>
              <a:extLst>
                <a:ext uri="{FF2B5EF4-FFF2-40B4-BE49-F238E27FC236}">
                  <a16:creationId xmlns:a16="http://schemas.microsoft.com/office/drawing/2014/main" id="{12F8D60C-87B1-4F47-A57A-909397E0856F}"/>
                </a:ext>
              </a:extLst>
            </p:cNvPr>
            <p:cNvSpPr/>
            <p:nvPr/>
          </p:nvSpPr>
          <p:spPr>
            <a:xfrm>
              <a:off x="5999913" y="5179499"/>
              <a:ext cx="5906427" cy="175830"/>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Compliance Score –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Prioritize,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measure,</a:t>
              </a:r>
              <a:r>
                <a:rPr kumimoji="0" lang="en-US" sz="800" i="0" u="none" strike="noStrike" kern="120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and plan </a:t>
              </a:r>
              <a:r>
                <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improvement actions against controls</a:t>
              </a:r>
              <a:endParaRPr kumimoji="0" lang="en-US" sz="80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cxnSp>
        <p:nvCxnSpPr>
          <p:cNvPr id="561" name="Connector: Elbow 560">
            <a:extLst>
              <a:ext uri="{FF2B5EF4-FFF2-40B4-BE49-F238E27FC236}">
                <a16:creationId xmlns:a16="http://schemas.microsoft.com/office/drawing/2014/main" id="{BD6C6ADC-0B03-4C5A-A3AB-53E6217B25A1}"/>
              </a:ext>
            </a:extLst>
          </p:cNvPr>
          <p:cNvCxnSpPr>
            <a:cxnSpLocks/>
          </p:cNvCxnSpPr>
          <p:nvPr/>
        </p:nvCxnSpPr>
        <p:spPr>
          <a:xfrm flipH="1">
            <a:off x="8351395" y="2194147"/>
            <a:ext cx="1" cy="2765203"/>
          </a:xfrm>
          <a:prstGeom prst="straightConnector1">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0" name="Group 609">
            <a:extLst>
              <a:ext uri="{FF2B5EF4-FFF2-40B4-BE49-F238E27FC236}">
                <a16:creationId xmlns:a16="http://schemas.microsoft.com/office/drawing/2014/main" id="{0B1ECF1E-3DA5-4638-832F-ED8635E6A4CA}"/>
              </a:ext>
            </a:extLst>
          </p:cNvPr>
          <p:cNvGrpSpPr/>
          <p:nvPr/>
        </p:nvGrpSpPr>
        <p:grpSpPr>
          <a:xfrm>
            <a:off x="185279" y="2570750"/>
            <a:ext cx="1757251" cy="591288"/>
            <a:chOff x="184949" y="2570552"/>
            <a:chExt cx="1757251" cy="591288"/>
          </a:xfrm>
        </p:grpSpPr>
        <p:sp>
          <p:nvSpPr>
            <p:cNvPr id="689" name="Rectangle 688">
              <a:hlinkClick r:id="rId143" tooltip="Microsoft Endpoint Manager enables you to manage and monitor mobile devices, desktop computers, virtual machines, embedded devices, and servers."/>
              <a:extLst>
                <a:ext uri="{FF2B5EF4-FFF2-40B4-BE49-F238E27FC236}">
                  <a16:creationId xmlns:a16="http://schemas.microsoft.com/office/drawing/2014/main" id="{D9E31D1F-BE8B-450B-8D65-191466F34159}"/>
                </a:ext>
              </a:extLst>
            </p:cNvPr>
            <p:cNvSpPr/>
            <p:nvPr/>
          </p:nvSpPr>
          <p:spPr bwMode="auto">
            <a:xfrm>
              <a:off x="184949" y="2570552"/>
              <a:ext cx="1757251" cy="591288"/>
            </a:xfrm>
            <a:prstGeom prst="rect">
              <a:avLst/>
            </a:prstGeom>
            <a:solidFill>
              <a:srgbClr val="E5F3FF"/>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t">
              <a:noAutofit/>
            </a:bodyPr>
            <a:lstStyle/>
            <a:p>
              <a:pPr marL="0" marR="0" lvl="0" indent="0" algn="ctr" defTabSz="914400" rtl="0" eaLnBrk="1" fontAlgn="auto" latinLnBrk="0" hangingPunct="1">
                <a:lnSpc>
                  <a:spcPct val="97000"/>
                </a:lnSpc>
                <a:spcBef>
                  <a:spcPts val="0"/>
                </a:spcBef>
                <a:spcAft>
                  <a:spcPts val="200"/>
                </a:spcAft>
                <a:buClrTx/>
                <a:buSzTx/>
                <a:buFontTx/>
                <a:buNone/>
                <a:tabLst>
                  <a:tab pos="1028700" algn="l"/>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Endpoint Manager</a:t>
              </a:r>
            </a:p>
            <a:p>
              <a:pPr marL="0" marR="0" lvl="0" indent="0" algn="ctr" defTabSz="914400" rtl="0" eaLnBrk="1" fontAlgn="auto" latinLnBrk="0" hangingPunct="1">
                <a:lnSpc>
                  <a:spcPct val="97000"/>
                </a:lnSpc>
                <a:spcBef>
                  <a:spcPts val="0"/>
                </a:spcBef>
                <a:spcAft>
                  <a:spcPts val="300"/>
                </a:spcAft>
                <a:buClrTx/>
                <a:buSzTx/>
                <a:buFontTx/>
                <a:buNone/>
                <a:tabLst>
                  <a:tab pos="1028700" algn="l"/>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Unified Endpoint Management (UEM)</a:t>
              </a:r>
            </a:p>
          </p:txBody>
        </p:sp>
        <p:sp>
          <p:nvSpPr>
            <p:cNvPr id="690" name="Rectangle 689">
              <a:hlinkClick r:id="rId144"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EB541516-4160-4D91-9222-36D7B87D6890}"/>
                </a:ext>
              </a:extLst>
            </p:cNvPr>
            <p:cNvSpPr/>
            <p:nvPr/>
          </p:nvSpPr>
          <p:spPr>
            <a:xfrm>
              <a:off x="298549" y="2903782"/>
              <a:ext cx="398723"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a:t>
              </a:r>
            </a:p>
          </p:txBody>
        </p:sp>
        <p:sp>
          <p:nvSpPr>
            <p:cNvPr id="691" name="Rectangle 690">
              <a:hlinkClick r:id="rId145" tooltip="Microsoft Configuration Manager provides security update and other management capabilities for endpoints"/>
              <a:extLst>
                <a:ext uri="{FF2B5EF4-FFF2-40B4-BE49-F238E27FC236}">
                  <a16:creationId xmlns:a16="http://schemas.microsoft.com/office/drawing/2014/main" id="{8FE7BF0D-F375-45D1-94B1-6BA8122B3524}"/>
                </a:ext>
              </a:extLst>
            </p:cNvPr>
            <p:cNvSpPr/>
            <p:nvPr/>
          </p:nvSpPr>
          <p:spPr>
            <a:xfrm>
              <a:off x="725667" y="2905019"/>
              <a:ext cx="1143570" cy="1877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sp>
        <p:nvSpPr>
          <p:cNvPr id="415" name="Rectangle 414">
            <a:hlinkClick r:id="rId146"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A0E1A56-6BCA-4D48-A3D8-5864518B1100}"/>
              </a:ext>
            </a:extLst>
          </p:cNvPr>
          <p:cNvSpPr/>
          <p:nvPr/>
        </p:nvSpPr>
        <p:spPr>
          <a:xfrm>
            <a:off x="284627" y="4940451"/>
            <a:ext cx="11619115"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Securing Privileged Access – </a:t>
            </a:r>
            <a:r>
              <a:rPr kumimoji="0" lang="en-US" sz="80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Accounts, Devices, Intermediaries, and interfaces to enable and protect privileged users</a:t>
            </a:r>
          </a:p>
        </p:txBody>
      </p:sp>
      <p:grpSp>
        <p:nvGrpSpPr>
          <p:cNvPr id="131" name="Group 130">
            <a:extLst>
              <a:ext uri="{FF2B5EF4-FFF2-40B4-BE49-F238E27FC236}">
                <a16:creationId xmlns:a16="http://schemas.microsoft.com/office/drawing/2014/main" id="{B1A67C2E-9C84-4916-9ADE-C16E943D9EF3}"/>
              </a:ext>
            </a:extLst>
          </p:cNvPr>
          <p:cNvGrpSpPr/>
          <p:nvPr/>
        </p:nvGrpSpPr>
        <p:grpSpPr>
          <a:xfrm>
            <a:off x="6523847" y="4964655"/>
            <a:ext cx="5120465" cy="161732"/>
            <a:chOff x="6523847" y="4964655"/>
            <a:chExt cx="5120465" cy="161732"/>
          </a:xfrm>
        </p:grpSpPr>
        <p:sp>
          <p:nvSpPr>
            <p:cNvPr id="692" name="Rectangle 691">
              <a:hlinkClick r:id="rId147"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F3AF2F1C-BEE6-44CD-85B2-FFD1E1606FB9}"/>
                </a:ext>
              </a:extLst>
            </p:cNvPr>
            <p:cNvSpPr/>
            <p:nvPr/>
          </p:nvSpPr>
          <p:spPr>
            <a:xfrm>
              <a:off x="6523847" y="4964655"/>
              <a:ext cx="5120465" cy="16173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 - </a:t>
              </a:r>
              <a:r>
                <a:rPr kumimoji="0" lang="en-US" sz="700" b="0"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Secure workstations for administrators, developers, and other sensitive users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6570973" y="4994932"/>
              <a:ext cx="155658" cy="1038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DACD9FFD-559E-4E46-8787-DFA6B871322D}"/>
              </a:ext>
            </a:extLst>
          </p:cNvPr>
          <p:cNvGrpSpPr/>
          <p:nvPr/>
        </p:nvGrpSpPr>
        <p:grpSpPr>
          <a:xfrm>
            <a:off x="8545398" y="411357"/>
            <a:ext cx="1459835" cy="1156196"/>
            <a:chOff x="8545398" y="411357"/>
            <a:chExt cx="1459835" cy="1156196"/>
          </a:xfrm>
        </p:grpSpPr>
        <p:sp>
          <p:nvSpPr>
            <p:cNvPr id="803" name="Rectangle 80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820CA1C-AE52-4ABF-9AB8-6E761A361A99}"/>
                </a:ext>
              </a:extLst>
            </p:cNvPr>
            <p:cNvSpPr/>
            <p:nvPr/>
          </p:nvSpPr>
          <p:spPr>
            <a:xfrm>
              <a:off x="8545398" y="411357"/>
              <a:ext cx="1459835" cy="1156196"/>
            </a:xfrm>
            <a:prstGeom prst="rect">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342900" marR="0" lvl="0" algn="l" defTabSz="914400" rtl="0" eaLnBrk="1" fontAlgn="auto" latinLnBrk="0" hangingPunct="1">
                <a:lnSpc>
                  <a:spcPct val="100000"/>
                </a:lnSpc>
                <a:spcBef>
                  <a:spcPts val="0"/>
                </a:spcBef>
                <a:spcAft>
                  <a:spcPts val="40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Defender for Cloud Apps</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App Discovery &amp; Risk Scoring (Shadow IT)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&amp; Response</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Policy Audit &amp; Enforcement</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Session monitoring &amp; control</a:t>
              </a:r>
            </a:p>
            <a:p>
              <a:pPr marL="114300" marR="0" lvl="0" indent="-114300" algn="l" defTabSz="914400" rtl="0" eaLnBrk="1" fontAlgn="auto" latinLnBrk="0" hangingPunct="1">
                <a:lnSpc>
                  <a:spcPct val="90000"/>
                </a:lnSpc>
                <a:spcBef>
                  <a:spcPts val="0"/>
                </a:spcBef>
                <a:spcAft>
                  <a:spcPts val="250"/>
                </a:spcAft>
                <a:buClrTx/>
                <a:buSzTx/>
                <a:buFont typeface="Arial" panose="020B0604020202020204" pitchFamily="34" charset="0"/>
                <a:buChar char="•"/>
                <a:tabLst/>
                <a:defRPr/>
              </a:pP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Information Protection &amp; </a:t>
              </a:r>
              <a:b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Data Loss Prevention (DLP)</a:t>
              </a:r>
            </a:p>
          </p:txBody>
        </p:sp>
        <p:pic>
          <p:nvPicPr>
            <p:cNvPr id="118" name="Picture 117" descr="Icon&#10;&#10;Description automatically generated with medium confidence">
              <a:extLst>
                <a:ext uri="{FF2B5EF4-FFF2-40B4-BE49-F238E27FC236}">
                  <a16:creationId xmlns:a16="http://schemas.microsoft.com/office/drawing/2014/main" id="{471059BE-55B8-4ECA-B46E-DF82362A5913}"/>
                </a:ext>
              </a:extLst>
            </p:cNvPr>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8654842" y="479641"/>
              <a:ext cx="277462" cy="175019"/>
            </a:xfrm>
            <a:prstGeom prst="rect">
              <a:avLst/>
            </a:prstGeom>
          </p:spPr>
        </p:pic>
      </p:grpSp>
      <p:sp>
        <p:nvSpPr>
          <p:cNvPr id="16" name="Rectangle 15">
            <a:extLst>
              <a:ext uri="{FF2B5EF4-FFF2-40B4-BE49-F238E27FC236}">
                <a16:creationId xmlns:a16="http://schemas.microsoft.com/office/drawing/2014/main" id="{100B0426-E478-4A33-BD4D-8F4AB137A45C}"/>
              </a:ext>
            </a:extLst>
          </p:cNvPr>
          <p:cNvSpPr/>
          <p:nvPr/>
        </p:nvSpPr>
        <p:spPr>
          <a:xfrm>
            <a:off x="10373803" y="4672881"/>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pic>
        <p:nvPicPr>
          <p:cNvPr id="34" name="Picture 33">
            <a:extLst>
              <a:ext uri="{FF2B5EF4-FFF2-40B4-BE49-F238E27FC236}">
                <a16:creationId xmlns:a16="http://schemas.microsoft.com/office/drawing/2014/main" id="{BE6F078E-30E1-4797-90A8-94D9F23CEC49}"/>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10413761" y="4463078"/>
            <a:ext cx="308944" cy="204512"/>
          </a:xfrm>
          <a:prstGeom prst="rect">
            <a:avLst/>
          </a:prstGeom>
        </p:spPr>
      </p:pic>
      <p:grpSp>
        <p:nvGrpSpPr>
          <p:cNvPr id="748" name="Group 747">
            <a:extLst>
              <a:ext uri="{FF2B5EF4-FFF2-40B4-BE49-F238E27FC236}">
                <a16:creationId xmlns:a16="http://schemas.microsoft.com/office/drawing/2014/main" id="{5715D2E7-8D47-4986-A68D-25684BF6F71A}"/>
              </a:ext>
            </a:extLst>
          </p:cNvPr>
          <p:cNvGrpSpPr/>
          <p:nvPr/>
        </p:nvGrpSpPr>
        <p:grpSpPr>
          <a:xfrm>
            <a:off x="251922" y="639239"/>
            <a:ext cx="4259648" cy="202155"/>
            <a:chOff x="251922" y="639239"/>
            <a:chExt cx="4259648" cy="202155"/>
          </a:xfrm>
        </p:grpSpPr>
        <p:grpSp>
          <p:nvGrpSpPr>
            <p:cNvPr id="749" name="Group 748">
              <a:extLst>
                <a:ext uri="{FF2B5EF4-FFF2-40B4-BE49-F238E27FC236}">
                  <a16:creationId xmlns:a16="http://schemas.microsoft.com/office/drawing/2014/main" id="{1B3C78FF-B20A-4339-9CF8-FCD4D367B568}"/>
                </a:ext>
              </a:extLst>
            </p:cNvPr>
            <p:cNvGrpSpPr/>
            <p:nvPr/>
          </p:nvGrpSpPr>
          <p:grpSpPr>
            <a:xfrm>
              <a:off x="251922" y="639239"/>
              <a:ext cx="4259648" cy="202155"/>
              <a:chOff x="251922" y="639239"/>
              <a:chExt cx="4259648" cy="202155"/>
            </a:xfrm>
            <a:solidFill>
              <a:srgbClr val="B9DFFF"/>
            </a:solidFill>
          </p:grpSpPr>
          <p:sp>
            <p:nvSpPr>
              <p:cNvPr id="751" name="Rectangle 750">
                <a:hlinkClick r:id="rId151"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9960759D-C7C8-4A57-9B46-62AEB28B8EA3}"/>
                  </a:ext>
                </a:extLst>
              </p:cNvPr>
              <p:cNvSpPr/>
              <p:nvPr/>
            </p:nvSpPr>
            <p:spPr>
              <a:xfrm>
                <a:off x="251922" y="639239"/>
                <a:ext cx="4259648" cy="202155"/>
              </a:xfrm>
              <a:prstGeom prst="rect">
                <a:avLst/>
              </a:prstGeom>
              <a:solidFill>
                <a:srgbClr val="E5F3FF"/>
              </a:solidFill>
              <a:ln w="19050">
                <a:solidFill>
                  <a:srgbClr val="003C6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Microsoft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SOAR, and UEBA for IT, OT, and IoT</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52" name="Graphic 751">
                <a:extLst>
                  <a:ext uri="{FF2B5EF4-FFF2-40B4-BE49-F238E27FC236}">
                    <a16:creationId xmlns:a16="http://schemas.microsoft.com/office/drawing/2014/main" id="{849BBAD3-26D2-492B-A2A8-8ADA021AD40D}"/>
                  </a:ext>
                </a:extLst>
              </p:cNvPr>
              <p:cNvPicPr>
                <a:picLocks noChangeAspect="1"/>
              </p:cNvPicPr>
              <p:nvPr/>
            </p:nvPicPr>
            <p:blipFill>
              <a:blip r:embed="rId152">
                <a:extLst>
                  <a:ext uri="{96DAC541-7B7A-43D3-8B79-37D633B846F1}">
                    <asvg:svgBlip xmlns:asvg="http://schemas.microsoft.com/office/drawing/2016/SVG/main" r:embed="rId153"/>
                  </a:ext>
                </a:extLst>
              </a:blip>
              <a:srcRect/>
              <a:stretch/>
            </p:blipFill>
            <p:spPr>
              <a:xfrm>
                <a:off x="303596" y="685010"/>
                <a:ext cx="122842" cy="122842"/>
              </a:xfrm>
              <a:prstGeom prst="rect">
                <a:avLst/>
              </a:prstGeom>
            </p:spPr>
          </p:pic>
        </p:grpSp>
        <p:pic>
          <p:nvPicPr>
            <p:cNvPr id="750" name="Graphic 749">
              <a:extLst>
                <a:ext uri="{FF2B5EF4-FFF2-40B4-BE49-F238E27FC236}">
                  <a16:creationId xmlns:a16="http://schemas.microsoft.com/office/drawing/2014/main" id="{4B01D147-B7C4-4763-902E-B0098A1A7202}"/>
                </a:ext>
              </a:extLst>
            </p:cNvPr>
            <p:cNvPicPr>
              <a:picLocks noChangeAspect="1"/>
            </p:cNvPicPr>
            <p:nvPr/>
          </p:nvPicPr>
          <p:blipFill>
            <a:blip r:embed="rId154">
              <a:extLst>
                <a:ext uri="{96DAC541-7B7A-43D3-8B79-37D633B846F1}">
                  <asvg:svgBlip xmlns:asvg="http://schemas.microsoft.com/office/drawing/2016/SVG/main" r:embed="rId155"/>
                </a:ext>
              </a:extLst>
            </a:blip>
            <a:srcRect/>
            <a:stretch/>
          </p:blipFill>
          <p:spPr>
            <a:xfrm>
              <a:off x="286214" y="680614"/>
              <a:ext cx="123825" cy="122842"/>
            </a:xfrm>
            <a:prstGeom prst="rect">
              <a:avLst/>
            </a:prstGeom>
          </p:spPr>
        </p:pic>
      </p:grpSp>
      <p:sp>
        <p:nvSpPr>
          <p:cNvPr id="596" name="Rectangle 595">
            <a:hlinkClick r:id="rId79"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40124BA-9C7B-4BFB-A65C-82071BB1C786}"/>
              </a:ext>
            </a:extLst>
          </p:cNvPr>
          <p:cNvSpPr/>
          <p:nvPr/>
        </p:nvSpPr>
        <p:spPr>
          <a:xfrm>
            <a:off x="949345" y="904728"/>
            <a:ext cx="600043" cy="1041856"/>
          </a:xfrm>
          <a:prstGeom prst="rect">
            <a:avLst/>
          </a:prstGeom>
          <a:solidFill>
            <a:schemeClr val="bg1"/>
          </a:solidFill>
          <a:ln w="14224" cap="flat" cmpd="sng" algn="ctr">
            <a:solidFill>
              <a:srgbClr val="80BCEB"/>
            </a:solidFill>
            <a:prstDash val="solid"/>
          </a:ln>
          <a:effectLst/>
        </p:spPr>
        <p:txBody>
          <a:bodyPr lIns="0" tIns="548640"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Endpoint</a:t>
            </a:r>
            <a:endParaRPr kumimoji="0" lang="en-US" sz="6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&amp; Server/VM</a:t>
            </a:r>
            <a:b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sp>
        <p:nvSpPr>
          <p:cNvPr id="693" name="Rectangle 692">
            <a:hlinkClick r:id="rId156"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F6FDF8CE-5E66-4188-B395-9C263FAE57DC}"/>
              </a:ext>
            </a:extLst>
          </p:cNvPr>
          <p:cNvSpPr/>
          <p:nvPr/>
        </p:nvSpPr>
        <p:spPr>
          <a:xfrm>
            <a:off x="1579648" y="904728"/>
            <a:ext cx="676466" cy="1041856"/>
          </a:xfrm>
          <a:prstGeom prst="rect">
            <a:avLst/>
          </a:prstGeom>
          <a:solidFill>
            <a:schemeClr val="bg1"/>
          </a:solidFill>
          <a:ln w="14224" cap="flat" cmpd="sng" algn="ctr">
            <a:solidFill>
              <a:srgbClr val="F59E80"/>
            </a:solidFill>
            <a:prstDash val="solid"/>
          </a:ln>
          <a:effectLst/>
        </p:spPr>
        <p:txBody>
          <a:bodyPr lIns="18288" tIns="548640"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Office 365</a:t>
            </a:r>
          </a:p>
          <a:p>
            <a:pPr indent="0" algn="ctr">
              <a:lnSpc>
                <a:spcPct val="97000"/>
              </a:lnSpc>
              <a:spcBef>
                <a:spcPts val="200"/>
              </a:spcBef>
              <a:defRPr/>
            </a:pPr>
            <a:r>
              <a:rPr lang="en-US" sz="600" b="1" i="1" kern="0">
                <a:solidFill>
                  <a:srgbClr val="BABABA"/>
                </a:solidFill>
                <a:latin typeface="Segoe UI" panose="020B0502040204020203" pitchFamily="34" charset="0"/>
                <a:cs typeface="Segoe UI" panose="020B0502040204020203" pitchFamily="34" charset="0"/>
              </a:rPr>
              <a:t>Email and Apps</a:t>
            </a:r>
          </a:p>
        </p:txBody>
      </p:sp>
      <p:sp>
        <p:nvSpPr>
          <p:cNvPr id="696" name="Rectangle 695">
            <a:hlinkClick r:id="rId83"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092BBB6F-97F7-471B-9FF3-F74E9408DA5F}"/>
              </a:ext>
            </a:extLst>
          </p:cNvPr>
          <p:cNvSpPr/>
          <p:nvPr/>
        </p:nvSpPr>
        <p:spPr>
          <a:xfrm>
            <a:off x="247327" y="904732"/>
            <a:ext cx="670860" cy="1041856"/>
          </a:xfrm>
          <a:prstGeom prst="rect">
            <a:avLst/>
          </a:prstGeom>
          <a:solidFill>
            <a:schemeClr val="bg1"/>
          </a:solidFill>
          <a:ln w="14224">
            <a:solidFill>
              <a:srgbClr val="80BCEB"/>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548640" rIns="45720" bIns="18288" rtlCol="0" anchor="t">
            <a:noAutofit/>
          </a:bodyPr>
          <a:lstStyle/>
          <a:p>
            <a:pPr marL="45720">
              <a:lnSpc>
                <a:spcPct val="97000"/>
              </a:lnSpc>
              <a:defRPr/>
            </a:pPr>
            <a:r>
              <a:rPr lang="en-US" sz="900" b="1" kern="0">
                <a:solidFill>
                  <a:srgbClr val="BABABA"/>
                </a:solidFill>
                <a:latin typeface="Segoe UI" panose="020B0502040204020203" pitchFamily="34" charset="0"/>
                <a:cs typeface="Segoe UI" panose="020B0502040204020203" pitchFamily="34" charset="0"/>
              </a:rPr>
              <a:t>Cloud </a:t>
            </a:r>
            <a:br>
              <a:rPr lang="en-US" sz="900" b="1" kern="0">
                <a:solidFill>
                  <a:srgbClr val="BABABA"/>
                </a:solidFill>
                <a:latin typeface="Segoe UI" panose="020B0502040204020203" pitchFamily="34" charset="0"/>
                <a:cs typeface="Segoe UI" panose="020B0502040204020203" pitchFamily="34" charset="0"/>
              </a:rPr>
            </a:br>
            <a:r>
              <a:rPr lang="en-US" sz="500" b="1" i="1" kern="0">
                <a:solidFill>
                  <a:srgbClr val="BABABA"/>
                </a:solidFill>
                <a:latin typeface="Segoe UI" panose="020B0502040204020203" pitchFamily="34" charset="0"/>
                <a:cs typeface="Segoe UI" panose="020B0502040204020203" pitchFamily="34" charset="0"/>
              </a:rPr>
              <a:t>Azure, AWS, GCP, On Premises &amp; other 3</a:t>
            </a:r>
            <a:r>
              <a:rPr lang="en-US" sz="500" b="1" i="1" kern="0" baseline="30000">
                <a:solidFill>
                  <a:srgbClr val="BABABA"/>
                </a:solidFill>
                <a:latin typeface="Segoe UI" panose="020B0502040204020203" pitchFamily="34" charset="0"/>
                <a:cs typeface="Segoe UI" panose="020B0502040204020203" pitchFamily="34" charset="0"/>
              </a:rPr>
              <a:t>rd</a:t>
            </a:r>
            <a:r>
              <a:rPr lang="en-US" sz="500" b="1" i="1" kern="0">
                <a:solidFill>
                  <a:srgbClr val="BABABA"/>
                </a:solidFill>
                <a:latin typeface="Segoe UI" panose="020B0502040204020203" pitchFamily="34" charset="0"/>
                <a:cs typeface="Segoe UI" panose="020B0502040204020203" pitchFamily="34" charset="0"/>
              </a:rPr>
              <a:t>  party clouds</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36" name="Group 735">
            <a:extLst>
              <a:ext uri="{FF2B5EF4-FFF2-40B4-BE49-F238E27FC236}">
                <a16:creationId xmlns:a16="http://schemas.microsoft.com/office/drawing/2014/main" id="{E4E55B1B-6CD6-40A9-974F-FC7286A98F1C}"/>
              </a:ext>
            </a:extLst>
          </p:cNvPr>
          <p:cNvGrpSpPr/>
          <p:nvPr/>
        </p:nvGrpSpPr>
        <p:grpSpPr>
          <a:xfrm>
            <a:off x="2287140" y="907353"/>
            <a:ext cx="694015" cy="1041856"/>
            <a:chOff x="2493874" y="904732"/>
            <a:chExt cx="694015" cy="1041856"/>
          </a:xfrm>
          <a:solidFill>
            <a:schemeClr val="bg1"/>
          </a:solidFill>
        </p:grpSpPr>
        <p:sp>
          <p:nvSpPr>
            <p:cNvPr id="737" name="Rectangle 736">
              <a:hlinkClick r:id="rId15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CA278162-C640-4CD6-8BA0-6F4DDE47F6AC}"/>
                </a:ext>
              </a:extLst>
            </p:cNvPr>
            <p:cNvSpPr/>
            <p:nvPr/>
          </p:nvSpPr>
          <p:spPr>
            <a:xfrm>
              <a:off x="2493874" y="904732"/>
              <a:ext cx="694015" cy="1041856"/>
            </a:xfrm>
            <a:prstGeom prst="rect">
              <a:avLst/>
            </a:prstGeom>
            <a:grpFill/>
            <a:ln w="14224" cap="flat" cmpd="sng" algn="ctr">
              <a:solidFill>
                <a:srgbClr val="AE96C8"/>
              </a:solidFill>
              <a:prstDash val="solid"/>
            </a:ln>
            <a:effectLst/>
          </p:spPr>
          <p:txBody>
            <a:bodyPr lIns="45720" tIns="548640" rIns="45720" rtlCol="0" anchor="t"/>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Identity</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Cloud &amp; </a:t>
              </a:r>
              <a:br>
                <a:rPr lang="en-US" sz="600" b="1" i="1" kern="0">
                  <a:solidFill>
                    <a:srgbClr val="BABABA"/>
                  </a:solidFill>
                  <a:latin typeface="Segoe UI" panose="020B0502040204020203" pitchFamily="34" charset="0"/>
                  <a:cs typeface="Segoe UI" panose="020B0502040204020203" pitchFamily="34" charset="0"/>
                </a:rPr>
              </a:br>
              <a:r>
                <a:rPr lang="en-US" sz="600" b="1" i="1" kern="0">
                  <a:solidFill>
                    <a:srgbClr val="BABABA"/>
                  </a:solidFill>
                  <a:latin typeface="Segoe UI" panose="020B0502040204020203" pitchFamily="34" charset="0"/>
                  <a:cs typeface="Segoe UI" panose="020B0502040204020203" pitchFamily="34" charset="0"/>
                </a:rPr>
                <a:t>On-Premises</a:t>
              </a:r>
            </a:p>
          </p:txBody>
        </p:sp>
        <p:pic>
          <p:nvPicPr>
            <p:cNvPr id="742" name="Picture 741">
              <a:extLst>
                <a:ext uri="{FF2B5EF4-FFF2-40B4-BE49-F238E27FC236}">
                  <a16:creationId xmlns:a16="http://schemas.microsoft.com/office/drawing/2014/main" id="{DE64EE12-8B08-44BD-849C-1D7BB3E5A31A}"/>
                </a:ext>
              </a:extLst>
            </p:cNvPr>
            <p:cNvPicPr>
              <a:picLocks noChangeAspect="1"/>
            </p:cNvPicPr>
            <p:nvPr/>
          </p:nvPicPr>
          <p:blipFill>
            <a:blip r:embed="rId158">
              <a:alphaModFix amt="50000"/>
            </a:blip>
            <a:stretch>
              <a:fillRect/>
            </a:stretch>
          </p:blipFill>
          <p:spPr>
            <a:xfrm>
              <a:off x="2519727" y="1475764"/>
              <a:ext cx="155187" cy="103458"/>
            </a:xfrm>
            <a:prstGeom prst="rect">
              <a:avLst/>
            </a:prstGeom>
            <a:grpFill/>
          </p:spPr>
        </p:pic>
      </p:grpSp>
      <p:sp>
        <p:nvSpPr>
          <p:cNvPr id="743" name="Rectangle 74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6DCE581-C4A4-46E2-A7D4-B4311FA1CD84}"/>
              </a:ext>
            </a:extLst>
          </p:cNvPr>
          <p:cNvSpPr/>
          <p:nvPr/>
        </p:nvSpPr>
        <p:spPr>
          <a:xfrm>
            <a:off x="3009472" y="906648"/>
            <a:ext cx="462586" cy="1041856"/>
          </a:xfrm>
          <a:prstGeom prst="rect">
            <a:avLst/>
          </a:prstGeom>
          <a:solidFill>
            <a:schemeClr val="bg1"/>
          </a:solidFill>
          <a:ln w="14224" cap="flat" cmpd="sng" algn="ctr">
            <a:solidFill>
              <a:srgbClr val="80C1B9"/>
            </a:solidFill>
            <a:prstDash val="solid"/>
          </a:ln>
          <a:effectLst/>
        </p:spPr>
        <p:txBody>
          <a:bodyPr lIns="0" tIns="548640" rIns="0" rtlCol="0" anchor="t"/>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SaaS</a:t>
            </a:r>
          </a:p>
          <a:p>
            <a:pPr marR="0" lvl="0" algn="ctr" fontAlgn="auto">
              <a:lnSpc>
                <a:spcPct val="97000"/>
              </a:lnSpc>
              <a:spcBef>
                <a:spcPts val="200"/>
              </a:spcBef>
              <a:spcAft>
                <a:spcPts val="0"/>
              </a:spcAft>
              <a:buClrTx/>
              <a:buSzTx/>
              <a:buFontTx/>
              <a:buNone/>
              <a:tabLst/>
              <a:defRPr/>
            </a:pPr>
            <a:r>
              <a:rPr lang="nn-NO" sz="600" b="1" i="1" kern="0">
                <a:solidFill>
                  <a:srgbClr val="BABABA"/>
                </a:solidFill>
                <a:latin typeface="Segoe UI" panose="020B0502040204020203" pitchFamily="34" charset="0"/>
                <a:cs typeface="Segoe UI" panose="020B0502040204020203" pitchFamily="34" charset="0"/>
              </a:rPr>
              <a:t>Cloud Apps</a:t>
            </a:r>
            <a:endParaRPr lang="en-US" sz="600" b="1" i="1" kern="0">
              <a:solidFill>
                <a:srgbClr val="BABABA"/>
              </a:solidFill>
              <a:latin typeface="Segoe UI" panose="020B0502040204020203" pitchFamily="34" charset="0"/>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44" name="Group 743">
            <a:extLst>
              <a:ext uri="{FF2B5EF4-FFF2-40B4-BE49-F238E27FC236}">
                <a16:creationId xmlns:a16="http://schemas.microsoft.com/office/drawing/2014/main" id="{666E320A-A976-4CAD-A2FE-4A46274B9005}"/>
              </a:ext>
            </a:extLst>
          </p:cNvPr>
          <p:cNvGrpSpPr/>
          <p:nvPr/>
        </p:nvGrpSpPr>
        <p:grpSpPr>
          <a:xfrm>
            <a:off x="4036293" y="904731"/>
            <a:ext cx="462586" cy="1041856"/>
            <a:chOff x="3932734" y="904731"/>
            <a:chExt cx="566145" cy="1041856"/>
          </a:xfrm>
        </p:grpSpPr>
        <p:sp>
          <p:nvSpPr>
            <p:cNvPr id="745" name="Rectangle 744">
              <a:extLst>
                <a:ext uri="{FF2B5EF4-FFF2-40B4-BE49-F238E27FC236}">
                  <a16:creationId xmlns:a16="http://schemas.microsoft.com/office/drawing/2014/main" id="{DD00FED0-6CBD-403E-A9E8-9CF59BD626C8}"/>
                </a:ext>
              </a:extLst>
            </p:cNvPr>
            <p:cNvSpPr/>
            <p:nvPr/>
          </p:nvSpPr>
          <p:spPr>
            <a:xfrm>
              <a:off x="3932734" y="904731"/>
              <a:ext cx="566145" cy="1041856"/>
            </a:xfrm>
            <a:prstGeom prst="rect">
              <a:avLst/>
            </a:prstGeom>
            <a:solidFill>
              <a:schemeClr val="bg1"/>
            </a:solidFill>
            <a:ln w="14224">
              <a:solidFill>
                <a:srgbClr val="A8A8A8"/>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73152"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7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500" b="1" i="1" u="none" strike="noStrike" kern="0" cap="none" spc="0" normalizeH="0" baseline="0" noProof="0">
                  <a:ln>
                    <a:noFill/>
                  </a:ln>
                  <a:solidFill>
                    <a:srgbClr val="BABABA"/>
                  </a:solidFill>
                  <a:effectLst/>
                  <a:uLnTx/>
                  <a:uFillTx/>
                  <a:latin typeface="Segoe UI Semibold" panose="020B0702040204020203" pitchFamily="34" charset="0"/>
                  <a:ea typeface="+mn-ea"/>
                  <a:cs typeface="Segoe UI Semibold" panose="020B0702040204020203" pitchFamily="34" charset="0"/>
                </a:rPr>
                <a:t>Other Tools, Logs, &amp; Data Sources</a:t>
              </a:r>
            </a:p>
          </p:txBody>
        </p:sp>
        <p:sp>
          <p:nvSpPr>
            <p:cNvPr id="747" name="Commitments_EC4D">
              <a:extLst>
                <a:ext uri="{FF2B5EF4-FFF2-40B4-BE49-F238E27FC236}">
                  <a16:creationId xmlns:a16="http://schemas.microsoft.com/office/drawing/2014/main" id="{7D61927A-AF6F-43F0-AE17-7B8052DA7025}"/>
                </a:ext>
              </a:extLst>
            </p:cNvPr>
            <p:cNvSpPr>
              <a:spLocks noChangeAspect="1" noEditPoints="1"/>
            </p:cNvSpPr>
            <p:nvPr/>
          </p:nvSpPr>
          <p:spPr bwMode="auto">
            <a:xfrm>
              <a:off x="3966129" y="94266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BABAB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53" name="Rectangle 752">
            <a:hlinkClick r:id="rId14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C6EF46D-A332-4BDF-BE07-D919F6AA8525}"/>
              </a:ext>
            </a:extLst>
          </p:cNvPr>
          <p:cNvSpPr/>
          <p:nvPr/>
        </p:nvSpPr>
        <p:spPr>
          <a:xfrm>
            <a:off x="3496204" y="906733"/>
            <a:ext cx="513394" cy="1041856"/>
          </a:xfrm>
          <a:prstGeom prst="rect">
            <a:avLst/>
          </a:prstGeom>
          <a:solidFill>
            <a:schemeClr val="bg1"/>
          </a:solidFill>
          <a:ln w="14224" cap="flat" cmpd="sng" algn="ctr">
            <a:solidFill>
              <a:srgbClr val="80BCEB"/>
            </a:solidFill>
            <a:prstDash val="solid"/>
          </a:ln>
          <a:effectLst/>
        </p:spPr>
        <p:txBody>
          <a:bodyPr lIns="27432" tIns="548640" rIns="27432" rtlCol="0" anchor="t"/>
          <a:lstStyle/>
          <a:p>
            <a:pPr marR="0" lvl="0" algn="l" defTabSz="914400" rtl="0" eaLnBrk="1" fontAlgn="auto" latinLnBrk="0" hangingPunct="1">
              <a:lnSpc>
                <a:spcPct val="97000"/>
              </a:lnSpc>
              <a:spcBef>
                <a:spcPts val="0"/>
              </a:spcBef>
              <a:spcAft>
                <a:spcPts val="0"/>
              </a:spcAft>
              <a:buClrTx/>
              <a:buSzTx/>
              <a:buFontTx/>
              <a:buNone/>
              <a:tabLst/>
              <a:defRPr/>
            </a:pPr>
            <a:r>
              <a:rPr kumimoji="0" lang="en-US" sz="800" b="1" i="1"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rPr>
              <a:t>+ More</a:t>
            </a:r>
          </a:p>
          <a:p>
            <a:pPr marR="0" lvl="0" algn="ctr" fontAlgn="auto">
              <a:lnSpc>
                <a:spcPct val="97000"/>
              </a:lnSpc>
              <a:spcBef>
                <a:spcPts val="200"/>
              </a:spcBef>
              <a:spcAft>
                <a:spcPts val="0"/>
              </a:spcAft>
              <a:buClrTx/>
              <a:buSzTx/>
              <a:buFontTx/>
              <a:buNone/>
              <a:tabLst/>
              <a:defRPr/>
            </a:pPr>
            <a:r>
              <a:rPr lang="en-US" sz="600" b="1" i="1" kern="0">
                <a:solidFill>
                  <a:srgbClr val="BABABA"/>
                </a:solidFill>
                <a:latin typeface="Segoe UI" panose="020B0502040204020203" pitchFamily="34" charset="0"/>
                <a:cs typeface="Segoe UI" panose="020B0502040204020203" pitchFamily="34" charset="0"/>
              </a:rPr>
              <a:t>OT, IoT, SQL, and more</a:t>
            </a:r>
          </a:p>
          <a:p>
            <a:pPr marL="45720" marR="0" lvl="0" indent="0" algn="l" defTabSz="914400" rtl="0" eaLnBrk="1" fontAlgn="auto" latinLnBrk="0" hangingPunct="1">
              <a:lnSpc>
                <a:spcPct val="97000"/>
              </a:lnSpc>
              <a:spcBef>
                <a:spcPts val="0"/>
              </a:spcBef>
              <a:spcAft>
                <a:spcPts val="0"/>
              </a:spcAft>
              <a:buClrTx/>
              <a:buSzTx/>
              <a:buFontTx/>
              <a:buNone/>
              <a:tabLst/>
              <a:defRPr/>
            </a:pPr>
            <a:endParaRPr kumimoji="0" lang="en-US" sz="900" b="1" i="0" u="none" strike="noStrike" kern="0" cap="none" spc="0" normalizeH="0" baseline="0" noProof="0">
              <a:ln>
                <a:noFill/>
              </a:ln>
              <a:solidFill>
                <a:srgbClr val="BABABA"/>
              </a:solidFill>
              <a:effectLst/>
              <a:uLnTx/>
              <a:uFillTx/>
              <a:latin typeface="Segoe UI" panose="020B0502040204020203" pitchFamily="34" charset="0"/>
              <a:ea typeface="+mn-ea"/>
              <a:cs typeface="Segoe UI" panose="020B0502040204020203" pitchFamily="34" charset="0"/>
            </a:endParaRPr>
          </a:p>
        </p:txBody>
      </p:sp>
      <p:grpSp>
        <p:nvGrpSpPr>
          <p:cNvPr id="754" name="Group 753">
            <a:extLst>
              <a:ext uri="{FF2B5EF4-FFF2-40B4-BE49-F238E27FC236}">
                <a16:creationId xmlns:a16="http://schemas.microsoft.com/office/drawing/2014/main" id="{6852E757-9941-462A-A529-82C5791DA127}"/>
              </a:ext>
            </a:extLst>
          </p:cNvPr>
          <p:cNvGrpSpPr/>
          <p:nvPr/>
        </p:nvGrpSpPr>
        <p:grpSpPr>
          <a:xfrm>
            <a:off x="251922" y="905741"/>
            <a:ext cx="3784962" cy="512636"/>
            <a:chOff x="251920" y="1343603"/>
            <a:chExt cx="3680815" cy="512636"/>
          </a:xfrm>
        </p:grpSpPr>
        <p:sp>
          <p:nvSpPr>
            <p:cNvPr id="755" name="Rounded Rectangle 1457">
              <a:hlinkClick r:id="rId15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82E4F7E5-C744-4F98-A03A-E943CCB84E76}"/>
                </a:ext>
              </a:extLst>
            </p:cNvPr>
            <p:cNvSpPr/>
            <p:nvPr/>
          </p:nvSpPr>
          <p:spPr>
            <a:xfrm>
              <a:off x="2383233" y="1444501"/>
              <a:ext cx="1549502" cy="411738"/>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&amp; Vulnerability Management</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Integrated data classification</a:t>
              </a:r>
            </a:p>
            <a:p>
              <a:pPr marL="171450" marR="0" lvl="0" indent="-114300" algn="l" defTabSz="914400" rtl="0" eaLnBrk="1" fontAlgn="auto" latinLnBrk="0" hangingPunct="1">
                <a:lnSpc>
                  <a:spcPct val="90000"/>
                </a:lnSpc>
                <a:spcBef>
                  <a:spcPts val="0"/>
                </a:spcBef>
                <a:spcAft>
                  <a:spcPts val="150"/>
                </a:spcAft>
                <a:buClrTx/>
                <a:buSzTx/>
                <a:buFont typeface="Arial" panose="020B0604020202020204" pitchFamily="34" charset="0"/>
                <a:buChar char="•"/>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Threat analytics on top attacks</a:t>
              </a:r>
            </a:p>
          </p:txBody>
        </p:sp>
        <p:sp>
          <p:nvSpPr>
            <p:cNvPr id="756" name="Rectangle 755">
              <a:hlinkClick r:id="rId160" tooltip="Unified detection and response platform designed to simplify security operations with integrated detection, automated investigation and response across platforms and clouds. "/>
              <a:extLst>
                <a:ext uri="{FF2B5EF4-FFF2-40B4-BE49-F238E27FC236}">
                  <a16:creationId xmlns:a16="http://schemas.microsoft.com/office/drawing/2014/main" id="{85BCED09-695D-4641-A2DF-3AF6A077FBD8}"/>
                </a:ext>
              </a:extLst>
            </p:cNvPr>
            <p:cNvSpPr/>
            <p:nvPr/>
          </p:nvSpPr>
          <p:spPr>
            <a:xfrm>
              <a:off x="251920" y="1343603"/>
              <a:ext cx="3653629" cy="439524"/>
            </a:xfrm>
            <a:prstGeom prst="rect">
              <a:avLst/>
            </a:prstGeom>
            <a:solidFill>
              <a:srgbClr val="E5F3FF"/>
            </a:solidFill>
            <a:ln w="19050" cap="flat" cmpd="sng" algn="ctr">
              <a:solidFill>
                <a:srgbClr val="003C6C"/>
              </a:solidFill>
              <a:prstDash val="solid"/>
            </a:ln>
            <a:effectLst/>
          </p:spPr>
          <p:txBody>
            <a:bodyPr lIns="45720" rIns="45720" rtlCol="0" anchor="t"/>
            <a:lstStyle/>
            <a:p>
              <a:pPr marL="0" marR="0" lvl="0" indent="0" algn="ctr" defTabSz="914400" rtl="0" eaLnBrk="1" fontAlgn="auto" latinLnBrk="0" hangingPunct="1">
                <a:lnSpc>
                  <a:spcPct val="97000"/>
                </a:lnSpc>
                <a:spcBef>
                  <a:spcPts val="0"/>
                </a:spcBef>
                <a:spcAft>
                  <a:spcPts val="100"/>
                </a:spcAft>
                <a:buClrTx/>
                <a:buSzTx/>
                <a:buFontTx/>
                <a:buNone/>
                <a:tabLst>
                  <a:tab pos="571500" algn="l"/>
                </a:tabLst>
                <a:defRPr/>
              </a:pP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757" name="Rounded Rectangle 14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ED680AF8-594E-4CD6-9626-09652D567141}"/>
                </a:ext>
              </a:extLst>
            </p:cNvPr>
            <p:cNvSpPr/>
            <p:nvPr/>
          </p:nvSpPr>
          <p:spPr>
            <a:xfrm>
              <a:off x="351675" y="1559531"/>
              <a:ext cx="3523810" cy="185130"/>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0000"/>
                </a:lnSpc>
                <a:spcBef>
                  <a:spcPts val="0"/>
                </a:spcBef>
                <a:spcAft>
                  <a:spcPts val="150"/>
                </a:spcAft>
                <a:buClrTx/>
                <a:buSzTx/>
                <a:tabLst/>
                <a:defRPr/>
              </a:pP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Detection &amp; Remediation | Automated Investigation &amp; Remediation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r>
                <a:rPr kumimoji="0" lang="en-US" sz="55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panose="020B0702040204020203" pitchFamily="34" charset="0"/>
                  <a:ea typeface="+mn-ea"/>
                  <a:cs typeface="Segoe UI Semibold" panose="020B0702040204020203" pitchFamily="34" charset="0"/>
                </a:rPr>
                <a:t>Advanced Threat Hunting</a:t>
              </a:r>
            </a:p>
          </p:txBody>
        </p:sp>
        <p:sp>
          <p:nvSpPr>
            <p:cNvPr id="758" name="TextBox 757">
              <a:hlinkClick r:id="rId161" tooltip="(formerly Microsoft Threat Protection)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2CFDD617-2634-46A6-9B25-9D35092AE15F}"/>
                </a:ext>
              </a:extLst>
            </p:cNvPr>
            <p:cNvSpPr txBox="1"/>
            <p:nvPr/>
          </p:nvSpPr>
          <p:spPr>
            <a:xfrm>
              <a:off x="271463" y="1381740"/>
              <a:ext cx="3605524" cy="226665"/>
            </a:xfrm>
            <a:prstGeom prst="rect">
              <a:avLst/>
            </a:prstGeom>
            <a:noFill/>
          </p:spPr>
          <p:txBody>
            <a:bodyPr wrap="square" lIns="0" rIns="0" anchor="ctr">
              <a:spAutoFit/>
            </a:bodyPr>
            <a:lstStyle/>
            <a:p>
              <a:pPr algn="ctr">
                <a:lnSpc>
                  <a:spcPct val="97000"/>
                </a:lnSpc>
                <a:spcAft>
                  <a:spcPts val="100"/>
                </a:spcAft>
                <a:tabLst>
                  <a:tab pos="571500" algn="l"/>
                </a:tabLst>
                <a:defRPr/>
              </a:pPr>
              <a:r>
                <a:rPr lang="en-US" sz="900" b="1" kern="0">
                  <a:gradFill>
                    <a:gsLst>
                      <a:gs pos="0">
                        <a:srgbClr val="505050">
                          <a:lumMod val="75000"/>
                        </a:srgbClr>
                      </a:gs>
                      <a:gs pos="100000">
                        <a:srgbClr val="505050">
                          <a:lumMod val="75000"/>
                        </a:srgbClr>
                      </a:gs>
                    </a:gsLst>
                    <a:lin ang="5400000" scaled="1"/>
                  </a:gradFill>
                  <a:cs typeface="Segoe UI Semibold" panose="020B0702040204020203" pitchFamily="34" charset="0"/>
                </a:rPr>
                <a:t>Microsoft Defender – </a:t>
              </a:r>
              <a:r>
                <a:rPr lang="en-US" sz="900" b="1" i="1" kern="0">
                  <a:gradFill>
                    <a:gsLst>
                      <a:gs pos="0">
                        <a:srgbClr val="505050">
                          <a:lumMod val="75000"/>
                        </a:srgbClr>
                      </a:gs>
                      <a:gs pos="100000">
                        <a:srgbClr val="505050">
                          <a:lumMod val="75000"/>
                        </a:srgbClr>
                      </a:gs>
                    </a:gsLst>
                    <a:lin ang="5400000" scaled="1"/>
                  </a:gradFill>
                  <a:latin typeface="Segoe UI Semibold" panose="020B0702040204020203" pitchFamily="34" charset="0"/>
                  <a:cs typeface="Segoe UI Semibold" panose="020B0702040204020203" pitchFamily="34" charset="0"/>
                </a:rPr>
                <a:t>Extended Detection and Response (XDR)</a:t>
              </a:r>
            </a:p>
          </p:txBody>
        </p:sp>
      </p:grpSp>
    </p:spTree>
    <p:extLst>
      <p:ext uri="{BB962C8B-B14F-4D97-AF65-F5344CB8AC3E}">
        <p14:creationId xmlns:p14="http://schemas.microsoft.com/office/powerpoint/2010/main" val="529334076"/>
      </p:ext>
    </p:extLst>
  </p:cSld>
  <p:clrMapOvr>
    <a:masterClrMapping/>
  </p:clrMapOvr>
  <p:transition>
    <p:fade/>
  </p:transition>
</p:sld>
</file>

<file path=ppt/theme/theme1.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10.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11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4.xml><?xml version="1.0" encoding="utf-8"?>
<a:theme xmlns:a="http://schemas.openxmlformats.org/drawingml/2006/main" name="12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8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6.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7.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18.xml><?xml version="1.0" encoding="utf-8"?>
<a:theme xmlns:a="http://schemas.openxmlformats.org/drawingml/2006/main" name="10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9.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id="{9E12EED5-6824-49FB-9548-C778316E9CF3}" vid="{1F68823A-1AC6-4C3B-A2EB-554E6196923E}"/>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8.xml><?xml version="1.0" encoding="utf-8"?>
<a:theme xmlns:a="http://schemas.openxmlformats.org/drawingml/2006/main" name="7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9.xml><?xml version="1.0" encoding="utf-8"?>
<a:theme xmlns:a="http://schemas.openxmlformats.org/drawingml/2006/main" name="Microsoft 365 PPT Template - 2018">
  <a:themeElements>
    <a:clrScheme name="M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8FAB0D9740D247A3A97BBF56ADB745" ma:contentTypeVersion="16" ma:contentTypeDescription="Create a new document." ma:contentTypeScope="" ma:versionID="8f37c9e5135ab8877a3a64141b220976">
  <xsd:schema xmlns:xsd="http://www.w3.org/2001/XMLSchema" xmlns:xs="http://www.w3.org/2001/XMLSchema" xmlns:p="http://schemas.microsoft.com/office/2006/metadata/properties" xmlns:ns1="http://schemas.microsoft.com/sharepoint/v3" xmlns:ns2="f10274d8-cfcc-4875-b950-1584ce3f830e" xmlns:ns3="538583c0-32b6-479a-bda6-a472e55e0e99" xmlns:ns4="230e9df3-be65-4c73-a93b-d1236ebd677e" targetNamespace="http://schemas.microsoft.com/office/2006/metadata/properties" ma:root="true" ma:fieldsID="8e530a5e3d0887107de9d8e85f3d5781" ns1:_="" ns2:_="" ns3:_="" ns4:_="">
    <xsd:import namespace="http://schemas.microsoft.com/sharepoint/v3"/>
    <xsd:import namespace="f10274d8-cfcc-4875-b950-1584ce3f830e"/>
    <xsd:import namespace="538583c0-32b6-479a-bda6-a472e55e0e9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0274d8-cfcc-4875-b950-1584ce3f83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8583c0-32b6-479a-bda6-a472e55e0e9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2998f5d-423e-4f24-9c41-a03eea8c4b01}" ma:internalName="TaxCatchAll" ma:showField="CatchAllData" ma:web="538583c0-32b6-479a-bda6-a472e55e0e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38583c0-32b6-479a-bda6-a472e55e0e99">
      <UserInfo>
        <DisplayName>Rani Lofstrom</DisplayName>
        <AccountId>149</AccountId>
        <AccountType/>
      </UserInfo>
      <UserInfo>
        <DisplayName>Mark McIntyre</DisplayName>
        <AccountId>165</AccountId>
        <AccountType/>
      </UserInfo>
      <UserInfo>
        <DisplayName>Mark Simos</DisplayName>
        <AccountId>11</AccountId>
        <AccountType/>
      </UserInfo>
      <UserInfo>
        <DisplayName>Ken Malcolmson</DisplayName>
        <AccountId>73</AccountId>
        <AccountType/>
      </UserInfo>
      <UserInfo>
        <DisplayName>Lesley Kipling</DisplayName>
        <AccountId>37</AccountId>
        <AccountType/>
      </UserInfo>
      <UserInfo>
        <DisplayName>Cyril Voisin</DisplayName>
        <AccountId>198</AccountId>
        <AccountType/>
      </UserInfo>
      <UserInfo>
        <DisplayName>John Dellinger</DisplayName>
        <AccountId>27</AccountId>
        <AccountType/>
      </UserInfo>
      <UserInfo>
        <DisplayName>Jonathan Trull</DisplayName>
        <AccountId>36</AccountId>
        <AccountType/>
      </UserInfo>
      <UserInfo>
        <DisplayName>Minoru Hanamura</DisplayName>
        <AccountId>140</AccountId>
        <AccountType/>
      </UserInfo>
      <UserInfo>
        <DisplayName>Shawn Anderson</DisplayName>
        <AccountId>166</AccountId>
        <AccountType/>
      </UserInfo>
      <UserInfo>
        <DisplayName>Sean Sweeney</DisplayName>
        <AccountId>55</AccountId>
        <AccountType/>
      </UserInfo>
      <UserInfo>
        <DisplayName>Sian John</DisplayName>
        <AccountId>48</AccountId>
        <AccountType/>
      </UserInfo>
      <UserInfo>
        <DisplayName>Roger Halbheer</DisplayName>
        <AccountId>167</AccountId>
        <AccountType/>
      </UserInfo>
      <UserInfo>
        <DisplayName>Abbas Kudrati</DisplayName>
        <AccountId>65</AccountId>
        <AccountType/>
      </UserInfo>
      <UserInfo>
        <DisplayName>Hafid Elabdellaoui</DisplayName>
        <AccountId>169</AccountId>
        <AccountType/>
      </UserInfo>
      <UserInfo>
        <DisplayName>Joseph Davis</DisplayName>
        <AccountId>158</AccountId>
        <AccountType/>
      </UserInfo>
      <UserInfo>
        <DisplayName>James Ringold</DisplayName>
        <AccountId>159</AccountId>
        <AccountType/>
      </UserInfo>
      <UserInfo>
        <DisplayName>Dan Menicucci</DisplayName>
        <AccountId>18</AccountId>
        <AccountType/>
      </UserInfo>
      <UserInfo>
        <DisplayName>Jim Eckart</DisplayName>
        <AccountId>35</AccountId>
        <AccountType/>
      </UserInfo>
      <UserInfo>
        <DisplayName>Sarah Armstrong-Smith</DisplayName>
        <AccountId>54</AccountId>
        <AccountType/>
      </UserInfo>
      <UserInfo>
        <DisplayName>Marcello Zillo Neto</DisplayName>
        <AccountId>369</AccountId>
        <AccountType/>
      </UserInfo>
      <UserInfo>
        <DisplayName>Erdem Menges</DisplayName>
        <AccountId>380</AccountId>
        <AccountType/>
      </UserInfo>
      <UserInfo>
        <DisplayName>Elizabeth Stephens (SHE/HER)</DisplayName>
        <AccountId>364</AccountId>
        <AccountType/>
      </UserInfo>
      <UserInfo>
        <DisplayName>Brenda Carter</DisplayName>
        <AccountId>15</AccountId>
        <AccountType/>
      </UserInfo>
      <UserInfo>
        <DisplayName>Ilan Lanz</DisplayName>
        <AccountId>445</AccountId>
        <AccountType/>
      </UserInfo>
      <UserInfo>
        <DisplayName>Joanna Harding</DisplayName>
        <AccountId>446</AccountId>
        <AccountType/>
      </UserInfo>
      <UserInfo>
        <DisplayName>Ashley Campbell</DisplayName>
        <AccountId>160</AccountId>
        <AccountType/>
      </UserInfo>
      <UserInfo>
        <DisplayName>Reto Aeberhardt</DisplayName>
        <AccountId>1557</AccountId>
        <AccountType/>
      </UserInfo>
    </SharedWithUsers>
    <TaxCatchAll xmlns="230e9df3-be65-4c73-a93b-d1236ebd677e" xsi:nil="true"/>
    <lcf76f155ced4ddcb4097134ff3c332f xmlns="f10274d8-cfcc-4875-b950-1584ce3f830e">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FFE3D19-CB39-46D3-A448-C7D63904877F}">
  <ds:schemaRefs>
    <ds:schemaRef ds:uri="http://schemas.microsoft.com/sharepoint/v3/contenttype/forms"/>
  </ds:schemaRefs>
</ds:datastoreItem>
</file>

<file path=customXml/itemProps2.xml><?xml version="1.0" encoding="utf-8"?>
<ds:datastoreItem xmlns:ds="http://schemas.openxmlformats.org/officeDocument/2006/customXml" ds:itemID="{3466F25A-BBAC-4D7F-B364-DF863178C650}">
  <ds:schemaRefs>
    <ds:schemaRef ds:uri="230e9df3-be65-4c73-a93b-d1236ebd677e"/>
    <ds:schemaRef ds:uri="538583c0-32b6-479a-bda6-a472e55e0e99"/>
    <ds:schemaRef ds:uri="f10274d8-cfcc-4875-b950-1584ce3f83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C979AA-2EEE-4A66-B928-EA048E0E927A}">
  <ds:schemaRefs>
    <ds:schemaRef ds:uri="230e9df3-be65-4c73-a93b-d1236ebd677e"/>
    <ds:schemaRef ds:uri="538583c0-32b6-479a-bda6-a472e55e0e99"/>
    <ds:schemaRef ds:uri="f10274d8-cfcc-4875-b950-1584ce3f83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65</Slides>
  <Notes>63</Notes>
  <HiddenSlides>8</HiddenSlides>
  <ScaleCrop>false</ScaleCrop>
  <HeadingPairs>
    <vt:vector size="4" baseType="variant">
      <vt:variant>
        <vt:lpstr>Theme</vt:lpstr>
      </vt:variant>
      <vt:variant>
        <vt:i4>20</vt:i4>
      </vt:variant>
      <vt:variant>
        <vt:lpstr>Slide Titles</vt:lpstr>
      </vt:variant>
      <vt:variant>
        <vt:i4>65</vt:i4>
      </vt:variant>
    </vt:vector>
  </HeadingPairs>
  <TitlesOfParts>
    <vt:vector size="85" baseType="lpstr">
      <vt:lpstr>3_Windows 10 Template</vt:lpstr>
      <vt:lpstr>4_WHITE TEMPLATE</vt:lpstr>
      <vt:lpstr>5_WHITE TEMPLATE</vt:lpstr>
      <vt:lpstr>9-51052_Microsoft_Ready_Template_Light</vt:lpstr>
      <vt:lpstr>3_White Template</vt:lpstr>
      <vt:lpstr>6_WHITE TEMPLATE</vt:lpstr>
      <vt:lpstr>3_Microsoft 365 PPT Template - 2018</vt:lpstr>
      <vt:lpstr>7_WHITE TEMPLATE</vt:lpstr>
      <vt:lpstr>Microsoft 365 PPT Template - 2018</vt:lpstr>
      <vt:lpstr>1_9-51052_Microsoft_Ready_Template_Light</vt:lpstr>
      <vt:lpstr>Azure 1</vt:lpstr>
      <vt:lpstr>11_White Template</vt:lpstr>
      <vt:lpstr>2_9-51052_Microsoft_Ready_Template_Light</vt:lpstr>
      <vt:lpstr>12_White Template</vt:lpstr>
      <vt:lpstr>8_White Template</vt:lpstr>
      <vt:lpstr>9_White Template</vt:lpstr>
      <vt:lpstr>Microsoft Ignite 16/9 White Template</vt:lpstr>
      <vt:lpstr>10_White Template</vt:lpstr>
      <vt:lpstr>13_White Template</vt:lpstr>
      <vt:lpstr>1_Office Theme</vt:lpstr>
      <vt:lpstr>Microsoft Cybersecurity Reference Architectures (MCRA) </vt:lpstr>
      <vt:lpstr>Zero Trust and Related Topics </vt:lpstr>
      <vt:lpstr>Security Guidance</vt:lpstr>
      <vt:lpstr>Key Industry References and Resources</vt:lpstr>
      <vt:lpstr>Managing organizational risk</vt:lpstr>
      <vt:lpstr>Managing Information\Cyber Risk Security responsibilities or “jobs to be done”</vt:lpstr>
      <vt:lpstr>Security Roles and Responsibilities</vt:lpstr>
      <vt:lpstr>Mapping these roles/responsibilities to initiatives</vt:lpstr>
      <vt:lpstr>PowerPoint Presentation</vt:lpstr>
      <vt:lpstr>PowerPoint Presentation</vt:lpstr>
      <vt:lpstr>Cross-cloud and cross-platform Comprehensive Security, Compliance and Identity capabilities that integrate with your existing solutions</vt:lpstr>
      <vt:lpstr>Multi-Cloud and Cross-Platform Technology  Secure the enterprise you have</vt:lpstr>
      <vt:lpstr>Key cross-platform and multi-cloud guidance</vt:lpstr>
      <vt:lpstr>Multi-cloud &amp; hybrid protection in Microsoft Defender for Cloud </vt:lpstr>
      <vt:lpstr>PowerPoint Presentation</vt:lpstr>
      <vt:lpstr>PowerPoint Presentation</vt:lpstr>
      <vt:lpstr>Operational Technology (OT) Security Reference Architecture Apply zero trust principles to securing OT and industrial IoT environments</vt:lpstr>
      <vt:lpstr>Why are we having a Zero Trust conversation? </vt:lpstr>
      <vt:lpstr>Zero Trust</vt:lpstr>
      <vt:lpstr>Microsoft Zero Trust Principles Guidance for technical architecture</vt:lpstr>
      <vt:lpstr>Blend network and identity access controls Choose the right tool for the job</vt:lpstr>
      <vt:lpstr>Zero Trust Rapid Modernization Plan (RaMP) Prioritize rapid progress on highest positive impact</vt:lpstr>
      <vt:lpstr>Microsoft Zero Trust Capabilities</vt:lpstr>
      <vt:lpstr>Zero Trust User Access</vt:lpstr>
      <vt:lpstr>Key Zero Trust Resources to help you on your Zero Trust journey</vt:lpstr>
      <vt:lpstr>Typical ‘Flat’ Network</vt:lpstr>
      <vt:lpstr>Zero Trust</vt:lpstr>
      <vt:lpstr>Zero Trust</vt:lpstr>
      <vt:lpstr>Zero Trust – Network Segment Transformation</vt:lpstr>
      <vt:lpstr>PowerPoint Presentation</vt:lpstr>
      <vt:lpstr>Isolation is a lifetime commitment Avoid “firewall and forget” approach that creates false sense of security </vt:lpstr>
      <vt:lpstr>Beyond VPN Modernize VPN Access and move applications to full modern access</vt:lpstr>
      <vt:lpstr>Azure AD App Proxy – App/Protocol Support</vt:lpstr>
      <vt:lpstr>Modern Application Control (&amp; Publishing)</vt:lpstr>
      <vt:lpstr>Secure assets where they are with Zero Trust Simplify security and make it more effective</vt:lpstr>
      <vt:lpstr>The digitized world is interconnected and dynamic</vt:lpstr>
      <vt:lpstr>Zero Trust Components Enable flexible business workflows for the digitized world</vt:lpstr>
      <vt:lpstr>Zero Trust Commandments</vt:lpstr>
      <vt:lpstr>Zero Trust Core Principles</vt:lpstr>
      <vt:lpstr>PowerPoint Presentation</vt:lpstr>
      <vt:lpstr>Traditional networking model based on physical geographic location</vt:lpstr>
      <vt:lpstr>Secure Access Service Edge (SASE) Architecture for Secure, Responsive, and Pervasive Productivity</vt:lpstr>
      <vt:lpstr>Comparing Zero Trust and Secure Access Service Edge (SASE)</vt:lpstr>
      <vt:lpstr>PowerPoint Presentation</vt:lpstr>
      <vt:lpstr>Compromised endpoint</vt:lpstr>
      <vt:lpstr>Suspend access during compromise</vt:lpstr>
      <vt:lpstr>Modern Security Operations</vt:lpstr>
      <vt:lpstr>Security Operations</vt:lpstr>
      <vt:lpstr>Security Operations Model – Functions and Tools</vt:lpstr>
      <vt:lpstr>Silos are the Bane of Security Operations</vt:lpstr>
      <vt:lpstr>Converging Tools &amp; Data</vt:lpstr>
      <vt:lpstr>How do signals and AI help protect you?</vt:lpstr>
      <vt:lpstr>PowerPoint Presentation</vt:lpstr>
      <vt:lpstr>Microsoft Threat Intelligence Built on diverse signal sources and AI</vt:lpstr>
      <vt:lpstr>Inside View of Microsoft Threat Intelligence</vt:lpstr>
      <vt:lpstr>Native Security for Azure</vt:lpstr>
      <vt:lpstr>Attackers have options to compromise privileged access</vt:lpstr>
      <vt:lpstr>Limit and protect pathways to privileged access Prevention and rapid response</vt:lpstr>
      <vt:lpstr>End-to-end approach to security Increase the attacker’s cost to gain access and reach business critical assets</vt:lpstr>
      <vt:lpstr>Security level drill down</vt:lpstr>
      <vt:lpstr>Enterprise Access Model Secure and productive access to your resources</vt:lpstr>
      <vt:lpstr>Evolution of ransomware models</vt:lpstr>
      <vt:lpstr>- high impact &amp; growing Not another background security risk</vt:lpstr>
      <vt:lpstr>PowerPoint Presentation</vt:lpstr>
      <vt:lpstr>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Cybersecurity Introduction and Overview</dc:title>
  <dc:creator>Mark.Simos@microsoft.com</dc:creator>
  <cp:revision>1</cp:revision>
  <dcterms:modified xsi:type="dcterms:W3CDTF">2021-12-10T22:30:32Z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2018-04-10T20:31:30.1366392Z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Name">
    <vt:lpwstr>General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mas@microsoft.com</vt:lpwstr>
  </property>
  <property fmtid="{D5CDD505-2E9C-101B-9397-08002B2CF9AE}" pid="9" name="ContentTypeId">
    <vt:lpwstr>0x010100AA8FAB0D9740D247A3A97BBF56ADB745</vt:lpwstr>
  </property>
  <property fmtid="{D5CDD505-2E9C-101B-9397-08002B2CF9AE}" pid="10" name="MSIP_Label_f42aa342-8706-4288-bd11-ebb85995028c_Extended_MSFT_Method">
    <vt:lpwstr>Automatic</vt:lpwstr>
  </property>
  <property fmtid="{D5CDD505-2E9C-101B-9397-08002B2CF9AE}" pid="11" name="MediaServiceImageTags">
    <vt:lpwstr/>
  </property>
</Properties>
</file>